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30"/>
  </p:notesMasterIdLst>
  <p:handoutMasterIdLst>
    <p:handoutMasterId r:id="rId31"/>
  </p:handoutMasterIdLst>
  <p:sldIdLst>
    <p:sldId id="260" r:id="rId2"/>
    <p:sldId id="261" r:id="rId3"/>
    <p:sldId id="284" r:id="rId4"/>
    <p:sldId id="283" r:id="rId5"/>
    <p:sldId id="263" r:id="rId6"/>
    <p:sldId id="288" r:id="rId7"/>
    <p:sldId id="274" r:id="rId8"/>
    <p:sldId id="266" r:id="rId9"/>
    <p:sldId id="292" r:id="rId10"/>
    <p:sldId id="267" r:id="rId11"/>
    <p:sldId id="285" r:id="rId12"/>
    <p:sldId id="286" r:id="rId13"/>
    <p:sldId id="268" r:id="rId14"/>
    <p:sldId id="294" r:id="rId15"/>
    <p:sldId id="264" r:id="rId16"/>
    <p:sldId id="272" r:id="rId17"/>
    <p:sldId id="270" r:id="rId18"/>
    <p:sldId id="269" r:id="rId19"/>
    <p:sldId id="273" r:id="rId20"/>
    <p:sldId id="271" r:id="rId21"/>
    <p:sldId id="265" r:id="rId22"/>
    <p:sldId id="275" r:id="rId23"/>
    <p:sldId id="276" r:id="rId24"/>
    <p:sldId id="277" r:id="rId25"/>
    <p:sldId id="278" r:id="rId26"/>
    <p:sldId id="279" r:id="rId27"/>
    <p:sldId id="280" r:id="rId28"/>
    <p:sldId id="295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33CC33"/>
    <a:srgbClr val="5F95D7"/>
    <a:srgbClr val="1E4778"/>
    <a:srgbClr val="FFFF69"/>
    <a:srgbClr val="A6A200"/>
    <a:srgbClr val="AEC5E0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F5DBF-A950-41FE-939A-96964BE03534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366B6E-ABD6-4C6E-9E21-0F0062A35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B0A5B2A-6503-46F6-8B45-D33E29828793}" type="datetimeFigureOut">
              <a:rPr lang="en-US"/>
              <a:pPr>
                <a:defRPr/>
              </a:pPr>
              <a:t>2/12/2013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60770F0-7882-41D7-BBF0-26B0C04D6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378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A730930-5235-4A1D-95BA-6382B9E453C6}" type="slidenum">
              <a:rPr lang="en-US" sz="1200">
                <a:latin typeface="Calibri" pitchFamily="34" charset="0"/>
              </a:rPr>
              <a:pPr algn="r"/>
              <a:t>1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471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CA47DA7-177E-4E77-B94D-A1701A309FCB}" type="slidenum">
              <a:rPr lang="en-US" sz="1200">
                <a:latin typeface="Calibri" pitchFamily="34" charset="0"/>
              </a:rPr>
              <a:pPr algn="r"/>
              <a:t>14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481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52D8556-88DF-4623-8EDB-B31F42E09517}" type="slidenum">
              <a:rPr lang="en-US" sz="1200">
                <a:latin typeface="Calibri" pitchFamily="34" charset="0"/>
              </a:rPr>
              <a:pPr algn="r"/>
              <a:t>15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A539398-B1A0-4D3A-94E5-40C898B9A369}" type="slidenum">
              <a:rPr lang="en-US" sz="1200">
                <a:latin typeface="Calibri" pitchFamily="34" charset="0"/>
              </a:rPr>
              <a:pPr algn="r"/>
              <a:t>16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522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E7DD7B3-1998-4771-91C7-B8DEF03E9C9C}" type="slidenum">
              <a:rPr lang="en-US" sz="1200">
                <a:latin typeface="Calibri" pitchFamily="34" charset="0"/>
              </a:rPr>
              <a:pPr algn="r"/>
              <a:t>17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5120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513C078-F4F6-4582-BEB1-18C3FB785AAB}" type="slidenum">
              <a:rPr lang="en-US" sz="1200">
                <a:latin typeface="Calibri" pitchFamily="34" charset="0"/>
              </a:rPr>
              <a:pPr algn="r"/>
              <a:t>18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5325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2874188-2913-43A5-BA12-62FD02821D46}" type="slidenum">
              <a:rPr lang="en-US" sz="1200">
                <a:latin typeface="Calibri" pitchFamily="34" charset="0"/>
              </a:rPr>
              <a:pPr algn="r"/>
              <a:t>19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491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E0411CB-0999-4794-984B-1C81708EE391}" type="slidenum">
              <a:rPr lang="en-US" sz="1200">
                <a:latin typeface="Calibri" pitchFamily="34" charset="0"/>
              </a:rPr>
              <a:pPr algn="r"/>
              <a:t>20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5427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92AE9EC-159A-4C89-846F-302AF46EEA00}" type="slidenum">
              <a:rPr lang="en-US" sz="1200">
                <a:latin typeface="Calibri" pitchFamily="34" charset="0"/>
              </a:rPr>
              <a:pPr algn="r"/>
              <a:t>21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5530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40714F0-CDD9-44BE-B3F2-5D1C10EC2378}" type="slidenum">
              <a:rPr lang="en-US" sz="1200">
                <a:latin typeface="Calibri" pitchFamily="34" charset="0"/>
              </a:rPr>
              <a:pPr algn="r"/>
              <a:t>22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563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DD07708-6B4E-49CA-A625-FF40B7DF0AB7}" type="slidenum">
              <a:rPr lang="en-US" sz="1200">
                <a:latin typeface="Calibri" pitchFamily="34" charset="0"/>
              </a:rPr>
              <a:pPr algn="r"/>
              <a:t>23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D66096F-B44C-41C2-8678-31E9E9DEE725}" type="slidenum">
              <a:rPr lang="en-US" sz="1200">
                <a:latin typeface="Calibri" pitchFamily="34" charset="0"/>
              </a:rPr>
              <a:pPr algn="r"/>
              <a:t>2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573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8443AB8-23CC-4CC9-A720-5BDEC0505A26}" type="slidenum">
              <a:rPr lang="en-US" sz="1200">
                <a:latin typeface="Calibri" pitchFamily="34" charset="0"/>
              </a:rPr>
              <a:pPr algn="r"/>
              <a:t>24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5837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E9F7B3B-1249-4F8A-BE67-944B920C30DF}" type="slidenum">
              <a:rPr lang="en-US" sz="1200">
                <a:latin typeface="Calibri" pitchFamily="34" charset="0"/>
              </a:rPr>
              <a:pPr algn="r"/>
              <a:t>25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593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93AF797-DB69-4007-911F-809CBCE5C9BE}" type="slidenum">
              <a:rPr lang="en-US" sz="1200">
                <a:latin typeface="Calibri" pitchFamily="34" charset="0"/>
              </a:rPr>
              <a:pPr algn="r"/>
              <a:t>26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604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26F225D-5131-474A-9BAB-D8DF50B71FBB}" type="slidenum">
              <a:rPr lang="en-US" sz="1200">
                <a:latin typeface="Calibri" pitchFamily="34" charset="0"/>
              </a:rPr>
              <a:pPr algn="r"/>
              <a:t>27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4C67B15-EDEE-44D6-BF07-981C6F4CC41E}" type="slidenum">
              <a:rPr lang="en-US" sz="1200">
                <a:latin typeface="Calibri" pitchFamily="34" charset="0"/>
              </a:rPr>
              <a:pPr algn="r"/>
              <a:t>5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9ACA440-F4D0-4272-B136-D6AF0E825598}" type="slidenum">
              <a:rPr lang="en-US" sz="1200">
                <a:latin typeface="Calibri" pitchFamily="34" charset="0"/>
              </a:rPr>
              <a:pPr algn="r"/>
              <a:t>6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4403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31B50FB-066F-4F12-ADA5-177B6B6EC90B}" type="slidenum">
              <a:rPr lang="en-US" sz="1200">
                <a:latin typeface="Calibri" pitchFamily="34" charset="0"/>
              </a:rPr>
              <a:pPr algn="r"/>
              <a:t>7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399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07920FA-C1A5-477C-A24E-A62FAFE9A4B1}" type="slidenum">
              <a:rPr lang="en-US" sz="1200">
                <a:latin typeface="Calibri" pitchFamily="34" charset="0"/>
              </a:rPr>
              <a:pPr algn="r"/>
              <a:t>8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409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4B6A805-CD44-4A41-A7B7-EED0F740E349}" type="slidenum">
              <a:rPr lang="en-US" sz="1200">
                <a:latin typeface="Calibri" pitchFamily="34" charset="0"/>
              </a:rPr>
              <a:pPr algn="r"/>
              <a:t>9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0556E97-7FA7-46EC-AB12-FF38ADE18B5F}" type="slidenum">
              <a:rPr lang="en-US" sz="1200">
                <a:latin typeface="Calibri" pitchFamily="34" charset="0"/>
              </a:rPr>
              <a:pPr algn="r"/>
              <a:t>10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460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E46E9D-4EB7-482D-84CD-D805ABA80943}" type="slidenum">
              <a:rPr lang="en-US" sz="1200">
                <a:latin typeface="Calibri" pitchFamily="34" charset="0"/>
              </a:rPr>
              <a:pPr algn="r"/>
              <a:t>13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36025-2D01-4C37-BE49-EB00ED922C13}" type="datetimeFigureOut">
              <a:rPr lang="en-US"/>
              <a:pPr>
                <a:defRPr/>
              </a:pPr>
              <a:t>2/12/2013</a:t>
            </a:fld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3DAF0-AE04-449D-801E-E9C35ECDC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8EA01-6007-48AA-863D-4BC005CE91BC}" type="datetimeFigureOut">
              <a:rPr lang="en-US"/>
              <a:pPr>
                <a:defRPr/>
              </a:pPr>
              <a:t>2/12/2013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3DDE3-7F2D-476C-A73C-CC1155335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B6D6B-6209-440A-8946-6649923751F5}" type="datetimeFigureOut">
              <a:rPr lang="en-US"/>
              <a:pPr>
                <a:defRPr/>
              </a:pPr>
              <a:t>2/12/2013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57676-B49D-483F-9471-E293470922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C354603-B98F-4409-8081-912C0B550E06}" type="datetimeFigureOut">
              <a:rPr lang="en-US"/>
              <a:pPr>
                <a:defRPr/>
              </a:pPr>
              <a:t>2/12/2013</a:t>
            </a:fld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3C5792F-FA55-4CE4-9770-3F0355CD69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BF0D8-ECCB-448D-AF43-82F5A61FE133}" type="datetimeFigureOut">
              <a:rPr lang="en-US"/>
              <a:pPr>
                <a:defRPr/>
              </a:pPr>
              <a:t>2/12/2013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61EB0-AE4A-47F6-8203-5BF8A9F2E0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C5E8C-7EE4-4960-B95D-197B44B76CCE}" type="datetimeFigureOut">
              <a:rPr lang="en-US"/>
              <a:pPr>
                <a:defRPr/>
              </a:pPr>
              <a:t>2/12/2013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32D6E-AB81-4211-8E53-3801DA8170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F3C17-5DB8-4313-A947-6712F9AE1C70}" type="datetimeFigureOut">
              <a:rPr lang="en-US"/>
              <a:pPr>
                <a:defRPr/>
              </a:pPr>
              <a:t>2/12/2013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1F849-2151-4DE6-B344-556211A28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870BE62-139A-4E05-855B-5128AC64345D}" type="datetimeFigureOut">
              <a:rPr lang="en-US"/>
              <a:pPr>
                <a:defRPr/>
              </a:pPr>
              <a:t>2/12/2013</a:t>
            </a:fld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A976ED0-901C-4601-BA5E-49AE598C7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8D244-ED53-4D5E-805A-4C92C9A5B320}" type="datetimeFigureOut">
              <a:rPr lang="en-US"/>
              <a:pPr>
                <a:defRPr/>
              </a:pPr>
              <a:t>2/12/2013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24DC7-B1E0-4C26-8E0D-31DD4DA38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BC6B224-7623-4045-872A-31387B46BDDB}" type="datetimeFigureOut">
              <a:rPr lang="en-US"/>
              <a:pPr>
                <a:defRPr/>
              </a:pPr>
              <a:t>2/12/2013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D177277-6888-4F70-AF12-8DC1BD01B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771693B-BDC5-4C2E-A8D0-B605254DEB12}" type="datetimeFigureOut">
              <a:rPr lang="en-US"/>
              <a:pPr>
                <a:defRPr/>
              </a:pPr>
              <a:t>2/12/2013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705F56E-CBDB-44C3-B55C-B31A6A7ADF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6A51519-0F21-439E-A020-5843D4016056}" type="datetimeFigureOut">
              <a:rPr lang="en-US"/>
              <a:pPr>
                <a:defRPr/>
              </a:pPr>
              <a:t>2/12/2013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9347610-0989-4AB2-8F04-10023F0DEA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10" r:id="rId3"/>
    <p:sldLayoutId id="2147484103" r:id="rId4"/>
    <p:sldLayoutId id="2147484104" r:id="rId5"/>
    <p:sldLayoutId id="2147484111" r:id="rId6"/>
    <p:sldLayoutId id="2147484105" r:id="rId7"/>
    <p:sldLayoutId id="2147484112" r:id="rId8"/>
    <p:sldLayoutId id="2147484113" r:id="rId9"/>
    <p:sldLayoutId id="2147484106" r:id="rId10"/>
    <p:sldLayoutId id="21474841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7"/>
          <p:cNvSpPr>
            <a:spLocks noGrp="1"/>
          </p:cNvSpPr>
          <p:nvPr>
            <p:ph type="ctrTitle" idx="4294967295"/>
          </p:nvPr>
        </p:nvSpPr>
        <p:spPr>
          <a:xfrm>
            <a:off x="1219200" y="1905000"/>
            <a:ext cx="6248400" cy="13176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Vitamin D, Rickets</a:t>
            </a:r>
            <a:b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 Osteoporosis</a:t>
            </a:r>
          </a:p>
        </p:txBody>
      </p:sp>
      <p:sp>
        <p:nvSpPr>
          <p:cNvPr id="14339" name="Title 7"/>
          <p:cNvSpPr>
            <a:spLocks/>
          </p:cNvSpPr>
          <p:nvPr/>
        </p:nvSpPr>
        <p:spPr bwMode="auto">
          <a:xfrm>
            <a:off x="609600" y="3429000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r>
              <a:rPr lang="en-US" sz="2400" b="1" i="1" dirty="0">
                <a:latin typeface="+mn-lt"/>
                <a:ea typeface="ＭＳ Ｐゴシック" charset="0"/>
                <a:cs typeface="ＭＳ Ｐゴシック" charset="0"/>
              </a:rPr>
              <a:t>Endocrine Block | 1 </a:t>
            </a:r>
            <a:r>
              <a:rPr lang="en-US" sz="2400" b="1" i="1">
                <a:latin typeface="+mn-lt"/>
                <a:ea typeface="ＭＳ Ｐゴシック" charset="0"/>
                <a:cs typeface="ＭＳ Ｐゴシック" charset="0"/>
              </a:rPr>
              <a:t>Lecture |</a:t>
            </a:r>
            <a:endParaRPr lang="en-US" sz="2400" b="1" i="1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953000"/>
            <a:ext cx="3090863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Vitamin D regulation and</a:t>
            </a:r>
            <a:br>
              <a:rPr lang="en-US" sz="4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</a:br>
            <a:r>
              <a:rPr lang="en-US" sz="4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calcium homeostasis</a:t>
            </a:r>
          </a:p>
        </p:txBody>
      </p:sp>
      <p:sp>
        <p:nvSpPr>
          <p:cNvPr id="54275" name="Rectangle 3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8229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  <a:ea typeface="ＭＳ Ｐゴシック" pitchFamily="34" charset="-128"/>
              </a:rPr>
              <a:t>Vitamin D has essential role in calcium homeostasis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  <a:ea typeface="ＭＳ Ｐゴシック" pitchFamily="34" charset="-128"/>
              </a:rPr>
              <a:t>Calcium homeostasis is maintained by parathyroid hormone (</a:t>
            </a:r>
            <a:r>
              <a:rPr lang="en-US" sz="2800" b="1" dirty="0" smtClean="0">
                <a:solidFill>
                  <a:srgbClr val="FF0000"/>
                </a:solidFill>
                <a:ea typeface="ＭＳ Ｐゴシック" pitchFamily="34" charset="-128"/>
              </a:rPr>
              <a:t>PTH</a:t>
            </a:r>
            <a:r>
              <a:rPr lang="en-US" sz="2800" dirty="0" smtClean="0">
                <a:solidFill>
                  <a:srgbClr val="000000"/>
                </a:solidFill>
                <a:ea typeface="ＭＳ Ｐゴシック" pitchFamily="34" charset="-128"/>
              </a:rPr>
              <a:t>) and </a:t>
            </a:r>
            <a:r>
              <a:rPr lang="en-US" sz="2800" b="1" dirty="0" err="1" smtClean="0">
                <a:solidFill>
                  <a:srgbClr val="FF0000"/>
                </a:solidFill>
                <a:ea typeface="ＭＳ Ｐゴシック" pitchFamily="34" charset="-128"/>
              </a:rPr>
              <a:t>calcitonin</a:t>
            </a:r>
            <a:endParaRPr lang="en-US" sz="2800" b="1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  <a:ea typeface="ＭＳ Ｐゴシック" pitchFamily="34" charset="-128"/>
              </a:rPr>
              <a:t>Regulation of active Vitamin D synthesis is strictly controlled in the </a:t>
            </a:r>
            <a:r>
              <a:rPr lang="en-US" sz="2800" b="1" dirty="0" smtClean="0">
                <a:solidFill>
                  <a:srgbClr val="FF0000"/>
                </a:solidFill>
                <a:ea typeface="ＭＳ Ｐゴシック" pitchFamily="34" charset="-128"/>
              </a:rPr>
              <a:t>kidneys</a:t>
            </a:r>
            <a:r>
              <a:rPr lang="en-US" sz="2800" dirty="0" smtClean="0">
                <a:solidFill>
                  <a:srgbClr val="000000"/>
                </a:solidFill>
                <a:ea typeface="ＭＳ Ｐゴシック" pitchFamily="34" charset="-128"/>
              </a:rPr>
              <a:t> by </a:t>
            </a:r>
            <a:r>
              <a:rPr lang="en-US" sz="2800" b="1" dirty="0" smtClean="0">
                <a:solidFill>
                  <a:srgbClr val="FF0000"/>
                </a:solidFill>
                <a:ea typeface="ＭＳ Ｐゴシック" pitchFamily="34" charset="-128"/>
              </a:rPr>
              <a:t>PTH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  <a:ea typeface="ＭＳ Ｐゴシック" pitchFamily="34" charset="-128"/>
              </a:rPr>
              <a:t>Hydroxylation of 25-hydroxycholecalciferol is PTH-dependent in kidneys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  <a:ea typeface="ＭＳ Ｐゴシック" pitchFamily="34" charset="-128"/>
              </a:rPr>
              <a:t>Calcium absorption in the gut: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</a:rPr>
              <a:t>Indirectly depends on PTH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</a:rPr>
              <a:t>Directly depends on vitamin 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28_23modifi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838200"/>
            <a:ext cx="4419600" cy="502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35" name="Oval 11"/>
          <p:cNvSpPr>
            <a:spLocks noChangeArrowheads="1"/>
          </p:cNvSpPr>
          <p:nvPr/>
        </p:nvSpPr>
        <p:spPr bwMode="auto">
          <a:xfrm>
            <a:off x="2286000" y="3048000"/>
            <a:ext cx="304800" cy="2286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Text Box 8"/>
          <p:cNvSpPr txBox="1">
            <a:spLocks noChangeArrowheads="1"/>
          </p:cNvSpPr>
          <p:nvPr/>
        </p:nvSpPr>
        <p:spPr bwMode="auto">
          <a:xfrm>
            <a:off x="304800" y="2971800"/>
            <a:ext cx="12906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Low Ca</a:t>
            </a:r>
            <a:r>
              <a:rPr lang="en-US" sz="2000" b="1" baseline="30000"/>
              <a:t>2+</a:t>
            </a:r>
          </a:p>
        </p:txBody>
      </p:sp>
      <p:sp>
        <p:nvSpPr>
          <p:cNvPr id="18437" name="Line 9"/>
          <p:cNvSpPr>
            <a:spLocks noChangeShapeType="1"/>
          </p:cNvSpPr>
          <p:nvPr/>
        </p:nvSpPr>
        <p:spPr bwMode="auto">
          <a:xfrm>
            <a:off x="1600200" y="3124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38" name="Text Box 10"/>
          <p:cNvSpPr txBox="1">
            <a:spLocks noChangeArrowheads="1"/>
          </p:cNvSpPr>
          <p:nvPr/>
        </p:nvSpPr>
        <p:spPr bwMode="auto">
          <a:xfrm>
            <a:off x="2286000" y="2971800"/>
            <a:ext cx="317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8439" name="TextBox 18"/>
          <p:cNvSpPr txBox="1">
            <a:spLocks noChangeArrowheads="1"/>
          </p:cNvSpPr>
          <p:nvPr/>
        </p:nvSpPr>
        <p:spPr bwMode="auto">
          <a:xfrm>
            <a:off x="2209800" y="6400800"/>
            <a:ext cx="6508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i="1"/>
              <a:t>Lippincott’s Illustrated Reviews, Biochemistry, 4</a:t>
            </a:r>
            <a:r>
              <a:rPr lang="en-US" sz="1200" b="1" i="1" baseline="30000"/>
              <a:t>th</a:t>
            </a:r>
            <a:r>
              <a:rPr lang="en-US" sz="1200" b="1" i="1"/>
              <a:t> Edition, Champe, Harvey and Ferrier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28_24modifi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0"/>
            <a:ext cx="2274888" cy="662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459" name="TextBox 13"/>
          <p:cNvSpPr txBox="1">
            <a:spLocks noChangeArrowheads="1"/>
          </p:cNvSpPr>
          <p:nvPr/>
        </p:nvSpPr>
        <p:spPr bwMode="auto">
          <a:xfrm>
            <a:off x="2265363" y="6634163"/>
            <a:ext cx="65087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i="1"/>
              <a:t>Lippincott’s Illustrated Reviews, Biochemistry, 4</a:t>
            </a:r>
            <a:r>
              <a:rPr lang="en-US" sz="1200" b="1" i="1" baseline="30000"/>
              <a:t>th</a:t>
            </a:r>
            <a:r>
              <a:rPr lang="en-US" sz="1200" b="1" i="1"/>
              <a:t> Edition, Champe, Harvey and Ferrier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Calcium regul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777875"/>
            <a:ext cx="5638800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2971800" y="5943600"/>
            <a:ext cx="4100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Georgia" pitchFamily="18" charset="0"/>
                <a:cs typeface="Arial" charset="0"/>
              </a:rPr>
              <a:t>Calcium homeostasis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Osteomalacia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and Rickets</a:t>
            </a:r>
          </a:p>
        </p:txBody>
      </p:sp>
      <p:sp>
        <p:nvSpPr>
          <p:cNvPr id="48131" name="Rectangle 3"/>
          <p:cNvSpPr>
            <a:spLocks noGrp="1"/>
          </p:cNvSpPr>
          <p:nvPr>
            <p:ph sz="quarter" idx="1"/>
          </p:nvPr>
        </p:nvSpPr>
        <p:spPr>
          <a:xfrm>
            <a:off x="533400" y="1676400"/>
            <a:ext cx="8229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smtClean="0">
                <a:solidFill>
                  <a:srgbClr val="FF0000"/>
                </a:solidFill>
                <a:ea typeface="ＭＳ Ｐゴシック" pitchFamily="34" charset="-128"/>
              </a:rPr>
              <a:t>Osteomalacia</a:t>
            </a:r>
            <a:r>
              <a:rPr lang="en-US" smtClean="0">
                <a:solidFill>
                  <a:srgbClr val="000000"/>
                </a:solidFill>
                <a:ea typeface="ＭＳ Ｐゴシック" pitchFamily="34" charset="-128"/>
              </a:rPr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</a:rPr>
              <a:t>Defective bone mineralization in adults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>
                <a:solidFill>
                  <a:srgbClr val="FF0000"/>
                </a:solidFill>
                <a:ea typeface="ＭＳ Ｐゴシック" pitchFamily="34" charset="-128"/>
              </a:rPr>
              <a:t>Rickets</a:t>
            </a:r>
            <a:r>
              <a:rPr lang="en-US" smtClean="0">
                <a:solidFill>
                  <a:srgbClr val="000000"/>
                </a:solidFill>
                <a:ea typeface="ＭＳ Ｐゴシック" pitchFamily="34" charset="-128"/>
              </a:rPr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</a:rPr>
              <a:t>Defective bone and cartilage mineralization in children</a:t>
            </a:r>
          </a:p>
          <a:p>
            <a:pPr lvl="1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200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  <a:ea typeface="ＭＳ Ｐゴシック" pitchFamily="34" charset="-128"/>
              </a:rPr>
              <a:t>Before introduction of vitamin D-supplemented milk, children with insufficient exposure to sunlight developed Vit D deficiency due to impaired intestinal absorption of calcium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  <a:ea typeface="ＭＳ Ｐゴシック" pitchFamily="34" charset="-128"/>
              </a:rPr>
              <a:t>Not common these days as foods (milk, oils) are now supplemented with vitamin 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Osteomalacia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and Rickets</a:t>
            </a:r>
            <a:r>
              <a:rPr lang="en-US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, continued..</a:t>
            </a:r>
            <a:endParaRPr lang="en-US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48131" name="Rectangle 3"/>
          <p:cNvSpPr>
            <a:spLocks noGrp="1"/>
          </p:cNvSpPr>
          <p:nvPr>
            <p:ph sz="quarter" idx="1"/>
          </p:nvPr>
        </p:nvSpPr>
        <p:spPr>
          <a:xfrm>
            <a:off x="457200" y="2057400"/>
            <a:ext cx="8229600" cy="3230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  <a:ea typeface="ＭＳ Ｐゴシック" pitchFamily="34" charset="-128"/>
              </a:rPr>
              <a:t>These conditions are due to: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</a:rPr>
              <a:t>Vitamin D deficiency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</a:rPr>
              <a:t>Impaired vitamin D metabolism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</a:rPr>
              <a:t>Calcium deficiency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</a:rPr>
              <a:t>Imbalance in calcium homeostasis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Osteomalacia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and Rickets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, continued..</a:t>
            </a:r>
            <a:endParaRPr lang="en-US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64515" name="Rectangle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000000"/>
                </a:solidFill>
                <a:ea typeface="ＭＳ Ｐゴシック" pitchFamily="34" charset="-128"/>
              </a:rPr>
              <a:t>Vitamin-D-dependent rickets types 1 and 2 (genetic disorders)</a:t>
            </a:r>
          </a:p>
          <a:p>
            <a:pPr eaLnBrk="1" hangingPunct="1"/>
            <a:r>
              <a:rPr lang="en-US" sz="2800" smtClean="0">
                <a:solidFill>
                  <a:srgbClr val="000000"/>
                </a:solidFill>
                <a:ea typeface="ＭＳ Ｐゴシック" pitchFamily="34" charset="-128"/>
              </a:rPr>
              <a:t>Rare bone diseases</a:t>
            </a:r>
          </a:p>
          <a:p>
            <a:pPr eaLnBrk="1" hangingPunct="1"/>
            <a:r>
              <a:rPr lang="en-US" sz="2800" smtClean="0">
                <a:solidFill>
                  <a:srgbClr val="000000"/>
                </a:solidFill>
                <a:ea typeface="ＭＳ Ｐゴシック" pitchFamily="34" charset="-128"/>
              </a:rPr>
              <a:t>Due to:</a:t>
            </a:r>
          </a:p>
          <a:p>
            <a:pPr lvl="1" eaLnBrk="1" hangingPunct="1"/>
            <a:r>
              <a:rPr lang="en-US" sz="2400" smtClean="0">
                <a:solidFill>
                  <a:srgbClr val="000000"/>
                </a:solidFill>
              </a:rPr>
              <a:t>Defects in vitamin D synthesis:</a:t>
            </a:r>
            <a:r>
              <a:rPr lang="en-US" sz="2400" smtClean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en-US" sz="2400" b="1" smtClean="0">
                <a:solidFill>
                  <a:srgbClr val="FF0000"/>
                </a:solidFill>
                <a:ea typeface="ＭＳ Ｐゴシック" pitchFamily="34" charset="-128"/>
              </a:rPr>
              <a:t>type 1</a:t>
            </a:r>
            <a:r>
              <a:rPr lang="en-US" sz="2400" smtClean="0">
                <a:solidFill>
                  <a:srgbClr val="000000"/>
                </a:solidFill>
              </a:rPr>
              <a:t> (can be overcome by high doses of Vit D)</a:t>
            </a:r>
          </a:p>
          <a:p>
            <a:pPr lvl="1" eaLnBrk="1" hangingPunct="1"/>
            <a:r>
              <a:rPr lang="en-US" sz="2400" smtClean="0">
                <a:solidFill>
                  <a:srgbClr val="000000"/>
                </a:solidFill>
              </a:rPr>
              <a:t>Defects in vitamin D receptor: </a:t>
            </a:r>
            <a:r>
              <a:rPr lang="en-US" sz="2400" b="1" smtClean="0">
                <a:solidFill>
                  <a:srgbClr val="FF0000"/>
                </a:solidFill>
                <a:ea typeface="ＭＳ Ｐゴシック" pitchFamily="34" charset="-128"/>
              </a:rPr>
              <a:t>type 2</a:t>
            </a:r>
            <a:r>
              <a:rPr lang="en-US" sz="2400" smtClean="0">
                <a:solidFill>
                  <a:srgbClr val="000000"/>
                </a:solidFill>
              </a:rPr>
              <a:t> (cannot be overcome by high doses of Vit D, as the hormone is unable to act)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ricke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457200"/>
            <a:ext cx="487997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/>
          </p:nvPr>
        </p:nvSpPr>
        <p:spPr>
          <a:xfrm>
            <a:off x="381000" y="762000"/>
            <a:ext cx="7467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Clinical features</a:t>
            </a:r>
          </a:p>
        </p:txBody>
      </p:sp>
      <p:sp>
        <p:nvSpPr>
          <p:cNvPr id="58371" name="Rectangle 3"/>
          <p:cNvSpPr>
            <a:spLocks noGrp="1"/>
          </p:cNvSpPr>
          <p:nvPr>
            <p:ph sz="quarter" idx="1"/>
          </p:nvPr>
        </p:nvSpPr>
        <p:spPr>
          <a:xfrm>
            <a:off x="304800" y="2027238"/>
            <a:ext cx="4343400" cy="452596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</a:rPr>
              <a:t>Rickets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  <a:ea typeface="ＭＳ Ｐゴシック" pitchFamily="34" charset="-128"/>
              </a:rPr>
              <a:t>Soft bones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  <a:ea typeface="ＭＳ Ｐゴシック" pitchFamily="34" charset="-128"/>
              </a:rPr>
              <a:t>Bone pain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  <a:ea typeface="ＭＳ Ｐゴシック" pitchFamily="34" charset="-128"/>
              </a:rPr>
              <a:t>Increased tendency of bone fractures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  <a:ea typeface="ＭＳ Ｐゴシック" pitchFamily="34" charset="-128"/>
              </a:rPr>
              <a:t>Skeletal deformity (bowed legs)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  <a:ea typeface="ＭＳ Ｐゴシック" pitchFamily="34" charset="-128"/>
              </a:rPr>
              <a:t>Muscle weakness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  <a:ea typeface="ＭＳ Ｐゴシック" pitchFamily="34" charset="-128"/>
              </a:rPr>
              <a:t>Dental problems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  <a:ea typeface="ＭＳ Ｐゴシック" pitchFamily="34" charset="-128"/>
              </a:rPr>
              <a:t>Growth disturbance</a:t>
            </a:r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4648200" y="2057400"/>
            <a:ext cx="434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err="1" smtClean="0">
                <a:solidFill>
                  <a:srgbClr val="FF0000"/>
                </a:solidFill>
                <a:latin typeface="+mn-lt"/>
              </a:rPr>
              <a:t>Osteomalacia</a:t>
            </a:r>
            <a:endParaRPr lang="en-US" b="1" dirty="0" smtClean="0">
              <a:solidFill>
                <a:srgbClr val="FF0000"/>
              </a:solidFill>
              <a:latin typeface="+mn-lt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Soft bones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Bone pain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Bone fractures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Compressed vertebrae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Muscle weakness</a:t>
            </a: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152400" y="0"/>
            <a:ext cx="7467600" cy="11430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000" b="1" cap="sm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+mj-cs"/>
              </a:rPr>
              <a:t>Osteomalacia</a:t>
            </a:r>
            <a:r>
              <a:rPr lang="en-US" sz="3000" b="1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+mj-cs"/>
              </a:rPr>
              <a:t> and Rickets</a:t>
            </a:r>
            <a:r>
              <a:rPr lang="en-US" sz="2000" b="1" i="1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+mj-cs"/>
              </a:rPr>
              <a:t>, continued..</a:t>
            </a:r>
            <a:endParaRPr lang="en-US" sz="3000" b="1" i="1" cap="small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solidFill>
                  <a:srgbClr val="000000"/>
                </a:solidFill>
                <a:ea typeface="ＭＳ Ｐゴシック" pitchFamily="34" charset="-128"/>
              </a:rPr>
              <a:t>Diagnosis: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  <a:ea typeface="ＭＳ Ｐゴシック" pitchFamily="34" charset="-128"/>
              </a:rPr>
              <a:t>Measuring serum levels of:</a:t>
            </a:r>
          </a:p>
          <a:p>
            <a:pPr lvl="1" eaLnBrk="1" hangingPunct="1"/>
            <a:r>
              <a:rPr lang="en-US" smtClean="0">
                <a:solidFill>
                  <a:srgbClr val="000000"/>
                </a:solidFill>
              </a:rPr>
              <a:t>25-hydroxycholecalciferol</a:t>
            </a:r>
          </a:p>
          <a:p>
            <a:pPr lvl="1" eaLnBrk="1" hangingPunct="1"/>
            <a:r>
              <a:rPr lang="en-US" smtClean="0">
                <a:solidFill>
                  <a:srgbClr val="000000"/>
                </a:solidFill>
              </a:rPr>
              <a:t>PTH</a:t>
            </a:r>
          </a:p>
          <a:p>
            <a:pPr lvl="1" eaLnBrk="1" hangingPunct="1"/>
            <a:r>
              <a:rPr lang="en-US" smtClean="0">
                <a:solidFill>
                  <a:srgbClr val="000000"/>
                </a:solidFill>
              </a:rPr>
              <a:t>Calcium &amp; Phosphate</a:t>
            </a:r>
          </a:p>
          <a:p>
            <a:pPr lvl="1" eaLnBrk="1" hangingPunct="1"/>
            <a:r>
              <a:rPr lang="en-US" smtClean="0">
                <a:solidFill>
                  <a:srgbClr val="000000"/>
                </a:solidFill>
              </a:rPr>
              <a:t>Alkaline phosphatase activity</a:t>
            </a:r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152400" y="0"/>
            <a:ext cx="7467600" cy="11430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000" b="1" cap="sm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+mj-cs"/>
              </a:rPr>
              <a:t>Osteomalacia</a:t>
            </a:r>
            <a:r>
              <a:rPr lang="en-US" sz="3000" b="1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+mj-cs"/>
              </a:rPr>
              <a:t> and Rickets</a:t>
            </a:r>
            <a:r>
              <a:rPr lang="en-US" sz="2000" b="1" i="1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+mj-cs"/>
              </a:rPr>
              <a:t>, continued..</a:t>
            </a:r>
            <a:endParaRPr lang="en-US" sz="3000" b="1" i="1" cap="small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Overview</a:t>
            </a:r>
          </a:p>
        </p:txBody>
      </p:sp>
      <p:sp>
        <p:nvSpPr>
          <p:cNvPr id="32772" name="Rectangle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Vitamin D functions and metabolism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Vitamin D and calcium homeostasis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Regulation of vitamin D synthesis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Biochemistry, types and diagnosis of:</a:t>
            </a:r>
          </a:p>
          <a:p>
            <a:pPr lvl="1" eaLnBrk="1" hangingPunct="1"/>
            <a:r>
              <a:rPr lang="en-US" smtClean="0"/>
              <a:t>Osteomalacia and rickets</a:t>
            </a:r>
          </a:p>
          <a:p>
            <a:pPr lvl="1" eaLnBrk="1" hangingPunct="1"/>
            <a:r>
              <a:rPr lang="en-US" smtClean="0"/>
              <a:t>Osteoporosis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Osteomalacia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and Rickets,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continued..</a:t>
            </a:r>
            <a:endParaRPr lang="en-US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62467" name="Rectangle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  <a:ea typeface="ＭＳ Ｐゴシック" pitchFamily="34" charset="-128"/>
              </a:rPr>
              <a:t>Serum levels of </a:t>
            </a:r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</a:rPr>
              <a:t>25-hydroxycholecalciferol</a:t>
            </a:r>
            <a:r>
              <a:rPr lang="en-US" smtClean="0">
                <a:solidFill>
                  <a:srgbClr val="000000"/>
                </a:solidFill>
                <a:ea typeface="ＭＳ Ｐゴシック" pitchFamily="34" charset="-128"/>
              </a:rPr>
              <a:t> is low if the disease is due to Vitamin D deficiency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  <a:ea typeface="ＭＳ Ｐゴシック" pitchFamily="34" charset="-128"/>
              </a:rPr>
              <a:t>In severe forms:</a:t>
            </a:r>
          </a:p>
          <a:p>
            <a:pPr lvl="1" eaLnBrk="1" hangingPunct="1"/>
            <a:r>
              <a:rPr lang="en-US" smtClean="0">
                <a:solidFill>
                  <a:srgbClr val="000000"/>
                </a:solidFill>
              </a:rPr>
              <a:t>Serum </a:t>
            </a:r>
            <a:r>
              <a:rPr lang="en-US" b="1" smtClean="0">
                <a:solidFill>
                  <a:srgbClr val="FF0000"/>
                </a:solidFill>
              </a:rPr>
              <a:t>calcium</a:t>
            </a:r>
            <a:r>
              <a:rPr lang="en-US" smtClean="0">
                <a:solidFill>
                  <a:srgbClr val="000000"/>
                </a:solidFill>
              </a:rPr>
              <a:t> falls (hypocalcemia)</a:t>
            </a:r>
          </a:p>
          <a:p>
            <a:pPr lvl="1" eaLnBrk="1" hangingPunct="1"/>
            <a:r>
              <a:rPr lang="en-US" b="1" smtClean="0">
                <a:solidFill>
                  <a:srgbClr val="FF0000"/>
                </a:solidFill>
              </a:rPr>
              <a:t>PTH</a:t>
            </a:r>
            <a:r>
              <a:rPr lang="en-US" smtClean="0">
                <a:solidFill>
                  <a:srgbClr val="000000"/>
                </a:solidFill>
              </a:rPr>
              <a:t> level increases</a:t>
            </a:r>
          </a:p>
          <a:p>
            <a:pPr lvl="1" eaLnBrk="1" hangingPunct="1"/>
            <a:r>
              <a:rPr lang="en-US" b="1" smtClean="0">
                <a:solidFill>
                  <a:srgbClr val="FF0000"/>
                </a:solidFill>
              </a:rPr>
              <a:t>Alkaline phosphatase </a:t>
            </a:r>
            <a:r>
              <a:rPr lang="en-US" smtClean="0">
                <a:solidFill>
                  <a:srgbClr val="000000"/>
                </a:solidFill>
              </a:rPr>
              <a:t>activity increases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Osteoporosis</a:t>
            </a:r>
          </a:p>
        </p:txBody>
      </p:sp>
      <p:sp>
        <p:nvSpPr>
          <p:cNvPr id="50179" name="Rectangle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  <a:ea typeface="ＭＳ Ｐゴシック" pitchFamily="34" charset="-128"/>
              </a:rPr>
              <a:t>Reduction in bone mass per unit volume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  <a:ea typeface="ＭＳ Ｐゴシック" pitchFamily="34" charset="-128"/>
              </a:rPr>
              <a:t>Bone matrix composition is normal but it is reduced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  <a:ea typeface="ＭＳ Ｐゴシック" pitchFamily="34" charset="-128"/>
              </a:rPr>
              <a:t>Post-menopausal women lose more bone mass than men (primary osteoporosis)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  <a:ea typeface="ＭＳ Ｐゴシック" pitchFamily="34" charset="-128"/>
              </a:rPr>
              <a:t>The cause is unknown</a:t>
            </a:r>
          </a:p>
          <a:p>
            <a:pPr eaLnBrk="1" hangingPunct="1"/>
            <a:endParaRPr lang="en-US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436688"/>
            <a:ext cx="7467600" cy="351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3" cstate="print"/>
          <a:srcRect l="11743" t="2180"/>
          <a:stretch>
            <a:fillRect/>
          </a:stretch>
        </p:blipFill>
        <p:spPr bwMode="auto">
          <a:xfrm>
            <a:off x="1143000" y="762000"/>
            <a:ext cx="6781800" cy="506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Osteoporosis, </a:t>
            </a:r>
            <a:r>
              <a:rPr lang="en-US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continued..</a:t>
            </a:r>
            <a:endParaRPr lang="en-US" sz="3200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75779" name="Rectangle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  <a:ea typeface="ＭＳ Ｐゴシック" pitchFamily="34" charset="-128"/>
              </a:rPr>
              <a:t>Secondary osteoporosis may be caused by: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</a:rPr>
              <a:t>Drugs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</a:rPr>
              <a:t>Immobilization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</a:rPr>
              <a:t>Smoking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</a:rPr>
              <a:t>Alcohol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</a:rPr>
              <a:t>Cushing</a:t>
            </a:r>
            <a:r>
              <a:rPr lang="ja-JP" altLang="en-US" smtClean="0">
                <a:solidFill>
                  <a:srgbClr val="000000"/>
                </a:solidFill>
                <a:ea typeface="ＭＳ Ｐゴシック" pitchFamily="34" charset="-128"/>
              </a:rPr>
              <a:t>’</a:t>
            </a:r>
            <a:r>
              <a:rPr lang="en-US" altLang="ja-JP" smtClean="0">
                <a:solidFill>
                  <a:srgbClr val="000000"/>
                </a:solidFill>
                <a:ea typeface="ＭＳ Ｐゴシック" pitchFamily="34" charset="-128"/>
              </a:rPr>
              <a:t>s syndrome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</a:rPr>
              <a:t>Gonadal failure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</a:rPr>
              <a:t>Hyperthyroidism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</a:rPr>
              <a:t>GI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/>
          </p:nvPr>
        </p:nvSpPr>
        <p:spPr>
          <a:xfrm>
            <a:off x="228600" y="0"/>
            <a:ext cx="7467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Osteoporosis,</a:t>
            </a:r>
            <a:r>
              <a:rPr lang="en-US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continued..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77827" name="Rectangle 3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800" b="1" dirty="0" smtClean="0">
                <a:solidFill>
                  <a:srgbClr val="FF0000"/>
                </a:solidFill>
                <a:ea typeface="ＭＳ Ｐゴシック" pitchFamily="34" charset="-128"/>
              </a:rPr>
              <a:t>Diagnosis</a:t>
            </a:r>
            <a:endParaRPr lang="en-US" b="1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</a:rPr>
              <a:t>Serial measurement of bone density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</a:rPr>
              <a:t>No specific biochemical tests to diagnose or monitor primary osteoporosis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</a:rPr>
              <a:t>Secondary osteoporosis (due to other causes) can be diagnosed by biochemical tests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</a:rPr>
              <a:t>The test results overlap in healthy subjects and patients with osteoporosis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</a:rPr>
              <a:t>Common biochemical tests: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Urinary </a:t>
            </a:r>
            <a:r>
              <a:rPr lang="en-US" dirty="0" err="1" smtClean="0">
                <a:solidFill>
                  <a:srgbClr val="000000"/>
                </a:solidFill>
              </a:rPr>
              <a:t>Hydroxyproline</a:t>
            </a:r>
            <a:r>
              <a:rPr lang="en-US" dirty="0" smtClean="0">
                <a:solidFill>
                  <a:srgbClr val="000000"/>
                </a:solidFill>
              </a:rPr>
              <a:t> (bone </a:t>
            </a:r>
            <a:r>
              <a:rPr lang="en-US" dirty="0" err="1" smtClean="0">
                <a:solidFill>
                  <a:srgbClr val="000000"/>
                </a:solidFill>
              </a:rPr>
              <a:t>resorption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>
                <a:solidFill>
                  <a:srgbClr val="000000"/>
                </a:solidFill>
              </a:rPr>
              <a:t>Osteocalcin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(bone formation)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 rot="-1020385">
            <a:off x="903288" y="5056188"/>
            <a:ext cx="6492875" cy="3698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Biochemistry Diagnosis is Unremarkable in Osteoporosis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Osteoporosis: Prevention &amp; treatment</a:t>
            </a:r>
          </a:p>
        </p:txBody>
      </p:sp>
      <p:sp>
        <p:nvSpPr>
          <p:cNvPr id="79875" name="Rectangle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800" b="1" smtClean="0">
                <a:solidFill>
                  <a:srgbClr val="FF0000"/>
                </a:solidFill>
                <a:ea typeface="ＭＳ Ｐゴシック" pitchFamily="34" charset="-128"/>
              </a:rPr>
              <a:t>Prevention</a:t>
            </a:r>
            <a:endParaRPr lang="en-US" b="1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solidFill>
                  <a:srgbClr val="000000"/>
                </a:solidFill>
                <a:ea typeface="ＭＳ Ｐゴシック" pitchFamily="34" charset="-128"/>
              </a:rPr>
              <a:t>Prevention from childhood is important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  <a:ea typeface="ＭＳ Ｐゴシック" pitchFamily="34" charset="-128"/>
              </a:rPr>
              <a:t>Good diet and exercise prevent osteoporosis later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  <a:ea typeface="ＭＳ Ｐゴシック" pitchFamily="34" charset="-128"/>
              </a:rPr>
              <a:t>Hormone replacement therapy in menopause prevents osteoporosis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800" b="1" smtClean="0">
                <a:solidFill>
                  <a:srgbClr val="FF0000"/>
                </a:solidFill>
                <a:ea typeface="ＭＳ Ｐゴシック" pitchFamily="34" charset="-128"/>
              </a:rPr>
              <a:t>Treatment</a:t>
            </a:r>
            <a:endParaRPr lang="en-US" b="1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solidFill>
                  <a:srgbClr val="000000"/>
                </a:solidFill>
                <a:ea typeface="ＭＳ Ｐゴシック" pitchFamily="34" charset="-128"/>
              </a:rPr>
              <a:t>In confirmed cases of osteoporosis</a:t>
            </a:r>
          </a:p>
          <a:p>
            <a:pPr lvl="1" eaLnBrk="1" hangingPunct="1"/>
            <a:r>
              <a:rPr lang="en-US" smtClean="0">
                <a:solidFill>
                  <a:srgbClr val="000000"/>
                </a:solidFill>
              </a:rPr>
              <a:t>Treatment options are unsatisfactory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  <a:ea typeface="ＭＳ Ｐゴシック" pitchFamily="34" charset="-128"/>
              </a:rPr>
              <a:t>Oral calcium, estrogens, fluoride therapy may be beneficial</a:t>
            </a:r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381000" y="457200"/>
            <a:ext cx="7467600" cy="11430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000" b="1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+mj-cs"/>
              </a:rPr>
              <a:t>Osteoporosis: Prevention &amp; treatment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5843" name="Subtitle 4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3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229600" cy="1219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D vitamins</a:t>
            </a:r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47800"/>
            <a:ext cx="8229600" cy="46783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A group of sterols with a hormone-like function.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b="1" smtClean="0"/>
              <a:t>Calcitriol</a:t>
            </a:r>
            <a:r>
              <a:rPr lang="en-US" sz="2000" smtClean="0"/>
              <a:t> (1, 25 diOH cholecalciferol = 1, 25 diOH D3) is the biologically active molecule.</a:t>
            </a:r>
          </a:p>
          <a:p>
            <a:pPr eaLnBrk="1" hangingPunct="1">
              <a:lnSpc>
                <a:spcPct val="80000"/>
              </a:lnSpc>
            </a:pPr>
            <a:endParaRPr lang="en-US" sz="2000" b="1" i="1" u="sng" smtClean="0"/>
          </a:p>
          <a:p>
            <a:pPr eaLnBrk="1" hangingPunct="1">
              <a:lnSpc>
                <a:spcPct val="80000"/>
              </a:lnSpc>
            </a:pPr>
            <a:r>
              <a:rPr lang="en-US" sz="2000" b="1" i="1" smtClean="0"/>
              <a:t>Vitamins D2 &amp; D3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smtClean="0"/>
              <a:t>Preformed Vitamin D in the diet: they are needed only in exposure to sunlight is limited.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smtClean="0"/>
              <a:t>They ar</a:t>
            </a:r>
            <a:r>
              <a:rPr lang="en-US" sz="1700" smtClean="0">
                <a:ea typeface="ＭＳ Ｐゴシック" pitchFamily="34" charset="-128"/>
              </a:rPr>
              <a:t>e also available as supplement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smtClean="0">
                <a:ea typeface="ＭＳ Ｐゴシック" pitchFamily="34" charset="-128"/>
              </a:rPr>
              <a:t>They are NOT biologically active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smtClean="0">
                <a:ea typeface="ＭＳ Ｐゴシック" pitchFamily="34" charset="-128"/>
              </a:rPr>
              <a:t>They are activated in vivo to the biologically active form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b="1" i="1" smtClean="0"/>
              <a:t>Recommended dietary allowance (RDA):</a:t>
            </a:r>
            <a:r>
              <a:rPr lang="en-US" sz="2000" smtClean="0"/>
              <a:t> 5 mg cholecalciferol = 200 IU of vit D3 (or more)</a:t>
            </a:r>
            <a:endParaRPr lang="en-US" sz="2000" b="1" i="1" u="sng" smtClean="0"/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2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28_22modifi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0"/>
            <a:ext cx="2455863" cy="662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43" name="Text Box 8"/>
          <p:cNvSpPr txBox="1">
            <a:spLocks noChangeArrowheads="1"/>
          </p:cNvSpPr>
          <p:nvPr/>
        </p:nvSpPr>
        <p:spPr bwMode="auto">
          <a:xfrm>
            <a:off x="4991100" y="1219200"/>
            <a:ext cx="1333500" cy="5175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/>
              <a:t>D</a:t>
            </a:r>
            <a:r>
              <a:rPr lang="en-US" sz="1400" b="1" baseline="-25000"/>
              <a:t>2</a:t>
            </a:r>
            <a:r>
              <a:rPr lang="en-US" sz="1400" b="1"/>
              <a:t>,</a:t>
            </a:r>
          </a:p>
          <a:p>
            <a:pPr algn="ctr"/>
            <a:r>
              <a:rPr lang="en-US" sz="1400" b="1"/>
              <a:t> plant source</a:t>
            </a:r>
          </a:p>
        </p:txBody>
      </p:sp>
      <p:sp>
        <p:nvSpPr>
          <p:cNvPr id="10244" name="Text Box 12"/>
          <p:cNvSpPr txBox="1">
            <a:spLocks noChangeArrowheads="1"/>
          </p:cNvSpPr>
          <p:nvPr/>
        </p:nvSpPr>
        <p:spPr bwMode="auto">
          <a:xfrm>
            <a:off x="5181600" y="3657600"/>
            <a:ext cx="1600200" cy="6461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D</a:t>
            </a:r>
            <a:r>
              <a:rPr lang="en-US" sz="1200" b="1" baseline="-25000"/>
              <a:t>3</a:t>
            </a:r>
            <a:r>
              <a:rPr lang="en-US" sz="1200" b="1"/>
              <a:t>, animal source: fatty fish, liver, egg yolk</a:t>
            </a:r>
          </a:p>
        </p:txBody>
      </p:sp>
      <p:sp>
        <p:nvSpPr>
          <p:cNvPr id="10245" name="TextBox 7"/>
          <p:cNvSpPr txBox="1">
            <a:spLocks noChangeArrowheads="1"/>
          </p:cNvSpPr>
          <p:nvPr/>
        </p:nvSpPr>
        <p:spPr bwMode="auto">
          <a:xfrm>
            <a:off x="2209800" y="6604000"/>
            <a:ext cx="6508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i="1"/>
              <a:t>Lippincott’s Illustrated Reviews, Biochemistry, 4</a:t>
            </a:r>
            <a:r>
              <a:rPr lang="en-US" sz="1200" b="1" i="1" baseline="30000"/>
              <a:t>th</a:t>
            </a:r>
            <a:r>
              <a:rPr lang="en-US" sz="1200" b="1" i="1"/>
              <a:t> Edition, Champe, Harvey and Ferrier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>
          <a:xfrm>
            <a:off x="381000" y="0"/>
            <a:ext cx="7467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Vitamin D metabolism</a:t>
            </a:r>
          </a:p>
        </p:txBody>
      </p:sp>
      <p:sp>
        <p:nvSpPr>
          <p:cNvPr id="46083" name="Rectangle 3"/>
          <p:cNvSpPr>
            <a:spLocks noGrp="1"/>
          </p:cNvSpPr>
          <p:nvPr>
            <p:ph sz="quarter" idx="1"/>
          </p:nvPr>
        </p:nvSpPr>
        <p:spPr>
          <a:xfrm>
            <a:off x="152400" y="1066800"/>
            <a:ext cx="8839200" cy="5105400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b="1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b="1" dirty="0" err="1" smtClean="0">
                <a:solidFill>
                  <a:srgbClr val="000000"/>
                </a:solidFill>
                <a:ea typeface="ＭＳ Ｐゴシック" pitchFamily="34" charset="-128"/>
              </a:rPr>
              <a:t>Cholecalciferol</a:t>
            </a:r>
            <a:r>
              <a:rPr lang="en-US" b="1" dirty="0" smtClean="0">
                <a:solidFill>
                  <a:srgbClr val="000000"/>
                </a:solidFill>
                <a:ea typeface="ＭＳ Ｐゴシック" pitchFamily="34" charset="-128"/>
              </a:rPr>
              <a:t> is derived from 7-dehydrocholesterol in the </a:t>
            </a:r>
            <a:r>
              <a:rPr lang="en-US" sz="2600" b="1" dirty="0" smtClean="0">
                <a:solidFill>
                  <a:srgbClr val="FF0000"/>
                </a:solidFill>
                <a:ea typeface="ＭＳ Ｐゴシック" pitchFamily="34" charset="-128"/>
              </a:rPr>
              <a:t>skin</a:t>
            </a:r>
            <a:r>
              <a:rPr lang="en-US" sz="2600" b="1" dirty="0" smtClean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en-US" b="1" dirty="0" smtClean="0">
                <a:solidFill>
                  <a:srgbClr val="000000"/>
                </a:solidFill>
                <a:ea typeface="ＭＳ Ｐゴシック" pitchFamily="34" charset="-128"/>
              </a:rPr>
              <a:t>by sunlight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b="1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b="1" dirty="0" smtClean="0">
                <a:solidFill>
                  <a:srgbClr val="000000"/>
                </a:solidFill>
                <a:ea typeface="ＭＳ Ｐゴシック" pitchFamily="34" charset="-128"/>
              </a:rPr>
              <a:t>In </a:t>
            </a:r>
            <a:r>
              <a:rPr lang="en-US" sz="2600" b="1" dirty="0" smtClean="0">
                <a:solidFill>
                  <a:srgbClr val="FF0000"/>
                </a:solidFill>
                <a:ea typeface="ＭＳ Ｐゴシック" pitchFamily="34" charset="-128"/>
              </a:rPr>
              <a:t>liver</a:t>
            </a:r>
            <a:r>
              <a:rPr lang="en-US" b="1" dirty="0" smtClean="0">
                <a:solidFill>
                  <a:srgbClr val="000000"/>
                </a:solidFill>
                <a:ea typeface="ＭＳ Ｐゴシック" pitchFamily="34" charset="-128"/>
              </a:rPr>
              <a:t>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b="1" dirty="0" err="1" smtClean="0">
                <a:solidFill>
                  <a:srgbClr val="000000"/>
                </a:solidFill>
                <a:ea typeface="ＭＳ Ｐゴシック" pitchFamily="34" charset="-128"/>
              </a:rPr>
              <a:t>Cholecalciferol</a:t>
            </a:r>
            <a:r>
              <a:rPr lang="en-US" b="1" dirty="0" smtClean="0">
                <a:solidFill>
                  <a:srgbClr val="000000"/>
                </a:solidFill>
                <a:ea typeface="ＭＳ Ｐゴシック" pitchFamily="34" charset="-128"/>
              </a:rPr>
              <a:t> is converted to 25-hydroxycholecalciferol by the enzyme 25-hydroxylase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b="1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b="1" dirty="0" smtClean="0">
                <a:solidFill>
                  <a:srgbClr val="000000"/>
                </a:solidFill>
                <a:ea typeface="ＭＳ Ｐゴシック" pitchFamily="34" charset="-128"/>
              </a:rPr>
              <a:t>In </a:t>
            </a:r>
            <a:r>
              <a:rPr lang="en-US" sz="2600" b="1" dirty="0" smtClean="0">
                <a:solidFill>
                  <a:srgbClr val="FF0000"/>
                </a:solidFill>
                <a:ea typeface="ＭＳ Ｐゴシック" pitchFamily="34" charset="-128"/>
              </a:rPr>
              <a:t>kidneys</a:t>
            </a:r>
            <a:r>
              <a:rPr lang="en-US" b="1" dirty="0" smtClean="0">
                <a:solidFill>
                  <a:srgbClr val="000000"/>
                </a:solidFill>
                <a:ea typeface="ＭＳ Ｐゴシック" pitchFamily="34" charset="-128"/>
              </a:rPr>
              <a:t>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b="1" dirty="0" smtClean="0">
                <a:solidFill>
                  <a:srgbClr val="000000"/>
                </a:solidFill>
                <a:ea typeface="ＭＳ Ｐゴシック" pitchFamily="34" charset="-128"/>
              </a:rPr>
              <a:t>The 1-</a:t>
            </a:r>
            <a:r>
              <a:rPr lang="en-US" b="1" dirty="0" smtClean="0">
                <a:solidFill>
                  <a:srgbClr val="000000"/>
                </a:solidFill>
                <a:latin typeface="Symbol" pitchFamily="18" charset="2"/>
                <a:ea typeface="ＭＳ Ｐゴシック" pitchFamily="34" charset="-128"/>
              </a:rPr>
              <a:t>a</a:t>
            </a:r>
            <a:r>
              <a:rPr lang="en-US" b="1" dirty="0" smtClean="0">
                <a:solidFill>
                  <a:srgbClr val="000000"/>
                </a:solidFill>
                <a:ea typeface="ＭＳ Ｐゴシック" pitchFamily="34" charset="-128"/>
              </a:rPr>
              <a:t>-hydroxylase enzyme converts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b="1" dirty="0" smtClean="0">
                <a:solidFill>
                  <a:srgbClr val="000000"/>
                </a:solidFill>
                <a:ea typeface="ＭＳ Ｐゴシック" pitchFamily="34" charset="-128"/>
              </a:rPr>
              <a:t>	25-hydroxycholecalciferol to 1,25-dihydroxycholecalciferol (biologically active)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b="1" dirty="0" smtClean="0">
                <a:solidFill>
                  <a:srgbClr val="000000"/>
                </a:solidFill>
                <a:ea typeface="ＭＳ Ｐゴシック" pitchFamily="34" charset="-128"/>
              </a:rPr>
              <a:t>Active vitamin D is transported in blood by vitamin D-binding  protein.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b="1" dirty="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Vitamin D metabolism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371600"/>
            <a:ext cx="46101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1371600"/>
            <a:ext cx="468788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1371600"/>
            <a:ext cx="65817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Box 9"/>
          <p:cNvSpPr txBox="1">
            <a:spLocks noChangeArrowheads="1"/>
          </p:cNvSpPr>
          <p:nvPr/>
        </p:nvSpPr>
        <p:spPr bwMode="auto">
          <a:xfrm>
            <a:off x="2209800" y="6400800"/>
            <a:ext cx="6508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i="1"/>
              <a:t>Lippincott’s Illustrated Reviews, Biochemistry, 4</a:t>
            </a:r>
            <a:r>
              <a:rPr lang="en-US" sz="1200" b="1" i="1" baseline="30000"/>
              <a:t>th</a:t>
            </a:r>
            <a:r>
              <a:rPr lang="en-US" sz="1200" b="1" i="1"/>
              <a:t> Edition, Champe, Harvey and Ferrier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vit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28600"/>
            <a:ext cx="1905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Vitamin D functions</a:t>
            </a:r>
          </a:p>
        </p:txBody>
      </p:sp>
      <p:sp>
        <p:nvSpPr>
          <p:cNvPr id="52227" name="Rectangle 3"/>
          <p:cNvSpPr>
            <a:spLocks noGrp="1"/>
          </p:cNvSpPr>
          <p:nvPr>
            <p:ph sz="quarter" idx="1"/>
          </p:nvPr>
        </p:nvSpPr>
        <p:spPr>
          <a:xfrm>
            <a:off x="457200" y="2286000"/>
            <a:ext cx="7467600" cy="1905000"/>
          </a:xfrm>
        </p:spPr>
        <p:txBody>
          <a:bodyPr/>
          <a:lstStyle/>
          <a:p>
            <a:pPr eaLnBrk="1" hangingPunct="1"/>
            <a:r>
              <a:rPr lang="en-US" b="1" smtClean="0">
                <a:ea typeface="ＭＳ Ｐゴシック" pitchFamily="34" charset="-128"/>
              </a:rPr>
              <a:t>Regulates calcium and phosphorus levels in the body (calcium homeostasis)</a:t>
            </a:r>
          </a:p>
          <a:p>
            <a:pPr eaLnBrk="1" hangingPunct="1">
              <a:buFont typeface="Wingdings" pitchFamily="2" charset="2"/>
              <a:buNone/>
            </a:pPr>
            <a:endParaRPr lang="en-US" b="1" smtClean="0">
              <a:ea typeface="ＭＳ Ｐゴシック" pitchFamily="34" charset="-128"/>
            </a:endParaRPr>
          </a:p>
          <a:p>
            <a:pPr eaLnBrk="1" hangingPunct="1"/>
            <a:r>
              <a:rPr lang="en-US" b="1" smtClean="0">
                <a:ea typeface="ＭＳ Ｐゴシック" pitchFamily="34" charset="-128"/>
              </a:rPr>
              <a:t> Maintains healthy bones and teeth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Vitamin D functions</a:t>
            </a:r>
          </a:p>
        </p:txBody>
      </p:sp>
      <p:sp>
        <p:nvSpPr>
          <p:cNvPr id="52227" name="Rectangle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b="1" smtClean="0">
                <a:ea typeface="ＭＳ Ｐゴシック" pitchFamily="34" charset="-128"/>
              </a:rPr>
              <a:t>These functions are through: </a:t>
            </a:r>
          </a:p>
          <a:p>
            <a:pPr lvl="1" eaLnBrk="1" hangingPunct="1"/>
            <a:endParaRPr lang="ar-SA" smtClean="0"/>
          </a:p>
        </p:txBody>
      </p:sp>
      <p:pic>
        <p:nvPicPr>
          <p:cNvPr id="4" name="Picture 3" descr="bon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572000"/>
            <a:ext cx="6858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ntestine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2362200"/>
            <a:ext cx="13112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kidney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3581400"/>
            <a:ext cx="8826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5800" y="2590800"/>
            <a:ext cx="72866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39763" lvl="1" indent="-273050">
              <a:spcBef>
                <a:spcPct val="20000"/>
              </a:spcBef>
              <a:buClr>
                <a:srgbClr val="FE8637"/>
              </a:buClr>
              <a:buSzPct val="80000"/>
              <a:buFont typeface="Wingdings 2" pitchFamily="18" charset="2"/>
              <a:buChar char=""/>
            </a:pPr>
            <a:r>
              <a:rPr lang="en-US" sz="2100" b="1">
                <a:solidFill>
                  <a:srgbClr val="000000"/>
                </a:solidFill>
                <a:latin typeface="Century Schoolbook" pitchFamily="18" charset="0"/>
              </a:rPr>
              <a:t>Promoting absorption of calcium and phosphorus from the intestine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85800" y="3657600"/>
            <a:ext cx="703738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39763" lvl="1" indent="-273050">
              <a:spcBef>
                <a:spcPct val="20000"/>
              </a:spcBef>
              <a:buClr>
                <a:srgbClr val="FE8637"/>
              </a:buClr>
              <a:buSzPct val="80000"/>
              <a:buFont typeface="Wingdings 2" pitchFamily="18" charset="2"/>
              <a:buChar char=""/>
            </a:pPr>
            <a:r>
              <a:rPr lang="en-US" sz="2100" b="1">
                <a:solidFill>
                  <a:srgbClr val="000000"/>
                </a:solidFill>
                <a:latin typeface="Century Schoolbook" pitchFamily="18" charset="0"/>
              </a:rPr>
              <a:t>Increasing reabsorption of calcium and phosphorus by renal tubules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5800" y="4800600"/>
            <a:ext cx="61277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39763" lvl="1" indent="-273050">
              <a:spcBef>
                <a:spcPct val="20000"/>
              </a:spcBef>
              <a:buClr>
                <a:srgbClr val="FE8637"/>
              </a:buClr>
              <a:buSzPct val="80000"/>
              <a:buFont typeface="Wingdings 2" pitchFamily="18" charset="2"/>
              <a:buChar char=""/>
            </a:pPr>
            <a:r>
              <a:rPr lang="en-US" sz="2100" b="1">
                <a:solidFill>
                  <a:srgbClr val="000000"/>
                </a:solidFill>
                <a:latin typeface="Century Schoolbook" pitchFamily="18" charset="0"/>
              </a:rPr>
              <a:t>Increasing bone mineralization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  <p:bldP spid="7" grpId="0"/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2016</TotalTime>
  <Words>805</Words>
  <Application>Microsoft Office PowerPoint</Application>
  <PresentationFormat>On-screen Show (4:3)</PresentationFormat>
  <Paragraphs>169</Paragraphs>
  <Slides>28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Oriel</vt:lpstr>
      <vt:lpstr>Vitamin D, Rickets and Osteoporosis</vt:lpstr>
      <vt:lpstr>Overview</vt:lpstr>
      <vt:lpstr>D vitamins</vt:lpstr>
      <vt:lpstr>Slide 4</vt:lpstr>
      <vt:lpstr>Vitamin D metabolism</vt:lpstr>
      <vt:lpstr>Vitamin D metabolism</vt:lpstr>
      <vt:lpstr>Slide 7</vt:lpstr>
      <vt:lpstr>Vitamin D functions</vt:lpstr>
      <vt:lpstr>Vitamin D functions</vt:lpstr>
      <vt:lpstr>Vitamin D regulation and calcium homeostasis</vt:lpstr>
      <vt:lpstr>Slide 11</vt:lpstr>
      <vt:lpstr>Slide 12</vt:lpstr>
      <vt:lpstr>Slide 13</vt:lpstr>
      <vt:lpstr>Osteomalacia and Rickets</vt:lpstr>
      <vt:lpstr>Osteomalacia and Rickets, continued..</vt:lpstr>
      <vt:lpstr>Osteomalacia and Rickets, continued..</vt:lpstr>
      <vt:lpstr>Slide 17</vt:lpstr>
      <vt:lpstr>Clinical features</vt:lpstr>
      <vt:lpstr>Slide 19</vt:lpstr>
      <vt:lpstr>Osteomalacia and Rickets, continued..</vt:lpstr>
      <vt:lpstr>Osteoporosis</vt:lpstr>
      <vt:lpstr>Slide 22</vt:lpstr>
      <vt:lpstr>Slide 23</vt:lpstr>
      <vt:lpstr>Osteoporosis, continued..</vt:lpstr>
      <vt:lpstr>Osteoporosis, continued..</vt:lpstr>
      <vt:lpstr>Osteoporosis: Prevention &amp; treatment</vt:lpstr>
      <vt:lpstr>Slide 27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Dedia</dc:creator>
  <cp:lastModifiedBy>Dr.Abdelmalik</cp:lastModifiedBy>
  <cp:revision>69</cp:revision>
  <dcterms:created xsi:type="dcterms:W3CDTF">2011-04-25T10:52:24Z</dcterms:created>
  <dcterms:modified xsi:type="dcterms:W3CDTF">2013-02-12T05:58:37Z</dcterms:modified>
  <cp:version/>
</cp:coreProperties>
</file>