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0"/>
  </p:handoutMasterIdLst>
  <p:sldIdLst>
    <p:sldId id="256" r:id="rId2"/>
    <p:sldId id="258" r:id="rId3"/>
    <p:sldId id="259" r:id="rId4"/>
    <p:sldId id="314" r:id="rId5"/>
    <p:sldId id="267" r:id="rId6"/>
    <p:sldId id="262" r:id="rId7"/>
    <p:sldId id="288" r:id="rId8"/>
    <p:sldId id="287" r:id="rId9"/>
    <p:sldId id="283" r:id="rId10"/>
    <p:sldId id="282" r:id="rId11"/>
    <p:sldId id="281" r:id="rId12"/>
    <p:sldId id="280" r:id="rId13"/>
    <p:sldId id="315" r:id="rId14"/>
    <p:sldId id="316" r:id="rId15"/>
    <p:sldId id="278" r:id="rId16"/>
    <p:sldId id="277" r:id="rId17"/>
    <p:sldId id="276" r:id="rId18"/>
    <p:sldId id="275" r:id="rId19"/>
    <p:sldId id="312" r:id="rId20"/>
    <p:sldId id="274" r:id="rId21"/>
    <p:sldId id="309" r:id="rId22"/>
    <p:sldId id="273" r:id="rId23"/>
    <p:sldId id="294" r:id="rId24"/>
    <p:sldId id="261" r:id="rId25"/>
    <p:sldId id="293" r:id="rId26"/>
    <p:sldId id="295" r:id="rId27"/>
    <p:sldId id="304" r:id="rId28"/>
    <p:sldId id="311" r:id="rId29"/>
    <p:sldId id="297" r:id="rId30"/>
    <p:sldId id="296" r:id="rId31"/>
    <p:sldId id="298" r:id="rId32"/>
    <p:sldId id="300" r:id="rId33"/>
    <p:sldId id="301" r:id="rId34"/>
    <p:sldId id="272" r:id="rId35"/>
    <p:sldId id="313" r:id="rId36"/>
    <p:sldId id="302" r:id="rId37"/>
    <p:sldId id="308" r:id="rId38"/>
    <p:sldId id="263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D60093"/>
    <a:srgbClr val="FF00FF"/>
    <a:srgbClr val="FF0000"/>
    <a:srgbClr val="C75102"/>
    <a:srgbClr val="0066CC"/>
    <a:srgbClr val="66CCFF"/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007" autoAdjust="0"/>
    <p:restoredTop sz="94649" autoAdjust="0"/>
  </p:normalViewPr>
  <p:slideViewPr>
    <p:cSldViewPr>
      <p:cViewPr>
        <p:scale>
          <a:sx n="73" d="100"/>
          <a:sy n="73" d="100"/>
        </p:scale>
        <p:origin x="-72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0D280507-6C5D-4458-9132-99E95473C28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40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7086600" cy="1371600"/>
          </a:xfrm>
        </p:spPr>
        <p:txBody>
          <a:bodyPr/>
          <a:lstStyle>
            <a:lvl1pPr>
              <a:lnSpc>
                <a:spcPct val="80000"/>
              </a:lnSpc>
              <a:defRPr sz="5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4876800"/>
            <a:ext cx="5410200" cy="10668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23248-6C6D-4FDC-9386-0020614139D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A6007-31F7-4EF5-B923-ED350B376BF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0494E-3725-49A4-9545-0F2766332B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4C87F-E5D7-4ABD-ABD1-178B55F8F9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4A0D1-5AD3-497F-862C-9307B6C5D6B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749D4-5656-4B1A-965C-61A16EE766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9C574-1715-450A-AA3C-E7322855458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B2B3F-A945-4FE4-BB3E-A4EB71B9957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4CE04-CD2A-4E0A-8CE0-DA40FD225AF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6455E-18E4-41DD-9E20-E67F0CA701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38888-74D9-4E64-B70C-95A3D362C83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73539-816C-4685-B0F9-ACBCCA6D855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F5B53-8305-48C0-834B-4C2C36AE7B4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4B0ED-3C8A-4906-8DA7-D2252DC2B5D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8AF30-82C0-4CA2-B663-9BBFEBDD40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67000" y="5943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5943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5943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DCD1D7BE-3D8A-49BF-9860-10BA220E57C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logydaily.com/biology/Insulin_resistanc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88640"/>
            <a:ext cx="8208963" cy="2665413"/>
          </a:xfrm>
        </p:spPr>
        <p:txBody>
          <a:bodyPr/>
          <a:lstStyle/>
          <a:p>
            <a:pPr algn="ctr" eaLnBrk="1" hangingPunct="1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Biochemistry of </a:t>
            </a:r>
            <a:br>
              <a:rPr lang="en-US" sz="4000" dirty="0" smtClean="0"/>
            </a:br>
            <a:r>
              <a:rPr lang="en-US" sz="4000" dirty="0" smtClean="0"/>
              <a:t>Cushing’s Syndrome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59632" y="3140968"/>
            <a:ext cx="7344816" cy="401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65000"/>
                  </a:schemeClr>
                </a:solidFill>
                <a:latin typeface="Lucida Handwriting" pitchFamily="66" charset="0"/>
              </a:rPr>
              <a:t>Presented by:</a:t>
            </a:r>
          </a:p>
          <a:p>
            <a:pPr algn="ctr"/>
            <a:endParaRPr lang="en-US" sz="3200" dirty="0" smtClean="0">
              <a:latin typeface="Lucida Handwriting" pitchFamily="66" charset="0"/>
            </a:endParaRPr>
          </a:p>
          <a:p>
            <a:pPr algn="ctr"/>
            <a:r>
              <a:rPr lang="en-US" sz="3600" b="1" dirty="0" err="1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Rana</a:t>
            </a:r>
            <a:r>
              <a:rPr lang="en-US" sz="3600" b="1" dirty="0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 dirty="0" err="1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Hasanato</a:t>
            </a:r>
            <a:r>
              <a:rPr lang="en-US" sz="3600" b="1" dirty="0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 dirty="0" smtClean="0">
                <a:solidFill>
                  <a:srgbClr val="D60093"/>
                </a:solidFill>
              </a:rPr>
              <a:t>MD,KSFCB</a:t>
            </a:r>
            <a:endParaRPr lang="en-US" sz="3600" b="1" dirty="0" smtClean="0">
              <a:solidFill>
                <a:srgbClr val="D60093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800" dirty="0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Assistant Professor and Consultant</a:t>
            </a:r>
          </a:p>
          <a:p>
            <a:pPr algn="ctr"/>
            <a:r>
              <a:rPr lang="en-US" sz="2800" dirty="0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Head, Clinical Biochemistry Department</a:t>
            </a:r>
          </a:p>
          <a:p>
            <a:pPr algn="ctr">
              <a:spcBef>
                <a:spcPct val="20000"/>
              </a:spcBef>
            </a:pPr>
            <a:r>
              <a:rPr lang="en-US" sz="2800" dirty="0" smtClean="0">
                <a:solidFill>
                  <a:srgbClr val="D60093"/>
                </a:solidFill>
              </a:rPr>
              <a:t>College of Medicine</a:t>
            </a:r>
          </a:p>
          <a:p>
            <a:pPr algn="ctr">
              <a:spcBef>
                <a:spcPct val="20000"/>
              </a:spcBef>
            </a:pPr>
            <a:r>
              <a:rPr lang="en-US" sz="2800" dirty="0" smtClean="0">
                <a:solidFill>
                  <a:srgbClr val="D60093"/>
                </a:solidFill>
              </a:rPr>
              <a:t>King Saud University</a:t>
            </a:r>
          </a:p>
          <a:p>
            <a:pPr algn="ctr"/>
            <a:endParaRPr lang="en-US" sz="3200" dirty="0" smtClean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6262688" cy="914400"/>
          </a:xfrm>
        </p:spPr>
        <p:txBody>
          <a:bodyPr/>
          <a:lstStyle/>
          <a:p>
            <a:pPr eaLnBrk="1" hangingPunct="1"/>
            <a:r>
              <a:rPr lang="en-US" sz="3200" b="1" u="sng" smtClean="0">
                <a:solidFill>
                  <a:srgbClr val="FF3300"/>
                </a:solidFill>
              </a:rPr>
              <a:t>Urinary cortisol excretion :</a:t>
            </a:r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125538"/>
            <a:ext cx="7772400" cy="52562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chemeClr val="tx2"/>
                </a:solidFill>
              </a:rPr>
              <a:t>Cortisol is removed from plasma by the liver </a:t>
            </a:r>
            <a:r>
              <a:rPr lang="en-US" sz="2800" b="1" smtClean="0">
                <a:solidFill>
                  <a:schemeClr val="tx2"/>
                </a:solidFill>
                <a:sym typeface="Symbol" pitchFamily="18" charset="2"/>
              </a:rPr>
              <a:t></a:t>
            </a:r>
            <a:r>
              <a:rPr lang="en-US" sz="2800" b="1" smtClean="0">
                <a:solidFill>
                  <a:schemeClr val="tx2"/>
                </a:solidFill>
              </a:rPr>
              <a:t> metabolically inactive compounds </a:t>
            </a:r>
            <a:r>
              <a:rPr lang="en-US" sz="2800" b="1" smtClean="0">
                <a:solidFill>
                  <a:schemeClr val="tx2"/>
                </a:solidFill>
                <a:sym typeface="Symbol" pitchFamily="18" charset="2"/>
              </a:rPr>
              <a:t></a:t>
            </a:r>
            <a:r>
              <a:rPr lang="en-US" sz="2800" b="1" smtClean="0">
                <a:solidFill>
                  <a:schemeClr val="tx2"/>
                </a:solidFill>
              </a:rPr>
              <a:t> excreted in urine mainly as conjugated metabolites (e.g. glucuronides).</a:t>
            </a:r>
            <a:r>
              <a:rPr lang="en-US" sz="2800" b="1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smtClean="0"/>
          </a:p>
          <a:p>
            <a:pPr eaLnBrk="1" hangingPunct="1">
              <a:lnSpc>
                <a:spcPct val="80000"/>
              </a:lnSpc>
            </a:pPr>
            <a:r>
              <a:rPr lang="en-US" sz="2800" b="1" smtClean="0"/>
              <a:t>A small amount of cortisol is excreted unchanged in the urine (UFC).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3333FF"/>
                </a:solidFill>
              </a:rPr>
              <a:t>In normal individuals:</a:t>
            </a:r>
            <a:r>
              <a:rPr lang="en-US" sz="2800" b="1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>
                <a:solidFill>
                  <a:srgbClr val="FF3300"/>
                </a:solidFill>
              </a:rPr>
              <a:t>Urinary free cortisol (UFC) </a:t>
            </a:r>
            <a:r>
              <a:rPr lang="en-US" sz="2400" b="1" smtClean="0"/>
              <a:t>is </a:t>
            </a:r>
            <a:r>
              <a:rPr lang="en-US" sz="2400" b="1" smtClean="0">
                <a:solidFill>
                  <a:srgbClr val="000000"/>
                </a:solidFill>
              </a:rPr>
              <a:t>&lt; 250 nmol/24 h</a:t>
            </a:r>
            <a:r>
              <a:rPr lang="en-US" sz="2400" b="1" smtClean="0"/>
              <a:t>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>
                <a:solidFill>
                  <a:srgbClr val="FF3300"/>
                </a:solidFill>
              </a:rPr>
              <a:t>Cortisol / Creatinine ratio</a:t>
            </a:r>
            <a:r>
              <a:rPr lang="en-US" sz="2400" b="1" smtClean="0"/>
              <a:t> in an early morning specimen of urine is </a:t>
            </a:r>
            <a:r>
              <a:rPr lang="en-US" sz="2400" b="1" smtClean="0">
                <a:solidFill>
                  <a:srgbClr val="000000"/>
                </a:solidFill>
              </a:rPr>
              <a:t>&lt; 25  μmol cortisol / mol creatinine.</a:t>
            </a:r>
            <a:r>
              <a:rPr lang="en-US" smtClean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98" decel="100000" fill="hold"/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9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9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98" decel="100000" fill="hold"/>
                                        <p:tgtEl>
                                          <p:spTgt spid="129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  <p:bldP spid="12902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569325" cy="1223963"/>
          </a:xfrm>
        </p:spPr>
        <p:txBody>
          <a:bodyPr/>
          <a:lstStyle/>
          <a:p>
            <a:pPr algn="ctr" eaLnBrk="1" hangingPunct="1"/>
            <a:r>
              <a:rPr lang="en-US" sz="2800" b="1" smtClean="0"/>
              <a:t>CAUSES OF ADRENOCORTICAL HYPERFUNCTION: CUSHING’S SYNDROME</a:t>
            </a:r>
            <a:r>
              <a:rPr lang="en-US" sz="2800" smtClean="0"/>
              <a:t> </a:t>
            </a: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676400"/>
            <a:ext cx="8062912" cy="4632325"/>
          </a:xfrm>
        </p:spPr>
        <p:txBody>
          <a:bodyPr/>
          <a:lstStyle/>
          <a:p>
            <a:pPr eaLnBrk="1" hangingPunct="1"/>
            <a:r>
              <a:rPr lang="en-US" b="1" u="sng" smtClean="0">
                <a:solidFill>
                  <a:srgbClr val="FF3300"/>
                </a:solidFill>
              </a:rPr>
              <a:t>ACTH - dependent :</a:t>
            </a:r>
            <a:endParaRPr lang="en-US" b="1" smtClean="0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336600"/>
                </a:solidFill>
              </a:rPr>
              <a:t>1. </a:t>
            </a:r>
            <a:r>
              <a:rPr lang="en-US" sz="2800" b="1" smtClean="0">
                <a:solidFill>
                  <a:srgbClr val="336600"/>
                </a:solidFill>
                <a:sym typeface="Symbol" pitchFamily="18" charset="2"/>
              </a:rPr>
              <a:t> </a:t>
            </a:r>
            <a:r>
              <a:rPr lang="en-US" sz="2800" b="1" smtClean="0">
                <a:solidFill>
                  <a:srgbClr val="336600"/>
                </a:solidFill>
              </a:rPr>
              <a:t>Pituitary ACTH  </a:t>
            </a:r>
            <a:r>
              <a:rPr lang="en-US" sz="2800" b="1" smtClean="0">
                <a:solidFill>
                  <a:srgbClr val="FF0000"/>
                </a:solidFill>
              </a:rPr>
              <a:t>70%</a:t>
            </a:r>
            <a:r>
              <a:rPr lang="en-US" sz="2800" b="1" smtClean="0">
                <a:solidFill>
                  <a:srgbClr val="336600"/>
                </a:solidFill>
              </a:rPr>
              <a:t> (Cushing's disease). 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336600"/>
                </a:solidFill>
              </a:rPr>
              <a:t>2. Ectopic ACTH by neoplasms </a:t>
            </a:r>
            <a:r>
              <a:rPr lang="en-US" sz="2800" b="1" smtClean="0">
                <a:solidFill>
                  <a:srgbClr val="FF0000"/>
                </a:solidFill>
              </a:rPr>
              <a:t>10%.</a:t>
            </a:r>
            <a:r>
              <a:rPr lang="en-US" sz="2800" b="1" smtClean="0">
                <a:solidFill>
                  <a:srgbClr val="336600"/>
                </a:solidFill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336600"/>
                </a:solidFill>
              </a:rPr>
              <a:t>3. ACTH therapy.</a:t>
            </a:r>
            <a:r>
              <a:rPr lang="en-US" sz="2400" b="1" smtClean="0">
                <a:solidFill>
                  <a:srgbClr val="336600"/>
                </a:solidFill>
              </a:rPr>
              <a:t> </a:t>
            </a:r>
          </a:p>
          <a:p>
            <a:pPr eaLnBrk="1" hangingPunct="1">
              <a:buFontTx/>
              <a:buNone/>
            </a:pPr>
            <a:endParaRPr lang="en-US" sz="2400" b="1" u="sng" smtClean="0">
              <a:solidFill>
                <a:srgbClr val="336600"/>
              </a:solidFill>
            </a:endParaRPr>
          </a:p>
          <a:p>
            <a:pPr eaLnBrk="1" hangingPunct="1"/>
            <a:r>
              <a:rPr lang="en-US" b="1" u="sng" smtClean="0">
                <a:solidFill>
                  <a:srgbClr val="FF3300"/>
                </a:solidFill>
              </a:rPr>
              <a:t>ACTH - independent :</a:t>
            </a:r>
            <a:endParaRPr lang="en-US" b="1" smtClean="0">
              <a:solidFill>
                <a:srgbClr val="FF3300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336600"/>
                </a:solidFill>
              </a:rPr>
              <a:t>1. Adrenal tumor </a:t>
            </a:r>
            <a:r>
              <a:rPr lang="en-US" sz="2800" b="1" smtClean="0">
                <a:solidFill>
                  <a:srgbClr val="FF0000"/>
                </a:solidFill>
              </a:rPr>
              <a:t>20%</a:t>
            </a:r>
            <a:r>
              <a:rPr lang="en-US" sz="2800" b="1" smtClean="0">
                <a:solidFill>
                  <a:srgbClr val="336600"/>
                </a:solidFill>
              </a:rPr>
              <a:t> (adenoma or carcinoma)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336600"/>
                </a:solidFill>
              </a:rPr>
              <a:t>2. Glucocorticoid therapy.</a:t>
            </a:r>
            <a:r>
              <a:rPr lang="en-US" sz="2400" smtClean="0">
                <a:solidFill>
                  <a:srgbClr val="336600"/>
                </a:solidFill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80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80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8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8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8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8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8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28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8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8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128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8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8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128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8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66713"/>
            <a:ext cx="8134350" cy="1190625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0000CC"/>
                </a:solidFill>
              </a:rPr>
              <a:t>Causes of elevated serum cortisol concentrations:</a:t>
            </a:r>
            <a:r>
              <a:rPr lang="en-US" sz="3600" smtClean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rgbClr val="FF0000"/>
                </a:solidFill>
              </a:rPr>
              <a:t>1. Increased cortisol secretion: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Cushing's syndrome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Exercise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Stress, Anxiety, Depression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Obesity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Alcohol abuse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Chronic renal failure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0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rgbClr val="FF0000"/>
                </a:solidFill>
              </a:rPr>
              <a:t>2. Increased cortisol binding globulin (CBG):</a:t>
            </a:r>
            <a:r>
              <a:rPr lang="en-US" sz="2800" b="1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Congenital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Estrogen therapy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• Pregnancy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6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6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26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6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6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6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6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26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6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6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126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6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126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6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6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8" decel="100000" fill="hold"/>
                                        <p:tgtEl>
                                          <p:spTgt spid="126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69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69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98" decel="100000" fill="hold"/>
                                        <p:tgtEl>
                                          <p:spTgt spid="1269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69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69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98" decel="100000" fill="hold"/>
                                        <p:tgtEl>
                                          <p:spTgt spid="1269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9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69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98" decel="100000" fill="hold"/>
                                        <p:tgtEl>
                                          <p:spTgt spid="1269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  <p:bldP spid="12698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424862" cy="914400"/>
          </a:xfrm>
          <a:ln w="57150">
            <a:solidFill>
              <a:srgbClr val="FF0000"/>
            </a:solidFill>
          </a:ln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0000CC"/>
                </a:solidFill>
              </a:rPr>
              <a:t>Glucocorticoid functions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1484313"/>
            <a:ext cx="8496300" cy="5113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000000"/>
                </a:solidFill>
              </a:rPr>
              <a:t>Glucocorticoids have widespread metabolic effects on carbohydrate, fat and protein metabolism.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Upon binding to its target, </a:t>
            </a:r>
            <a:r>
              <a:rPr lang="en-US" sz="2800" b="1" u="sng" smtClean="0">
                <a:solidFill>
                  <a:srgbClr val="FF0000"/>
                </a:solidFill>
              </a:rPr>
              <a:t>CORTISOL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enhances metabolism</a:t>
            </a:r>
            <a:r>
              <a:rPr lang="en-US" sz="2800" b="1" smtClean="0"/>
              <a:t> in several ways: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600" b="1" u="sng" smtClean="0">
                <a:solidFill>
                  <a:srgbClr val="FF0000"/>
                </a:solidFill>
              </a:rPr>
              <a:t> In the liver</a:t>
            </a:r>
            <a:r>
              <a:rPr lang="en-US" sz="2400" b="1" smtClean="0"/>
              <a:t>, Cortisol is an insulin antagonist and has a weak mineralocorticoid action </a:t>
            </a:r>
            <a:r>
              <a:rPr lang="en-US" b="1" smtClean="0">
                <a:sym typeface="Symbol" pitchFamily="18" charset="2"/>
              </a:rPr>
              <a:t></a:t>
            </a:r>
            <a:endParaRPr lang="en-US" b="1" smtClean="0">
              <a:solidFill>
                <a:srgbClr val="FF0000"/>
              </a:solidFill>
            </a:endParaRPr>
          </a:p>
          <a:p>
            <a:pPr lvl="2" eaLnBrk="1" hangingPunct="1">
              <a:lnSpc>
                <a:spcPct val="90000"/>
              </a:lnSpc>
            </a:pPr>
            <a:r>
              <a:rPr lang="en-US" sz="2000" b="1" smtClean="0">
                <a:solidFill>
                  <a:srgbClr val="FF0000"/>
                </a:solidFill>
                <a:sym typeface="Symbol" pitchFamily="18" charset="2"/>
              </a:rPr>
              <a:t></a:t>
            </a:r>
            <a:r>
              <a:rPr lang="en-US" b="1" smtClean="0">
                <a:solidFill>
                  <a:srgbClr val="0000CC"/>
                </a:solidFill>
              </a:rPr>
              <a:t> Gluconeogenesis</a:t>
            </a:r>
            <a:r>
              <a:rPr lang="en-US" b="1" smtClean="0"/>
              <a:t> </a:t>
            </a:r>
            <a:r>
              <a:rPr lang="en-US" b="1" smtClean="0">
                <a:sym typeface="Symbol" pitchFamily="18" charset="2"/>
              </a:rPr>
              <a:t></a:t>
            </a:r>
            <a:r>
              <a:rPr lang="en-US" b="1" smtClean="0"/>
              <a:t> production of </a:t>
            </a:r>
            <a:r>
              <a:rPr lang="en-US" b="1" smtClean="0">
                <a:solidFill>
                  <a:srgbClr val="FF0000"/>
                </a:solidFill>
              </a:rPr>
              <a:t>glucose</a:t>
            </a:r>
            <a:r>
              <a:rPr lang="en-US" b="1" smtClean="0"/>
              <a:t> from newly-released amino acids and </a:t>
            </a:r>
            <a:r>
              <a:rPr lang="en-US" b="1" smtClean="0">
                <a:solidFill>
                  <a:srgbClr val="FF0000"/>
                </a:solidFill>
              </a:rPr>
              <a:t>lipids</a:t>
            </a:r>
            <a:r>
              <a:rPr lang="en-US" b="1" smtClean="0"/>
              <a:t> 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b="1" smtClean="0">
                <a:solidFill>
                  <a:srgbClr val="FF0000"/>
                </a:solidFill>
                <a:sym typeface="Symbol" pitchFamily="18" charset="2"/>
              </a:rPr>
              <a:t></a:t>
            </a:r>
            <a:r>
              <a:rPr lang="en-US" b="1" smtClean="0">
                <a:solidFill>
                  <a:srgbClr val="0000CC"/>
                </a:solidFill>
              </a:rPr>
              <a:t> Amino acid uptake</a:t>
            </a:r>
            <a:r>
              <a:rPr lang="en-US" b="1" smtClean="0"/>
              <a:t> and </a:t>
            </a:r>
            <a:r>
              <a:rPr lang="en-US" b="1" smtClean="0">
                <a:solidFill>
                  <a:srgbClr val="0000CC"/>
                </a:solidFill>
              </a:rPr>
              <a:t>degradation</a:t>
            </a:r>
            <a:r>
              <a:rPr lang="en-US" b="1" smtClean="0"/>
              <a:t>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b="1" smtClean="0">
                <a:solidFill>
                  <a:srgbClr val="FF0000"/>
                </a:solidFill>
                <a:sym typeface="Symbol" pitchFamily="18" charset="2"/>
              </a:rPr>
              <a:t></a:t>
            </a:r>
            <a:r>
              <a:rPr lang="en-US" b="1" smtClean="0">
                <a:solidFill>
                  <a:srgbClr val="0000CC"/>
                </a:solidFill>
              </a:rPr>
              <a:t> Ketogenesis</a:t>
            </a:r>
            <a:r>
              <a:rPr lang="en-US" b="1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44463" y="333375"/>
            <a:ext cx="8820150" cy="5543550"/>
          </a:xfrm>
        </p:spPr>
        <p:txBody>
          <a:bodyPr/>
          <a:lstStyle/>
          <a:p>
            <a:pPr marL="544513" lvl="1" indent="-277813" eaLnBrk="1" hangingPunct="1"/>
            <a:r>
              <a:rPr lang="en-US" sz="3200" b="1" smtClean="0"/>
              <a:t> In </a:t>
            </a:r>
            <a:r>
              <a:rPr lang="en-US" sz="3200" b="1" u="sng" smtClean="0">
                <a:solidFill>
                  <a:srgbClr val="FF0000"/>
                </a:solidFill>
              </a:rPr>
              <a:t>the adipose tissue</a:t>
            </a:r>
            <a:r>
              <a:rPr lang="en-US" sz="3200" b="1" smtClean="0"/>
              <a:t>: Cortisol </a:t>
            </a:r>
            <a:r>
              <a:rPr lang="en-US" sz="3200" b="1" smtClean="0">
                <a:sym typeface="Symbol" pitchFamily="18" charset="2"/>
              </a:rPr>
              <a:t></a:t>
            </a:r>
            <a:r>
              <a:rPr lang="en-US" sz="3200" b="1" smtClean="0"/>
              <a:t> </a:t>
            </a:r>
            <a:r>
              <a:rPr lang="en-US" sz="3200" b="1" smtClean="0">
                <a:solidFill>
                  <a:srgbClr val="FF0000"/>
                </a:solidFill>
                <a:sym typeface="Symbol" pitchFamily="18" charset="2"/>
              </a:rPr>
              <a:t></a:t>
            </a:r>
            <a:r>
              <a:rPr lang="en-US" sz="3200" b="1" smtClean="0"/>
              <a:t> </a:t>
            </a:r>
            <a:r>
              <a:rPr lang="en-US" sz="3200" b="1" smtClean="0">
                <a:solidFill>
                  <a:srgbClr val="0000CC"/>
                </a:solidFill>
              </a:rPr>
              <a:t>Lipolysis</a:t>
            </a:r>
            <a:r>
              <a:rPr lang="en-US" sz="3200" b="1" smtClean="0"/>
              <a:t> through breakdown of </a:t>
            </a:r>
            <a:r>
              <a:rPr lang="en-US" sz="3200" b="1" u="sng" smtClean="0">
                <a:solidFill>
                  <a:srgbClr val="0000CC"/>
                </a:solidFill>
              </a:rPr>
              <a:t>fat</a:t>
            </a:r>
            <a:r>
              <a:rPr lang="en-US" sz="3200" b="1" smtClean="0"/>
              <a:t> .</a:t>
            </a:r>
          </a:p>
          <a:p>
            <a:pPr marL="544513" lvl="1" indent="-277813" eaLnBrk="1" hangingPunct="1">
              <a:buFontTx/>
              <a:buNone/>
            </a:pPr>
            <a:endParaRPr lang="en-US" sz="2000" b="1" smtClean="0"/>
          </a:p>
          <a:p>
            <a:pPr marL="544513" lvl="1" indent="-277813" eaLnBrk="1" hangingPunct="1"/>
            <a:r>
              <a:rPr lang="en-US" sz="3200" b="1" smtClean="0"/>
              <a:t> In </a:t>
            </a:r>
            <a:r>
              <a:rPr lang="en-US" sz="3200" b="1" u="sng" smtClean="0">
                <a:solidFill>
                  <a:srgbClr val="FF0000"/>
                </a:solidFill>
              </a:rPr>
              <a:t>the muscles</a:t>
            </a:r>
            <a:r>
              <a:rPr lang="en-US" sz="3200" b="1" smtClean="0"/>
              <a:t>: Cortisol </a:t>
            </a:r>
            <a:r>
              <a:rPr lang="en-US" sz="3200" b="1" smtClean="0">
                <a:sym typeface="Symbol" pitchFamily="18" charset="2"/>
              </a:rPr>
              <a:t></a:t>
            </a:r>
            <a:r>
              <a:rPr lang="en-US" sz="3200" b="1" smtClean="0">
                <a:solidFill>
                  <a:srgbClr val="FF0000"/>
                </a:solidFill>
                <a:sym typeface="Symbol" pitchFamily="18" charset="2"/>
              </a:rPr>
              <a:t> </a:t>
            </a:r>
            <a:r>
              <a:rPr lang="en-US" sz="3200" b="1" smtClean="0">
                <a:solidFill>
                  <a:srgbClr val="0000CC"/>
                </a:solidFill>
              </a:rPr>
              <a:t>proteolysis</a:t>
            </a:r>
            <a:r>
              <a:rPr lang="en-US" sz="3200" b="1" smtClean="0"/>
              <a:t> and amino acid release. </a:t>
            </a:r>
          </a:p>
          <a:p>
            <a:pPr marL="544513" lvl="1" indent="-277813" eaLnBrk="1" hangingPunct="1">
              <a:buFontTx/>
              <a:buNone/>
            </a:pPr>
            <a:endParaRPr lang="en-US" sz="2400" b="1" smtClean="0"/>
          </a:p>
          <a:p>
            <a:pPr marL="544513" lvl="1" indent="-277813" eaLnBrk="1" hangingPunct="1"/>
            <a:r>
              <a:rPr lang="en-US" sz="3200" b="1" smtClean="0"/>
              <a:t> Conserving glucose: by inhibiting uptake into </a:t>
            </a:r>
            <a:r>
              <a:rPr lang="en-US" sz="3200" b="1" u="sng" smtClean="0">
                <a:solidFill>
                  <a:srgbClr val="0000CC"/>
                </a:solidFill>
              </a:rPr>
              <a:t>muscle</a:t>
            </a:r>
            <a:r>
              <a:rPr lang="en-US" sz="3200" b="1" smtClean="0"/>
              <a:t> and </a:t>
            </a:r>
            <a:r>
              <a:rPr lang="en-US" sz="3200" b="1" u="sng" smtClean="0">
                <a:solidFill>
                  <a:srgbClr val="0000CC"/>
                </a:solidFill>
              </a:rPr>
              <a:t>fat cells</a:t>
            </a:r>
            <a:r>
              <a:rPr lang="en-US" sz="3200" b="1" smtClean="0"/>
              <a:t>.</a:t>
            </a:r>
          </a:p>
          <a:p>
            <a:pPr marL="544513" lvl="1" indent="-277813" eaLnBrk="1" hangingPunct="1">
              <a:buFontTx/>
              <a:buNone/>
            </a:pPr>
            <a:endParaRPr lang="en-US" sz="1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914400"/>
          </a:xfrm>
        </p:spPr>
        <p:txBody>
          <a:bodyPr/>
          <a:lstStyle/>
          <a:p>
            <a:pPr eaLnBrk="1" hangingPunct="1"/>
            <a:r>
              <a:rPr lang="en-US" sz="4400" b="1" i="1" smtClean="0"/>
              <a:t>Cushing’s Syndrome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60500"/>
            <a:ext cx="4100512" cy="48482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600" b="1" smtClean="0">
                <a:solidFill>
                  <a:srgbClr val="FF0000"/>
                </a:solidFill>
              </a:rPr>
              <a:t>Symptoms:</a:t>
            </a:r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Weight gain</a:t>
            </a:r>
            <a:r>
              <a:rPr lang="en-US" sz="2800" b="1" smtClean="0"/>
              <a:t>:              trunk and face with sparing of the limbs (</a:t>
            </a:r>
            <a:r>
              <a:rPr lang="en-US" sz="2800" b="1" smtClean="0">
                <a:solidFill>
                  <a:schemeClr val="tx2"/>
                </a:solidFill>
              </a:rPr>
              <a:t>central obesity</a:t>
            </a:r>
            <a:r>
              <a:rPr lang="en-US" sz="2800" b="1" smtClean="0"/>
              <a:t>)</a:t>
            </a:r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Buffalo’s hump</a:t>
            </a:r>
            <a:r>
              <a:rPr lang="en-US" sz="2800" b="1" smtClean="0"/>
              <a:t>.</a:t>
            </a:r>
          </a:p>
          <a:p>
            <a:pPr eaLnBrk="1" hangingPunct="1">
              <a:buFontTx/>
              <a:buNone/>
            </a:pPr>
            <a:endParaRPr lang="en-US" sz="1000" b="1" smtClean="0"/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Moon face</a:t>
            </a:r>
          </a:p>
          <a:p>
            <a:pPr eaLnBrk="1" hangingPunct="1">
              <a:buFontTx/>
              <a:buNone/>
            </a:pPr>
            <a:r>
              <a:rPr lang="en-US" sz="800" b="1" smtClean="0"/>
              <a:t> </a:t>
            </a:r>
            <a:endParaRPr lang="en-US" sz="800" smtClean="0"/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Excessive sweating</a:t>
            </a:r>
            <a:r>
              <a:rPr lang="en-US" sz="2800" smtClean="0"/>
              <a:t> </a:t>
            </a:r>
          </a:p>
          <a:p>
            <a:pPr eaLnBrk="1" hangingPunct="1"/>
            <a:endParaRPr lang="en-US" sz="2800" smtClean="0"/>
          </a:p>
        </p:txBody>
      </p:sp>
      <p:pic>
        <p:nvPicPr>
          <p:cNvPr id="18436" name="Picture 7" descr="823939Cushing12_264_3B13y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3535363"/>
            <a:ext cx="3600450" cy="2054225"/>
          </a:xfrm>
          <a:noFill/>
        </p:spPr>
      </p:pic>
      <p:sp>
        <p:nvSpPr>
          <p:cNvPr id="18437" name="Line 8"/>
          <p:cNvSpPr>
            <a:spLocks noChangeShapeType="1"/>
          </p:cNvSpPr>
          <p:nvPr/>
        </p:nvSpPr>
        <p:spPr bwMode="auto">
          <a:xfrm>
            <a:off x="3276600" y="4868863"/>
            <a:ext cx="14398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477838"/>
            <a:ext cx="7772400" cy="457200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0000"/>
                </a:solidFill>
              </a:rPr>
              <a:t>Symptoms </a:t>
            </a:r>
            <a:r>
              <a:rPr lang="en-US" sz="2800" smtClean="0">
                <a:solidFill>
                  <a:srgbClr val="FF0000"/>
                </a:solidFill>
              </a:rPr>
              <a:t>…. (contd)</a:t>
            </a:r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125538"/>
            <a:ext cx="8353425" cy="5040312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Atrophy of the skin </a:t>
            </a:r>
            <a:r>
              <a:rPr lang="en-US" sz="2800" b="1" smtClean="0">
                <a:solidFill>
                  <a:srgbClr val="336600"/>
                </a:solidFill>
              </a:rPr>
              <a:t>and mucous membranes</a:t>
            </a:r>
            <a:r>
              <a:rPr lang="en-US" sz="2800" b="1" smtClean="0">
                <a:solidFill>
                  <a:srgbClr val="0000CC"/>
                </a:solidFill>
              </a:rPr>
              <a:t> </a:t>
            </a:r>
            <a:endParaRPr lang="en-US" sz="2800" b="1" u="sng" smtClean="0">
              <a:solidFill>
                <a:srgbClr val="0000CC"/>
              </a:solidFill>
            </a:endParaRPr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Purple striae </a:t>
            </a:r>
            <a:r>
              <a:rPr lang="en-US" sz="2800" b="1" smtClean="0">
                <a:solidFill>
                  <a:srgbClr val="336600"/>
                </a:solidFill>
              </a:rPr>
              <a:t>on the trunk and legs</a:t>
            </a:r>
            <a:r>
              <a:rPr lang="en-US" sz="2800" b="1" smtClean="0">
                <a:solidFill>
                  <a:srgbClr val="0000CC"/>
                </a:solidFill>
              </a:rPr>
              <a:t> </a:t>
            </a:r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Proximal muscle weakness </a:t>
            </a:r>
            <a:r>
              <a:rPr lang="en-US" sz="2800" b="1" smtClean="0">
                <a:solidFill>
                  <a:srgbClr val="336600"/>
                </a:solidFill>
              </a:rPr>
              <a:t>(hips, shoulders) </a:t>
            </a:r>
            <a:endParaRPr lang="en-US" sz="2800" smtClean="0">
              <a:solidFill>
                <a:srgbClr val="336600"/>
              </a:solidFill>
            </a:endParaRPr>
          </a:p>
          <a:p>
            <a:pPr eaLnBrk="1" hangingPunct="1"/>
            <a:r>
              <a:rPr lang="en-US" sz="2800" b="1" smtClean="0">
                <a:solidFill>
                  <a:srgbClr val="0000CC"/>
                </a:solidFill>
              </a:rPr>
              <a:t>Hirsuitism</a:t>
            </a:r>
          </a:p>
          <a:p>
            <a:pPr eaLnBrk="1" hangingPunct="1"/>
            <a:r>
              <a:rPr lang="en-US" sz="2800" b="1" smtClean="0">
                <a:solidFill>
                  <a:srgbClr val="336600"/>
                </a:solidFill>
              </a:rPr>
              <a:t>The excess cortisol may also affect other endocrine systems</a:t>
            </a:r>
            <a:r>
              <a:rPr lang="en-US" sz="2800" b="1" smtClean="0">
                <a:solidFill>
                  <a:srgbClr val="0000CC"/>
                </a:solidFill>
              </a:rPr>
              <a:t> </a:t>
            </a:r>
            <a:r>
              <a:rPr lang="en-US" sz="2800" b="1" smtClean="0">
                <a:solidFill>
                  <a:srgbClr val="0000CC"/>
                </a:solidFill>
                <a:sym typeface="Symbol" pitchFamily="18" charset="2"/>
              </a:rPr>
              <a:t></a:t>
            </a:r>
            <a:r>
              <a:rPr lang="en-US" sz="2800" b="1" smtClean="0">
                <a:solidFill>
                  <a:srgbClr val="0000CC"/>
                </a:solidFill>
              </a:rPr>
              <a:t> </a:t>
            </a:r>
            <a:r>
              <a:rPr lang="en-US" sz="2800" b="1" smtClean="0">
                <a:solidFill>
                  <a:srgbClr val="0000CC"/>
                </a:solidFill>
                <a:sym typeface="Symbol" pitchFamily="18" charset="2"/>
              </a:rPr>
              <a:t></a:t>
            </a:r>
            <a:r>
              <a:rPr lang="en-US" sz="2800" b="1" smtClean="0">
                <a:solidFill>
                  <a:srgbClr val="0000CC"/>
                </a:solidFill>
              </a:rPr>
              <a:t> libido,  amenorrhoea </a:t>
            </a:r>
            <a:r>
              <a:rPr lang="en-US" sz="2800" b="1" smtClean="0">
                <a:solidFill>
                  <a:srgbClr val="336600"/>
                </a:solidFill>
              </a:rPr>
              <a:t>and</a:t>
            </a:r>
            <a:r>
              <a:rPr lang="en-US" sz="2800" b="1" smtClean="0">
                <a:solidFill>
                  <a:srgbClr val="0000CC"/>
                </a:solidFill>
              </a:rPr>
              <a:t> infertility </a:t>
            </a:r>
          </a:p>
          <a:p>
            <a:pPr eaLnBrk="1" hangingPunct="1"/>
            <a:r>
              <a:rPr lang="en-US" sz="2800" b="1" smtClean="0">
                <a:solidFill>
                  <a:srgbClr val="336600"/>
                </a:solidFill>
              </a:rPr>
              <a:t>Patients frequently suffer various</a:t>
            </a:r>
            <a:r>
              <a:rPr lang="en-US" sz="2800" b="1" smtClean="0">
                <a:solidFill>
                  <a:srgbClr val="0000CC"/>
                </a:solidFill>
              </a:rPr>
              <a:t> psychological disturbances </a:t>
            </a:r>
            <a:r>
              <a:rPr lang="en-US" sz="2800" b="1" smtClean="0">
                <a:solidFill>
                  <a:srgbClr val="336600"/>
                </a:solidFill>
              </a:rPr>
              <a:t>ranging from</a:t>
            </a:r>
            <a:r>
              <a:rPr lang="en-US" sz="2800" b="1" smtClean="0">
                <a:solidFill>
                  <a:srgbClr val="0000CC"/>
                </a:solidFill>
              </a:rPr>
              <a:t> euphoria </a:t>
            </a:r>
            <a:r>
              <a:rPr lang="en-US" sz="2800" b="1" smtClean="0">
                <a:solidFill>
                  <a:srgbClr val="336600"/>
                </a:solidFill>
              </a:rPr>
              <a:t>to frank</a:t>
            </a:r>
            <a:r>
              <a:rPr lang="en-US" sz="2800" b="1" smtClean="0">
                <a:solidFill>
                  <a:srgbClr val="0000CC"/>
                </a:solidFill>
              </a:rPr>
              <a:t> psychosis.</a:t>
            </a:r>
            <a:r>
              <a:rPr lang="en-US" sz="2800" smtClean="0">
                <a:solidFill>
                  <a:srgbClr val="0000CC"/>
                </a:solidFill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3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3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23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3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3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123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  <p:bldP spid="12390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2662238" cy="9144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Signs:</a:t>
            </a:r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8062913" cy="5113337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0000CC"/>
                </a:solidFill>
              </a:rPr>
              <a:t>Loss of diurnal rhythm</a:t>
            </a:r>
            <a:r>
              <a:rPr lang="en-US" b="1" smtClean="0">
                <a:solidFill>
                  <a:srgbClr val="FF0000"/>
                </a:solidFill>
              </a:rPr>
              <a:t> </a:t>
            </a:r>
            <a:r>
              <a:rPr lang="en-US" b="1" smtClean="0">
                <a:solidFill>
                  <a:srgbClr val="336600"/>
                </a:solidFill>
              </a:rPr>
              <a:t>of cortisol and ACTH.</a:t>
            </a:r>
          </a:p>
          <a:p>
            <a:pPr eaLnBrk="1" hangingPunct="1"/>
            <a:r>
              <a:rPr lang="en-US" b="1" smtClean="0">
                <a:solidFill>
                  <a:srgbClr val="0000CC"/>
                </a:solidFill>
              </a:rPr>
              <a:t>Hypertension</a:t>
            </a:r>
            <a:r>
              <a:rPr lang="en-US" b="1" smtClean="0"/>
              <a:t> (due to the aldosterone - like effects) </a:t>
            </a:r>
            <a:endParaRPr lang="en-US" b="1" smtClean="0">
              <a:hlinkClick r:id="rId2"/>
            </a:endParaRPr>
          </a:p>
          <a:p>
            <a:pPr eaLnBrk="1" hangingPunct="1"/>
            <a:r>
              <a:rPr lang="en-US" b="1" smtClean="0">
                <a:solidFill>
                  <a:srgbClr val="0000CC"/>
                </a:solidFill>
              </a:rPr>
              <a:t>Hyperglycemia</a:t>
            </a:r>
            <a:r>
              <a:rPr lang="en-US" b="1" smtClean="0"/>
              <a:t> or </a:t>
            </a:r>
            <a:r>
              <a:rPr lang="en-US" b="1" smtClean="0">
                <a:solidFill>
                  <a:srgbClr val="0000CC"/>
                </a:solidFill>
              </a:rPr>
              <a:t>diabetes</a:t>
            </a:r>
            <a:r>
              <a:rPr lang="en-US" b="1" smtClean="0">
                <a:solidFill>
                  <a:srgbClr val="FF0000"/>
                </a:solidFill>
              </a:rPr>
              <a:t> </a:t>
            </a:r>
            <a:r>
              <a:rPr lang="en-US" b="1" smtClean="0"/>
              <a:t>due to</a:t>
            </a:r>
            <a:r>
              <a:rPr lang="en-US" b="1" u="sng" smtClean="0"/>
              <a:t> </a:t>
            </a:r>
            <a:r>
              <a:rPr lang="en-US" b="1" smtClean="0">
                <a:solidFill>
                  <a:srgbClr val="336600"/>
                </a:solidFill>
              </a:rPr>
              <a:t>insulin resistance</a:t>
            </a:r>
            <a:r>
              <a:rPr lang="en-US" b="1" smtClean="0">
                <a:sym typeface="Symbol" pitchFamily="18" charset="2"/>
              </a:rPr>
              <a:t>.</a:t>
            </a:r>
          </a:p>
          <a:p>
            <a:pPr eaLnBrk="1" hangingPunct="1"/>
            <a:r>
              <a:rPr lang="en-US" b="1" smtClean="0">
                <a:solidFill>
                  <a:srgbClr val="0000CC"/>
                </a:solidFill>
                <a:sym typeface="Symbol" pitchFamily="18" charset="2"/>
              </a:rPr>
              <a:t>Hypokalemic</a:t>
            </a:r>
            <a:r>
              <a:rPr lang="en-US" b="1" smtClean="0">
                <a:sym typeface="Symbol" pitchFamily="18" charset="2"/>
              </a:rPr>
              <a:t> </a:t>
            </a:r>
            <a:r>
              <a:rPr lang="en-US" b="1" smtClean="0">
                <a:solidFill>
                  <a:srgbClr val="0000CC"/>
                </a:solidFill>
                <a:sym typeface="Symbol" pitchFamily="18" charset="2"/>
              </a:rPr>
              <a:t>alkalosis</a:t>
            </a:r>
            <a:endParaRPr lang="en-US" b="1" smtClean="0">
              <a:sym typeface="Symbol" pitchFamily="18" charset="2"/>
            </a:endParaRPr>
          </a:p>
          <a:p>
            <a:pPr eaLnBrk="1" hangingPunct="1"/>
            <a:r>
              <a:rPr lang="en-US" b="1" smtClean="0">
                <a:solidFill>
                  <a:srgbClr val="0000CC"/>
                </a:solidFill>
                <a:sym typeface="Symbol" pitchFamily="18" charset="2"/>
              </a:rPr>
              <a:t> protein metabolism</a:t>
            </a:r>
            <a:r>
              <a:rPr lang="en-US" b="1" smtClean="0">
                <a:sym typeface="Symbol" pitchFamily="18" charset="2"/>
              </a:rPr>
              <a:t>.</a:t>
            </a:r>
          </a:p>
          <a:p>
            <a:pPr eaLnBrk="1" hangingPunct="1"/>
            <a:r>
              <a:rPr lang="en-US" b="1" smtClean="0">
                <a:solidFill>
                  <a:srgbClr val="0000CC"/>
                </a:solidFill>
                <a:sym typeface="Symbol" pitchFamily="18" charset="2"/>
              </a:rPr>
              <a:t>Impaired immunity</a:t>
            </a:r>
            <a:r>
              <a:rPr lang="en-US" b="1" smtClean="0">
                <a:sym typeface="Symbol" pitchFamily="18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8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8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8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914400"/>
          </a:xfrm>
        </p:spPr>
        <p:txBody>
          <a:bodyPr/>
          <a:lstStyle/>
          <a:p>
            <a:pPr algn="ctr" eaLnBrk="1" hangingPunct="1"/>
            <a:r>
              <a:rPr lang="en-US" sz="3200" b="1" smtClean="0"/>
              <a:t>Investigations of suspected adrenocortical hyperfunction</a:t>
            </a:r>
            <a:endParaRPr lang="en-US" sz="3200" smtClean="0"/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353425" cy="5040312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en-US" sz="2800" b="1" smtClean="0"/>
              <a:t> </a:t>
            </a:r>
            <a:r>
              <a:rPr lang="en-US" sz="2800" b="1" smtClean="0">
                <a:solidFill>
                  <a:srgbClr val="FF0000"/>
                </a:solidFill>
              </a:rPr>
              <a:t>A.</a:t>
            </a:r>
            <a:r>
              <a:rPr lang="en-US" sz="2800" b="1" smtClean="0"/>
              <a:t> </a:t>
            </a:r>
            <a:r>
              <a:rPr lang="en-US" b="1" smtClean="0">
                <a:solidFill>
                  <a:srgbClr val="FF0000"/>
                </a:solidFill>
              </a:rPr>
              <a:t>Screening tests</a:t>
            </a:r>
            <a:r>
              <a:rPr lang="en-US" sz="2800" b="1" smtClean="0"/>
              <a:t> (out-patient):                           to assess the clinical diagnosis of adrenocortical hyperfunction.</a:t>
            </a:r>
            <a:endParaRPr lang="en-US" b="1" smtClean="0"/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en-US" sz="2800" b="1" smtClean="0"/>
              <a:t> </a:t>
            </a:r>
            <a:r>
              <a:rPr lang="en-US" sz="2800" b="1" smtClean="0">
                <a:solidFill>
                  <a:srgbClr val="FF0000"/>
                </a:solidFill>
              </a:rPr>
              <a:t>B.</a:t>
            </a:r>
            <a:r>
              <a:rPr lang="en-US" sz="2800" b="1" smtClean="0"/>
              <a:t> </a:t>
            </a:r>
            <a:r>
              <a:rPr lang="en-US" b="1" smtClean="0">
                <a:solidFill>
                  <a:srgbClr val="FF0000"/>
                </a:solidFill>
              </a:rPr>
              <a:t>Confirmatory tests</a:t>
            </a:r>
            <a:r>
              <a:rPr lang="en-US" sz="2800" b="1" smtClean="0"/>
              <a:t> (in-patient):                   to confirm or exclude the provisional diagnosis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en-US" sz="2800" b="1" smtClean="0"/>
              <a:t> </a:t>
            </a:r>
            <a:r>
              <a:rPr lang="en-US" sz="2800" b="1" smtClean="0">
                <a:solidFill>
                  <a:srgbClr val="FF0000"/>
                </a:solidFill>
              </a:rPr>
              <a:t>C.</a:t>
            </a:r>
            <a:r>
              <a:rPr lang="en-US" sz="2800" b="1" smtClean="0"/>
              <a:t> </a:t>
            </a:r>
            <a:r>
              <a:rPr lang="en-US" b="1" smtClean="0">
                <a:solidFill>
                  <a:srgbClr val="FF0000"/>
                </a:solidFill>
              </a:rPr>
              <a:t>Tests to determine the cause</a:t>
            </a:r>
            <a:r>
              <a:rPr lang="en-US" sz="2800" b="1" smtClean="0"/>
              <a:t>: to ascertain: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en-US" sz="2800" b="1" smtClean="0"/>
              <a:t>      (a) The site of the pathological lesion           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en-US" sz="2800" b="1" smtClean="0"/>
              <a:t>            (adrenal cortex, pituitary or elsewhere?)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en-US" sz="2800" b="1" smtClean="0"/>
              <a:t>      (b) The nature of the pathological lesion.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1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1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1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1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1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1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850" y="260350"/>
            <a:ext cx="8424863" cy="640873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sz="2400" dirty="0" smtClean="0"/>
              <a:t>				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		</a:t>
            </a:r>
            <a:endParaRPr lang="en-US" sz="2400" b="1" dirty="0" smtClean="0">
              <a:solidFill>
                <a:srgbClr val="0000CC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		</a:t>
            </a:r>
          </a:p>
          <a:p>
            <a:pPr>
              <a:buFontTx/>
              <a:buNone/>
              <a:defRPr/>
            </a:pPr>
            <a:r>
              <a:rPr lang="en-US" sz="2400" dirty="0" smtClean="0"/>
              <a:t>					      				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</a:t>
            </a:r>
            <a:endParaRPr lang="en-US" b="1" kern="1200" dirty="0">
              <a:solidFill>
                <a:srgbClr val="7030A0"/>
              </a:solidFill>
            </a:endParaRPr>
          </a:p>
        </p:txBody>
      </p:sp>
      <p:grpSp>
        <p:nvGrpSpPr>
          <p:cNvPr id="22531" name="Group 66"/>
          <p:cNvGrpSpPr>
            <a:grpSpLocks/>
          </p:cNvGrpSpPr>
          <p:nvPr/>
        </p:nvGrpSpPr>
        <p:grpSpPr bwMode="auto">
          <a:xfrm>
            <a:off x="355600" y="371475"/>
            <a:ext cx="8464550" cy="6378575"/>
            <a:chOff x="356347" y="371845"/>
            <a:chExt cx="8463285" cy="6378233"/>
          </a:xfrm>
        </p:grpSpPr>
        <p:sp>
          <p:nvSpPr>
            <p:cNvPr id="22532" name="Rectangle 7"/>
            <p:cNvSpPr>
              <a:spLocks noChangeArrowheads="1"/>
            </p:cNvSpPr>
            <p:nvPr/>
          </p:nvSpPr>
          <p:spPr bwMode="auto">
            <a:xfrm>
              <a:off x="3906512" y="371845"/>
              <a:ext cx="13131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>
                  <a:solidFill>
                    <a:srgbClr val="C00000"/>
                  </a:solidFill>
                </a:rPr>
                <a:t>? Cushing</a:t>
              </a:r>
            </a:p>
          </p:txBody>
        </p:sp>
        <p:sp>
          <p:nvSpPr>
            <p:cNvPr id="22533" name="Rectangle 8"/>
            <p:cNvSpPr>
              <a:spLocks noChangeArrowheads="1"/>
            </p:cNvSpPr>
            <p:nvPr/>
          </p:nvSpPr>
          <p:spPr bwMode="auto">
            <a:xfrm>
              <a:off x="3707904" y="1052736"/>
              <a:ext cx="176202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>
                  <a:solidFill>
                    <a:srgbClr val="0000CC"/>
                  </a:solidFill>
                </a:rPr>
                <a:t>Low DXM/UFC</a:t>
              </a:r>
            </a:p>
          </p:txBody>
        </p:sp>
        <p:sp>
          <p:nvSpPr>
            <p:cNvPr id="22534" name="Rectangle 9"/>
            <p:cNvSpPr>
              <a:spLocks noChangeArrowheads="1"/>
            </p:cNvSpPr>
            <p:nvPr/>
          </p:nvSpPr>
          <p:spPr bwMode="auto">
            <a:xfrm>
              <a:off x="1545387" y="1763524"/>
              <a:ext cx="20185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Pesudo-Cushing</a:t>
              </a:r>
              <a:endParaRPr lang="en-US"/>
            </a:p>
          </p:txBody>
        </p:sp>
        <p:sp>
          <p:nvSpPr>
            <p:cNvPr id="22535" name="Rectangle 10"/>
            <p:cNvSpPr>
              <a:spLocks noChangeArrowheads="1"/>
            </p:cNvSpPr>
            <p:nvPr/>
          </p:nvSpPr>
          <p:spPr bwMode="auto">
            <a:xfrm>
              <a:off x="6048404" y="1763524"/>
              <a:ext cx="1659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True Cushing</a:t>
              </a:r>
              <a:endParaRPr lang="en-US"/>
            </a:p>
          </p:txBody>
        </p:sp>
        <p:sp>
          <p:nvSpPr>
            <p:cNvPr id="22536" name="Rectangle 11"/>
            <p:cNvSpPr>
              <a:spLocks noChangeArrowheads="1"/>
            </p:cNvSpPr>
            <p:nvPr/>
          </p:nvSpPr>
          <p:spPr bwMode="auto">
            <a:xfrm>
              <a:off x="3347864" y="2492896"/>
              <a:ext cx="253146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/>
                <a:t>Insulin hypoglycemia</a:t>
              </a:r>
            </a:p>
          </p:txBody>
        </p:sp>
        <p:sp>
          <p:nvSpPr>
            <p:cNvPr id="22537" name="Rectangle 12"/>
            <p:cNvSpPr>
              <a:spLocks noChangeArrowheads="1"/>
            </p:cNvSpPr>
            <p:nvPr/>
          </p:nvSpPr>
          <p:spPr bwMode="auto">
            <a:xfrm>
              <a:off x="1566099" y="3244040"/>
              <a:ext cx="20697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Normal response</a:t>
              </a:r>
              <a:endParaRPr lang="en-US"/>
            </a:p>
          </p:txBody>
        </p:sp>
        <p:sp>
          <p:nvSpPr>
            <p:cNvPr id="22538" name="Rectangle 13"/>
            <p:cNvSpPr>
              <a:spLocks noChangeArrowheads="1"/>
            </p:cNvSpPr>
            <p:nvPr/>
          </p:nvSpPr>
          <p:spPr bwMode="auto">
            <a:xfrm>
              <a:off x="6264428" y="3244040"/>
              <a:ext cx="15824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No response</a:t>
              </a:r>
              <a:endParaRPr lang="en-US"/>
            </a:p>
          </p:txBody>
        </p:sp>
        <p:sp>
          <p:nvSpPr>
            <p:cNvPr id="22539" name="Rectangle 14"/>
            <p:cNvSpPr>
              <a:spLocks noChangeArrowheads="1"/>
            </p:cNvSpPr>
            <p:nvPr/>
          </p:nvSpPr>
          <p:spPr bwMode="auto">
            <a:xfrm>
              <a:off x="6048404" y="3896468"/>
              <a:ext cx="198002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ACTH/High DXM</a:t>
              </a:r>
            </a:p>
          </p:txBody>
        </p:sp>
        <p:sp>
          <p:nvSpPr>
            <p:cNvPr id="22540" name="Rectangle 15"/>
            <p:cNvSpPr>
              <a:spLocks noChangeArrowheads="1"/>
            </p:cNvSpPr>
            <p:nvPr/>
          </p:nvSpPr>
          <p:spPr bwMode="auto">
            <a:xfrm>
              <a:off x="4769676" y="4571836"/>
              <a:ext cx="20697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ACTH-dependent</a:t>
              </a:r>
            </a:p>
          </p:txBody>
        </p:sp>
        <p:sp>
          <p:nvSpPr>
            <p:cNvPr id="22541" name="Rectangle 16"/>
            <p:cNvSpPr>
              <a:spLocks noChangeArrowheads="1"/>
            </p:cNvSpPr>
            <p:nvPr/>
          </p:nvSpPr>
          <p:spPr bwMode="auto">
            <a:xfrm>
              <a:off x="7740352" y="4569809"/>
              <a:ext cx="10438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Adrenal</a:t>
              </a:r>
            </a:p>
          </p:txBody>
        </p:sp>
        <p:sp>
          <p:nvSpPr>
            <p:cNvPr id="22542" name="Rectangle 17"/>
            <p:cNvSpPr>
              <a:spLocks noChangeArrowheads="1"/>
            </p:cNvSpPr>
            <p:nvPr/>
          </p:nvSpPr>
          <p:spPr bwMode="auto">
            <a:xfrm>
              <a:off x="7685760" y="6095037"/>
              <a:ext cx="11338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ULS/CT adrenals</a:t>
              </a:r>
            </a:p>
          </p:txBody>
        </p:sp>
        <p:sp>
          <p:nvSpPr>
            <p:cNvPr id="22543" name="Rectangle 18"/>
            <p:cNvSpPr>
              <a:spLocks noChangeArrowheads="1"/>
            </p:cNvSpPr>
            <p:nvPr/>
          </p:nvSpPr>
          <p:spPr bwMode="auto">
            <a:xfrm>
              <a:off x="5088140" y="5154012"/>
              <a:ext cx="12704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CRH Test </a:t>
              </a:r>
            </a:p>
          </p:txBody>
        </p:sp>
        <p:sp>
          <p:nvSpPr>
            <p:cNvPr id="22544" name="Rectangle 19"/>
            <p:cNvSpPr>
              <a:spLocks noChangeArrowheads="1"/>
            </p:cNvSpPr>
            <p:nvPr/>
          </p:nvSpPr>
          <p:spPr bwMode="auto">
            <a:xfrm>
              <a:off x="4440342" y="5681008"/>
              <a:ext cx="115967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solidFill>
                    <a:srgbClr val="C00000"/>
                  </a:solidFill>
                </a:rPr>
                <a:t>Pituitary</a:t>
              </a:r>
              <a:endParaRPr lang="en-US"/>
            </a:p>
          </p:txBody>
        </p:sp>
        <p:sp>
          <p:nvSpPr>
            <p:cNvPr id="22545" name="Rectangle 20"/>
            <p:cNvSpPr>
              <a:spLocks noChangeArrowheads="1"/>
            </p:cNvSpPr>
            <p:nvPr/>
          </p:nvSpPr>
          <p:spPr bwMode="auto">
            <a:xfrm>
              <a:off x="6096526" y="5681008"/>
              <a:ext cx="10131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Ectopic</a:t>
              </a:r>
              <a:endParaRPr lang="en-US"/>
            </a:p>
          </p:txBody>
        </p:sp>
        <p:sp>
          <p:nvSpPr>
            <p:cNvPr id="22546" name="Rectangle 21"/>
            <p:cNvSpPr>
              <a:spLocks noChangeArrowheads="1"/>
            </p:cNvSpPr>
            <p:nvPr/>
          </p:nvSpPr>
          <p:spPr bwMode="auto">
            <a:xfrm>
              <a:off x="6077004" y="6380746"/>
              <a:ext cx="11592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CT chest</a:t>
              </a:r>
              <a:endParaRPr lang="en-US">
                <a:solidFill>
                  <a:srgbClr val="7030A0"/>
                </a:solidFill>
              </a:endParaRPr>
            </a:p>
          </p:txBody>
        </p:sp>
        <p:sp>
          <p:nvSpPr>
            <p:cNvPr id="22547" name="Rectangle 22"/>
            <p:cNvSpPr>
              <a:spLocks noChangeArrowheads="1"/>
            </p:cNvSpPr>
            <p:nvPr/>
          </p:nvSpPr>
          <p:spPr bwMode="auto">
            <a:xfrm>
              <a:off x="4222212" y="6367098"/>
              <a:ext cx="164660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7030A0"/>
                  </a:solidFill>
                </a:rPr>
                <a:t> </a:t>
              </a:r>
              <a:r>
                <a:rPr lang="en-US" b="1">
                  <a:solidFill>
                    <a:srgbClr val="7030A0"/>
                  </a:solidFill>
                </a:rPr>
                <a:t>MRI pituitary</a:t>
              </a:r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rot="5400000">
              <a:off x="4393532" y="871087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eft-Right-Up Arrow 29"/>
            <p:cNvSpPr/>
            <p:nvPr/>
          </p:nvSpPr>
          <p:spPr>
            <a:xfrm>
              <a:off x="2600737" y="1413189"/>
              <a:ext cx="3960221" cy="36034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Left-Right-Up Arrow 30"/>
            <p:cNvSpPr/>
            <p:nvPr/>
          </p:nvSpPr>
          <p:spPr>
            <a:xfrm flipV="1">
              <a:off x="2672164" y="2132289"/>
              <a:ext cx="3888794" cy="360343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Left-Right-Up Arrow 31"/>
            <p:cNvSpPr/>
            <p:nvPr/>
          </p:nvSpPr>
          <p:spPr>
            <a:xfrm>
              <a:off x="2600737" y="2906947"/>
              <a:ext cx="4031647" cy="360343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rot="5400000">
              <a:off x="6840299" y="3768913"/>
              <a:ext cx="357169" cy="158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Left-Right-Up Arrow 33"/>
            <p:cNvSpPr/>
            <p:nvPr/>
          </p:nvSpPr>
          <p:spPr>
            <a:xfrm>
              <a:off x="5724470" y="4245137"/>
              <a:ext cx="2592001" cy="358756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rot="5400000">
              <a:off x="5545885" y="5047576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Left-Right-Up Arrow 35"/>
            <p:cNvSpPr/>
            <p:nvPr/>
          </p:nvSpPr>
          <p:spPr>
            <a:xfrm>
              <a:off x="4873697" y="5386489"/>
              <a:ext cx="1728530" cy="360343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rot="5400000">
              <a:off x="6409356" y="6201626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5400000">
              <a:off x="4825268" y="6201626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rot="5400000">
              <a:off x="7706116" y="5553961"/>
              <a:ext cx="1079442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56347" y="1038559"/>
              <a:ext cx="1299969" cy="3698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0000CC"/>
                  </a:solidFill>
                </a:rPr>
                <a:t>Screening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73807" y="2483107"/>
              <a:ext cx="1633293" cy="3698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/>
                <a:t>Confirmatory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89680" y="3981626"/>
              <a:ext cx="877756" cy="3698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7030A0"/>
                  </a:solidFill>
                </a:rPr>
                <a:t>Cause</a:t>
              </a:r>
            </a:p>
          </p:txBody>
        </p:sp>
        <p:sp>
          <p:nvSpPr>
            <p:cNvPr id="22562" name="TextBox 51"/>
            <p:cNvSpPr txBox="1">
              <a:spLocks noChangeArrowheads="1"/>
            </p:cNvSpPr>
            <p:nvPr/>
          </p:nvSpPr>
          <p:spPr bwMode="auto">
            <a:xfrm>
              <a:off x="1066975" y="4599132"/>
              <a:ext cx="14285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Alcoholism</a:t>
              </a:r>
            </a:p>
          </p:txBody>
        </p:sp>
        <p:sp>
          <p:nvSpPr>
            <p:cNvPr id="22563" name="TextBox 52"/>
            <p:cNvSpPr txBox="1">
              <a:spLocks noChangeArrowheads="1"/>
            </p:cNvSpPr>
            <p:nvPr/>
          </p:nvSpPr>
          <p:spPr bwMode="auto">
            <a:xfrm>
              <a:off x="2927619" y="4581128"/>
              <a:ext cx="14414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Depression</a:t>
              </a:r>
            </a:p>
          </p:txBody>
        </p:sp>
        <p:sp>
          <p:nvSpPr>
            <p:cNvPr id="22564" name="TextBox 53"/>
            <p:cNvSpPr txBox="1">
              <a:spLocks noChangeArrowheads="1"/>
            </p:cNvSpPr>
            <p:nvPr/>
          </p:nvSpPr>
          <p:spPr bwMode="auto">
            <a:xfrm>
              <a:off x="1775491" y="5003884"/>
              <a:ext cx="172354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Severe illness</a:t>
              </a:r>
            </a:p>
          </p:txBody>
        </p:sp>
        <p:cxnSp>
          <p:nvCxnSpPr>
            <p:cNvPr id="55" name="Straight Arrow Connector 54"/>
            <p:cNvCxnSpPr>
              <a:endCxn id="22564" idx="0"/>
            </p:cNvCxnSpPr>
            <p:nvPr/>
          </p:nvCxnSpPr>
          <p:spPr>
            <a:xfrm rot="5400000">
              <a:off x="1995928" y="4354670"/>
              <a:ext cx="1290568" cy="7936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5400000">
              <a:off x="1777699" y="3742762"/>
              <a:ext cx="868316" cy="844424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 rot="16200000" flipH="1">
              <a:off x="2607838" y="3761807"/>
              <a:ext cx="860379" cy="77934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282575"/>
            <a:ext cx="3960813" cy="769938"/>
          </a:xfrm>
        </p:spPr>
        <p:txBody>
          <a:bodyPr/>
          <a:lstStyle/>
          <a:p>
            <a:pPr eaLnBrk="1" hangingPunct="1"/>
            <a:r>
              <a:rPr lang="en-US" sz="2800" b="1" smtClean="0"/>
              <a:t>ANATOMICALLY: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4608513" cy="2663825"/>
          </a:xfrm>
        </p:spPr>
        <p:txBody>
          <a:bodyPr/>
          <a:lstStyle/>
          <a:p>
            <a:pPr eaLnBrk="1" hangingPunct="1"/>
            <a:r>
              <a:rPr lang="en-US" sz="2400" b="1" smtClean="0"/>
              <a:t>The adrenal gland is situated on the anteriosuperior aspect of the kidney</a:t>
            </a: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323850" y="3860800"/>
            <a:ext cx="46085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u="sng">
                <a:solidFill>
                  <a:schemeClr val="tx2"/>
                </a:solidFill>
                <a:latin typeface="Arial Black" pitchFamily="34" charset="0"/>
              </a:rPr>
              <a:t>﻿</a:t>
            </a:r>
            <a:r>
              <a:rPr lang="en-US" sz="2800" b="1">
                <a:solidFill>
                  <a:schemeClr val="tx2"/>
                </a:solidFill>
                <a:latin typeface="Arial Black" pitchFamily="34" charset="0"/>
              </a:rPr>
              <a:t>HISTOLOGICALLY: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>
                <a:solidFill>
                  <a:srgbClr val="0000CC"/>
                </a:solidFill>
              </a:rPr>
              <a:t>The adrenal gland consists of two distinct tissues of different embryological origin, the outer cortex and inner medulla.</a:t>
            </a:r>
            <a:r>
              <a:rPr lang="en-US" sz="2400"/>
              <a:t> </a:t>
            </a:r>
          </a:p>
        </p:txBody>
      </p:sp>
      <p:pic>
        <p:nvPicPr>
          <p:cNvPr id="5125" name="Picture 10" descr="kidney_adrena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725" y="692150"/>
            <a:ext cx="3600450" cy="2952750"/>
          </a:xfrm>
          <a:noFill/>
          <a:ln>
            <a:solidFill>
              <a:srgbClr val="000000"/>
            </a:solidFill>
          </a:ln>
        </p:spPr>
      </p:pic>
      <p:pic>
        <p:nvPicPr>
          <p:cNvPr id="5126" name="Picture 11" descr="adrena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4248150"/>
            <a:ext cx="3529012" cy="1989138"/>
          </a:xfrm>
          <a:noFill/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404813"/>
            <a:ext cx="7772400" cy="720725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0000"/>
                </a:solidFill>
              </a:rPr>
              <a:t>A. Screening tests:</a:t>
            </a:r>
            <a:endParaRPr lang="en-US" sz="6000" smtClean="0">
              <a:solidFill>
                <a:srgbClr val="FF0000"/>
              </a:solidFill>
            </a:endParaRPr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388350" cy="48244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dirty="0" smtClean="0">
                <a:solidFill>
                  <a:srgbClr val="FF0000"/>
                </a:solidFill>
              </a:rPr>
              <a:t>The screening tests serve to</a:t>
            </a:r>
            <a:r>
              <a:rPr lang="en-US" sz="2800" b="1" dirty="0" smtClean="0"/>
              <a:t>: distinguish simple non-endocrine obesity from obesity due to Cushing's syndrome.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800" b="1" dirty="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/>
              <a:t>It includes:</a:t>
            </a:r>
            <a:endParaRPr lang="en-US" sz="2800" b="1" u="sng" dirty="0" smtClean="0"/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AutoNum type="arabicPeriod"/>
            </a:pPr>
            <a:r>
              <a:rPr lang="en-US" sz="2800" b="1" dirty="0" smtClean="0">
                <a:solidFill>
                  <a:srgbClr val="0000CC"/>
                </a:solidFill>
              </a:rPr>
              <a:t>Low-dose </a:t>
            </a:r>
            <a:r>
              <a:rPr lang="en-US" sz="2800" b="1" dirty="0" err="1" smtClean="0">
                <a:solidFill>
                  <a:srgbClr val="0000CC"/>
                </a:solidFill>
              </a:rPr>
              <a:t>dexamethasone</a:t>
            </a:r>
            <a:r>
              <a:rPr lang="en-US" sz="2800" b="1" dirty="0" smtClean="0">
                <a:solidFill>
                  <a:srgbClr val="0000CC"/>
                </a:solidFill>
              </a:rPr>
              <a:t> suppression test:</a:t>
            </a:r>
            <a:r>
              <a:rPr lang="en-US" sz="2800" b="1" dirty="0" smtClean="0"/>
              <a:t> 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	(Overnight suppression test)</a:t>
            </a:r>
            <a:endParaRPr lang="en-US" sz="2800" b="1" dirty="0" smtClean="0"/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</a:pPr>
            <a:r>
              <a:rPr lang="en-US" sz="2800" b="1" dirty="0" smtClean="0"/>
              <a:t>	</a:t>
            </a: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</a:pPr>
            <a:r>
              <a:rPr lang="en-US" sz="2800" b="1" dirty="0" smtClean="0"/>
              <a:t>	</a:t>
            </a:r>
            <a:r>
              <a:rPr lang="en-US" sz="2800" b="1" dirty="0" err="1" smtClean="0"/>
              <a:t>Dexamethasone</a:t>
            </a:r>
            <a:r>
              <a:rPr lang="en-US" sz="2800" b="1" dirty="0" smtClean="0"/>
              <a:t> </a:t>
            </a:r>
            <a:r>
              <a:rPr lang="en-US" sz="2800" b="1" dirty="0" smtClean="0">
                <a:sym typeface="Symbol" pitchFamily="18" charset="2"/>
              </a:rPr>
              <a:t> 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</a:t>
            </a:r>
            <a:r>
              <a:rPr lang="en-US" sz="2800" b="1" dirty="0" smtClean="0">
                <a:sym typeface="Symbol" pitchFamily="18" charset="2"/>
              </a:rPr>
              <a:t> CRH  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</a:t>
            </a:r>
            <a:r>
              <a:rPr lang="en-US" sz="2800" b="1" dirty="0" smtClean="0">
                <a:sym typeface="Symbol" pitchFamily="18" charset="2"/>
              </a:rPr>
              <a:t> ACTH  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</a:t>
            </a:r>
            <a:r>
              <a:rPr lang="en-US" sz="2800" b="1" dirty="0" smtClean="0">
                <a:sym typeface="Symbol" pitchFamily="18" charset="2"/>
              </a:rPr>
              <a:t> </a:t>
            </a:r>
            <a:r>
              <a:rPr lang="en-US" sz="2800" b="1" dirty="0" err="1" smtClean="0">
                <a:sym typeface="Symbol" pitchFamily="18" charset="2"/>
              </a:rPr>
              <a:t>cortisol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</a:pPr>
            <a:endParaRPr lang="en-US" sz="2800" b="1" dirty="0" smtClean="0"/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AutoNum type="arabicPeriod" startAt="2"/>
            </a:pPr>
            <a:r>
              <a:rPr lang="en-US" sz="2800" b="1" dirty="0" smtClean="0">
                <a:solidFill>
                  <a:srgbClr val="0000CC"/>
                </a:solidFill>
              </a:rPr>
              <a:t>24-hour urinary free </a:t>
            </a:r>
            <a:r>
              <a:rPr lang="en-US" sz="2800" b="1" dirty="0" err="1" smtClean="0">
                <a:solidFill>
                  <a:srgbClr val="0000CC"/>
                </a:solidFill>
              </a:rPr>
              <a:t>cortisol</a:t>
            </a:r>
            <a:endParaRPr lang="en-US" sz="2800" b="1" dirty="0" smtClean="0">
              <a:solidFill>
                <a:srgbClr val="0000CC"/>
              </a:solidFill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Clr>
                <a:srgbClr val="FF0000"/>
              </a:buClr>
              <a:buFontTx/>
              <a:buNone/>
            </a:pPr>
            <a:endParaRPr lang="en-US" sz="2800" b="1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08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08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1208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31788"/>
            <a:ext cx="7772400" cy="720725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0000"/>
                </a:solidFill>
              </a:rPr>
              <a:t>A. Screening tests:</a:t>
            </a:r>
            <a:endParaRPr lang="en-US" sz="6000" smtClean="0">
              <a:solidFill>
                <a:srgbClr val="FF0000"/>
              </a:solidFill>
            </a:endParaRPr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50838" y="765175"/>
            <a:ext cx="8459787" cy="5661025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None/>
              <a:defRPr/>
            </a:pPr>
            <a:endParaRPr lang="en-US" sz="500" b="1" u="sng" dirty="0" smtClean="0"/>
          </a:p>
          <a:p>
            <a:pPr marL="457200" indent="-457200" eaLnBrk="1" hangingPunct="1">
              <a:lnSpc>
                <a:spcPct val="90000"/>
              </a:lnSpc>
              <a:buClr>
                <a:srgbClr val="FF0000"/>
              </a:buClr>
              <a:buFontTx/>
              <a:buAutoNum type="arabicPeriod"/>
              <a:defRPr/>
            </a:pPr>
            <a:r>
              <a:rPr lang="en-US" b="1" u="sng" dirty="0" smtClean="0">
                <a:solidFill>
                  <a:srgbClr val="0000CC"/>
                </a:solidFill>
              </a:rPr>
              <a:t>Low-dose </a:t>
            </a:r>
            <a:r>
              <a:rPr lang="en-US" b="1" u="sng" dirty="0" err="1" smtClean="0">
                <a:solidFill>
                  <a:srgbClr val="0000CC"/>
                </a:solidFill>
              </a:rPr>
              <a:t>dexamethasone</a:t>
            </a:r>
            <a:r>
              <a:rPr lang="en-US" b="1" u="sng" dirty="0" smtClean="0">
                <a:solidFill>
                  <a:srgbClr val="0000CC"/>
                </a:solidFill>
              </a:rPr>
              <a:t> (DXM) suppression test</a:t>
            </a:r>
            <a:r>
              <a:rPr lang="en-US" sz="2800" b="1" dirty="0" smtClean="0">
                <a:solidFill>
                  <a:srgbClr val="0000CC"/>
                </a:solidFill>
              </a:rPr>
              <a:t>:</a:t>
            </a:r>
            <a:r>
              <a:rPr lang="en-US" sz="2800" b="1" dirty="0" smtClean="0"/>
              <a:t> (outpatient procedure)</a:t>
            </a:r>
          </a:p>
          <a:p>
            <a:pPr marL="1017588" lvl="1" indent="-3810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r>
              <a:rPr lang="en-US" sz="2600" b="1" u="sng" dirty="0" smtClean="0">
                <a:solidFill>
                  <a:srgbClr val="FF0000"/>
                </a:solidFill>
                <a:sym typeface="Symbol" pitchFamily="18" charset="2"/>
              </a:rPr>
              <a:t>Procedure:</a:t>
            </a:r>
          </a:p>
          <a:p>
            <a:pPr marL="1090613" lvl="2" indent="1588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r>
              <a:rPr lang="en-US" b="1" dirty="0" smtClean="0">
                <a:sym typeface="Symbol" pitchFamily="18" charset="2"/>
              </a:rPr>
              <a:t>One mg DXM administered at  11-12 PM the night before attending the clinic.</a:t>
            </a:r>
          </a:p>
          <a:p>
            <a:pPr marL="1417638" lvl="2" indent="-3810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r>
              <a:rPr lang="en-US" b="1" dirty="0" smtClean="0">
                <a:sym typeface="Symbol" pitchFamily="18" charset="2"/>
              </a:rPr>
              <a:t>serum </a:t>
            </a:r>
            <a:r>
              <a:rPr lang="en-US" b="1" dirty="0" err="1" smtClean="0">
                <a:sym typeface="Symbol" pitchFamily="18" charset="2"/>
              </a:rPr>
              <a:t>cortisol</a:t>
            </a:r>
            <a:r>
              <a:rPr lang="en-US" b="1" dirty="0" smtClean="0">
                <a:sym typeface="Symbol" pitchFamily="18" charset="2"/>
              </a:rPr>
              <a:t> is measured at 8-9 AM.</a:t>
            </a:r>
          </a:p>
          <a:p>
            <a:pPr marL="1017588" lvl="1" indent="-3810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r>
              <a:rPr lang="en-US" sz="2600" b="1" u="sng" dirty="0" smtClean="0">
                <a:solidFill>
                  <a:srgbClr val="FF0000"/>
                </a:solidFill>
                <a:sym typeface="Symbol" pitchFamily="18" charset="2"/>
              </a:rPr>
              <a:t>Result</a:t>
            </a:r>
            <a:r>
              <a:rPr lang="en-US" sz="2600" b="1" dirty="0" smtClean="0">
                <a:solidFill>
                  <a:srgbClr val="FF0000"/>
                </a:solidFill>
                <a:sym typeface="Symbol" pitchFamily="18" charset="2"/>
              </a:rPr>
              <a:t>: </a:t>
            </a:r>
          </a:p>
          <a:p>
            <a:pPr marL="1017588" lvl="1" indent="-3810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r>
              <a:rPr lang="en-US" sz="2600" b="1" dirty="0" smtClean="0">
                <a:solidFill>
                  <a:srgbClr val="FF0000"/>
                </a:solidFill>
                <a:sym typeface="Symbol" pitchFamily="18" charset="2"/>
              </a:rPr>
              <a:t>	</a:t>
            </a:r>
            <a:r>
              <a:rPr lang="en-US" sz="2600" b="1" dirty="0" smtClean="0">
                <a:sym typeface="Symbol" pitchFamily="18" charset="2"/>
              </a:rPr>
              <a:t>Cortisol &lt; 50 nmol/L (suppression) exclude Cushing’s syndrome</a:t>
            </a:r>
          </a:p>
          <a:p>
            <a:pPr marL="1017588" lvl="1" indent="-3810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r>
              <a:rPr lang="en-US" sz="2400" b="1" u="sng" dirty="0" smtClean="0">
                <a:solidFill>
                  <a:srgbClr val="FF0000"/>
                </a:solidFill>
                <a:sym typeface="Symbol" pitchFamily="18" charset="2"/>
              </a:rPr>
              <a:t>Precautions</a:t>
            </a:r>
            <a:r>
              <a:rPr lang="en-US" sz="2400" b="1" dirty="0" smtClean="0">
                <a:solidFill>
                  <a:srgbClr val="FF0000"/>
                </a:solidFill>
                <a:sym typeface="Symbol" pitchFamily="18" charset="2"/>
              </a:rPr>
              <a:t>: </a:t>
            </a:r>
            <a:r>
              <a:rPr lang="en-US" sz="2400" b="1" dirty="0" smtClean="0">
                <a:sym typeface="Symbol" pitchFamily="18" charset="2"/>
              </a:rPr>
              <a:t>Drugs that induce hepatic </a:t>
            </a:r>
            <a:r>
              <a:rPr lang="en-US" sz="2400" b="1" dirty="0" err="1" smtClean="0">
                <a:sym typeface="Symbol" pitchFamily="18" charset="2"/>
              </a:rPr>
              <a:t>microsomal</a:t>
            </a:r>
            <a:r>
              <a:rPr lang="en-US" sz="2400" b="1" dirty="0" smtClean="0">
                <a:sym typeface="Symbol" pitchFamily="18" charset="2"/>
              </a:rPr>
              <a:t> enzymes</a:t>
            </a:r>
            <a:r>
              <a:rPr lang="en-US" sz="2400" dirty="0" smtClean="0">
                <a:sym typeface="Symbol" pitchFamily="18" charset="2"/>
              </a:rPr>
              <a:t> (</a:t>
            </a:r>
            <a:r>
              <a:rPr lang="en-US" sz="2400" b="1" dirty="0" err="1" smtClean="0">
                <a:solidFill>
                  <a:srgbClr val="0000CC"/>
                </a:solidFill>
                <a:sym typeface="Symbol" pitchFamily="18" charset="2"/>
              </a:rPr>
              <a:t>Phenobarbitone</a:t>
            </a:r>
            <a:r>
              <a:rPr lang="en-US" sz="2400" b="1" dirty="0" smtClean="0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sz="2400" b="1" dirty="0" smtClean="0">
                <a:solidFill>
                  <a:srgbClr val="336600"/>
                </a:solidFill>
                <a:sym typeface="Symbol" pitchFamily="18" charset="2"/>
              </a:rPr>
              <a:t>&amp; </a:t>
            </a:r>
            <a:r>
              <a:rPr lang="en-US" sz="2400" b="1" dirty="0" err="1" smtClean="0">
                <a:solidFill>
                  <a:srgbClr val="0000CC"/>
                </a:solidFill>
                <a:sym typeface="Symbol" pitchFamily="18" charset="2"/>
              </a:rPr>
              <a:t>phenytoin</a:t>
            </a:r>
            <a:r>
              <a:rPr lang="en-US" sz="2400" b="1" dirty="0" smtClean="0">
                <a:solidFill>
                  <a:srgbClr val="0000CC"/>
                </a:solidFill>
                <a:sym typeface="Symbol" pitchFamily="18" charset="2"/>
              </a:rPr>
              <a:t>) </a:t>
            </a:r>
            <a:r>
              <a:rPr lang="en-US" sz="2400" b="1" dirty="0" smtClean="0">
                <a:sym typeface="Symbol" pitchFamily="18" charset="2"/>
              </a:rPr>
              <a:t>                   </a:t>
            </a:r>
            <a:r>
              <a:rPr lang="en-US" sz="2400" b="1" dirty="0" smtClean="0">
                <a:solidFill>
                  <a:srgbClr val="FF0000"/>
                </a:solidFill>
                <a:sym typeface="Symbol" pitchFamily="18" charset="2"/>
              </a:rPr>
              <a:t></a:t>
            </a:r>
            <a:r>
              <a:rPr lang="en-US" sz="2400" b="1" dirty="0" smtClean="0">
                <a:sym typeface="Symbol" pitchFamily="18" charset="2"/>
              </a:rPr>
              <a:t> DXM metabolism and </a:t>
            </a:r>
            <a:r>
              <a:rPr lang="en-US" sz="2400" b="1" dirty="0" smtClean="0">
                <a:solidFill>
                  <a:srgbClr val="FF0000"/>
                </a:solidFill>
                <a:sym typeface="Symbol" pitchFamily="18" charset="2"/>
              </a:rPr>
              <a:t></a:t>
            </a:r>
            <a:r>
              <a:rPr lang="en-US" sz="2400" b="1" dirty="0" smtClean="0">
                <a:sym typeface="Symbol" pitchFamily="18" charset="2"/>
              </a:rPr>
              <a:t> DXM blood level to achieve CRH   suppression</a:t>
            </a:r>
            <a:r>
              <a:rPr lang="en-US" sz="2400" b="1" dirty="0" smtClean="0">
                <a:solidFill>
                  <a:srgbClr val="FF0000"/>
                </a:solidFill>
                <a:sym typeface="Symbol" pitchFamily="18" charset="2"/>
              </a:rPr>
              <a:t> (false diagnosis of Cushing)</a:t>
            </a:r>
          </a:p>
          <a:p>
            <a:pPr marL="1017588" lvl="1" indent="-3810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  <a:defRPr/>
            </a:pPr>
            <a:endParaRPr lang="en-US" sz="2400" b="1" dirty="0" smtClean="0">
              <a:solidFill>
                <a:srgbClr val="FF0000"/>
              </a:solidFill>
              <a:sym typeface="Symbol" pitchFamily="18" charset="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98" decel="100000" fill="hold"/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08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08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98" decel="100000" fill="hold"/>
                                        <p:tgtEl>
                                          <p:spTgt spid="1208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8097837" cy="439261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AutoNum type="arabicPeriod" startAt="2"/>
            </a:pPr>
            <a:r>
              <a:rPr lang="en-US" b="1" dirty="0" smtClean="0">
                <a:solidFill>
                  <a:srgbClr val="0000CC"/>
                </a:solidFill>
              </a:rPr>
              <a:t> 24- hour urinary free </a:t>
            </a:r>
            <a:r>
              <a:rPr lang="en-US" b="1" dirty="0" err="1" smtClean="0">
                <a:solidFill>
                  <a:srgbClr val="0000CC"/>
                </a:solidFill>
              </a:rPr>
              <a:t>cortisol</a:t>
            </a:r>
            <a:r>
              <a:rPr lang="en-US" b="1" dirty="0" smtClean="0">
                <a:solidFill>
                  <a:srgbClr val="0000CC"/>
                </a:solidFill>
              </a:rPr>
              <a:t>: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None/>
            </a:pPr>
            <a:endParaRPr lang="en-US" sz="1600" b="1" dirty="0" smtClean="0">
              <a:solidFill>
                <a:srgbClr val="0000CC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      </a:t>
            </a:r>
            <a:r>
              <a:rPr lang="en-US" sz="2800" b="1" u="sng" dirty="0" smtClean="0">
                <a:solidFill>
                  <a:srgbClr val="FF0000"/>
                </a:solidFill>
              </a:rPr>
              <a:t>Result:</a:t>
            </a:r>
            <a:r>
              <a:rPr lang="en-US" sz="2800" b="1" dirty="0" smtClean="0"/>
              <a:t> Cortisol &lt; 250 nmol/day </a:t>
            </a:r>
            <a:r>
              <a:rPr lang="en-US" sz="2800" b="1" dirty="0" smtClean="0">
                <a:sym typeface="Symbol" pitchFamily="18" charset="2"/>
              </a:rPr>
              <a:t> exclude Cushing’s syndrome.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None/>
            </a:pPr>
            <a:r>
              <a:rPr lang="en-US" sz="2800" b="1" dirty="0" smtClean="0">
                <a:sym typeface="Symbol" pitchFamily="18" charset="2"/>
              </a:rPr>
              <a:t>       </a:t>
            </a:r>
            <a:r>
              <a:rPr lang="en-US" sz="2800" b="1" u="sng" dirty="0" smtClean="0">
                <a:solidFill>
                  <a:srgbClr val="FF0000"/>
                </a:solidFill>
                <a:sym typeface="Symbol" pitchFamily="18" charset="2"/>
              </a:rPr>
              <a:t>Disadvantage</a:t>
            </a:r>
            <a:r>
              <a:rPr lang="en-US" sz="2800" b="1" dirty="0" smtClean="0">
                <a:sym typeface="Symbol" pitchFamily="18" charset="2"/>
              </a:rPr>
              <a:t>: incomplete collection of urine  </a:t>
            </a:r>
            <a:r>
              <a:rPr lang="en-US" sz="2400" b="1" dirty="0" smtClean="0">
                <a:sym typeface="Symbol" pitchFamily="18" charset="2"/>
              </a:rPr>
              <a:t>a false-negative result</a:t>
            </a:r>
            <a:r>
              <a:rPr lang="en-US" dirty="0" smtClean="0">
                <a:sym typeface="Symbol" pitchFamily="18" charset="2"/>
              </a:rPr>
              <a:t> </a:t>
            </a:r>
            <a:endParaRPr lang="en-US" sz="2800" b="1" dirty="0" smtClean="0"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None/>
            </a:pPr>
            <a:r>
              <a:rPr lang="en-US" sz="900" b="1" dirty="0" smtClean="0">
                <a:sym typeface="Symbol" pitchFamily="18" charset="2"/>
              </a:rPr>
              <a:t>       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None/>
            </a:pPr>
            <a:r>
              <a:rPr lang="en-US" sz="2800" b="1" dirty="0" smtClean="0">
                <a:sym typeface="Symbol" pitchFamily="18" charset="2"/>
              </a:rPr>
              <a:t>     - </a:t>
            </a:r>
            <a:r>
              <a:rPr lang="en-US" sz="2800" b="1" u="sng" dirty="0" smtClean="0">
                <a:sym typeface="Symbol" pitchFamily="18" charset="2"/>
              </a:rPr>
              <a:t>An alternative is to determine</a:t>
            </a:r>
            <a:r>
              <a:rPr lang="en-US" sz="2800" b="1" dirty="0" smtClean="0">
                <a:sym typeface="Symbol" pitchFamily="18" charset="2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the urinary </a:t>
            </a:r>
            <a:r>
              <a:rPr lang="en-US" sz="2800" b="1" dirty="0" err="1" smtClean="0">
                <a:solidFill>
                  <a:srgbClr val="FF0000"/>
                </a:solidFill>
                <a:sym typeface="Symbol" pitchFamily="18" charset="2"/>
              </a:rPr>
              <a:t>cortisol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 : </a:t>
            </a:r>
            <a:r>
              <a:rPr lang="en-US" sz="2800" b="1" dirty="0" err="1" smtClean="0">
                <a:solidFill>
                  <a:srgbClr val="FF0000"/>
                </a:solidFill>
                <a:sym typeface="Symbol" pitchFamily="18" charset="2"/>
              </a:rPr>
              <a:t>creatinine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 ratio</a:t>
            </a:r>
            <a:r>
              <a:rPr lang="en-US" sz="2800" b="1" dirty="0" smtClean="0">
                <a:sym typeface="Symbol" pitchFamily="18" charset="2"/>
              </a:rPr>
              <a:t> on an early morning specimen</a:t>
            </a:r>
            <a:r>
              <a:rPr lang="en-US" dirty="0" smtClean="0">
                <a:sym typeface="Symbol" pitchFamily="18" charset="2"/>
              </a:rPr>
              <a:t> </a:t>
            </a:r>
            <a:endParaRPr lang="en-US" sz="2800" b="1" dirty="0" smtClean="0"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Clr>
                <a:srgbClr val="FF0000"/>
              </a:buClr>
              <a:buSzPct val="110000"/>
              <a:buFontTx/>
              <a:buNone/>
            </a:pPr>
            <a:endParaRPr lang="en-US" sz="1400" b="1" dirty="0" smtClean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547688"/>
            <a:ext cx="7772400" cy="720725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0000"/>
                </a:solidFill>
              </a:rPr>
              <a:t>A. Screening tests: …. Cont’D</a:t>
            </a:r>
            <a:endParaRPr lang="en-US" sz="60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404813"/>
            <a:ext cx="7993063" cy="587375"/>
          </a:xfrm>
        </p:spPr>
        <p:txBody>
          <a:bodyPr/>
          <a:lstStyle/>
          <a:p>
            <a:pPr eaLnBrk="1" hangingPunct="1"/>
            <a:r>
              <a:rPr lang="en-US" sz="3200" dirty="0" smtClean="0"/>
              <a:t>Confirmatory Test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062912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b="1" dirty="0" smtClean="0">
                <a:solidFill>
                  <a:srgbClr val="FF0000"/>
                </a:solidFill>
              </a:rPr>
              <a:t>Confirmatory tests (in-patient basis)</a:t>
            </a:r>
            <a:r>
              <a:rPr lang="en-US" sz="2800" b="1" dirty="0" smtClean="0"/>
              <a:t> are required to rule out pseudo-Cushing's syndrome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b="1" dirty="0" smtClean="0">
                <a:solidFill>
                  <a:srgbClr val="FF0000"/>
                </a:solidFill>
              </a:rPr>
              <a:t>Pseudo-Cushing's syndrome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en-US" sz="2800" b="1" dirty="0" smtClean="0"/>
              <a:t>  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smtClean="0"/>
              <a:t>Depressed or extremely anxious patients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smtClean="0"/>
              <a:t>﻿Severe </a:t>
            </a:r>
            <a:r>
              <a:rPr lang="en-US" b="1" dirty="0" err="1" smtClean="0"/>
              <a:t>intercurrent</a:t>
            </a:r>
            <a:r>
              <a:rPr lang="en-US" b="1" dirty="0" smtClean="0"/>
              <a:t> illness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smtClean="0"/>
              <a:t>Alcoholism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2400" b="1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98" decel="100000" fill="hold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692150"/>
            <a:ext cx="7772400" cy="72072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smtClean="0">
                <a:solidFill>
                  <a:srgbClr val="FF0000"/>
                </a:solidFill>
              </a:rPr>
              <a:t>B. Confirmatory tests:</a:t>
            </a:r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smtClean="0">
                <a:solidFill>
                  <a:srgbClr val="336600"/>
                </a:solidFill>
              </a:rPr>
              <a:t>(Inpatient)</a:t>
            </a:r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134350" cy="4465637"/>
          </a:xfrm>
        </p:spPr>
        <p:txBody>
          <a:bodyPr/>
          <a:lstStyle/>
          <a:p>
            <a:pPr marL="771525" indent="-609600"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solidFill>
                <a:srgbClr val="0000CC"/>
              </a:solidFill>
            </a:endParaRPr>
          </a:p>
          <a:p>
            <a:pPr marL="771525" indent="-60960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solidFill>
                  <a:srgbClr val="0000CC"/>
                </a:solidFill>
              </a:rPr>
              <a:t>Insulin-induced hypoglycemia</a:t>
            </a:r>
          </a:p>
          <a:p>
            <a:pPr marL="771525" indent="-609600"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solidFill>
                <a:srgbClr val="0000CC"/>
              </a:solidFill>
            </a:endParaRPr>
          </a:p>
          <a:p>
            <a:pPr marL="771525" indent="-60960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solidFill>
                  <a:schemeClr val="tx2"/>
                </a:solidFill>
              </a:rPr>
              <a:t>Pseudo-Cushing patients show </a:t>
            </a:r>
            <a:r>
              <a:rPr lang="en-US" sz="2800" b="1" smtClean="0">
                <a:solidFill>
                  <a:srgbClr val="0000CC"/>
                </a:solidFill>
              </a:rPr>
              <a:t>abnormal diurnal rhythm of S. cortisol</a:t>
            </a:r>
            <a:r>
              <a:rPr lang="en-US" sz="2800" b="1" smtClean="0">
                <a:solidFill>
                  <a:schemeClr val="tx2"/>
                </a:solidFill>
              </a:rPr>
              <a:t>, </a:t>
            </a:r>
            <a:r>
              <a:rPr lang="en-US" sz="2800" b="1" smtClean="0">
                <a:solidFill>
                  <a:srgbClr val="FF0000"/>
                </a:solidFill>
              </a:rPr>
              <a:t>but,</a:t>
            </a:r>
            <a:r>
              <a:rPr lang="en-US" sz="2800" b="1" smtClean="0">
                <a:solidFill>
                  <a:schemeClr val="tx2"/>
                </a:solidFill>
              </a:rPr>
              <a:t> </a:t>
            </a:r>
            <a:r>
              <a:rPr lang="en-US" sz="2800" b="1" smtClean="0">
                <a:solidFill>
                  <a:srgbClr val="0000CC"/>
                </a:solidFill>
              </a:rPr>
              <a:t>with Insulin-induced hypoglycemia </a:t>
            </a:r>
            <a:r>
              <a:rPr lang="en-US" sz="3400" b="1" smtClean="0">
                <a:solidFill>
                  <a:srgbClr val="FF0000"/>
                </a:solidFill>
                <a:sym typeface="Symbol" pitchFamily="18" charset="2"/>
              </a:rPr>
              <a:t></a:t>
            </a:r>
            <a:r>
              <a:rPr lang="en-US" sz="3000" b="1" smtClean="0">
                <a:solidFill>
                  <a:srgbClr val="FF0000"/>
                </a:solidFill>
                <a:sym typeface="Symbol" pitchFamily="18" charset="2"/>
              </a:rPr>
              <a:t>  </a:t>
            </a:r>
            <a:r>
              <a:rPr lang="en-US" sz="2800" b="1" smtClean="0">
                <a:solidFill>
                  <a:srgbClr val="0000CC"/>
                </a:solidFill>
              </a:rPr>
              <a:t>CRH, ACTH and cortisol blood levels</a:t>
            </a:r>
          </a:p>
          <a:p>
            <a:pPr marL="771525" indent="-60960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solidFill>
                  <a:schemeClr val="tx2"/>
                </a:solidFill>
              </a:rPr>
              <a:t>True Cushing patients: </a:t>
            </a:r>
          </a:p>
          <a:p>
            <a:pPr marL="771525" indent="-609600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solidFill>
                  <a:schemeClr val="tx2"/>
                </a:solidFill>
              </a:rPr>
              <a:t>	</a:t>
            </a:r>
            <a:r>
              <a:rPr lang="en-US" sz="2800" b="1" smtClean="0">
                <a:solidFill>
                  <a:srgbClr val="FF0000"/>
                </a:solidFill>
              </a:rPr>
              <a:t>No response to hypoglycemia</a:t>
            </a:r>
          </a:p>
          <a:p>
            <a:pPr marL="771525" indent="-609600"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458200" cy="5445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solidFill>
                  <a:srgbClr val="0000CC"/>
                </a:solidFill>
              </a:rPr>
              <a:t>Insulin-induced hypoglycemia: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Hypoglycemia</a:t>
            </a:r>
            <a:r>
              <a:rPr lang="en-US" sz="2800" smtClean="0"/>
              <a:t> </a:t>
            </a:r>
            <a:r>
              <a:rPr lang="en-US" sz="2800" b="1" smtClean="0">
                <a:sym typeface="Symbol" pitchFamily="18" charset="2"/>
              </a:rPr>
              <a:t> CRH  ACTH  cortisol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To test the integrity of the hypothalamic-pituitary-adrenal (HPA) axis.</a:t>
            </a:r>
          </a:p>
          <a:p>
            <a:pPr eaLnBrk="1" hangingPunct="1">
              <a:lnSpc>
                <a:spcPct val="90000"/>
              </a:lnSpc>
            </a:pPr>
            <a:endParaRPr 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To distinguish true Cushing's syndrome from pseudo-Cushing’s syndrome</a:t>
            </a:r>
          </a:p>
          <a:p>
            <a:pPr eaLnBrk="1" hangingPunct="1">
              <a:lnSpc>
                <a:spcPct val="90000"/>
              </a:lnSpc>
            </a:pPr>
            <a:endParaRPr 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u="sng" smtClean="0">
                <a:solidFill>
                  <a:srgbClr val="FF0000"/>
                </a:solidFill>
              </a:rPr>
              <a:t>Contraindicated in</a:t>
            </a:r>
            <a:r>
              <a:rPr lang="en-US" sz="2800" b="1" smtClean="0">
                <a:solidFill>
                  <a:srgbClr val="FF0000"/>
                </a:solidFill>
              </a:rPr>
              <a:t>: </a:t>
            </a:r>
            <a:r>
              <a:rPr lang="en-US" sz="2800" b="1" smtClean="0">
                <a:solidFill>
                  <a:srgbClr val="0000CC"/>
                </a:solidFill>
              </a:rPr>
              <a:t>epilepsy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FF0000"/>
                </a:solidFill>
              </a:rPr>
              <a:t>or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heart disease. </a:t>
            </a:r>
            <a:endParaRPr lang="en-US" sz="2800" b="1" u="sng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404813"/>
            <a:ext cx="7772400" cy="72072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B. Confirmatory tests: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336600"/>
                </a:solidFill>
              </a:rPr>
              <a:t>… Cont’d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0000CC"/>
                </a:solidFill>
                <a:latin typeface="Arial" charset="0"/>
              </a:rPr>
              <a:t>Insulin hypoglycemia test</a:t>
            </a:r>
            <a:r>
              <a:rPr lang="en-US" sz="32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…. Cont’d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96300" cy="52562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u="sng" smtClean="0">
                <a:solidFill>
                  <a:srgbClr val="FF0000"/>
                </a:solidFill>
              </a:rPr>
              <a:t>Procedure</a:t>
            </a:r>
            <a:r>
              <a:rPr lang="en-US" sz="2800" b="1" u="sng" smtClean="0"/>
              <a:t>:</a:t>
            </a:r>
            <a:endParaRPr lang="en-US" sz="2800" b="1" smtClean="0"/>
          </a:p>
          <a:p>
            <a:pPr eaLnBrk="1" hangingPunct="1">
              <a:lnSpc>
                <a:spcPct val="90000"/>
              </a:lnSpc>
            </a:pPr>
            <a:endParaRPr lang="en-US" sz="1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0066CC"/>
                </a:solidFill>
              </a:rPr>
              <a:t>Insulin I.V</a:t>
            </a:r>
            <a:r>
              <a:rPr lang="en-US" sz="2800" b="1" smtClean="0"/>
              <a:t>. (0.15 U/kg) to lower blood glucose to 2.2 mmol/L or less 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Samples for simultaneous measurement of serum glucose and cortisol levels are taken basally (before insulin injection) and at </a:t>
            </a:r>
            <a:r>
              <a:rPr lang="en-US" sz="2800" b="1" smtClean="0">
                <a:solidFill>
                  <a:srgbClr val="FF0000"/>
                </a:solidFill>
              </a:rPr>
              <a:t>30</a:t>
            </a:r>
            <a:r>
              <a:rPr lang="en-US" sz="2800" b="1" smtClean="0"/>
              <a:t>, </a:t>
            </a:r>
            <a:r>
              <a:rPr lang="en-US" sz="2800" b="1" smtClean="0">
                <a:solidFill>
                  <a:srgbClr val="FF0000"/>
                </a:solidFill>
              </a:rPr>
              <a:t>45</a:t>
            </a:r>
            <a:r>
              <a:rPr lang="en-US" sz="2800" b="1" smtClean="0"/>
              <a:t>, </a:t>
            </a:r>
            <a:r>
              <a:rPr lang="en-US" sz="2800" b="1" smtClean="0">
                <a:solidFill>
                  <a:srgbClr val="FF0000"/>
                </a:solidFill>
              </a:rPr>
              <a:t>60</a:t>
            </a:r>
            <a:r>
              <a:rPr lang="en-US" sz="2800" b="1" smtClean="0"/>
              <a:t> and </a:t>
            </a:r>
            <a:r>
              <a:rPr lang="en-US" sz="2800" b="1" smtClean="0">
                <a:solidFill>
                  <a:srgbClr val="FF0000"/>
                </a:solidFill>
              </a:rPr>
              <a:t>90 min</a:t>
            </a:r>
            <a:r>
              <a:rPr lang="en-US" sz="2800" b="1" smtClean="0"/>
              <a:t> after I.V. insulin injection.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Failure to achieve a glucose level of 2.2 mmol/L invalidates the test and should be repeated with increment in step of 0.05U/kg.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49275"/>
            <a:ext cx="7993062" cy="58737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0000CC"/>
                </a:solidFill>
                <a:latin typeface="Arial" charset="0"/>
              </a:rPr>
              <a:t>Insulin hypoglycemia test</a:t>
            </a:r>
            <a:r>
              <a:rPr lang="en-US" sz="32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…. Cont’d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39850"/>
            <a:ext cx="7772400" cy="5041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 smtClean="0"/>
              <a:t>Interpretation of the results:</a:t>
            </a:r>
            <a:endParaRPr lang="en-US" b="1" u="sn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Normally:</a:t>
            </a:r>
            <a:r>
              <a:rPr lang="en-US" sz="2800" b="1" dirty="0" smtClean="0"/>
              <a:t> 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a typeface="+mj-ea"/>
                <a:cs typeface="+mj-cs"/>
              </a:rPr>
              <a:t>Basal serum </a:t>
            </a:r>
            <a:r>
              <a:rPr lang="en-US" sz="2400" b="1" dirty="0" err="1" smtClean="0">
                <a:solidFill>
                  <a:srgbClr val="0000CC"/>
                </a:solidFill>
                <a:ea typeface="+mj-ea"/>
                <a:cs typeface="+mj-cs"/>
              </a:rPr>
              <a:t>cortisol</a:t>
            </a:r>
            <a:r>
              <a:rPr lang="en-US" sz="2400" b="1" dirty="0" smtClean="0">
                <a:solidFill>
                  <a:srgbClr val="0000CC"/>
                </a:solidFill>
                <a:ea typeface="+mj-ea"/>
                <a:cs typeface="+mj-cs"/>
              </a:rPr>
              <a:t>: </a:t>
            </a:r>
            <a:r>
              <a:rPr lang="en-US" sz="2400" b="1" dirty="0" smtClean="0"/>
              <a:t>at least 145 </a:t>
            </a:r>
            <a:r>
              <a:rPr lang="en-US" sz="2400" b="1" dirty="0" err="1" smtClean="0"/>
              <a:t>nmol</a:t>
            </a:r>
            <a:r>
              <a:rPr lang="en-US" sz="2400" b="1" dirty="0" smtClean="0"/>
              <a:t>/L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a typeface="+mj-ea"/>
                <a:cs typeface="+mj-cs"/>
              </a:rPr>
              <a:t>At 60 - 90 minutes: </a:t>
            </a:r>
            <a:r>
              <a:rPr lang="en-US" sz="2400" b="1" dirty="0" smtClean="0"/>
              <a:t>the level &gt; 425 </a:t>
            </a:r>
            <a:r>
              <a:rPr lang="en-US" sz="2400" b="1" dirty="0" err="1" smtClean="0"/>
              <a:t>nmol</a:t>
            </a:r>
            <a:r>
              <a:rPr lang="en-US" sz="2400" b="1" dirty="0" smtClean="0"/>
              <a:t>/L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endParaRPr lang="en-US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Patients with Cushing's syndrome</a:t>
            </a:r>
            <a:r>
              <a:rPr lang="en-US" sz="2800" b="1" dirty="0" smtClean="0">
                <a:solidFill>
                  <a:srgbClr val="FF0000"/>
                </a:solidFill>
              </a:rPr>
              <a:t>:</a:t>
            </a:r>
            <a:r>
              <a:rPr lang="en-US" sz="2800" b="1" dirty="0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/>
              <a:t>Whatever the cause, do not respond normally to insulin-induced hypoglycemia.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a typeface="+mj-ea"/>
                <a:cs typeface="+mj-cs"/>
              </a:rPr>
              <a:t>High basal serum </a:t>
            </a:r>
            <a:r>
              <a:rPr lang="en-US" sz="2400" b="1" dirty="0" err="1" smtClean="0">
                <a:solidFill>
                  <a:srgbClr val="0000CC"/>
                </a:solidFill>
                <a:ea typeface="+mj-ea"/>
                <a:cs typeface="+mj-cs"/>
              </a:rPr>
              <a:t>cortisol</a:t>
            </a:r>
            <a:r>
              <a:rPr lang="en-US" sz="2400" b="1" dirty="0" smtClean="0">
                <a:solidFill>
                  <a:srgbClr val="0000CC"/>
                </a:solidFill>
                <a:ea typeface="+mj-ea"/>
                <a:cs typeface="+mj-cs"/>
              </a:rPr>
              <a:t> </a:t>
            </a:r>
            <a:r>
              <a:rPr lang="en-US" sz="2400" b="1" dirty="0" smtClean="0"/>
              <a:t>than normal 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dirty="0" smtClean="0">
                <a:solidFill>
                  <a:srgbClr val="0000CC"/>
                </a:solidFill>
                <a:ea typeface="+mj-ea"/>
                <a:cs typeface="+mj-cs"/>
              </a:rPr>
              <a:t>At 60 - 90 minutes</a:t>
            </a:r>
            <a:r>
              <a:rPr lang="en-US" sz="2400" b="1" dirty="0" smtClean="0">
                <a:solidFill>
                  <a:srgbClr val="0066CC"/>
                </a:solidFill>
              </a:rPr>
              <a:t>:</a:t>
            </a:r>
            <a:r>
              <a:rPr lang="en-US" sz="2400" b="1" dirty="0" smtClean="0">
                <a:solidFill>
                  <a:srgbClr val="336600"/>
                </a:solidFill>
              </a:rPr>
              <a:t> no increase in S. </a:t>
            </a:r>
            <a:r>
              <a:rPr lang="en-US" sz="2400" b="1" dirty="0" err="1" smtClean="0">
                <a:solidFill>
                  <a:srgbClr val="336600"/>
                </a:solidFill>
              </a:rPr>
              <a:t>cortisol</a:t>
            </a:r>
            <a:r>
              <a:rPr lang="en-US" sz="2400" b="1" dirty="0" smtClean="0">
                <a:solidFill>
                  <a:srgbClr val="336600"/>
                </a:solidFill>
              </a:rPr>
              <a:t>,</a:t>
            </a:r>
            <a:r>
              <a:rPr lang="en-US" sz="2400" b="1" dirty="0" smtClean="0"/>
              <a:t> despite the production of an adequate degree of hypoglycemia.</a:t>
            </a:r>
            <a:r>
              <a:rPr lang="en-US" sz="2400" dirty="0" smtClean="0"/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98" decel="100000" fill="hold"/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98" decel="100000" fill="hold"/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7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7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98" decel="100000" fill="hold"/>
                                        <p:tgtEl>
                                          <p:spTgt spid="177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7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7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177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620713"/>
            <a:ext cx="8893175" cy="792162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C. 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Tests</a:t>
            </a:r>
            <a:r>
              <a:rPr lang="en-US" sz="36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used to determine the cause of Cushing's syndrome:</a:t>
            </a:r>
            <a:endParaRPr lang="en-US" sz="360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060575"/>
            <a:ext cx="8424862" cy="39465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800" b="1" smtClean="0">
                <a:solidFill>
                  <a:srgbClr val="0000CC"/>
                </a:solidFill>
              </a:rPr>
              <a:t>Plasma ACTH (Diurnal rhythm)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endParaRPr lang="en-US" sz="2800" b="1" smtClean="0">
              <a:solidFill>
                <a:srgbClr val="0000CC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High-dose dexamethasone</a:t>
            </a:r>
            <a:r>
              <a:rPr lang="en-US" sz="2800" b="1" smtClean="0">
                <a:solidFill>
                  <a:srgbClr val="0000CC"/>
                </a:solidFill>
              </a:rPr>
              <a:t> </a:t>
            </a: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suppression test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endParaRPr lang="en-US" sz="2800" b="1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CRH stimulation test</a:t>
            </a:r>
            <a:r>
              <a:rPr lang="en-US" sz="2800" smtClean="0">
                <a:solidFill>
                  <a:srgbClr val="0000CC"/>
                </a:solidFill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endParaRPr lang="en-US" sz="2800" smtClean="0">
              <a:solidFill>
                <a:srgbClr val="0000CC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z="2800" b="1" smtClean="0">
                <a:solidFill>
                  <a:srgbClr val="0000CC"/>
                </a:solidFill>
              </a:rPr>
              <a:t>Radiological tests: MRI of pituitary and ultrasound or CT of adrenals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smtClean="0">
                <a:solidFill>
                  <a:srgbClr val="0000CC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5326063" cy="720725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0000CC"/>
                </a:solidFill>
                <a:latin typeface="Arial" charset="0"/>
              </a:rPr>
              <a:t>1. Plasma [ACTH]:</a:t>
            </a:r>
          </a:p>
        </p:txBody>
      </p:sp>
      <p:grpSp>
        <p:nvGrpSpPr>
          <p:cNvPr id="15" name="Organization Chart 7"/>
          <p:cNvGrpSpPr>
            <a:grpSpLocks noChangeAspect="1"/>
          </p:cNvGrpSpPr>
          <p:nvPr/>
        </p:nvGrpSpPr>
        <p:grpSpPr bwMode="auto">
          <a:xfrm>
            <a:off x="611560" y="2348880"/>
            <a:ext cx="7705725" cy="4017071"/>
            <a:chOff x="431" y="744"/>
            <a:chExt cx="4854" cy="1672"/>
          </a:xfrm>
        </p:grpSpPr>
        <p:cxnSp>
          <p:nvCxnSpPr>
            <p:cNvPr id="1028" name="_s1028"/>
            <p:cNvCxnSpPr>
              <a:cxnSpLocks noChangeShapeType="1"/>
              <a:stCxn id="22" idx="0"/>
              <a:endCxn id="19" idx="2"/>
            </p:cNvCxnSpPr>
            <p:nvPr/>
          </p:nvCxnSpPr>
          <p:spPr bwMode="auto">
            <a:xfrm rot="5400000" flipH="1">
              <a:off x="3623" y="373"/>
              <a:ext cx="144" cy="1673"/>
            </a:xfrm>
            <a:prstGeom prst="bentConnector3">
              <a:avLst>
                <a:gd name="adj1" fmla="val 1555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29" name="_s1029"/>
            <p:cNvCxnSpPr>
              <a:cxnSpLocks noChangeShapeType="1"/>
              <a:stCxn id="21" idx="0"/>
              <a:endCxn id="19" idx="2"/>
            </p:cNvCxnSpPr>
            <p:nvPr/>
          </p:nvCxnSpPr>
          <p:spPr bwMode="auto">
            <a:xfrm rot="16200000">
              <a:off x="2787" y="120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0" name="_s1030"/>
            <p:cNvCxnSpPr>
              <a:cxnSpLocks noChangeShapeType="1"/>
              <a:stCxn id="20" idx="0"/>
              <a:endCxn id="19" idx="2"/>
            </p:cNvCxnSpPr>
            <p:nvPr/>
          </p:nvCxnSpPr>
          <p:spPr bwMode="auto">
            <a:xfrm rot="16200000">
              <a:off x="1950" y="374"/>
              <a:ext cx="144" cy="1672"/>
            </a:xfrm>
            <a:prstGeom prst="bentConnector3">
              <a:avLst>
                <a:gd name="adj1" fmla="val 1555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9" name="_s1031"/>
            <p:cNvSpPr>
              <a:spLocks noChangeArrowheads="1"/>
            </p:cNvSpPr>
            <p:nvPr/>
          </p:nvSpPr>
          <p:spPr bwMode="auto">
            <a:xfrm>
              <a:off x="1997" y="744"/>
              <a:ext cx="1722" cy="39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6714" tIns="33357" rIns="66714" bIns="333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Plasma ACTH</a:t>
              </a:r>
            </a:p>
          </p:txBody>
        </p:sp>
        <p:sp>
          <p:nvSpPr>
            <p:cNvPr id="20" name="_s1032"/>
            <p:cNvSpPr>
              <a:spLocks noChangeArrowheads="1"/>
            </p:cNvSpPr>
            <p:nvPr/>
          </p:nvSpPr>
          <p:spPr bwMode="auto">
            <a:xfrm>
              <a:off x="431" y="1282"/>
              <a:ext cx="1509" cy="3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6714" tIns="33357" rIns="66714" bIns="333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Undetectable</a:t>
              </a:r>
            </a:p>
          </p:txBody>
        </p:sp>
        <p:sp>
          <p:nvSpPr>
            <p:cNvPr id="21" name="_s1033"/>
            <p:cNvSpPr>
              <a:spLocks noChangeArrowheads="1"/>
            </p:cNvSpPr>
            <p:nvPr/>
          </p:nvSpPr>
          <p:spPr bwMode="auto">
            <a:xfrm>
              <a:off x="2104" y="1282"/>
              <a:ext cx="1508" cy="3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6714" tIns="33357" rIns="66714" bIns="333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  <a:sym typeface="Symbol" pitchFamily="18" charset="2"/>
                </a:rPr>
                <a:t> ACTH</a:t>
              </a:r>
            </a:p>
          </p:txBody>
        </p:sp>
        <p:sp>
          <p:nvSpPr>
            <p:cNvPr id="22" name="_s1034"/>
            <p:cNvSpPr>
              <a:spLocks noChangeArrowheads="1"/>
            </p:cNvSpPr>
            <p:nvPr/>
          </p:nvSpPr>
          <p:spPr bwMode="auto">
            <a:xfrm>
              <a:off x="3776" y="1282"/>
              <a:ext cx="1509" cy="3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6714" tIns="33357" rIns="66714" bIns="333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  <a:sym typeface="Symbol" pitchFamily="18" charset="2"/>
                </a:rPr>
                <a:t>   ACTH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245" y="1763"/>
              <a:ext cx="1361" cy="653"/>
            </a:xfrm>
            <a:prstGeom prst="rect">
              <a:avLst/>
            </a:prstGeom>
            <a:noFill/>
            <a:ln w="57150">
              <a:solidFill>
                <a:srgbClr val="3366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Cushing's disease (pituitary-dependent)</a:t>
              </a:r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auto">
            <a:xfrm>
              <a:off x="930" y="1139"/>
              <a:ext cx="4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  <a:sym typeface="SPSS Marker Set" pitchFamily="2" charset="2"/>
                </a:rPr>
                <a:t></a:t>
              </a: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2653" y="1139"/>
              <a:ext cx="4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  <a:sym typeface="SPSS Marker Set" pitchFamily="2" charset="2"/>
                </a:rPr>
                <a:t></a:t>
              </a: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4332" y="1139"/>
              <a:ext cx="4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  <a:sym typeface="SPSS Marker Set" pitchFamily="2" charset="2"/>
                </a:rPr>
                <a:t></a:t>
              </a:r>
            </a:p>
          </p:txBody>
        </p:sp>
      </p:grpSp>
      <p:sp>
        <p:nvSpPr>
          <p:cNvPr id="1040" name="Text Box 17"/>
          <p:cNvSpPr txBox="1">
            <a:spLocks noChangeArrowheads="1"/>
          </p:cNvSpPr>
          <p:nvPr/>
        </p:nvSpPr>
        <p:spPr bwMode="auto">
          <a:xfrm>
            <a:off x="539750" y="3933825"/>
            <a:ext cx="2519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041" name="Text Box 18"/>
          <p:cNvSpPr txBox="1">
            <a:spLocks noChangeArrowheads="1"/>
          </p:cNvSpPr>
          <p:nvPr/>
        </p:nvSpPr>
        <p:spPr bwMode="auto">
          <a:xfrm>
            <a:off x="251520" y="4653136"/>
            <a:ext cx="2915816" cy="1631216"/>
          </a:xfrm>
          <a:prstGeom prst="rect">
            <a:avLst/>
          </a:prstGeom>
          <a:noFill/>
          <a:ln w="57150">
            <a:solidFill>
              <a:srgbClr val="33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/>
              <a:t>Functional adrenal tumor </a:t>
            </a:r>
            <a:r>
              <a:rPr lang="en-US" sz="2000" b="1" dirty="0" smtClean="0">
                <a:sym typeface="Symbol" pitchFamily="18" charset="2"/>
              </a:rPr>
              <a:t></a:t>
            </a:r>
            <a:r>
              <a:rPr lang="en-US" sz="2000" b="1" dirty="0" smtClean="0"/>
              <a:t> confirmed by an abdominal CT scan to detect an adrenal mass</a:t>
            </a:r>
            <a:endParaRPr lang="en-US" sz="2000" b="1" dirty="0"/>
          </a:p>
        </p:txBody>
      </p:sp>
      <p:sp>
        <p:nvSpPr>
          <p:cNvPr id="1042" name="Text Box 21"/>
          <p:cNvSpPr txBox="1">
            <a:spLocks noChangeArrowheads="1"/>
          </p:cNvSpPr>
          <p:nvPr/>
        </p:nvSpPr>
        <p:spPr bwMode="auto">
          <a:xfrm>
            <a:off x="6012160" y="4653136"/>
            <a:ext cx="2808288" cy="1244600"/>
          </a:xfrm>
          <a:prstGeom prst="rect">
            <a:avLst/>
          </a:prstGeom>
          <a:noFill/>
          <a:ln w="57150">
            <a:solidFill>
              <a:srgbClr val="33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Ectopic (non-endocrine) origin of ACTH</a:t>
            </a:r>
          </a:p>
        </p:txBody>
      </p:sp>
      <p:sp>
        <p:nvSpPr>
          <p:cNvPr id="1043" name="Rectangle 22"/>
          <p:cNvSpPr>
            <a:spLocks noChangeArrowheads="1"/>
          </p:cNvSpPr>
          <p:nvPr/>
        </p:nvSpPr>
        <p:spPr bwMode="auto">
          <a:xfrm>
            <a:off x="684213" y="1074738"/>
            <a:ext cx="7991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tx2"/>
                </a:solidFill>
                <a:latin typeface="Arial Black" pitchFamily="34" charset="0"/>
              </a:rPr>
              <a:t>Plasma [ACTH] should be measured on blood specimens collected at 8-9 a.m. and 8-9 p.m.</a:t>
            </a:r>
            <a:endParaRPr lang="en-US" sz="4000" b="1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914400"/>
          </a:xfrm>
          <a:ln w="57150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800" b="1" smtClean="0"/>
              <a:t>The adrenal cortex comprises three zones based on cell type and function:</a:t>
            </a:r>
            <a:r>
              <a:rPr lang="en-US" sz="2800" smtClean="0"/>
              <a:t> </a:t>
            </a:r>
          </a:p>
        </p:txBody>
      </p:sp>
      <p:sp>
        <p:nvSpPr>
          <p:cNvPr id="6147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341438"/>
            <a:ext cx="4749800" cy="5181600"/>
          </a:xfrm>
        </p:spPr>
        <p:txBody>
          <a:bodyPr/>
          <a:lstStyle/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600" b="1" smtClean="0">
                <a:solidFill>
                  <a:srgbClr val="CF3E00"/>
                </a:solidFill>
              </a:rPr>
              <a:t>Zona glomerulosa</a:t>
            </a:r>
            <a:r>
              <a:rPr lang="en-US" sz="2600" b="1" smtClean="0"/>
              <a:t>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smtClean="0"/>
              <a:t>   The outermost zone </a:t>
            </a:r>
            <a:r>
              <a:rPr lang="en-US" sz="2600" b="1" smtClean="0">
                <a:sym typeface="Symbol" pitchFamily="18" charset="2"/>
              </a:rPr>
              <a:t></a:t>
            </a:r>
            <a:r>
              <a:rPr lang="en-US" sz="2600" b="1" smtClean="0"/>
              <a:t> </a:t>
            </a:r>
            <a:r>
              <a:rPr lang="en-US" sz="2600" b="1" smtClean="0">
                <a:solidFill>
                  <a:srgbClr val="0066CC"/>
                </a:solidFill>
              </a:rPr>
              <a:t>aldosterone</a:t>
            </a:r>
            <a:r>
              <a:rPr lang="en-US" sz="2600" b="1" smtClean="0"/>
              <a:t> (the principal mineralocorticoid).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600" b="1" smtClean="0"/>
          </a:p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smtClean="0"/>
              <a:t>The deeper layers of the cortex: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600" b="1" smtClean="0">
                <a:solidFill>
                  <a:srgbClr val="CF3E00"/>
                </a:solidFill>
              </a:rPr>
              <a:t>Zona fasciculata</a:t>
            </a:r>
            <a:r>
              <a:rPr lang="en-US" sz="2600" b="1" smtClean="0"/>
              <a:t>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smtClean="0">
                <a:sym typeface="Symbol" pitchFamily="18" charset="2"/>
              </a:rPr>
              <a:t></a:t>
            </a:r>
            <a:r>
              <a:rPr lang="en-US" sz="2600" b="1" smtClean="0"/>
              <a:t> glucocorticoids – mainly </a:t>
            </a:r>
            <a:r>
              <a:rPr lang="en-US" sz="2600" b="1" smtClean="0">
                <a:solidFill>
                  <a:srgbClr val="0066CC"/>
                </a:solidFill>
              </a:rPr>
              <a:t>cortisol</a:t>
            </a:r>
            <a:r>
              <a:rPr lang="en-US" sz="2600" b="1" smtClean="0"/>
              <a:t> (95%)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600" b="1" smtClean="0">
                <a:solidFill>
                  <a:srgbClr val="CF3E00"/>
                </a:solidFill>
              </a:rPr>
              <a:t>Zona reticularis</a:t>
            </a:r>
            <a:r>
              <a:rPr lang="en-US" sz="2600" b="1" smtClean="0"/>
              <a:t> </a:t>
            </a:r>
            <a:br>
              <a:rPr lang="en-US" sz="2600" b="1" smtClean="0"/>
            </a:br>
            <a:r>
              <a:rPr lang="en-US" sz="2600" b="1" smtClean="0">
                <a:sym typeface="Symbol" pitchFamily="18" charset="2"/>
              </a:rPr>
              <a:t></a:t>
            </a:r>
            <a:r>
              <a:rPr lang="en-US" sz="2600" b="1" smtClean="0"/>
              <a:t> Sex hormones</a:t>
            </a:r>
            <a:endParaRPr lang="en-US" sz="2600" smtClean="0"/>
          </a:p>
        </p:txBody>
      </p:sp>
      <p:pic>
        <p:nvPicPr>
          <p:cNvPr id="6148" name="Picture 8" descr="miniadrenalAna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29275" y="1341438"/>
            <a:ext cx="3263900" cy="2087562"/>
          </a:xfrm>
          <a:noFill/>
          <a:ln>
            <a:solidFill>
              <a:srgbClr val="000000"/>
            </a:solidFill>
          </a:ln>
        </p:spPr>
      </p:pic>
      <p:pic>
        <p:nvPicPr>
          <p:cNvPr id="6149" name="Picture 12" descr="Adrenal_cortex_layer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51500" y="3573463"/>
            <a:ext cx="3241675" cy="3024187"/>
          </a:xfrm>
          <a:noFill/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893175" cy="115252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smtClean="0">
                <a:solidFill>
                  <a:srgbClr val="0000CC"/>
                </a:solidFill>
                <a:latin typeface="Arial" charset="0"/>
              </a:rPr>
              <a:t>2. </a:t>
            </a: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High-dose dexamethasone</a:t>
            </a:r>
            <a:r>
              <a:rPr lang="en-US" sz="3200" b="1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suppression test:</a:t>
            </a:r>
            <a:r>
              <a:rPr lang="en-US" sz="3200" smtClean="0">
                <a:latin typeface="Arial" charset="0"/>
              </a:rPr>
              <a:t> 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00188"/>
            <a:ext cx="8424862" cy="4521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is used to distinguish Cushing's disease from ectopic ACTH secretion.</a:t>
            </a:r>
          </a:p>
          <a:p>
            <a:pPr eaLnBrk="1" hangingPunct="1">
              <a:buFontTx/>
              <a:buNone/>
              <a:defRPr/>
            </a:pPr>
            <a:endParaRPr lang="en-US" b="1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US" sz="2800" b="1" smtClean="0"/>
              <a:t>2 mg dexamethasone six-hourly for 48 hours to suppress cortisol secretion. </a:t>
            </a:r>
          </a:p>
          <a:p>
            <a:pPr eaLnBrk="1" hangingPunct="1">
              <a:buFontTx/>
              <a:buNone/>
              <a:defRPr/>
            </a:pPr>
            <a:endParaRPr lang="en-US" sz="2800" b="1" smtClean="0"/>
          </a:p>
          <a:p>
            <a:pPr eaLnBrk="1" hangingPunct="1">
              <a:defRPr/>
            </a:pPr>
            <a:r>
              <a:rPr lang="en-US" sz="2800" b="1" smtClean="0"/>
              <a:t>Basal (pre-dexamethasone) serum cortisol or 24-hour urine free cortisol is compared with the results at the end of the 48-hour period.</a:t>
            </a:r>
          </a:p>
          <a:p>
            <a:pPr eaLnBrk="1" hangingPunct="1">
              <a:buFontTx/>
              <a:buNone/>
              <a:defRPr/>
            </a:pPr>
            <a:endParaRPr 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16113"/>
            <a:ext cx="7772400" cy="41052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Suppression</a:t>
            </a:r>
            <a:r>
              <a:rPr lang="en-US" sz="2800" b="1" smtClean="0"/>
              <a:t> </a:t>
            </a:r>
            <a:r>
              <a:rPr lang="en-US" sz="2800" b="1" u="sng" smtClean="0"/>
              <a:t>is defined as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C75102"/>
                </a:solidFill>
              </a:rPr>
              <a:t>a fall to less than   50 % of basal value</a:t>
            </a:r>
            <a:r>
              <a:rPr lang="en-US" sz="2800" b="1" smtClean="0"/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smtClean="0"/>
          </a:p>
          <a:p>
            <a:pPr eaLnBrk="1" hangingPunct="1">
              <a:lnSpc>
                <a:spcPct val="80000"/>
              </a:lnSpc>
            </a:pPr>
            <a:r>
              <a:rPr lang="en-US" sz="2800" b="1" smtClean="0"/>
              <a:t>About </a:t>
            </a:r>
            <a:r>
              <a:rPr lang="en-US" sz="2800" b="1" smtClean="0">
                <a:solidFill>
                  <a:srgbClr val="FF0000"/>
                </a:solidFill>
              </a:rPr>
              <a:t>90 %</a:t>
            </a:r>
            <a:r>
              <a:rPr lang="en-US" sz="2800" b="1" smtClean="0"/>
              <a:t> of patients </a:t>
            </a:r>
            <a:r>
              <a:rPr lang="en-US" sz="2800" b="1" smtClean="0">
                <a:solidFill>
                  <a:srgbClr val="FF0000"/>
                </a:solidFill>
              </a:rPr>
              <a:t>with Cushing's</a:t>
            </a:r>
            <a:r>
              <a:rPr lang="en-US" sz="2800" b="1" smtClean="0"/>
              <a:t> disease </a:t>
            </a:r>
            <a:r>
              <a:rPr lang="en-US" sz="2800" b="1" smtClean="0">
                <a:solidFill>
                  <a:srgbClr val="FF0000"/>
                </a:solidFill>
              </a:rPr>
              <a:t>show suppression</a:t>
            </a:r>
            <a:r>
              <a:rPr lang="en-US" sz="2800" b="1" smtClean="0"/>
              <a:t> of cortisol output.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smtClean="0"/>
              <a:t>In contrast, </a:t>
            </a:r>
            <a:r>
              <a:rPr lang="en-US" sz="2800" b="1" smtClean="0">
                <a:solidFill>
                  <a:srgbClr val="FF0000"/>
                </a:solidFill>
              </a:rPr>
              <a:t>only 10%</a:t>
            </a:r>
            <a:r>
              <a:rPr lang="en-US" sz="2800" b="1" smtClean="0"/>
              <a:t> of patients with </a:t>
            </a:r>
            <a:r>
              <a:rPr lang="en-US" sz="2800" b="1" smtClean="0">
                <a:solidFill>
                  <a:srgbClr val="FF0000"/>
                </a:solidFill>
              </a:rPr>
              <a:t>ectopic ACTH production</a:t>
            </a:r>
            <a:r>
              <a:rPr lang="en-US" sz="2800" b="1" smtClean="0"/>
              <a:t> (or with adrenal tumors) </a:t>
            </a:r>
            <a:r>
              <a:rPr lang="en-US" sz="2800" b="1" smtClean="0">
                <a:solidFill>
                  <a:srgbClr val="FF0000"/>
                </a:solidFill>
              </a:rPr>
              <a:t>show suppression</a:t>
            </a:r>
            <a:r>
              <a:rPr lang="en-US" sz="2800" b="1" smtClean="0"/>
              <a:t>. 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50825" y="447675"/>
            <a:ext cx="843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rgbClr val="0000CC"/>
                </a:solidFill>
              </a:rPr>
              <a:t>2. </a:t>
            </a:r>
            <a:r>
              <a:rPr 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High-dose dexamethasone</a:t>
            </a:r>
            <a:r>
              <a:rPr lang="en-US" sz="3200" b="1">
                <a:solidFill>
                  <a:srgbClr val="0000CC"/>
                </a:solidFill>
              </a:rPr>
              <a:t> </a:t>
            </a:r>
            <a:r>
              <a:rPr 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suppression </a:t>
            </a:r>
          </a:p>
          <a:p>
            <a:pPr>
              <a:defRPr/>
            </a:pPr>
            <a:r>
              <a:rPr 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Test ………. </a:t>
            </a:r>
            <a:r>
              <a:rPr lang="en-US" sz="3200" b="1">
                <a:solidFill>
                  <a:srgbClr val="0000CC"/>
                </a:solidFill>
              </a:rPr>
              <a:t>Contd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7389812" cy="720725"/>
          </a:xfrm>
        </p:spPr>
        <p:txBody>
          <a:bodyPr/>
          <a:lstStyle/>
          <a:p>
            <a:pPr eaLnBrk="1" hangingPunct="1"/>
            <a:r>
              <a:rPr lang="en-US" sz="3400" b="1" smtClean="0">
                <a:solidFill>
                  <a:srgbClr val="0000CC"/>
                </a:solidFill>
                <a:latin typeface="Arial" charset="0"/>
              </a:rPr>
              <a:t>3. CRH stimulation test:</a:t>
            </a:r>
          </a:p>
        </p:txBody>
      </p:sp>
      <p:sp>
        <p:nvSpPr>
          <p:cNvPr id="3481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981075"/>
            <a:ext cx="8353425" cy="7778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333300"/>
                </a:solidFill>
              </a:rPr>
              <a:t>Measures the ACTH and cortisol levels basally and 60 minutes after injection of 100 µg CRH.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5508625" y="1928813"/>
            <a:ext cx="2519363" cy="11049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33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Cushing's disease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1116013" y="1925638"/>
            <a:ext cx="3455987" cy="11049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33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Ectopic ACTH &amp; adrenal tumors</a:t>
            </a: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4932363" y="3221038"/>
            <a:ext cx="3671887" cy="1792287"/>
          </a:xfrm>
          <a:prstGeom prst="rect">
            <a:avLst/>
          </a:prstGeom>
          <a:solidFill>
            <a:srgbClr val="CCFFCC"/>
          </a:solidFill>
          <a:ln w="57150">
            <a:solidFill>
              <a:srgbClr val="33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1938" indent="-261938">
              <a:spcBef>
                <a:spcPct val="50000"/>
              </a:spcBef>
              <a:buFontTx/>
              <a:buChar char="•"/>
            </a:pPr>
            <a:r>
              <a:rPr lang="en-US" sz="2400" b="1">
                <a:solidFill>
                  <a:srgbClr val="333300"/>
                </a:solidFill>
                <a:sym typeface="Symbol" pitchFamily="18" charset="2"/>
              </a:rPr>
              <a:t> </a:t>
            </a:r>
            <a:r>
              <a:rPr lang="en-US" sz="2400" b="1">
                <a:solidFill>
                  <a:srgbClr val="333300"/>
                </a:solidFill>
              </a:rPr>
              <a:t>ACTH &amp; cortisol above basal at 60 min</a:t>
            </a:r>
          </a:p>
          <a:p>
            <a:pPr marL="261938" indent="-261938">
              <a:spcBef>
                <a:spcPct val="50000"/>
              </a:spcBef>
              <a:buFontTx/>
              <a:buChar char="•"/>
            </a:pPr>
            <a:r>
              <a:rPr lang="en-US" sz="2400" b="1">
                <a:solidFill>
                  <a:srgbClr val="333300"/>
                </a:solidFill>
              </a:rPr>
              <a:t>10% of patients</a:t>
            </a:r>
            <a:r>
              <a:rPr lang="ar-SA" sz="2400" b="1">
                <a:solidFill>
                  <a:srgbClr val="333300"/>
                </a:solidFill>
              </a:rPr>
              <a:t> </a:t>
            </a:r>
            <a:r>
              <a:rPr lang="en-US" sz="2400" b="1">
                <a:solidFill>
                  <a:srgbClr val="333300"/>
                </a:solidFill>
              </a:rPr>
              <a:t>fail to respond</a:t>
            </a: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684213" y="3227388"/>
            <a:ext cx="3959225" cy="1781175"/>
          </a:xfrm>
          <a:prstGeom prst="rect">
            <a:avLst/>
          </a:prstGeom>
          <a:solidFill>
            <a:srgbClr val="CCFFCC"/>
          </a:solidFill>
          <a:ln w="57150">
            <a:solidFill>
              <a:srgbClr val="33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  <a:buFontTx/>
              <a:buChar char="•"/>
            </a:pPr>
            <a:r>
              <a:rPr lang="en-US" sz="2800" b="1">
                <a:solidFill>
                  <a:srgbClr val="333300"/>
                </a:solidFill>
                <a:sym typeface="Symbol" pitchFamily="18" charset="2"/>
              </a:rPr>
              <a:t> No response</a:t>
            </a:r>
          </a:p>
          <a:p>
            <a:pPr marL="174625" indent="-174625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sz="3600" b="1">
                <a:solidFill>
                  <a:srgbClr val="333300"/>
                </a:solidFill>
                <a:sym typeface="Symbol" pitchFamily="18" charset="2"/>
              </a:rPr>
              <a:t> </a:t>
            </a:r>
            <a:r>
              <a:rPr lang="en-US" sz="2400" b="1">
                <a:solidFill>
                  <a:srgbClr val="333300"/>
                </a:solidFill>
              </a:rPr>
              <a:t>False-positive responses are unusual</a:t>
            </a:r>
          </a:p>
          <a:p>
            <a:pPr marL="174625" indent="-174625">
              <a:lnSpc>
                <a:spcPct val="80000"/>
              </a:lnSpc>
              <a:spcBef>
                <a:spcPct val="50000"/>
              </a:spcBef>
            </a:pPr>
            <a:endParaRPr lang="en-US" sz="1000" b="1">
              <a:solidFill>
                <a:srgbClr val="333300"/>
              </a:solidFill>
            </a:endParaRPr>
          </a:p>
        </p:txBody>
      </p:sp>
      <p:sp>
        <p:nvSpPr>
          <p:cNvPr id="34824" name="Text Box 14"/>
          <p:cNvSpPr txBox="1">
            <a:spLocks noChangeArrowheads="1"/>
          </p:cNvSpPr>
          <p:nvPr/>
        </p:nvSpPr>
        <p:spPr bwMode="auto">
          <a:xfrm>
            <a:off x="323850" y="5229225"/>
            <a:ext cx="8496300" cy="1287463"/>
          </a:xfrm>
          <a:prstGeom prst="rect">
            <a:avLst/>
          </a:prstGeom>
          <a:solidFill>
            <a:schemeClr val="accent1"/>
          </a:solidFill>
          <a:ln w="38100">
            <a:solidFill>
              <a:srgbClr val="0066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rgbClr val="FF0000"/>
                </a:solidFill>
              </a:rPr>
              <a:t>In Cushing's disease</a:t>
            </a:r>
            <a:r>
              <a:rPr lang="en-US" sz="2400" b="1"/>
              <a:t>: </a:t>
            </a:r>
            <a:r>
              <a:rPr lang="en-US" sz="2400" b="1">
                <a:solidFill>
                  <a:srgbClr val="333300"/>
                </a:solidFill>
              </a:rPr>
              <a:t>High-dose dexamethasone suppression test + the CRH test </a:t>
            </a:r>
            <a:r>
              <a:rPr lang="en-US" sz="2400" b="1">
                <a:solidFill>
                  <a:srgbClr val="333300"/>
                </a:solidFill>
                <a:sym typeface="Symbol" pitchFamily="18" charset="2"/>
              </a:rPr>
              <a:t></a:t>
            </a:r>
            <a:r>
              <a:rPr lang="en-US" sz="2400" b="1">
                <a:solidFill>
                  <a:srgbClr val="333300"/>
                </a:solidFill>
              </a:rPr>
              <a:t> 100 % specificity and sensitivity.</a:t>
            </a:r>
          </a:p>
        </p:txBody>
      </p:sp>
      <p:sp>
        <p:nvSpPr>
          <p:cNvPr id="34825" name="Line 15"/>
          <p:cNvSpPr>
            <a:spLocks noChangeShapeType="1"/>
          </p:cNvSpPr>
          <p:nvPr/>
        </p:nvSpPr>
        <p:spPr bwMode="auto">
          <a:xfrm>
            <a:off x="6804025" y="3078163"/>
            <a:ext cx="0" cy="1428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6" name="Line 16"/>
          <p:cNvSpPr>
            <a:spLocks noChangeShapeType="1"/>
          </p:cNvSpPr>
          <p:nvPr/>
        </p:nvSpPr>
        <p:spPr bwMode="auto">
          <a:xfrm>
            <a:off x="2771775" y="3078163"/>
            <a:ext cx="0" cy="1428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7" name="Line 17"/>
          <p:cNvSpPr>
            <a:spLocks noChangeShapeType="1"/>
          </p:cNvSpPr>
          <p:nvPr/>
        </p:nvSpPr>
        <p:spPr bwMode="auto">
          <a:xfrm>
            <a:off x="5003800" y="1916113"/>
            <a:ext cx="0" cy="5762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8" name="Line 18"/>
          <p:cNvSpPr>
            <a:spLocks noChangeShapeType="1"/>
          </p:cNvSpPr>
          <p:nvPr/>
        </p:nvSpPr>
        <p:spPr bwMode="auto">
          <a:xfrm flipH="1">
            <a:off x="4572000" y="2492375"/>
            <a:ext cx="9366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9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989887" cy="914400"/>
          </a:xfrm>
        </p:spPr>
        <p:txBody>
          <a:bodyPr/>
          <a:lstStyle/>
          <a:p>
            <a:pPr eaLnBrk="1" hangingPunct="1"/>
            <a:r>
              <a:rPr lang="en-US" sz="3400" b="1" smtClean="0">
                <a:solidFill>
                  <a:srgbClr val="0000CC"/>
                </a:solidFill>
                <a:latin typeface="Arial" charset="0"/>
              </a:rPr>
              <a:t>4. Radiological Investigations: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76400"/>
            <a:ext cx="4100512" cy="48482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tx2"/>
                </a:solidFill>
              </a:rPr>
              <a:t>Ultrasound or CT scanning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chemeClr val="tx2"/>
                </a:solidFill>
              </a:rPr>
              <a:t>of the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chemeClr val="tx2"/>
                </a:solidFill>
              </a:rPr>
              <a:t>adrenal glands</a:t>
            </a:r>
            <a:endParaRPr lang="en-US" sz="2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MRI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of the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pituitary gland</a:t>
            </a:r>
            <a:endParaRPr lang="en-US" sz="28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smtClean="0"/>
          </a:p>
        </p:txBody>
      </p:sp>
      <p:pic>
        <p:nvPicPr>
          <p:cNvPr id="35844" name="Picture 7" descr="pituitary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38825" y="1341438"/>
            <a:ext cx="2333625" cy="1806575"/>
          </a:xfrm>
          <a:noFill/>
        </p:spPr>
      </p:pic>
      <p:pic>
        <p:nvPicPr>
          <p:cNvPr id="35845" name="Picture 8" descr="art-nf47490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3213100"/>
            <a:ext cx="2305050" cy="1800225"/>
          </a:xfrm>
          <a:noFill/>
        </p:spPr>
      </p:pic>
      <p:sp>
        <p:nvSpPr>
          <p:cNvPr id="35846" name="Text Box 11"/>
          <p:cNvSpPr txBox="1">
            <a:spLocks noChangeArrowheads="1"/>
          </p:cNvSpPr>
          <p:nvPr/>
        </p:nvSpPr>
        <p:spPr bwMode="auto">
          <a:xfrm>
            <a:off x="5076825" y="5013325"/>
            <a:ext cx="3743325" cy="1349375"/>
          </a:xfrm>
          <a:prstGeom prst="rect">
            <a:avLst/>
          </a:prstGeom>
          <a:noFill/>
          <a:ln w="38100">
            <a:solidFill>
              <a:srgbClr val="0066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tx2"/>
                </a:solidFill>
              </a:rPr>
              <a:t>Coronal contrast-enhanced MRI of the sella turcica in a patient with recurrent Cushing’s disease</a:t>
            </a:r>
          </a:p>
        </p:txBody>
      </p:sp>
      <p:sp>
        <p:nvSpPr>
          <p:cNvPr id="35847" name="Line 12"/>
          <p:cNvSpPr>
            <a:spLocks noChangeShapeType="1"/>
          </p:cNvSpPr>
          <p:nvPr/>
        </p:nvSpPr>
        <p:spPr bwMode="auto">
          <a:xfrm>
            <a:off x="4356100" y="3644900"/>
            <a:ext cx="1223963" cy="3603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836613"/>
            <a:ext cx="8062913" cy="4114800"/>
          </a:xfrm>
        </p:spPr>
        <p:txBody>
          <a:bodyPr/>
          <a:lstStyle/>
          <a:p>
            <a:pPr marL="631825" lvl="1" indent="-365125" eaLnBrk="1" hangingPunct="1">
              <a:lnSpc>
                <a:spcPct val="90000"/>
              </a:lnSpc>
              <a:buClr>
                <a:srgbClr val="FF0000"/>
              </a:buClr>
              <a:buFontTx/>
              <a:buNone/>
            </a:pPr>
            <a:r>
              <a:rPr lang="en-US" sz="3200" b="1" smtClean="0">
                <a:solidFill>
                  <a:srgbClr val="FF0000"/>
                </a:solidFill>
              </a:rPr>
              <a:t>Other blood tests</a:t>
            </a:r>
            <a:r>
              <a:rPr lang="en-US" sz="2000" b="1" smtClean="0"/>
              <a:t> </a:t>
            </a:r>
            <a:r>
              <a:rPr lang="en-US" b="1" smtClean="0"/>
              <a:t>commonly performed for patients suspected to have Cushing’s syndrome are:</a:t>
            </a:r>
          </a:p>
          <a:p>
            <a:pPr marL="1627188" lvl="2" indent="-457200" eaLnBrk="1" hangingPunct="1">
              <a:lnSpc>
                <a:spcPct val="90000"/>
              </a:lnSpc>
              <a:buClr>
                <a:srgbClr val="FF0000"/>
              </a:buClr>
            </a:pPr>
            <a:r>
              <a:rPr lang="en-US" sz="2800" b="1" smtClean="0">
                <a:solidFill>
                  <a:srgbClr val="0000CC"/>
                </a:solidFill>
              </a:rPr>
              <a:t>Full blood count</a:t>
            </a:r>
            <a:endParaRPr lang="en-US" sz="2800" b="1" smtClean="0"/>
          </a:p>
          <a:p>
            <a:pPr marL="1627188" lvl="2" indent="-457200" eaLnBrk="1" hangingPunct="1">
              <a:lnSpc>
                <a:spcPct val="90000"/>
              </a:lnSpc>
              <a:buClr>
                <a:srgbClr val="FF0000"/>
              </a:buClr>
            </a:pPr>
            <a:r>
              <a:rPr lang="en-US" sz="2800" b="1" smtClean="0">
                <a:solidFill>
                  <a:srgbClr val="0000CC"/>
                </a:solidFill>
              </a:rPr>
              <a:t>Blood glucose</a:t>
            </a:r>
          </a:p>
          <a:p>
            <a:pPr marL="1627188" lvl="2" indent="-457200" eaLnBrk="1" hangingPunct="1">
              <a:lnSpc>
                <a:spcPct val="90000"/>
              </a:lnSpc>
              <a:buClr>
                <a:srgbClr val="FF0000"/>
              </a:buClr>
            </a:pPr>
            <a:r>
              <a:rPr lang="en-US" sz="2800" b="1" smtClean="0">
                <a:solidFill>
                  <a:srgbClr val="0000CC"/>
                </a:solidFill>
              </a:rPr>
              <a:t>Blood electrolytes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and pH</a:t>
            </a:r>
          </a:p>
          <a:p>
            <a:pPr marL="1627188" lvl="2" indent="-457200" eaLnBrk="1" hangingPunct="1">
              <a:lnSpc>
                <a:spcPct val="90000"/>
              </a:lnSpc>
              <a:buClr>
                <a:srgbClr val="FF0000"/>
              </a:buClr>
            </a:pPr>
            <a:r>
              <a:rPr lang="en-US" sz="2800" b="1" smtClean="0">
                <a:solidFill>
                  <a:srgbClr val="0000CC"/>
                </a:solidFill>
              </a:rPr>
              <a:t>Renal function</a:t>
            </a:r>
            <a:r>
              <a:rPr lang="en-US" sz="2800" b="1" smtClean="0"/>
              <a:t> </a:t>
            </a:r>
            <a:r>
              <a:rPr lang="en-US" sz="2800" b="1" smtClean="0">
                <a:solidFill>
                  <a:srgbClr val="0000CC"/>
                </a:solidFill>
              </a:rPr>
              <a:t>tests</a:t>
            </a:r>
          </a:p>
          <a:p>
            <a:pPr marL="1627188" lvl="2" indent="-457200" eaLnBrk="1" hangingPunct="1">
              <a:lnSpc>
                <a:spcPct val="90000"/>
              </a:lnSpc>
              <a:buClr>
                <a:srgbClr val="FF0000"/>
              </a:buClr>
            </a:pPr>
            <a:r>
              <a:rPr lang="en-US" sz="2800" b="1" smtClean="0">
                <a:solidFill>
                  <a:srgbClr val="0000CC"/>
                </a:solidFill>
              </a:rPr>
              <a:t>Liver function tests</a:t>
            </a:r>
            <a:r>
              <a:rPr lang="en-US" sz="2800" b="1" smtClean="0"/>
              <a:t> </a:t>
            </a:r>
          </a:p>
          <a:p>
            <a:pPr marL="1627188" lvl="2" indent="-457200" eaLnBrk="1" hangingPunct="1">
              <a:lnSpc>
                <a:spcPct val="90000"/>
              </a:lnSpc>
              <a:buClr>
                <a:srgbClr val="FF0000"/>
              </a:buClr>
              <a:buFontTx/>
              <a:buNone/>
            </a:pPr>
            <a:endParaRPr lang="en-US" sz="1800" b="1" u="sn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850" y="260350"/>
            <a:ext cx="8424863" cy="640873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sz="2400" dirty="0" smtClean="0"/>
              <a:t>				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		</a:t>
            </a:r>
            <a:endParaRPr lang="en-US" sz="2400" b="1" dirty="0" smtClean="0">
              <a:solidFill>
                <a:srgbClr val="0000CC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		</a:t>
            </a:r>
          </a:p>
          <a:p>
            <a:pPr>
              <a:buFontTx/>
              <a:buNone/>
              <a:defRPr/>
            </a:pPr>
            <a:r>
              <a:rPr lang="en-US" sz="2400" dirty="0" smtClean="0"/>
              <a:t>					      				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Tx/>
              <a:buNone/>
              <a:defRPr/>
            </a:pPr>
            <a:r>
              <a:rPr lang="en-US" sz="2400" dirty="0" smtClean="0"/>
              <a:t>				</a:t>
            </a:r>
            <a:endParaRPr lang="en-US" b="1" kern="1200" dirty="0">
              <a:solidFill>
                <a:srgbClr val="7030A0"/>
              </a:solidFill>
            </a:endParaRPr>
          </a:p>
        </p:txBody>
      </p:sp>
      <p:grpSp>
        <p:nvGrpSpPr>
          <p:cNvPr id="37891" name="Group 66"/>
          <p:cNvGrpSpPr>
            <a:grpSpLocks/>
          </p:cNvGrpSpPr>
          <p:nvPr/>
        </p:nvGrpSpPr>
        <p:grpSpPr bwMode="auto">
          <a:xfrm>
            <a:off x="355600" y="371475"/>
            <a:ext cx="8464550" cy="6378575"/>
            <a:chOff x="356347" y="371845"/>
            <a:chExt cx="8463285" cy="6378233"/>
          </a:xfrm>
        </p:grpSpPr>
        <p:sp>
          <p:nvSpPr>
            <p:cNvPr id="37892" name="Rectangle 7"/>
            <p:cNvSpPr>
              <a:spLocks noChangeArrowheads="1"/>
            </p:cNvSpPr>
            <p:nvPr/>
          </p:nvSpPr>
          <p:spPr bwMode="auto">
            <a:xfrm>
              <a:off x="3906512" y="371845"/>
              <a:ext cx="13131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>
                  <a:solidFill>
                    <a:srgbClr val="C00000"/>
                  </a:solidFill>
                </a:rPr>
                <a:t>? Cushing</a:t>
              </a:r>
            </a:p>
          </p:txBody>
        </p:sp>
        <p:sp>
          <p:nvSpPr>
            <p:cNvPr id="37893" name="Rectangle 8"/>
            <p:cNvSpPr>
              <a:spLocks noChangeArrowheads="1"/>
            </p:cNvSpPr>
            <p:nvPr/>
          </p:nvSpPr>
          <p:spPr bwMode="auto">
            <a:xfrm>
              <a:off x="3707904" y="1052736"/>
              <a:ext cx="176202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>
                  <a:solidFill>
                    <a:srgbClr val="0000CC"/>
                  </a:solidFill>
                </a:rPr>
                <a:t>Low DXM/UFC</a:t>
              </a:r>
            </a:p>
          </p:txBody>
        </p:sp>
        <p:sp>
          <p:nvSpPr>
            <p:cNvPr id="37894" name="Rectangle 9"/>
            <p:cNvSpPr>
              <a:spLocks noChangeArrowheads="1"/>
            </p:cNvSpPr>
            <p:nvPr/>
          </p:nvSpPr>
          <p:spPr bwMode="auto">
            <a:xfrm>
              <a:off x="1545387" y="1763524"/>
              <a:ext cx="20185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Pesudo-Cushing</a:t>
              </a:r>
              <a:endParaRPr lang="en-US"/>
            </a:p>
          </p:txBody>
        </p:sp>
        <p:sp>
          <p:nvSpPr>
            <p:cNvPr id="37895" name="Rectangle 10"/>
            <p:cNvSpPr>
              <a:spLocks noChangeArrowheads="1"/>
            </p:cNvSpPr>
            <p:nvPr/>
          </p:nvSpPr>
          <p:spPr bwMode="auto">
            <a:xfrm>
              <a:off x="6048404" y="1763524"/>
              <a:ext cx="1659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True Cushing</a:t>
              </a:r>
              <a:endParaRPr lang="en-US"/>
            </a:p>
          </p:txBody>
        </p:sp>
        <p:sp>
          <p:nvSpPr>
            <p:cNvPr id="37896" name="Rectangle 11"/>
            <p:cNvSpPr>
              <a:spLocks noChangeArrowheads="1"/>
            </p:cNvSpPr>
            <p:nvPr/>
          </p:nvSpPr>
          <p:spPr bwMode="auto">
            <a:xfrm>
              <a:off x="3347864" y="2492896"/>
              <a:ext cx="253146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/>
                <a:t>Insulin hypoglycemia</a:t>
              </a:r>
            </a:p>
          </p:txBody>
        </p:sp>
        <p:sp>
          <p:nvSpPr>
            <p:cNvPr id="37897" name="Rectangle 12"/>
            <p:cNvSpPr>
              <a:spLocks noChangeArrowheads="1"/>
            </p:cNvSpPr>
            <p:nvPr/>
          </p:nvSpPr>
          <p:spPr bwMode="auto">
            <a:xfrm>
              <a:off x="1566099" y="3244040"/>
              <a:ext cx="20697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Normal response</a:t>
              </a:r>
              <a:endParaRPr lang="en-US"/>
            </a:p>
          </p:txBody>
        </p:sp>
        <p:sp>
          <p:nvSpPr>
            <p:cNvPr id="37898" name="Rectangle 13"/>
            <p:cNvSpPr>
              <a:spLocks noChangeArrowheads="1"/>
            </p:cNvSpPr>
            <p:nvPr/>
          </p:nvSpPr>
          <p:spPr bwMode="auto">
            <a:xfrm>
              <a:off x="6264428" y="3244040"/>
              <a:ext cx="15824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No response</a:t>
              </a:r>
              <a:endParaRPr lang="en-US"/>
            </a:p>
          </p:txBody>
        </p:sp>
        <p:sp>
          <p:nvSpPr>
            <p:cNvPr id="37899" name="Rectangle 14"/>
            <p:cNvSpPr>
              <a:spLocks noChangeArrowheads="1"/>
            </p:cNvSpPr>
            <p:nvPr/>
          </p:nvSpPr>
          <p:spPr bwMode="auto">
            <a:xfrm>
              <a:off x="6048404" y="3896468"/>
              <a:ext cx="198002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ACTH/High DXM</a:t>
              </a:r>
            </a:p>
          </p:txBody>
        </p:sp>
        <p:sp>
          <p:nvSpPr>
            <p:cNvPr id="37900" name="Rectangle 15"/>
            <p:cNvSpPr>
              <a:spLocks noChangeArrowheads="1"/>
            </p:cNvSpPr>
            <p:nvPr/>
          </p:nvSpPr>
          <p:spPr bwMode="auto">
            <a:xfrm>
              <a:off x="4769676" y="4571836"/>
              <a:ext cx="206979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ACTH-dependent</a:t>
              </a:r>
            </a:p>
          </p:txBody>
        </p:sp>
        <p:sp>
          <p:nvSpPr>
            <p:cNvPr id="37901" name="Rectangle 16"/>
            <p:cNvSpPr>
              <a:spLocks noChangeArrowheads="1"/>
            </p:cNvSpPr>
            <p:nvPr/>
          </p:nvSpPr>
          <p:spPr bwMode="auto">
            <a:xfrm>
              <a:off x="7740352" y="4569809"/>
              <a:ext cx="10438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Adrenal</a:t>
              </a:r>
            </a:p>
          </p:txBody>
        </p:sp>
        <p:sp>
          <p:nvSpPr>
            <p:cNvPr id="37902" name="Rectangle 17"/>
            <p:cNvSpPr>
              <a:spLocks noChangeArrowheads="1"/>
            </p:cNvSpPr>
            <p:nvPr/>
          </p:nvSpPr>
          <p:spPr bwMode="auto">
            <a:xfrm>
              <a:off x="7685760" y="6095037"/>
              <a:ext cx="11338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ULS/CT adrenals</a:t>
              </a:r>
            </a:p>
          </p:txBody>
        </p:sp>
        <p:sp>
          <p:nvSpPr>
            <p:cNvPr id="37903" name="Rectangle 18"/>
            <p:cNvSpPr>
              <a:spLocks noChangeArrowheads="1"/>
            </p:cNvSpPr>
            <p:nvPr/>
          </p:nvSpPr>
          <p:spPr bwMode="auto">
            <a:xfrm>
              <a:off x="5088140" y="5154012"/>
              <a:ext cx="12704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CRH Test </a:t>
              </a:r>
            </a:p>
          </p:txBody>
        </p:sp>
        <p:sp>
          <p:nvSpPr>
            <p:cNvPr id="37904" name="Rectangle 19"/>
            <p:cNvSpPr>
              <a:spLocks noChangeArrowheads="1"/>
            </p:cNvSpPr>
            <p:nvPr/>
          </p:nvSpPr>
          <p:spPr bwMode="auto">
            <a:xfrm>
              <a:off x="4440342" y="5681008"/>
              <a:ext cx="115967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solidFill>
                    <a:srgbClr val="C00000"/>
                  </a:solidFill>
                </a:rPr>
                <a:t>Pituitary</a:t>
              </a:r>
              <a:endParaRPr lang="en-US"/>
            </a:p>
          </p:txBody>
        </p:sp>
        <p:sp>
          <p:nvSpPr>
            <p:cNvPr id="37905" name="Rectangle 20"/>
            <p:cNvSpPr>
              <a:spLocks noChangeArrowheads="1"/>
            </p:cNvSpPr>
            <p:nvPr/>
          </p:nvSpPr>
          <p:spPr bwMode="auto">
            <a:xfrm>
              <a:off x="6096526" y="5681008"/>
              <a:ext cx="10131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Ectopic</a:t>
              </a:r>
              <a:endParaRPr lang="en-US"/>
            </a:p>
          </p:txBody>
        </p:sp>
        <p:sp>
          <p:nvSpPr>
            <p:cNvPr id="37906" name="Rectangle 21"/>
            <p:cNvSpPr>
              <a:spLocks noChangeArrowheads="1"/>
            </p:cNvSpPr>
            <p:nvPr/>
          </p:nvSpPr>
          <p:spPr bwMode="auto">
            <a:xfrm>
              <a:off x="6077004" y="6380746"/>
              <a:ext cx="11592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7030A0"/>
                  </a:solidFill>
                </a:rPr>
                <a:t>CT chest</a:t>
              </a:r>
              <a:endParaRPr lang="en-US">
                <a:solidFill>
                  <a:srgbClr val="7030A0"/>
                </a:solidFill>
              </a:endParaRPr>
            </a:p>
          </p:txBody>
        </p:sp>
        <p:sp>
          <p:nvSpPr>
            <p:cNvPr id="37907" name="Rectangle 22"/>
            <p:cNvSpPr>
              <a:spLocks noChangeArrowheads="1"/>
            </p:cNvSpPr>
            <p:nvPr/>
          </p:nvSpPr>
          <p:spPr bwMode="auto">
            <a:xfrm>
              <a:off x="4222212" y="6367098"/>
              <a:ext cx="164660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7030A0"/>
                  </a:solidFill>
                </a:rPr>
                <a:t> </a:t>
              </a:r>
              <a:r>
                <a:rPr lang="en-US" b="1">
                  <a:solidFill>
                    <a:srgbClr val="7030A0"/>
                  </a:solidFill>
                </a:rPr>
                <a:t>MRI pituitary</a:t>
              </a:r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rot="5400000">
              <a:off x="4393532" y="871087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eft-Right-Up Arrow 29"/>
            <p:cNvSpPr/>
            <p:nvPr/>
          </p:nvSpPr>
          <p:spPr>
            <a:xfrm>
              <a:off x="2600737" y="1413189"/>
              <a:ext cx="3960221" cy="36034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Left-Right-Up Arrow 30"/>
            <p:cNvSpPr/>
            <p:nvPr/>
          </p:nvSpPr>
          <p:spPr>
            <a:xfrm flipV="1">
              <a:off x="2672164" y="2132289"/>
              <a:ext cx="3888794" cy="360343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Left-Right-Up Arrow 31"/>
            <p:cNvSpPr/>
            <p:nvPr/>
          </p:nvSpPr>
          <p:spPr>
            <a:xfrm>
              <a:off x="2600737" y="2906947"/>
              <a:ext cx="4031647" cy="360343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rot="5400000">
              <a:off x="6840299" y="3768913"/>
              <a:ext cx="357169" cy="158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Left-Right-Up Arrow 33"/>
            <p:cNvSpPr/>
            <p:nvPr/>
          </p:nvSpPr>
          <p:spPr>
            <a:xfrm>
              <a:off x="5724470" y="4245137"/>
              <a:ext cx="2592001" cy="358756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rot="5400000">
              <a:off x="5545885" y="5047576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Left-Right-Up Arrow 35"/>
            <p:cNvSpPr/>
            <p:nvPr/>
          </p:nvSpPr>
          <p:spPr>
            <a:xfrm>
              <a:off x="4873697" y="5386489"/>
              <a:ext cx="1728530" cy="360343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rot="5400000">
              <a:off x="6409356" y="6201626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5400000">
              <a:off x="4825268" y="6201626"/>
              <a:ext cx="358756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rot="5400000">
              <a:off x="7706116" y="5553961"/>
              <a:ext cx="1079442" cy="158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56347" y="1038559"/>
              <a:ext cx="1299969" cy="3698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0000CC"/>
                  </a:solidFill>
                </a:rPr>
                <a:t>Screening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73807" y="2483107"/>
              <a:ext cx="1633293" cy="3698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/>
                <a:t>Confirmatory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89680" y="3981626"/>
              <a:ext cx="877756" cy="3698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7030A0"/>
                  </a:solidFill>
                </a:rPr>
                <a:t>Cause</a:t>
              </a:r>
            </a:p>
          </p:txBody>
        </p:sp>
        <p:sp>
          <p:nvSpPr>
            <p:cNvPr id="37922" name="TextBox 51"/>
            <p:cNvSpPr txBox="1">
              <a:spLocks noChangeArrowheads="1"/>
            </p:cNvSpPr>
            <p:nvPr/>
          </p:nvSpPr>
          <p:spPr bwMode="auto">
            <a:xfrm>
              <a:off x="1066975" y="4599132"/>
              <a:ext cx="14285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Alcoholism</a:t>
              </a:r>
            </a:p>
          </p:txBody>
        </p:sp>
        <p:sp>
          <p:nvSpPr>
            <p:cNvPr id="37923" name="TextBox 52"/>
            <p:cNvSpPr txBox="1">
              <a:spLocks noChangeArrowheads="1"/>
            </p:cNvSpPr>
            <p:nvPr/>
          </p:nvSpPr>
          <p:spPr bwMode="auto">
            <a:xfrm>
              <a:off x="2927619" y="4581128"/>
              <a:ext cx="14414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Depression</a:t>
              </a:r>
            </a:p>
          </p:txBody>
        </p:sp>
        <p:sp>
          <p:nvSpPr>
            <p:cNvPr id="37924" name="TextBox 53"/>
            <p:cNvSpPr txBox="1">
              <a:spLocks noChangeArrowheads="1"/>
            </p:cNvSpPr>
            <p:nvPr/>
          </p:nvSpPr>
          <p:spPr bwMode="auto">
            <a:xfrm>
              <a:off x="1775491" y="5003884"/>
              <a:ext cx="172354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C00000"/>
                  </a:solidFill>
                </a:rPr>
                <a:t>Severe illness</a:t>
              </a:r>
            </a:p>
          </p:txBody>
        </p:sp>
        <p:cxnSp>
          <p:nvCxnSpPr>
            <p:cNvPr id="55" name="Straight Arrow Connector 54"/>
            <p:cNvCxnSpPr>
              <a:endCxn id="37924" idx="0"/>
            </p:cNvCxnSpPr>
            <p:nvPr/>
          </p:nvCxnSpPr>
          <p:spPr>
            <a:xfrm rot="5400000">
              <a:off x="1995928" y="4354670"/>
              <a:ext cx="1290568" cy="7936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5400000">
              <a:off x="1777699" y="3742762"/>
              <a:ext cx="868316" cy="844424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 rot="16200000" flipH="1">
              <a:off x="2607838" y="3761807"/>
              <a:ext cx="860379" cy="77934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7989887" cy="9144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FF0000"/>
                </a:solidFill>
              </a:rPr>
              <a:t>Adrenal Hyperfunction</a:t>
            </a:r>
            <a:r>
              <a:rPr lang="en-US" sz="2800" b="1" smtClean="0"/>
              <a:t/>
            </a:r>
            <a:br>
              <a:rPr lang="en-US" sz="2800" b="1" smtClean="0"/>
            </a:br>
            <a:r>
              <a:rPr lang="en-US" sz="2800" b="1" smtClean="0"/>
              <a:t>Summary of Biochemical Tests</a:t>
            </a:r>
          </a:p>
        </p:txBody>
      </p:sp>
      <p:graphicFrame>
        <p:nvGraphicFramePr>
          <p:cNvPr id="175243" name="Group 139"/>
          <p:cNvGraphicFramePr>
            <a:graphicFrameLocks noGrp="1"/>
          </p:cNvGraphicFramePr>
          <p:nvPr>
            <p:ph type="tbl" idx="1"/>
          </p:nvPr>
        </p:nvGraphicFramePr>
        <p:xfrm>
          <a:off x="250825" y="1125538"/>
          <a:ext cx="8713788" cy="5520124"/>
        </p:xfrm>
        <a:graphic>
          <a:graphicData uri="http://schemas.openxmlformats.org/drawingml/2006/table">
            <a:tbl>
              <a:tblPr/>
              <a:tblGrid>
                <a:gridCol w="2270125"/>
                <a:gridCol w="2122488"/>
                <a:gridCol w="2160587"/>
                <a:gridCol w="2160588"/>
              </a:tblGrid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</a:rPr>
                        <a:t>Test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</a:rPr>
                        <a:t>Cushing’s disease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</a:rPr>
                        <a:t>Adrenal     tumor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  <a:cs typeface="Arial" charset="0"/>
                        </a:rPr>
                        <a:t>Ectopic ACTH secreting tumor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S. cortisol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Dexamethasone Low dose test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suppressed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suppressed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suppressed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Urinary cortisol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Diurnal rhythm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Lost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Lost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Lost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Insulin-induced hypoglycemia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response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response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response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Plasma [ACTH]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Normal or</a:t>
                      </a:r>
                      <a:r>
                        <a:rPr kumimoji="0" lang="ar-S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detectable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  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Dexamethasone High dose test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suppressed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suppressed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suppressed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CRH test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response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response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685800" y="260350"/>
            <a:ext cx="7772400" cy="914400"/>
          </a:xfrm>
        </p:spPr>
        <p:txBody>
          <a:bodyPr/>
          <a:lstStyle/>
          <a:p>
            <a:pPr eaLnBrk="1" hangingPunct="1"/>
            <a:r>
              <a:rPr lang="en-US" smtClean="0"/>
              <a:t>Case study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68313" y="981075"/>
            <a:ext cx="8458200" cy="547211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000" b="1" smtClean="0"/>
              <a:t>58 years old man was admitted with weight loss and respiratory distress. He had increased pigmentation and BP was 140/80.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>
                <a:solidFill>
                  <a:srgbClr val="FF0000"/>
                </a:solidFill>
              </a:rPr>
              <a:t>Lab tests 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Urea 			8.6  		(2.5-7 mmol/L)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Sodium 		144  		(135-145 mmol/L)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Potassium		</a:t>
            </a:r>
            <a:r>
              <a:rPr lang="en-US" sz="2000" b="1" smtClean="0">
                <a:solidFill>
                  <a:srgbClr val="FF0000"/>
                </a:solidFill>
              </a:rPr>
              <a:t>2.0</a:t>
            </a:r>
            <a:r>
              <a:rPr lang="en-US" sz="2000" b="1" smtClean="0"/>
              <a:t>		(3.5-4.5 mmol/L)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Cortisol 		</a:t>
            </a:r>
            <a:r>
              <a:rPr lang="en-US" sz="2000" b="1" smtClean="0">
                <a:solidFill>
                  <a:srgbClr val="FF0000"/>
                </a:solidFill>
              </a:rPr>
              <a:t>1650</a:t>
            </a:r>
            <a:r>
              <a:rPr lang="en-US" sz="2000" b="1" smtClean="0"/>
              <a:t> 		(150-550 nmol/L)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Post overnight DMX	</a:t>
            </a:r>
            <a:r>
              <a:rPr lang="en-US" sz="2000" b="1" smtClean="0">
                <a:solidFill>
                  <a:srgbClr val="FF0000"/>
                </a:solidFill>
              </a:rPr>
              <a:t>1530 </a:t>
            </a:r>
            <a:r>
              <a:rPr lang="en-US" sz="2000" b="1" smtClean="0"/>
              <a:t>		(&lt;50nmol/L)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>
                <a:solidFill>
                  <a:srgbClr val="FF0000"/>
                </a:solidFill>
              </a:rPr>
              <a:t>Further investigation revealed the following 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DMX suppression test	Basal	after 48 h      after 48h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				0.5 mg qid     2.0 mg qid 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Serum cortisol		1350	1420	         1100      </a:t>
            </a:r>
            <a:r>
              <a:rPr lang="en-US" sz="2000" b="1" smtClean="0">
                <a:solidFill>
                  <a:srgbClr val="FF0000"/>
                </a:solidFill>
              </a:rPr>
              <a:t>No suppression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			8 am	 22.00 pm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Plasma ACTH (ng/L)	 </a:t>
            </a:r>
            <a:r>
              <a:rPr lang="en-US" sz="2000" b="1" smtClean="0">
                <a:solidFill>
                  <a:srgbClr val="FF0000"/>
                </a:solidFill>
              </a:rPr>
              <a:t>220	 180  </a:t>
            </a:r>
            <a:r>
              <a:rPr lang="en-US" sz="2000" b="1" smtClean="0"/>
              <a:t>                           </a:t>
            </a:r>
            <a:r>
              <a:rPr lang="en-US" sz="2000" b="1" smtClean="0">
                <a:solidFill>
                  <a:srgbClr val="FF0000"/>
                </a:solidFill>
              </a:rPr>
              <a:t>Ref. range: 7-51</a:t>
            </a:r>
            <a:r>
              <a:rPr lang="en-US" sz="2000" b="1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en-US" sz="2000" b="1" smtClean="0"/>
              <a:t>CRH showed flat response for cortisol and ACTH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266825"/>
            <a:ext cx="8280400" cy="50419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Disorders of the adrenals are uncommon.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Sensitive screening tests</a:t>
            </a:r>
            <a:r>
              <a:rPr lang="en-US" sz="2800" b="1" smtClean="0"/>
              <a:t> for adrenocortical functions are important. </a:t>
            </a:r>
          </a:p>
          <a:p>
            <a:pPr eaLnBrk="1" hangingPunct="1">
              <a:lnSpc>
                <a:spcPct val="80000"/>
              </a:lnSpc>
            </a:pPr>
            <a:endParaRPr lang="en-US" sz="2800" b="1" smtClean="0"/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Additional confirmatory tests</a:t>
            </a:r>
            <a:r>
              <a:rPr lang="en-US" sz="2800" b="1" smtClean="0"/>
              <a:t> are required to establish the diagnosis and rule out pseudo-Cushing.</a:t>
            </a:r>
          </a:p>
          <a:p>
            <a:pPr eaLnBrk="1" hangingPunct="1">
              <a:lnSpc>
                <a:spcPct val="80000"/>
              </a:lnSpc>
            </a:pPr>
            <a:endParaRPr lang="en-US" sz="2800" b="1" smtClean="0"/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Other biochemical tests</a:t>
            </a:r>
            <a:r>
              <a:rPr lang="en-US" sz="2800" b="1" smtClean="0"/>
              <a:t> and </a:t>
            </a:r>
            <a:r>
              <a:rPr lang="en-US" sz="2800" b="1" smtClean="0">
                <a:solidFill>
                  <a:srgbClr val="FF0000"/>
                </a:solidFill>
              </a:rPr>
              <a:t>radiological investigation</a:t>
            </a:r>
            <a:r>
              <a:rPr lang="en-US" sz="2800" b="1" smtClean="0"/>
              <a:t> are required to determine the cause of Cushing’s syndrome.</a:t>
            </a:r>
          </a:p>
        </p:txBody>
      </p:sp>
      <p:sp>
        <p:nvSpPr>
          <p:cNvPr id="40963" name="Title 1"/>
          <p:cNvSpPr>
            <a:spLocks/>
          </p:cNvSpPr>
          <p:nvPr/>
        </p:nvSpPr>
        <p:spPr bwMode="auto">
          <a:xfrm>
            <a:off x="685800" y="26035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>
                <a:solidFill>
                  <a:schemeClr val="tx2"/>
                </a:solidFill>
                <a:latin typeface="Arial Black" pitchFamily="34" charset="0"/>
              </a:rPr>
              <a:t>Take Home Message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979613" y="0"/>
            <a:ext cx="5400675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>
                <a:solidFill>
                  <a:srgbClr val="3333FF"/>
                </a:solidFill>
              </a:rPr>
              <a:t>Steroid Hormone Synthesis</a:t>
            </a:r>
            <a:r>
              <a:rPr lang="en-US" sz="28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3563938" y="549275"/>
            <a:ext cx="2232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Cholesterol</a:t>
            </a:r>
          </a:p>
        </p:txBody>
      </p:sp>
      <p:sp>
        <p:nvSpPr>
          <p:cNvPr id="7172" name="Line 6"/>
          <p:cNvSpPr>
            <a:spLocks noChangeShapeType="1"/>
          </p:cNvSpPr>
          <p:nvPr/>
        </p:nvSpPr>
        <p:spPr bwMode="auto">
          <a:xfrm>
            <a:off x="4716463" y="141287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3132138" y="170021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3300"/>
                </a:solidFill>
              </a:rPr>
              <a:t>Pregnenolone (C21)</a:t>
            </a:r>
          </a:p>
        </p:txBody>
      </p:sp>
      <p:sp>
        <p:nvSpPr>
          <p:cNvPr id="7174" name="Line 10"/>
          <p:cNvSpPr>
            <a:spLocks noChangeShapeType="1"/>
          </p:cNvSpPr>
          <p:nvPr/>
        </p:nvSpPr>
        <p:spPr bwMode="auto">
          <a:xfrm>
            <a:off x="4716463" y="2133600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4932363" y="2133600"/>
            <a:ext cx="3311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CC"/>
                </a:solidFill>
              </a:rPr>
              <a:t>3-</a:t>
            </a:r>
            <a:r>
              <a:rPr lang="el-GR" sz="1400" b="1">
                <a:solidFill>
                  <a:srgbClr val="0000CC"/>
                </a:solidFill>
              </a:rPr>
              <a:t>β</a:t>
            </a:r>
            <a:r>
              <a:rPr lang="en-US" sz="1400" b="1">
                <a:solidFill>
                  <a:srgbClr val="0000CC"/>
                </a:solidFill>
              </a:rPr>
              <a:t>-Hydroxysteroid dehydrogenase</a:t>
            </a:r>
            <a:endParaRPr lang="el-GR" sz="1400" b="1">
              <a:solidFill>
                <a:srgbClr val="0000CC"/>
              </a:solidFill>
            </a:endParaRPr>
          </a:p>
        </p:txBody>
      </p:sp>
      <p:sp>
        <p:nvSpPr>
          <p:cNvPr id="7176" name="Text Box 12"/>
          <p:cNvSpPr txBox="1">
            <a:spLocks noChangeArrowheads="1"/>
          </p:cNvSpPr>
          <p:nvPr/>
        </p:nvSpPr>
        <p:spPr bwMode="auto">
          <a:xfrm>
            <a:off x="3708400" y="2565400"/>
            <a:ext cx="2592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0000"/>
                </a:solidFill>
              </a:rPr>
              <a:t>Progesterone (C21)</a:t>
            </a:r>
          </a:p>
        </p:txBody>
      </p:sp>
      <p:sp>
        <p:nvSpPr>
          <p:cNvPr id="7177" name="Line 13"/>
          <p:cNvSpPr>
            <a:spLocks noChangeShapeType="1"/>
          </p:cNvSpPr>
          <p:nvPr/>
        </p:nvSpPr>
        <p:spPr bwMode="auto">
          <a:xfrm>
            <a:off x="4716463" y="2997200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4859338" y="2997200"/>
            <a:ext cx="1728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CC"/>
                </a:solidFill>
              </a:rPr>
              <a:t>17-</a:t>
            </a:r>
            <a:r>
              <a:rPr lang="el-GR" sz="1400" b="1">
                <a:solidFill>
                  <a:srgbClr val="0000CC"/>
                </a:solidFill>
              </a:rPr>
              <a:t>α</a:t>
            </a:r>
            <a:r>
              <a:rPr lang="en-US" sz="1400" b="1">
                <a:solidFill>
                  <a:srgbClr val="0000CC"/>
                </a:solidFill>
              </a:rPr>
              <a:t>-Hydroxylase</a:t>
            </a:r>
            <a:endParaRPr lang="el-GR" sz="1400" b="1">
              <a:solidFill>
                <a:srgbClr val="0000CC"/>
              </a:solidFill>
            </a:endParaRPr>
          </a:p>
        </p:txBody>
      </p:sp>
      <p:sp>
        <p:nvSpPr>
          <p:cNvPr id="7179" name="Text Box 16"/>
          <p:cNvSpPr txBox="1">
            <a:spLocks noChangeArrowheads="1"/>
          </p:cNvSpPr>
          <p:nvPr/>
        </p:nvSpPr>
        <p:spPr bwMode="auto">
          <a:xfrm>
            <a:off x="2627313" y="3422650"/>
            <a:ext cx="4751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000000"/>
                </a:solidFill>
              </a:rPr>
              <a:t>17-</a:t>
            </a:r>
            <a:r>
              <a:rPr lang="el-GR" sz="2000" b="1">
                <a:solidFill>
                  <a:srgbClr val="000000"/>
                </a:solidFill>
              </a:rPr>
              <a:t>α</a:t>
            </a:r>
            <a:r>
              <a:rPr lang="en-US" sz="2000" b="1">
                <a:solidFill>
                  <a:srgbClr val="000000"/>
                </a:solidFill>
              </a:rPr>
              <a:t>-Hydroxyprogesterone (C21)</a:t>
            </a:r>
            <a:endParaRPr lang="el-GR" sz="2000" b="1">
              <a:solidFill>
                <a:srgbClr val="000000"/>
              </a:solidFill>
            </a:endParaRPr>
          </a:p>
        </p:txBody>
      </p:sp>
      <p:sp>
        <p:nvSpPr>
          <p:cNvPr id="7180" name="Text Box 17"/>
          <p:cNvSpPr txBox="1">
            <a:spLocks noChangeArrowheads="1"/>
          </p:cNvSpPr>
          <p:nvPr/>
        </p:nvSpPr>
        <p:spPr bwMode="auto">
          <a:xfrm>
            <a:off x="5795963" y="4430713"/>
            <a:ext cx="28082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tx2"/>
                </a:solidFill>
              </a:rPr>
              <a:t>Androstenedione (C19)</a:t>
            </a:r>
          </a:p>
        </p:txBody>
      </p:sp>
      <p:sp>
        <p:nvSpPr>
          <p:cNvPr id="7181" name="Text Box 18"/>
          <p:cNvSpPr txBox="1">
            <a:spLocks noChangeArrowheads="1"/>
          </p:cNvSpPr>
          <p:nvPr/>
        </p:nvSpPr>
        <p:spPr bwMode="auto">
          <a:xfrm>
            <a:off x="5867400" y="5013325"/>
            <a:ext cx="2952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Testosterone (C19)</a:t>
            </a:r>
            <a:r>
              <a:rPr lang="en-US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7182" name="Text Box 19"/>
          <p:cNvSpPr txBox="1">
            <a:spLocks noChangeArrowheads="1"/>
          </p:cNvSpPr>
          <p:nvPr/>
        </p:nvSpPr>
        <p:spPr bwMode="auto">
          <a:xfrm>
            <a:off x="6156325" y="6165850"/>
            <a:ext cx="2447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Estradiol (C18) </a:t>
            </a:r>
          </a:p>
        </p:txBody>
      </p:sp>
      <p:sp>
        <p:nvSpPr>
          <p:cNvPr id="7183" name="Line 20"/>
          <p:cNvSpPr>
            <a:spLocks noChangeShapeType="1"/>
          </p:cNvSpPr>
          <p:nvPr/>
        </p:nvSpPr>
        <p:spPr bwMode="auto">
          <a:xfrm>
            <a:off x="7235825" y="4797425"/>
            <a:ext cx="0" cy="2873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4" name="Line 21"/>
          <p:cNvSpPr>
            <a:spLocks noChangeShapeType="1"/>
          </p:cNvSpPr>
          <p:nvPr/>
        </p:nvSpPr>
        <p:spPr bwMode="auto">
          <a:xfrm>
            <a:off x="7235825" y="587692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5" name="Line 22"/>
          <p:cNvSpPr>
            <a:spLocks noChangeShapeType="1"/>
          </p:cNvSpPr>
          <p:nvPr/>
        </p:nvSpPr>
        <p:spPr bwMode="auto">
          <a:xfrm>
            <a:off x="4859338" y="3860800"/>
            <a:ext cx="1584325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6" name="Text Box 23"/>
          <p:cNvSpPr txBox="1">
            <a:spLocks noChangeArrowheads="1"/>
          </p:cNvSpPr>
          <p:nvPr/>
        </p:nvSpPr>
        <p:spPr bwMode="auto">
          <a:xfrm>
            <a:off x="3348038" y="4718050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tx2"/>
                </a:solidFill>
              </a:rPr>
              <a:t>11-Deoxycortisol (C21)</a:t>
            </a:r>
          </a:p>
        </p:txBody>
      </p:sp>
      <p:sp>
        <p:nvSpPr>
          <p:cNvPr id="7187" name="Text Box 24"/>
          <p:cNvSpPr txBox="1">
            <a:spLocks noChangeArrowheads="1"/>
          </p:cNvSpPr>
          <p:nvPr/>
        </p:nvSpPr>
        <p:spPr bwMode="auto">
          <a:xfrm>
            <a:off x="250825" y="4430713"/>
            <a:ext cx="3492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tx2"/>
                </a:solidFill>
              </a:rPr>
              <a:t>11-Deoxycorticosterone (C21)</a:t>
            </a:r>
          </a:p>
        </p:txBody>
      </p:sp>
      <p:sp>
        <p:nvSpPr>
          <p:cNvPr id="7188" name="Line 25"/>
          <p:cNvSpPr>
            <a:spLocks noChangeShapeType="1"/>
          </p:cNvSpPr>
          <p:nvPr/>
        </p:nvSpPr>
        <p:spPr bwMode="auto">
          <a:xfrm>
            <a:off x="4716463" y="3860800"/>
            <a:ext cx="0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9" name="Line 26"/>
          <p:cNvSpPr>
            <a:spLocks noChangeShapeType="1"/>
          </p:cNvSpPr>
          <p:nvPr/>
        </p:nvSpPr>
        <p:spPr bwMode="auto">
          <a:xfrm>
            <a:off x="4716463" y="5084763"/>
            <a:ext cx="0" cy="1152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0" name="Text Box 27"/>
          <p:cNvSpPr txBox="1">
            <a:spLocks noChangeArrowheads="1"/>
          </p:cNvSpPr>
          <p:nvPr/>
        </p:nvSpPr>
        <p:spPr bwMode="auto">
          <a:xfrm>
            <a:off x="3635375" y="6165850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Cortisol (C21) </a:t>
            </a:r>
          </a:p>
        </p:txBody>
      </p:sp>
      <p:sp>
        <p:nvSpPr>
          <p:cNvPr id="7191" name="Line 28"/>
          <p:cNvSpPr>
            <a:spLocks noChangeShapeType="1"/>
          </p:cNvSpPr>
          <p:nvPr/>
        </p:nvSpPr>
        <p:spPr bwMode="auto">
          <a:xfrm flipH="1">
            <a:off x="2843213" y="3860800"/>
            <a:ext cx="165735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2" name="Text Box 29"/>
          <p:cNvSpPr txBox="1">
            <a:spLocks noChangeArrowheads="1"/>
          </p:cNvSpPr>
          <p:nvPr/>
        </p:nvSpPr>
        <p:spPr bwMode="auto">
          <a:xfrm>
            <a:off x="2051050" y="3860800"/>
            <a:ext cx="1728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CC"/>
                </a:solidFill>
              </a:rPr>
              <a:t>21-</a:t>
            </a:r>
            <a:r>
              <a:rPr lang="el-GR" sz="1400" b="1">
                <a:solidFill>
                  <a:srgbClr val="0000CC"/>
                </a:solidFill>
              </a:rPr>
              <a:t>α</a:t>
            </a:r>
            <a:r>
              <a:rPr lang="en-US" sz="1400" b="1">
                <a:solidFill>
                  <a:srgbClr val="0000CC"/>
                </a:solidFill>
              </a:rPr>
              <a:t>-Hydroxylase</a:t>
            </a:r>
            <a:endParaRPr lang="el-GR" sz="1400" b="1">
              <a:solidFill>
                <a:srgbClr val="0000CC"/>
              </a:solidFill>
            </a:endParaRPr>
          </a:p>
        </p:txBody>
      </p:sp>
      <p:sp>
        <p:nvSpPr>
          <p:cNvPr id="7193" name="Text Box 30"/>
          <p:cNvSpPr txBox="1">
            <a:spLocks noChangeArrowheads="1"/>
          </p:cNvSpPr>
          <p:nvPr/>
        </p:nvSpPr>
        <p:spPr bwMode="auto">
          <a:xfrm>
            <a:off x="2411413" y="501332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CC"/>
                </a:solidFill>
              </a:rPr>
              <a:t>11- </a:t>
            </a:r>
            <a:r>
              <a:rPr lang="el-GR" sz="1400" b="1">
                <a:solidFill>
                  <a:srgbClr val="0000CC"/>
                </a:solidFill>
              </a:rPr>
              <a:t>β</a:t>
            </a:r>
            <a:r>
              <a:rPr lang="el-GR"/>
              <a:t> </a:t>
            </a:r>
            <a:r>
              <a:rPr lang="en-US" sz="1400" b="1">
                <a:solidFill>
                  <a:srgbClr val="0000CC"/>
                </a:solidFill>
              </a:rPr>
              <a:t>-Hydroxylase</a:t>
            </a:r>
            <a:endParaRPr lang="el-GR" sz="1400" b="1">
              <a:solidFill>
                <a:srgbClr val="0000CC"/>
              </a:solidFill>
            </a:endParaRPr>
          </a:p>
        </p:txBody>
      </p:sp>
      <p:sp>
        <p:nvSpPr>
          <p:cNvPr id="7194" name="Text Box 31"/>
          <p:cNvSpPr txBox="1">
            <a:spLocks noChangeArrowheads="1"/>
          </p:cNvSpPr>
          <p:nvPr/>
        </p:nvSpPr>
        <p:spPr bwMode="auto">
          <a:xfrm>
            <a:off x="611188" y="5294313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tx2"/>
                </a:solidFill>
              </a:rPr>
              <a:t>Corticosterone </a:t>
            </a:r>
          </a:p>
        </p:txBody>
      </p:sp>
      <p:sp>
        <p:nvSpPr>
          <p:cNvPr id="7195" name="Line 32"/>
          <p:cNvSpPr>
            <a:spLocks noChangeShapeType="1"/>
          </p:cNvSpPr>
          <p:nvPr/>
        </p:nvSpPr>
        <p:spPr bwMode="auto">
          <a:xfrm>
            <a:off x="1835150" y="4797425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6" name="Text Box 33"/>
          <p:cNvSpPr txBox="1">
            <a:spLocks noChangeArrowheads="1"/>
          </p:cNvSpPr>
          <p:nvPr/>
        </p:nvSpPr>
        <p:spPr bwMode="auto">
          <a:xfrm>
            <a:off x="368300" y="6165850"/>
            <a:ext cx="2952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Aldosterone (C21) </a:t>
            </a:r>
          </a:p>
        </p:txBody>
      </p:sp>
      <p:sp>
        <p:nvSpPr>
          <p:cNvPr id="7197" name="Line 34"/>
          <p:cNvSpPr>
            <a:spLocks noChangeShapeType="1"/>
          </p:cNvSpPr>
          <p:nvPr/>
        </p:nvSpPr>
        <p:spPr bwMode="auto">
          <a:xfrm>
            <a:off x="1835150" y="5661025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8" name="Line 35"/>
          <p:cNvSpPr>
            <a:spLocks noChangeShapeType="1"/>
          </p:cNvSpPr>
          <p:nvPr/>
        </p:nvSpPr>
        <p:spPr bwMode="auto">
          <a:xfrm>
            <a:off x="4716463" y="98107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9" name="Line 36"/>
          <p:cNvSpPr>
            <a:spLocks noChangeShapeType="1"/>
          </p:cNvSpPr>
          <p:nvPr/>
        </p:nvSpPr>
        <p:spPr bwMode="auto">
          <a:xfrm>
            <a:off x="7235825" y="537368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913438" y="4765675"/>
            <a:ext cx="2808287" cy="1985963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7837488" y="5475288"/>
            <a:ext cx="2173287" cy="369887"/>
          </a:xfrm>
          <a:prstGeom prst="rect">
            <a:avLst/>
          </a:prstGeom>
          <a:solidFill>
            <a:schemeClr val="accent4">
              <a:lumMod val="25000"/>
              <a:lumOff val="75000"/>
            </a:schemeClr>
          </a:solidFill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/>
              <a:t>Peripheral tissues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2852738"/>
            <a:ext cx="8424863" cy="2952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The </a:t>
            </a:r>
            <a:r>
              <a:rPr lang="en-US" sz="2800" b="1" u="sng" smtClean="0">
                <a:solidFill>
                  <a:srgbClr val="FF0000"/>
                </a:solidFill>
              </a:rPr>
              <a:t>hypothalamus</a:t>
            </a:r>
            <a:r>
              <a:rPr lang="en-US" sz="2800" b="1" smtClean="0"/>
              <a:t> secretes </a:t>
            </a:r>
            <a:r>
              <a:rPr lang="en-US" sz="2800" b="1" smtClean="0">
                <a:solidFill>
                  <a:srgbClr val="FF3300"/>
                </a:solidFill>
              </a:rPr>
              <a:t>corticotrophin-releasing hormone</a:t>
            </a:r>
            <a:r>
              <a:rPr lang="en-US" sz="2800" b="1" smtClean="0"/>
              <a:t> (CRH) which </a:t>
            </a:r>
            <a:r>
              <a:rPr lang="en-US" sz="2800" b="1" smtClean="0">
                <a:solidFill>
                  <a:srgbClr val="0000CC"/>
                </a:solidFill>
              </a:rPr>
              <a:t>stimulates</a:t>
            </a:r>
            <a:r>
              <a:rPr lang="en-US" sz="2800" b="1" smtClean="0"/>
              <a:t> the </a:t>
            </a:r>
            <a:r>
              <a:rPr lang="en-US" sz="2800" b="1" u="sng" smtClean="0">
                <a:solidFill>
                  <a:srgbClr val="0000CC"/>
                </a:solidFill>
              </a:rPr>
              <a:t>anterior pituitary gland</a:t>
            </a:r>
            <a:r>
              <a:rPr lang="en-US" sz="2800" b="1" smtClean="0"/>
              <a:t> to release ACTH.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b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FF3300"/>
                </a:solidFill>
              </a:rPr>
              <a:t>ACTH</a:t>
            </a:r>
            <a:r>
              <a:rPr lang="en-US" sz="2800" b="1" smtClean="0"/>
              <a:t> acts on the zona fasiculata cells </a:t>
            </a:r>
            <a:r>
              <a:rPr lang="en-US" b="1" smtClean="0">
                <a:solidFill>
                  <a:srgbClr val="0000CC"/>
                </a:solidFill>
                <a:sym typeface="Symbol" pitchFamily="18" charset="2"/>
              </a:rPr>
              <a:t></a:t>
            </a:r>
            <a:r>
              <a:rPr lang="en-US" sz="2800" b="1" smtClean="0"/>
              <a:t> release of glucocorticoids (</a:t>
            </a:r>
            <a:r>
              <a:rPr lang="en-US" sz="2800" b="1" i="1" smtClean="0">
                <a:solidFill>
                  <a:srgbClr val="FF3300"/>
                </a:solidFill>
              </a:rPr>
              <a:t>Cortisol</a:t>
            </a:r>
            <a:r>
              <a:rPr lang="en-US" sz="2800" b="1" smtClean="0"/>
              <a:t>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800" b="1" smtClean="0"/>
          </a:p>
        </p:txBody>
      </p:sp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353425" cy="1584325"/>
          </a:xfrm>
          <a:noFill/>
          <a:ln w="76200">
            <a:solidFill>
              <a:schemeClr val="folHlink"/>
            </a:solidFill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b="1" smtClean="0">
                <a:solidFill>
                  <a:srgbClr val="FF0000"/>
                </a:solidFill>
              </a:rPr>
              <a:t>Hypothalamic-Pituitary-Adrenal</a:t>
            </a:r>
            <a:r>
              <a:rPr lang="en-US" sz="3600" b="1" u="sng" smtClean="0">
                <a:solidFill>
                  <a:srgbClr val="FF0000"/>
                </a:solidFill>
              </a:rPr>
              <a:t> </a:t>
            </a:r>
            <a:r>
              <a:rPr lang="en-US" sz="3600" b="1" smtClean="0">
                <a:solidFill>
                  <a:srgbClr val="FF0000"/>
                </a:solidFill>
              </a:rPr>
              <a:t>(HPA) Axis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312738"/>
            <a:ext cx="8353425" cy="1150937"/>
          </a:xfrm>
        </p:spPr>
        <p:txBody>
          <a:bodyPr/>
          <a:lstStyle/>
          <a:p>
            <a:pPr eaLnBrk="1" hangingPunct="1"/>
            <a:r>
              <a:rPr lang="en-US" sz="3200" b="1" smtClean="0"/>
              <a:t>Regulation of ACTH and Cortisol Secretion:</a:t>
            </a: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604963"/>
            <a:ext cx="5543550" cy="48482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rgbClr val="FF0000"/>
                </a:solidFill>
              </a:rPr>
              <a:t>1</a:t>
            </a:r>
            <a:r>
              <a:rPr lang="en-US" b="1" smtClean="0">
                <a:solidFill>
                  <a:srgbClr val="FF0000"/>
                </a:solidFill>
              </a:rPr>
              <a:t>. Negative feedback control:</a:t>
            </a:r>
            <a:r>
              <a:rPr lang="en-US" sz="2400" b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b="1" smtClean="0">
                <a:solidFill>
                  <a:srgbClr val="000000"/>
                </a:solidFill>
              </a:rPr>
              <a:t>ACTH release from the anterior pituitary is stimulated by hypothalamic secretion of corticotrophin releasing hormone</a:t>
            </a:r>
            <a:r>
              <a:rPr lang="en-US" sz="2600" b="1" smtClean="0"/>
              <a:t> (</a:t>
            </a:r>
            <a:r>
              <a:rPr lang="en-US" sz="2600" b="1" smtClean="0">
                <a:solidFill>
                  <a:srgbClr val="0000CC"/>
                </a:solidFill>
              </a:rPr>
              <a:t>CRH</a:t>
            </a:r>
            <a:r>
              <a:rPr lang="en-US" sz="2600" b="1" smtClean="0"/>
              <a:t>).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b="1" smtClean="0">
                <a:solidFill>
                  <a:srgbClr val="3333FF"/>
                </a:solidFill>
              </a:rPr>
              <a:t>CRH</a:t>
            </a:r>
            <a:r>
              <a:rPr lang="en-US" sz="2600" b="1" smtClean="0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sz="3000" b="1" smtClean="0">
                <a:sym typeface="Symbol" pitchFamily="18" charset="2"/>
              </a:rPr>
              <a:t></a:t>
            </a:r>
            <a:r>
              <a:rPr lang="en-US" sz="2600" b="1" smtClean="0">
                <a:solidFill>
                  <a:srgbClr val="FF0000"/>
                </a:solidFill>
                <a:sym typeface="Symbol" pitchFamily="18" charset="2"/>
              </a:rPr>
              <a:t>  </a:t>
            </a:r>
            <a:r>
              <a:rPr lang="en-US" sz="2600" b="1" smtClean="0">
                <a:solidFill>
                  <a:srgbClr val="FF3300"/>
                </a:solidFill>
              </a:rPr>
              <a:t>ACTH</a:t>
            </a:r>
            <a:r>
              <a:rPr lang="en-US" sz="2600" b="1" smtClean="0"/>
              <a:t> ﻿ </a:t>
            </a:r>
            <a:r>
              <a:rPr lang="en-US" sz="3000" b="1" smtClean="0">
                <a:sym typeface="Symbol" pitchFamily="18" charset="2"/>
              </a:rPr>
              <a:t> </a:t>
            </a:r>
            <a:r>
              <a:rPr lang="en-US" sz="2600" b="1" smtClean="0">
                <a:solidFill>
                  <a:srgbClr val="FF0000"/>
                </a:solidFill>
                <a:sym typeface="Symbol" pitchFamily="18" charset="2"/>
              </a:rPr>
              <a:t></a:t>
            </a:r>
            <a:r>
              <a:rPr lang="en-US" sz="2600" b="1" smtClean="0"/>
              <a:t>[</a:t>
            </a:r>
            <a:r>
              <a:rPr lang="en-US" sz="2600" b="1" smtClean="0">
                <a:solidFill>
                  <a:srgbClr val="FF0000"/>
                </a:solidFill>
              </a:rPr>
              <a:t>Cortisol</a:t>
            </a:r>
            <a:r>
              <a:rPr lang="en-US" sz="2600" b="1" smtClean="0"/>
              <a:t>]</a:t>
            </a:r>
          </a:p>
          <a:p>
            <a:pPr eaLnBrk="1" hangingPunct="1">
              <a:lnSpc>
                <a:spcPct val="80000"/>
              </a:lnSpc>
            </a:pPr>
            <a:endParaRPr lang="en-US" sz="2600" b="1" smtClean="0"/>
          </a:p>
          <a:p>
            <a:pPr eaLnBrk="1" hangingPunct="1">
              <a:lnSpc>
                <a:spcPct val="80000"/>
              </a:lnSpc>
            </a:pPr>
            <a:r>
              <a:rPr lang="en-US" sz="2600" b="1" smtClean="0">
                <a:solidFill>
                  <a:srgbClr val="FF0000"/>
                </a:solidFill>
                <a:sym typeface="Symbol" pitchFamily="18" charset="2"/>
              </a:rPr>
              <a:t></a:t>
            </a:r>
            <a:r>
              <a:rPr lang="en-US" sz="2600" b="1" smtClean="0"/>
              <a:t>[</a:t>
            </a:r>
            <a:r>
              <a:rPr lang="en-US" sz="2600" b="1" smtClean="0">
                <a:solidFill>
                  <a:srgbClr val="FF0000"/>
                </a:solidFill>
              </a:rPr>
              <a:t>Cortisol</a:t>
            </a:r>
            <a:r>
              <a:rPr lang="en-US" sz="2600" b="1" smtClean="0"/>
              <a:t>] or </a:t>
            </a:r>
            <a:r>
              <a:rPr lang="en-US" sz="2600" b="1" smtClean="0">
                <a:solidFill>
                  <a:srgbClr val="FF0000"/>
                </a:solidFill>
              </a:rPr>
              <a:t>synthetic steroid</a:t>
            </a:r>
            <a:r>
              <a:rPr lang="en-US" sz="2600" b="1" smtClean="0"/>
              <a:t> suppress </a:t>
            </a:r>
            <a:r>
              <a:rPr lang="en-US" sz="2600" b="1" smtClean="0">
                <a:solidFill>
                  <a:srgbClr val="FF0000"/>
                </a:solidFill>
              </a:rPr>
              <a:t>CRH</a:t>
            </a:r>
            <a:r>
              <a:rPr lang="en-US" sz="2600" b="1" smtClean="0"/>
              <a:t> &amp; </a:t>
            </a:r>
            <a:r>
              <a:rPr lang="en-US" sz="2600" b="1" smtClean="0">
                <a:solidFill>
                  <a:srgbClr val="FF0000"/>
                </a:solidFill>
              </a:rPr>
              <a:t>ACTH</a:t>
            </a:r>
            <a:r>
              <a:rPr lang="en-US" sz="2600" b="1" smtClean="0"/>
              <a:t> secretion</a:t>
            </a:r>
          </a:p>
        </p:txBody>
      </p:sp>
      <p:pic>
        <p:nvPicPr>
          <p:cNvPr id="9220" name="Picture 8" descr="Cushings_Dise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24525" y="1557338"/>
            <a:ext cx="3095625" cy="4824412"/>
          </a:xfrm>
          <a:noFill/>
          <a:ln w="57150">
            <a:solidFill>
              <a:schemeClr val="tx2"/>
            </a:solidFill>
          </a:ln>
        </p:spPr>
      </p:pic>
      <p:sp>
        <p:nvSpPr>
          <p:cNvPr id="9221" name="Rectangle 9"/>
          <p:cNvSpPr>
            <a:spLocks noChangeArrowheads="1"/>
          </p:cNvSpPr>
          <p:nvPr/>
        </p:nvSpPr>
        <p:spPr bwMode="auto">
          <a:xfrm>
            <a:off x="6826250" y="3582988"/>
            <a:ext cx="1111250" cy="2365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00CC"/>
                </a:solidFill>
              </a:rPr>
              <a:t>Pituitary</a:t>
            </a:r>
          </a:p>
        </p:txBody>
      </p:sp>
      <p:sp>
        <p:nvSpPr>
          <p:cNvPr id="9222" name="Rectangle 10"/>
          <p:cNvSpPr>
            <a:spLocks noChangeArrowheads="1"/>
          </p:cNvSpPr>
          <p:nvPr/>
        </p:nvSpPr>
        <p:spPr bwMode="auto">
          <a:xfrm>
            <a:off x="7350125" y="1989138"/>
            <a:ext cx="1584325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00CC"/>
                </a:solidFill>
              </a:rPr>
              <a:t>Hypothalamus</a:t>
            </a:r>
          </a:p>
        </p:txBody>
      </p:sp>
      <p:sp>
        <p:nvSpPr>
          <p:cNvPr id="9223" name="Rectangle 11"/>
          <p:cNvSpPr>
            <a:spLocks noChangeArrowheads="1"/>
          </p:cNvSpPr>
          <p:nvPr/>
        </p:nvSpPr>
        <p:spPr bwMode="auto">
          <a:xfrm>
            <a:off x="7842250" y="5013325"/>
            <a:ext cx="1122363" cy="257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00CC"/>
                </a:solidFill>
              </a:rPr>
              <a:t>Adrenal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404813"/>
            <a:ext cx="4171950" cy="59039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600" b="1" smtClean="0"/>
              <a:t> </a:t>
            </a:r>
            <a:r>
              <a:rPr lang="en-US" sz="3600" b="1" u="sng" smtClean="0">
                <a:solidFill>
                  <a:srgbClr val="FF0000"/>
                </a:solidFill>
              </a:rPr>
              <a:t>2. Stress</a:t>
            </a:r>
            <a:r>
              <a:rPr lang="en-US" sz="2400" b="1" smtClean="0"/>
              <a:t> (e.g. </a:t>
            </a:r>
            <a:r>
              <a:rPr lang="en-US" sz="2400" b="1" smtClean="0">
                <a:solidFill>
                  <a:srgbClr val="0000CC"/>
                </a:solidFill>
              </a:rPr>
              <a:t>major surgery</a:t>
            </a:r>
            <a:r>
              <a:rPr lang="en-US" sz="2400" b="1" smtClean="0"/>
              <a:t>, </a:t>
            </a:r>
            <a:r>
              <a:rPr lang="en-US" sz="2400" b="1" smtClean="0">
                <a:solidFill>
                  <a:srgbClr val="0000CC"/>
                </a:solidFill>
              </a:rPr>
              <a:t>emotional stress</a:t>
            </a:r>
            <a:r>
              <a:rPr lang="en-US" sz="2400" b="1" smtClean="0"/>
              <a:t>) </a:t>
            </a:r>
            <a:r>
              <a:rPr lang="en-US" sz="2400" b="1" smtClean="0">
                <a:solidFill>
                  <a:srgbClr val="FF3300"/>
                </a:solidFill>
              </a:rPr>
              <a:t>Stress</a:t>
            </a:r>
            <a:r>
              <a:rPr lang="en-US" sz="2400" b="1" smtClean="0"/>
              <a:t> </a:t>
            </a:r>
            <a:r>
              <a:rPr lang="en-US" sz="2400" b="1" smtClean="0">
                <a:sym typeface="Symbol" pitchFamily="18" charset="2"/>
              </a:rPr>
              <a:t></a:t>
            </a:r>
            <a:r>
              <a:rPr lang="en-US" sz="2400" b="1" smtClean="0"/>
              <a:t> </a:t>
            </a:r>
            <a:r>
              <a:rPr lang="en-US" sz="2400" b="1" smtClean="0">
                <a:solidFill>
                  <a:srgbClr val="3333FF"/>
                </a:solidFill>
                <a:sym typeface="Symbol" pitchFamily="18" charset="2"/>
              </a:rPr>
              <a:t></a:t>
            </a:r>
            <a:r>
              <a:rPr lang="en-US" sz="2400" b="1" smtClean="0">
                <a:solidFill>
                  <a:srgbClr val="FF0000"/>
                </a:solidFill>
              </a:rPr>
              <a:t> CRH</a:t>
            </a:r>
            <a:r>
              <a:rPr lang="en-US" sz="2400" b="1" smtClean="0"/>
              <a:t> </a:t>
            </a:r>
            <a:r>
              <a:rPr lang="en-US" sz="2400" b="1" smtClean="0">
                <a:solidFill>
                  <a:srgbClr val="FF3300"/>
                </a:solidFill>
              </a:rPr>
              <a:t>&amp; ACTH</a:t>
            </a:r>
            <a:r>
              <a:rPr lang="en-US" sz="2400" b="1" smtClean="0"/>
              <a:t> </a:t>
            </a:r>
            <a:r>
              <a:rPr lang="en-US" sz="2400" b="1" smtClean="0">
                <a:sym typeface="Symbol" pitchFamily="18" charset="2"/>
              </a:rPr>
              <a:t></a:t>
            </a:r>
            <a:r>
              <a:rPr lang="en-US" sz="2400" b="1" smtClean="0"/>
              <a:t> </a:t>
            </a:r>
            <a:r>
              <a:rPr lang="en-US" sz="2400" b="1" smtClean="0">
                <a:solidFill>
                  <a:srgbClr val="3333FF"/>
                </a:solidFill>
                <a:sym typeface="Symbol" pitchFamily="18" charset="2"/>
              </a:rPr>
              <a:t></a:t>
            </a:r>
            <a:r>
              <a:rPr lang="en-US" sz="2400" b="1" smtClean="0">
                <a:solidFill>
                  <a:srgbClr val="FF0000"/>
                </a:solidFill>
              </a:rPr>
              <a:t> Cortisol</a:t>
            </a:r>
            <a:endParaRPr lang="en-US" sz="3600" b="1" smtClean="0"/>
          </a:p>
          <a:p>
            <a:pPr eaLnBrk="1" hangingPunct="1">
              <a:buFontTx/>
              <a:buNone/>
            </a:pPr>
            <a:r>
              <a:rPr lang="en-US" sz="2800" b="1" smtClean="0"/>
              <a:t>  </a:t>
            </a:r>
          </a:p>
          <a:p>
            <a:pPr eaLnBrk="1" hangingPunct="1">
              <a:buFontTx/>
              <a:buNone/>
            </a:pPr>
            <a:r>
              <a:rPr lang="en-US" b="1" u="sng" smtClean="0">
                <a:solidFill>
                  <a:srgbClr val="FF0000"/>
                </a:solidFill>
              </a:rPr>
              <a:t>3. The diurnal rhythm of plasma cortisol:</a:t>
            </a:r>
            <a:r>
              <a:rPr lang="en-US" sz="2800" b="1" smtClean="0"/>
              <a:t> </a:t>
            </a:r>
          </a:p>
          <a:p>
            <a:pPr eaLnBrk="1" hangingPunct="1"/>
            <a:r>
              <a:rPr lang="en-US" sz="2400" b="1" smtClean="0">
                <a:solidFill>
                  <a:srgbClr val="3333FF"/>
                </a:solidFill>
              </a:rPr>
              <a:t>Highest Cortisol level</a:t>
            </a:r>
            <a:r>
              <a:rPr lang="en-US" sz="2400" b="1" smtClean="0">
                <a:solidFill>
                  <a:srgbClr val="000000"/>
                </a:solidFill>
              </a:rPr>
              <a:t> in                                           the morning ( 8 - 9 AM ).</a:t>
            </a:r>
          </a:p>
          <a:p>
            <a:pPr eaLnBrk="1" hangingPunct="1"/>
            <a:r>
              <a:rPr lang="en-US" sz="2400" b="1" smtClean="0">
                <a:solidFill>
                  <a:srgbClr val="3333FF"/>
                </a:solidFill>
              </a:rPr>
              <a:t>Lowest Cortisol level</a:t>
            </a:r>
            <a:r>
              <a:rPr lang="en-US" sz="2400" b="1" smtClean="0">
                <a:solidFill>
                  <a:srgbClr val="000000"/>
                </a:solidFill>
              </a:rPr>
              <a:t> in                                                            the late afternoon and                                            evening ( 8 - 9 PM ).</a:t>
            </a:r>
            <a:r>
              <a:rPr lang="en-US" sz="2800" b="1" smtClean="0"/>
              <a:t> </a:t>
            </a:r>
          </a:p>
          <a:p>
            <a:pPr eaLnBrk="1" hangingPunct="1">
              <a:buFontTx/>
              <a:buNone/>
            </a:pPr>
            <a:endParaRPr lang="en-US" sz="2800" b="1" smtClean="0"/>
          </a:p>
        </p:txBody>
      </p:sp>
      <p:pic>
        <p:nvPicPr>
          <p:cNvPr id="10243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628775"/>
            <a:ext cx="4392612" cy="4032250"/>
          </a:xfrm>
          <a:noFill/>
        </p:spPr>
      </p:pic>
      <p:sp>
        <p:nvSpPr>
          <p:cNvPr id="10244" name="Text Box 13"/>
          <p:cNvSpPr txBox="1">
            <a:spLocks noChangeArrowheads="1"/>
          </p:cNvSpPr>
          <p:nvPr/>
        </p:nvSpPr>
        <p:spPr bwMode="auto">
          <a:xfrm>
            <a:off x="4500563" y="5661025"/>
            <a:ext cx="47164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tx2"/>
                </a:solidFill>
              </a:rPr>
              <a:t>The diurnal rhythm of cortisol secretion; the area between the curves represents values that lie within the reference range</a:t>
            </a:r>
            <a:r>
              <a:rPr lang="en-US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54013"/>
            <a:ext cx="4246563" cy="914400"/>
          </a:xfrm>
        </p:spPr>
        <p:txBody>
          <a:bodyPr/>
          <a:lstStyle/>
          <a:p>
            <a:pPr eaLnBrk="1" hangingPunct="1"/>
            <a:r>
              <a:rPr lang="en-US" sz="3600" b="1" u="sng" smtClean="0">
                <a:solidFill>
                  <a:srgbClr val="0000CC"/>
                </a:solidFill>
              </a:rPr>
              <a:t>Plasma [CBG] :</a:t>
            </a:r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1270000"/>
            <a:ext cx="8748712" cy="5327650"/>
          </a:xfrm>
        </p:spPr>
        <p:txBody>
          <a:bodyPr/>
          <a:lstStyle/>
          <a:p>
            <a:pPr marL="544513" indent="-544513" eaLnBrk="1" hangingPunct="1">
              <a:lnSpc>
                <a:spcPct val="90000"/>
              </a:lnSpc>
            </a:pPr>
            <a:r>
              <a:rPr lang="en-US" sz="2800" b="1" smtClean="0"/>
              <a:t>In the circulation, glucocorticoids are mainly </a:t>
            </a:r>
            <a:r>
              <a:rPr lang="en-US" sz="2800" b="1" smtClean="0">
                <a:solidFill>
                  <a:srgbClr val="0000CC"/>
                </a:solidFill>
              </a:rPr>
              <a:t>protein-bound </a:t>
            </a:r>
            <a:r>
              <a:rPr lang="en-US" sz="2800" b="1" smtClean="0"/>
              <a:t>(</a:t>
            </a:r>
            <a:r>
              <a:rPr lang="en-US" sz="2800" b="1" smtClean="0">
                <a:solidFill>
                  <a:srgbClr val="FF0000"/>
                </a:solidFill>
              </a:rPr>
              <a:t>about 90%</a:t>
            </a:r>
            <a:r>
              <a:rPr lang="en-US" sz="2800" b="1" smtClean="0"/>
              <a:t>), </a:t>
            </a:r>
            <a:r>
              <a:rPr lang="en-US" sz="2800" b="1" u="sng" smtClean="0">
                <a:solidFill>
                  <a:srgbClr val="0000CC"/>
                </a:solidFill>
              </a:rPr>
              <a:t>chiefly to cortisol-binding globulin</a:t>
            </a:r>
            <a:r>
              <a:rPr lang="en-US" sz="2800" b="1" smtClean="0"/>
              <a:t> (</a:t>
            </a:r>
            <a:r>
              <a:rPr lang="en-US" sz="2800" b="1" smtClean="0">
                <a:solidFill>
                  <a:srgbClr val="FF0000"/>
                </a:solidFill>
              </a:rPr>
              <a:t>CBG </a:t>
            </a:r>
            <a:r>
              <a:rPr lang="en-US" sz="2800" b="1" smtClean="0"/>
              <a:t>or </a:t>
            </a:r>
            <a:r>
              <a:rPr lang="en-US" sz="2800" b="1" smtClean="0">
                <a:solidFill>
                  <a:srgbClr val="FF0000"/>
                </a:solidFill>
              </a:rPr>
              <a:t>transcortin</a:t>
            </a:r>
            <a:r>
              <a:rPr lang="en-US" sz="2800" b="1" smtClean="0"/>
              <a:t>).</a:t>
            </a:r>
            <a:r>
              <a:rPr lang="en-US" sz="2800" smtClean="0"/>
              <a:t> </a:t>
            </a:r>
          </a:p>
          <a:p>
            <a:pPr marL="1066800" lvl="1" indent="-342900" eaLnBrk="1" hangingPunct="1">
              <a:lnSpc>
                <a:spcPct val="90000"/>
              </a:lnSpc>
              <a:buFontTx/>
              <a:buNone/>
            </a:pPr>
            <a:r>
              <a:rPr lang="ar-SA" sz="1200" b="1" smtClean="0">
                <a:solidFill>
                  <a:srgbClr val="FF0000"/>
                </a:solidFill>
                <a:sym typeface="Symbol" pitchFamily="18" charset="2"/>
              </a:rPr>
              <a:t> </a:t>
            </a:r>
          </a:p>
          <a:p>
            <a:pPr marL="1066800" lvl="1" indent="-342900" eaLnBrk="1" hangingPunct="1">
              <a:lnSpc>
                <a:spcPct val="90000"/>
              </a:lnSpc>
            </a:pPr>
            <a:r>
              <a:rPr lang="en-US" sz="2900" b="1" smtClean="0">
                <a:solidFill>
                  <a:srgbClr val="FF0000"/>
                </a:solidFill>
                <a:sym typeface="Symbol" pitchFamily="18" charset="2"/>
              </a:rPr>
              <a:t></a:t>
            </a:r>
            <a:r>
              <a:rPr lang="en-US" sz="2900" b="1" smtClean="0"/>
              <a:t> in </a:t>
            </a:r>
            <a:r>
              <a:rPr lang="en-US" sz="2900" b="1" smtClean="0">
                <a:solidFill>
                  <a:srgbClr val="FF0000"/>
                </a:solidFill>
              </a:rPr>
              <a:t>pregnancy</a:t>
            </a:r>
            <a:r>
              <a:rPr lang="en-US" sz="2900" b="1" smtClean="0"/>
              <a:t> and with estrogen treatment (e.g. oral contraceptives).</a:t>
            </a:r>
          </a:p>
          <a:p>
            <a:pPr marL="1066800" lvl="1" indent="-342900" eaLnBrk="1" hangingPunct="1">
              <a:lnSpc>
                <a:spcPct val="90000"/>
              </a:lnSpc>
              <a:buFontTx/>
              <a:buNone/>
            </a:pPr>
            <a:r>
              <a:rPr lang="en-US" sz="1500" b="1" smtClean="0"/>
              <a:t> </a:t>
            </a:r>
            <a:endParaRPr lang="en-US" sz="1200" b="1" smtClean="0">
              <a:sym typeface="Symbol" pitchFamily="18" charset="2"/>
            </a:endParaRPr>
          </a:p>
          <a:p>
            <a:pPr marL="1066800" lvl="1" indent="-342900" eaLnBrk="1" hangingPunct="1">
              <a:lnSpc>
                <a:spcPct val="90000"/>
              </a:lnSpc>
            </a:pPr>
            <a:r>
              <a:rPr lang="en-US" sz="2900" b="1" smtClean="0">
                <a:solidFill>
                  <a:srgbClr val="FF0000"/>
                </a:solidFill>
                <a:sym typeface="Symbol" pitchFamily="18" charset="2"/>
              </a:rPr>
              <a:t> </a:t>
            </a:r>
            <a:r>
              <a:rPr lang="en-US" sz="2900" b="1" smtClean="0"/>
              <a:t> in </a:t>
            </a:r>
            <a:r>
              <a:rPr lang="en-US" sz="2900" b="1" smtClean="0">
                <a:solidFill>
                  <a:srgbClr val="FF0000"/>
                </a:solidFill>
              </a:rPr>
              <a:t>hypoproteinemic states</a:t>
            </a:r>
            <a:r>
              <a:rPr lang="en-US" sz="2900" b="1" smtClean="0"/>
              <a:t>                        (e.g. nephrotic syndrome). </a:t>
            </a:r>
          </a:p>
          <a:p>
            <a:pPr marL="1066800" lvl="1" indent="-342900" eaLnBrk="1" hangingPunct="1">
              <a:lnSpc>
                <a:spcPct val="90000"/>
              </a:lnSpc>
              <a:buFontTx/>
              <a:buNone/>
            </a:pPr>
            <a:endParaRPr lang="en-US" sz="1700" b="1" smtClean="0"/>
          </a:p>
          <a:p>
            <a:pPr marL="1066800" lvl="1" indent="-342900" eaLnBrk="1" hangingPunct="1">
              <a:lnSpc>
                <a:spcPct val="90000"/>
              </a:lnSpc>
              <a:buFontTx/>
              <a:buNone/>
            </a:pPr>
            <a:endParaRPr lang="en-US" sz="900" b="1" smtClean="0"/>
          </a:p>
          <a:p>
            <a:pPr marL="544513" indent="-544513" eaLnBrk="1" hangingPunct="1">
              <a:lnSpc>
                <a:spcPct val="90000"/>
              </a:lnSpc>
            </a:pPr>
            <a:r>
              <a:rPr lang="en-US" b="1" smtClean="0"/>
              <a:t>﻿</a:t>
            </a:r>
            <a:r>
              <a:rPr lang="en-US" sz="2800" b="1" smtClean="0">
                <a:solidFill>
                  <a:srgbClr val="0000CC"/>
                </a:solidFill>
              </a:rPr>
              <a:t>The biologically active fraction of cortisol in plasma is </a:t>
            </a:r>
            <a:r>
              <a:rPr lang="en-US" sz="2800" b="1" smtClean="0">
                <a:solidFill>
                  <a:srgbClr val="FF3300"/>
                </a:solidFill>
              </a:rPr>
              <a:t>the free</a:t>
            </a:r>
            <a:r>
              <a:rPr lang="en-US" sz="2800" b="1" smtClean="0">
                <a:solidFill>
                  <a:srgbClr val="0000CC"/>
                </a:solidFill>
              </a:rPr>
              <a:t> (unbound) component.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4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4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4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4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4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4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4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4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4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914400"/>
          </a:xfrm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/>
            <a:r>
              <a:rPr lang="en-US" sz="3200" b="1" smtClean="0"/>
              <a:t>Cortisol and ACTH measurements</a:t>
            </a: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2060575"/>
            <a:ext cx="7772400" cy="4321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3333FF"/>
                </a:solidFill>
              </a:rPr>
              <a:t>Serum</a:t>
            </a:r>
            <a:r>
              <a:rPr lang="en-US" sz="2800" b="1" smtClean="0">
                <a:solidFill>
                  <a:srgbClr val="000000"/>
                </a:solidFill>
              </a:rPr>
              <a:t> measurement is preferred for </a:t>
            </a:r>
            <a:r>
              <a:rPr lang="en-US" sz="2800" b="1" smtClean="0">
                <a:solidFill>
                  <a:srgbClr val="3333FF"/>
                </a:solidFill>
              </a:rPr>
              <a:t>cortisol</a:t>
            </a:r>
            <a:r>
              <a:rPr lang="en-US" sz="2800" b="1" smtClean="0">
                <a:solidFill>
                  <a:srgbClr val="000000"/>
                </a:solidFill>
              </a:rPr>
              <a:t> and </a:t>
            </a:r>
            <a:r>
              <a:rPr lang="en-US" sz="2800" b="1" smtClean="0">
                <a:solidFill>
                  <a:srgbClr val="FF3300"/>
                </a:solidFill>
              </a:rPr>
              <a:t>Plasma for ACTH</a:t>
            </a:r>
            <a:r>
              <a:rPr lang="en-US" sz="2800" b="1" smtClean="0">
                <a:solidFill>
                  <a:srgbClr val="000000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chemeClr val="tx2"/>
                </a:solidFill>
              </a:rPr>
              <a:t>Samples</a:t>
            </a:r>
            <a:r>
              <a:rPr lang="en-US" sz="2800" b="1" smtClean="0">
                <a:solidFill>
                  <a:srgbClr val="000000"/>
                </a:solidFill>
              </a:rPr>
              <a:t> must be collected (</a:t>
            </a:r>
            <a:r>
              <a:rPr lang="en-US" sz="2800" b="1" smtClean="0">
                <a:solidFill>
                  <a:srgbClr val="3333FF"/>
                </a:solidFill>
              </a:rPr>
              <a:t>without venous stasis</a:t>
            </a:r>
            <a:r>
              <a:rPr lang="en-US" sz="2800" b="1" smtClean="0">
                <a:solidFill>
                  <a:srgbClr val="000000"/>
                </a:solidFill>
              </a:rPr>
              <a:t>) between </a:t>
            </a:r>
            <a:r>
              <a:rPr lang="en-US" sz="2800" b="1" u="sng" smtClean="0">
                <a:solidFill>
                  <a:srgbClr val="FF3300"/>
                </a:solidFill>
              </a:rPr>
              <a:t>8 a.m. and 9 a.m</a:t>
            </a:r>
            <a:r>
              <a:rPr lang="en-US" sz="2800" b="1" u="sng" smtClean="0">
                <a:solidFill>
                  <a:srgbClr val="000000"/>
                </a:solidFill>
              </a:rPr>
              <a:t>.</a:t>
            </a:r>
            <a:r>
              <a:rPr lang="en-US" sz="2800" b="1" smtClean="0">
                <a:solidFill>
                  <a:srgbClr val="000000"/>
                </a:solidFill>
              </a:rPr>
              <a:t> and between </a:t>
            </a:r>
            <a:r>
              <a:rPr lang="en-US" sz="2800" b="1" u="sng" smtClean="0">
                <a:solidFill>
                  <a:srgbClr val="FF3300"/>
                </a:solidFill>
              </a:rPr>
              <a:t>10 p.m. and 12 p.m</a:t>
            </a:r>
            <a:r>
              <a:rPr lang="en-US" sz="2800" b="1" smtClean="0">
                <a:solidFill>
                  <a:srgbClr val="000000"/>
                </a:solidFill>
              </a:rPr>
              <a:t>. because of the diurnal rhythm.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000000"/>
                </a:solidFill>
              </a:rPr>
              <a:t>Temporary </a:t>
            </a:r>
            <a:r>
              <a:rPr lang="en-US" sz="2800" b="1" smtClean="0">
                <a:solidFill>
                  <a:srgbClr val="000000"/>
                </a:solidFill>
                <a:sym typeface="Symbol" pitchFamily="18" charset="2"/>
              </a:rPr>
              <a:t></a:t>
            </a:r>
            <a:r>
              <a:rPr lang="en-US" sz="2800" b="1" smtClean="0">
                <a:solidFill>
                  <a:srgbClr val="000000"/>
                </a:solidFill>
              </a:rPr>
              <a:t> in these hormones may be observed as a response to </a:t>
            </a:r>
            <a:r>
              <a:rPr lang="en-US" sz="2800" b="1" smtClean="0">
                <a:solidFill>
                  <a:srgbClr val="FF3300"/>
                </a:solidFill>
              </a:rPr>
              <a:t>emotional stress</a:t>
            </a:r>
            <a:r>
              <a:rPr lang="en-US" sz="2800" b="1" smtClean="0">
                <a:solidFill>
                  <a:srgbClr val="000000"/>
                </a:solidFill>
              </a:rPr>
              <a:t>.</a:t>
            </a:r>
            <a:r>
              <a:rPr lang="en-US" sz="280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755650" y="1219200"/>
            <a:ext cx="77724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 u="sng">
                <a:solidFill>
                  <a:srgbClr val="FF3300"/>
                </a:solidFill>
                <a:latin typeface="Arial Black" pitchFamily="34" charset="0"/>
              </a:rPr>
              <a:t>Serum [cortisol] and plasma [ACTH]: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0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300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/>
      <p:bldP spid="130053" grpId="0" build="p"/>
    </p:bldLst>
  </p:timing>
</p:sld>
</file>

<file path=ppt/theme/theme1.xml><?xml version="1.0" encoding="utf-8"?>
<a:theme xmlns:a="http://schemas.openxmlformats.org/drawingml/2006/main" name="Plaid design template">
  <a:themeElements>
    <a:clrScheme name="Plaid design template 13">
      <a:dk1>
        <a:srgbClr val="336600"/>
      </a:dk1>
      <a:lt1>
        <a:srgbClr val="FFFFFF"/>
      </a:lt1>
      <a:dk2>
        <a:srgbClr val="800080"/>
      </a:dk2>
      <a:lt2>
        <a:srgbClr val="969696"/>
      </a:lt2>
      <a:accent1>
        <a:srgbClr val="FDFBBB"/>
      </a:accent1>
      <a:accent2>
        <a:srgbClr val="FF9966"/>
      </a:accent2>
      <a:accent3>
        <a:srgbClr val="FFFFFF"/>
      </a:accent3>
      <a:accent4>
        <a:srgbClr val="2A5600"/>
      </a:accent4>
      <a:accent5>
        <a:srgbClr val="FEFDDA"/>
      </a:accent5>
      <a:accent6>
        <a:srgbClr val="E78A5C"/>
      </a:accent6>
      <a:hlink>
        <a:srgbClr val="FF7C80"/>
      </a:hlink>
      <a:folHlink>
        <a:srgbClr val="996600"/>
      </a:folHlink>
    </a:clrScheme>
    <a:fontScheme name="Plaid design templat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aid design template 1">
        <a:dk1>
          <a:srgbClr val="8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EF6D6"/>
        </a:accent1>
        <a:accent2>
          <a:srgbClr val="FF9999"/>
        </a:accent2>
        <a:accent3>
          <a:srgbClr val="FFFFFF"/>
        </a:accent3>
        <a:accent4>
          <a:srgbClr val="6C0000"/>
        </a:accent4>
        <a:accent5>
          <a:srgbClr val="F5FAE8"/>
        </a:accent5>
        <a:accent6>
          <a:srgbClr val="E78A8A"/>
        </a:accent6>
        <a:hlink>
          <a:srgbClr val="3333CC"/>
        </a:hlink>
        <a:folHlink>
          <a:srgbClr val="5479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2">
        <a:dk1>
          <a:srgbClr val="666699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D6EEAA"/>
        </a:accent2>
        <a:accent3>
          <a:srgbClr val="ECFAF7"/>
        </a:accent3>
        <a:accent4>
          <a:srgbClr val="565682"/>
        </a:accent4>
        <a:accent5>
          <a:srgbClr val="FFFFFF"/>
        </a:accent5>
        <a:accent6>
          <a:srgbClr val="C2D89A"/>
        </a:accent6>
        <a:hlink>
          <a:srgbClr val="D07A91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3">
        <a:dk1>
          <a:srgbClr val="336600"/>
        </a:dk1>
        <a:lt1>
          <a:srgbClr val="FFFFFF"/>
        </a:lt1>
        <a:dk2>
          <a:srgbClr val="000000"/>
        </a:dk2>
        <a:lt2>
          <a:srgbClr val="808080"/>
        </a:lt2>
        <a:accent1>
          <a:srgbClr val="E3CFCD"/>
        </a:accent1>
        <a:accent2>
          <a:srgbClr val="333399"/>
        </a:accent2>
        <a:accent3>
          <a:srgbClr val="FFFFFF"/>
        </a:accent3>
        <a:accent4>
          <a:srgbClr val="2A5600"/>
        </a:accent4>
        <a:accent5>
          <a:srgbClr val="EFE4E3"/>
        </a:accent5>
        <a:accent6>
          <a:srgbClr val="2D2D8A"/>
        </a:accent6>
        <a:hlink>
          <a:srgbClr val="8F8F5D"/>
        </a:hlink>
        <a:folHlink>
          <a:srgbClr val="7173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4">
        <a:dk1>
          <a:srgbClr val="5C1F00"/>
        </a:dk1>
        <a:lt1>
          <a:srgbClr val="CC3300"/>
        </a:lt1>
        <a:dk2>
          <a:srgbClr val="800000"/>
        </a:dk2>
        <a:lt2>
          <a:srgbClr val="DFD293"/>
        </a:lt2>
        <a:accent1>
          <a:srgbClr val="FFD0C1"/>
        </a:accent1>
        <a:accent2>
          <a:srgbClr val="BE7960"/>
        </a:accent2>
        <a:accent3>
          <a:srgbClr val="C0AAAA"/>
        </a:accent3>
        <a:accent4>
          <a:srgbClr val="AE2A00"/>
        </a:accent4>
        <a:accent5>
          <a:srgbClr val="FFE4DD"/>
        </a:accent5>
        <a:accent6>
          <a:srgbClr val="AC6D56"/>
        </a:accent6>
        <a:hlink>
          <a:srgbClr val="FFFFFF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6">
        <a:dk1>
          <a:srgbClr val="2D2015"/>
        </a:dk1>
        <a:lt1>
          <a:srgbClr val="808000"/>
        </a:lt1>
        <a:dk2>
          <a:srgbClr val="523E26"/>
        </a:dk2>
        <a:lt2>
          <a:srgbClr val="DFC08D"/>
        </a:lt2>
        <a:accent1>
          <a:srgbClr val="BEA99C"/>
        </a:accent1>
        <a:accent2>
          <a:srgbClr val="8F5F2F"/>
        </a:accent2>
        <a:accent3>
          <a:srgbClr val="B3AFAC"/>
        </a:accent3>
        <a:accent4>
          <a:srgbClr val="6C6C00"/>
        </a:accent4>
        <a:accent5>
          <a:srgbClr val="DBD1CB"/>
        </a:accent5>
        <a:accent6>
          <a:srgbClr val="81552A"/>
        </a:accent6>
        <a:hlink>
          <a:srgbClr val="CDDEAE"/>
        </a:hlink>
        <a:folHlink>
          <a:srgbClr val="4C5A5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7">
        <a:dk1>
          <a:srgbClr val="800000"/>
        </a:dk1>
        <a:lt1>
          <a:srgbClr val="A3A46A"/>
        </a:lt1>
        <a:dk2>
          <a:srgbClr val="FFFFFF"/>
        </a:dk2>
        <a:lt2>
          <a:srgbClr val="3E3E5C"/>
        </a:lt2>
        <a:accent1>
          <a:srgbClr val="D3CAA5"/>
        </a:accent1>
        <a:accent2>
          <a:srgbClr val="93AB73"/>
        </a:accent2>
        <a:accent3>
          <a:srgbClr val="CECFB9"/>
        </a:accent3>
        <a:accent4>
          <a:srgbClr val="6C0000"/>
        </a:accent4>
        <a:accent5>
          <a:srgbClr val="E6E1CF"/>
        </a:accent5>
        <a:accent6>
          <a:srgbClr val="859B68"/>
        </a:accent6>
        <a:hlink>
          <a:srgbClr val="A7777C"/>
        </a:hlink>
        <a:folHlink>
          <a:srgbClr val="EEFF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8">
        <a:dk1>
          <a:srgbClr val="336699"/>
        </a:dk1>
        <a:lt1>
          <a:srgbClr val="777777"/>
        </a:lt1>
        <a:dk2>
          <a:srgbClr val="5F5F5F"/>
        </a:dk2>
        <a:lt2>
          <a:srgbClr val="E3EBF1"/>
        </a:lt2>
        <a:accent1>
          <a:srgbClr val="A1BD79"/>
        </a:accent1>
        <a:accent2>
          <a:srgbClr val="468A4B"/>
        </a:accent2>
        <a:accent3>
          <a:srgbClr val="B6B6B6"/>
        </a:accent3>
        <a:accent4>
          <a:srgbClr val="656565"/>
        </a:accent4>
        <a:accent5>
          <a:srgbClr val="CDDBBE"/>
        </a:accent5>
        <a:accent6>
          <a:srgbClr val="3F7D43"/>
        </a:accent6>
        <a:hlink>
          <a:srgbClr val="F2D1CA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9">
        <a:dk1>
          <a:srgbClr val="993300"/>
        </a:dk1>
        <a:lt1>
          <a:srgbClr val="336600"/>
        </a:lt1>
        <a:dk2>
          <a:srgbClr val="CCFFFF"/>
        </a:dk2>
        <a:lt2>
          <a:srgbClr val="003366"/>
        </a:lt2>
        <a:accent1>
          <a:srgbClr val="94AB73"/>
        </a:accent1>
        <a:accent2>
          <a:srgbClr val="00B000"/>
        </a:accent2>
        <a:accent3>
          <a:srgbClr val="ADB8AA"/>
        </a:accent3>
        <a:accent4>
          <a:srgbClr val="822A00"/>
        </a:accent4>
        <a:accent5>
          <a:srgbClr val="C8D2BC"/>
        </a:accent5>
        <a:accent6>
          <a:srgbClr val="009F00"/>
        </a:accent6>
        <a:hlink>
          <a:srgbClr val="FFCC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0">
        <a:dk1>
          <a:srgbClr val="993300"/>
        </a:dk1>
        <a:lt1>
          <a:srgbClr val="E8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8EAC7E"/>
        </a:accent2>
        <a:accent3>
          <a:srgbClr val="F2FFE9"/>
        </a:accent3>
        <a:accent4>
          <a:srgbClr val="822A00"/>
        </a:accent4>
        <a:accent5>
          <a:srgbClr val="FFFFFA"/>
        </a:accent5>
        <a:accent6>
          <a:srgbClr val="809B72"/>
        </a:accent6>
        <a:hlink>
          <a:srgbClr val="FF7C8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1">
        <a:dk1>
          <a:srgbClr val="800000"/>
        </a:dk1>
        <a:lt1>
          <a:srgbClr val="666633"/>
        </a:lt1>
        <a:dk2>
          <a:srgbClr val="FFFFFF"/>
        </a:dk2>
        <a:lt2>
          <a:srgbClr val="3E3E5C"/>
        </a:lt2>
        <a:accent1>
          <a:srgbClr val="D8C0B8"/>
        </a:accent1>
        <a:accent2>
          <a:srgbClr val="C2BF3A"/>
        </a:accent2>
        <a:accent3>
          <a:srgbClr val="B8B8AD"/>
        </a:accent3>
        <a:accent4>
          <a:srgbClr val="6C0000"/>
        </a:accent4>
        <a:accent5>
          <a:srgbClr val="E9DCD8"/>
        </a:accent5>
        <a:accent6>
          <a:srgbClr val="B0AD34"/>
        </a:accent6>
        <a:hlink>
          <a:srgbClr val="E9F2DC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2">
        <a:dk1>
          <a:srgbClr val="993300"/>
        </a:dk1>
        <a:lt1>
          <a:srgbClr val="336600"/>
        </a:lt1>
        <a:dk2>
          <a:srgbClr val="CCFFFF"/>
        </a:dk2>
        <a:lt2>
          <a:srgbClr val="003366"/>
        </a:lt2>
        <a:accent1>
          <a:srgbClr val="94AB73"/>
        </a:accent1>
        <a:accent2>
          <a:srgbClr val="01793D"/>
        </a:accent2>
        <a:accent3>
          <a:srgbClr val="ADB8AA"/>
        </a:accent3>
        <a:accent4>
          <a:srgbClr val="822A00"/>
        </a:accent4>
        <a:accent5>
          <a:srgbClr val="C8D2BC"/>
        </a:accent5>
        <a:accent6>
          <a:srgbClr val="016D36"/>
        </a:accent6>
        <a:hlink>
          <a:srgbClr val="FFCC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3">
        <a:dk1>
          <a:srgbClr val="336600"/>
        </a:dk1>
        <a:lt1>
          <a:srgbClr val="FFFFFF"/>
        </a:lt1>
        <a:dk2>
          <a:srgbClr val="800080"/>
        </a:dk2>
        <a:lt2>
          <a:srgbClr val="969696"/>
        </a:lt2>
        <a:accent1>
          <a:srgbClr val="FDFBBB"/>
        </a:accent1>
        <a:accent2>
          <a:srgbClr val="FF9966"/>
        </a:accent2>
        <a:accent3>
          <a:srgbClr val="FFFFFF"/>
        </a:accent3>
        <a:accent4>
          <a:srgbClr val="2A5600"/>
        </a:accent4>
        <a:accent5>
          <a:srgbClr val="FEFDDA"/>
        </a:accent5>
        <a:accent6>
          <a:srgbClr val="E78A5C"/>
        </a:accent6>
        <a:hlink>
          <a:srgbClr val="FF7C8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Plaid design template</Template>
  <TotalTime>2688</TotalTime>
  <Words>1878</Words>
  <Application>Microsoft Office PowerPoint</Application>
  <PresentationFormat>On-screen Show (4:3)</PresentationFormat>
  <Paragraphs>385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Plaid design template</vt:lpstr>
      <vt:lpstr> Biochemistry of  Cushing’s Syndrome</vt:lpstr>
      <vt:lpstr>ANATOMICALLY:</vt:lpstr>
      <vt:lpstr>The adrenal cortex comprises three zones based on cell type and function: </vt:lpstr>
      <vt:lpstr>PowerPoint Presentation</vt:lpstr>
      <vt:lpstr>Hypothalamic-Pituitary-Adrenal (HPA) Axis </vt:lpstr>
      <vt:lpstr>Regulation of ACTH and Cortisol Secretion:</vt:lpstr>
      <vt:lpstr>PowerPoint Presentation</vt:lpstr>
      <vt:lpstr>Plasma [CBG] :</vt:lpstr>
      <vt:lpstr>Cortisol and ACTH measurements</vt:lpstr>
      <vt:lpstr>Urinary cortisol excretion :</vt:lpstr>
      <vt:lpstr>CAUSES OF ADRENOCORTICAL HYPERFUNCTION: CUSHING’S SYNDROME </vt:lpstr>
      <vt:lpstr>Causes of elevated serum cortisol concentrations: </vt:lpstr>
      <vt:lpstr>Glucocorticoid functions</vt:lpstr>
      <vt:lpstr>PowerPoint Presentation</vt:lpstr>
      <vt:lpstr>Cushing’s Syndrome</vt:lpstr>
      <vt:lpstr>Symptoms …. (contd)</vt:lpstr>
      <vt:lpstr>Signs:</vt:lpstr>
      <vt:lpstr>Investigations of suspected adrenocortical hyperfunction</vt:lpstr>
      <vt:lpstr>PowerPoint Presentation</vt:lpstr>
      <vt:lpstr>A. Screening tests:</vt:lpstr>
      <vt:lpstr>A. Screening tests:</vt:lpstr>
      <vt:lpstr>A. Screening tests: …. Cont’D</vt:lpstr>
      <vt:lpstr>Confirmatory Test</vt:lpstr>
      <vt:lpstr>B. Confirmatory tests: (Inpatient)</vt:lpstr>
      <vt:lpstr>B. Confirmatory tests: … Cont’d</vt:lpstr>
      <vt:lpstr>Insulin hypoglycemia test …. Cont’d </vt:lpstr>
      <vt:lpstr>Insulin hypoglycemia test …. Cont’d</vt:lpstr>
      <vt:lpstr>C. Tests used to determine the cause of Cushing's syndrome:</vt:lpstr>
      <vt:lpstr>1. Plasma [ACTH]:</vt:lpstr>
      <vt:lpstr>2. High-dose dexamethasone suppression test: </vt:lpstr>
      <vt:lpstr>PowerPoint Presentation</vt:lpstr>
      <vt:lpstr>3. CRH stimulation test:</vt:lpstr>
      <vt:lpstr>4. Radiological Investigations:</vt:lpstr>
      <vt:lpstr>PowerPoint Presentation</vt:lpstr>
      <vt:lpstr>PowerPoint Presentation</vt:lpstr>
      <vt:lpstr>Adrenal Hyperfunction Summary of Biochemical Tests</vt:lpstr>
      <vt:lpstr>Case study</vt:lpstr>
      <vt:lpstr>PowerPoint Presentation</vt:lpstr>
    </vt:vector>
  </TitlesOfParts>
  <Company>kkuh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sayed</dc:creator>
  <cp:lastModifiedBy>3422</cp:lastModifiedBy>
  <cp:revision>109</cp:revision>
  <cp:lastPrinted>1601-01-01T00:00:00Z</cp:lastPrinted>
  <dcterms:created xsi:type="dcterms:W3CDTF">2006-12-18T22:02:11Z</dcterms:created>
  <dcterms:modified xsi:type="dcterms:W3CDTF">2013-02-18T08:03:56Z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TC010721501033</vt:lpwstr>
  </property>
</Properties>
</file>