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84" r:id="rId4"/>
    <p:sldId id="263" r:id="rId5"/>
    <p:sldId id="271" r:id="rId6"/>
    <p:sldId id="272" r:id="rId7"/>
    <p:sldId id="276" r:id="rId8"/>
    <p:sldId id="288" r:id="rId9"/>
    <p:sldId id="273" r:id="rId10"/>
    <p:sldId id="287" r:id="rId11"/>
    <p:sldId id="274" r:id="rId12"/>
    <p:sldId id="283" r:id="rId13"/>
    <p:sldId id="264" r:id="rId14"/>
    <p:sldId id="286" r:id="rId15"/>
    <p:sldId id="266" r:id="rId16"/>
    <p:sldId id="285" r:id="rId17"/>
    <p:sldId id="265" r:id="rId18"/>
    <p:sldId id="279" r:id="rId19"/>
    <p:sldId id="282" r:id="rId20"/>
    <p:sldId id="275" r:id="rId21"/>
    <p:sldId id="278" r:id="rId22"/>
    <p:sldId id="257" r:id="rId23"/>
    <p:sldId id="270" r:id="rId24"/>
    <p:sldId id="268" r:id="rId25"/>
    <p:sldId id="258" r:id="rId26"/>
    <p:sldId id="259" r:id="rId27"/>
    <p:sldId id="260" r:id="rId28"/>
    <p:sldId id="261" r:id="rId29"/>
    <p:sldId id="262"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9" d="100"/>
          <a:sy n="59" d="100"/>
        </p:scale>
        <p:origin x="-816"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16/04/1434</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16/04/1434</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16/04/1434</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16/04/1434</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16/04/1434</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16/04/1434</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16/04/1434</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16/04/1434</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16/04/1434</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16/04/1434</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16/04/1434</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16/04/1434</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3611563"/>
            <a:ext cx="7772400" cy="1200150"/>
          </a:xfrm>
        </p:spPr>
        <p:txBody>
          <a:bodyPr/>
          <a:lstStyle/>
          <a:p>
            <a:pPr marR="0" algn="ctr" rtl="0"/>
            <a:r>
              <a:rPr lang="en-US" sz="2800" b="1" dirty="0" smtClean="0">
                <a:solidFill>
                  <a:srgbClr val="C00000"/>
                </a:solidFill>
                <a:cs typeface="Arial" charset="0"/>
              </a:rPr>
              <a:t>Dr. </a:t>
            </a:r>
            <a:r>
              <a:rPr lang="en-US" sz="2800" b="1" dirty="0" err="1" smtClean="0">
                <a:solidFill>
                  <a:srgbClr val="C00000"/>
                </a:solidFill>
                <a:cs typeface="Arial" charset="0"/>
              </a:rPr>
              <a:t>Reem</a:t>
            </a:r>
            <a:r>
              <a:rPr lang="en-US" sz="2800" b="1" dirty="0" smtClean="0">
                <a:solidFill>
                  <a:srgbClr val="C00000"/>
                </a:solidFill>
                <a:cs typeface="Arial" charset="0"/>
              </a:rPr>
              <a:t> </a:t>
            </a:r>
            <a:r>
              <a:rPr lang="en-US" sz="2800" b="1" dirty="0" err="1" smtClean="0">
                <a:solidFill>
                  <a:srgbClr val="C00000"/>
                </a:solidFill>
                <a:cs typeface="Arial" charset="0"/>
              </a:rPr>
              <a:t>Sallam</a:t>
            </a:r>
            <a:r>
              <a:rPr lang="en-US" sz="2800" b="1" dirty="0" smtClean="0">
                <a:solidFill>
                  <a:srgbClr val="C00000"/>
                </a:solidFill>
                <a:cs typeface="Arial" charset="0"/>
              </a:rPr>
              <a:t>, MD, MSc, PhD</a:t>
            </a:r>
          </a:p>
          <a:p>
            <a:pPr marR="0" algn="ctr" rtl="0"/>
            <a:r>
              <a:rPr lang="en-US" sz="2400" b="1" i="1" dirty="0" smtClean="0">
                <a:solidFill>
                  <a:srgbClr val="0B2830"/>
                </a:solidFill>
                <a:cs typeface="Arial" charset="0"/>
              </a:rPr>
              <a:t>Clinical Chemistry Unit, Pathology Dept.</a:t>
            </a:r>
          </a:p>
          <a:p>
            <a:pPr marR="0" algn="ctr" rtl="0"/>
            <a:r>
              <a:rPr lang="en-US" sz="2400" b="1" i="1" dirty="0" smtClean="0">
                <a:solidFill>
                  <a:srgbClr val="0B2830"/>
                </a:solidFill>
                <a:cs typeface="Arial" charset="0"/>
              </a:rPr>
              <a:t>College of Medicine, King Saud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3" name="Content Placeholder 3"/>
          <p:cNvSpPr txBox="1">
            <a:spLocks/>
          </p:cNvSpPr>
          <p:nvPr/>
        </p:nvSpPr>
        <p:spPr bwMode="auto">
          <a:xfrm>
            <a:off x="-91752" y="1367185"/>
            <a:ext cx="5167808"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r>
              <a:rPr lang="en-US" sz="2200" b="1" u="sng" dirty="0" smtClean="0">
                <a:effectLst>
                  <a:outerShdw blurRad="38100" dist="38100" dir="2700000" algn="tl">
                    <a:srgbClr val="000000">
                      <a:alpha val="43137"/>
                    </a:srgbClr>
                  </a:outerShdw>
                </a:effectLst>
                <a:sym typeface="Wingdings" pitchFamily="2" charset="2"/>
              </a:rPr>
              <a:t>Manifestations of DKA:</a:t>
            </a:r>
          </a:p>
          <a:p>
            <a:pPr algn="l" rtl="0">
              <a:spcAft>
                <a:spcPts val="600"/>
              </a:spcAft>
            </a:pPr>
            <a:r>
              <a:rPr lang="en-US" sz="2200" b="1" dirty="0" smtClean="0">
                <a:sym typeface="Wingdings" pitchFamily="2" charset="2"/>
              </a:rPr>
              <a:t>Fruity odor on the breath (acetone)</a:t>
            </a:r>
          </a:p>
          <a:p>
            <a:pPr algn="l" rtl="0">
              <a:spcAft>
                <a:spcPts val="600"/>
              </a:spcAft>
            </a:pPr>
            <a:r>
              <a:rPr lang="en-US" sz="2200" b="1" dirty="0" smtClean="0">
                <a:sym typeface="Wingdings" pitchFamily="2" charset="2"/>
              </a:rPr>
              <a:t>Acidosis (low pH of blood because KBs are acids)</a:t>
            </a:r>
          </a:p>
          <a:p>
            <a:pPr algn="l" rtl="0">
              <a:spcAft>
                <a:spcPts val="600"/>
              </a:spcAft>
            </a:pPr>
            <a:r>
              <a:rPr lang="en-US" sz="2200" b="1" dirty="0" smtClean="0">
                <a:sym typeface="Wingdings" pitchFamily="2" charset="2"/>
              </a:rPr>
              <a:t>Dehydration (due to </a:t>
            </a:r>
            <a:r>
              <a:rPr lang="en-US" sz="2200" b="1" dirty="0" err="1" smtClean="0">
                <a:sym typeface="Wingdings" pitchFamily="2" charset="2"/>
              </a:rPr>
              <a:t>glucosuria</a:t>
            </a:r>
            <a:r>
              <a:rPr lang="en-US" sz="22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256337"/>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72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7200" b="1" dirty="0" smtClean="0"/>
              <a:t>Glucagon &amp; adrenaline response to hypoglycemia becomes impaired later in the course of DM</a:t>
            </a:r>
          </a:p>
          <a:p>
            <a:pPr marL="365760" lvl="1" indent="-256032" algn="l" rtl="0" eaLnBrk="1" fontAlgn="auto" hangingPunct="1">
              <a:spcBef>
                <a:spcPts val="400"/>
              </a:spcBef>
              <a:spcAft>
                <a:spcPts val="0"/>
              </a:spcAft>
              <a:buSzPct val="68000"/>
              <a:buFont typeface="Wingdings 3"/>
              <a:buChar char=""/>
              <a:defRPr/>
            </a:pPr>
            <a:r>
              <a:rPr lang="en-US" sz="9600" b="1" u="sng" dirty="0">
                <a:effectLst>
                  <a:outerShdw blurRad="38100" dist="38100" dir="2700000" algn="tl">
                    <a:srgbClr val="000000">
                      <a:alpha val="43137"/>
                    </a:srgbClr>
                  </a:outerShdw>
                </a:effectLst>
              </a:rPr>
              <a:t>Clinical 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231085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algn="l" rtl="0" eaLnBrk="1" hangingPunct="1">
              <a:lnSpc>
                <a:spcPct val="200000"/>
              </a:lnSpc>
            </a:pPr>
            <a:r>
              <a:rPr lang="en-US" b="1" dirty="0" smtClean="0">
                <a:cs typeface="Arial" charset="0"/>
              </a:rPr>
              <a:t>Diabetic Ketoacidosis (DKA)</a:t>
            </a:r>
          </a:p>
          <a:p>
            <a:pPr algn="l" rtl="0" eaLnBrk="1" hangingPunct="1">
              <a:lnSpc>
                <a:spcPct val="200000"/>
              </a:lnSpc>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algn="l" rtl="0" eaLnBrk="1" hangingPunct="1">
              <a:lnSpc>
                <a:spcPct val="200000"/>
              </a:lnSpc>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074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4.2-6.1</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err="1">
                <a:latin typeface="Lucida Sans Unicode" pitchFamily="34" charset="0"/>
                <a:sym typeface="Symbol" pitchFamily="18" charset="2"/>
              </a:rPr>
              <a:t>lypolysis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solidFill>
                  <a:srgbClr val="FF0000"/>
                </a:solidFill>
                <a:latin typeface="Arial Narrow" pitchFamily="34" charset="0"/>
                <a:cs typeface="Times New Roman" pitchFamily="18" charset="0"/>
              </a:rPr>
              <a:t>thiophorase</a:t>
            </a:r>
            <a:r>
              <a:rPr lang="en-US" sz="2800" b="1" dirty="0" smtClean="0">
                <a:solidFill>
                  <a:srgbClr val="FF0000"/>
                </a:solidFill>
                <a:latin typeface="Arial Narrow" pitchFamily="34" charset="0"/>
                <a:cs typeface="Times New Roman" pitchFamily="18" charset="0"/>
              </a:rPr>
              <a:t> </a:t>
            </a:r>
            <a:r>
              <a:rPr lang="en-US" sz="2800" b="1" dirty="0" smtClean="0">
                <a:latin typeface="Arial Narrow" pitchFamily="34" charset="0"/>
                <a:cs typeface="Times New Roman" pitchFamily="18" charset="0"/>
              </a:rPr>
              <a:t>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solidFill>
                  <a:srgbClr val="FF0000"/>
                </a:solidFill>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1043</TotalTime>
  <Words>1336</Words>
  <Application>Microsoft Office PowerPoint</Application>
  <PresentationFormat>On-screen Show (4:3)</PresentationFormat>
  <Paragraphs>216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Diabetic Ketoacidosis (DKA)</vt:lpstr>
      <vt:lpstr>Diabetic emergencies</vt:lpstr>
      <vt:lpstr>Diabetic Ketoacidosis (DKA)</vt:lpstr>
      <vt:lpstr>Diabetic Ketoacidosis (DKA):</vt:lpstr>
      <vt:lpstr>Ketone Bodies</vt:lpstr>
      <vt:lpstr>PowerPoint Presentation</vt:lpstr>
      <vt:lpstr>Ketone bodies synthesis = Ketogenesis</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3422</cp:lastModifiedBy>
  <cp:revision>52</cp:revision>
  <dcterms:created xsi:type="dcterms:W3CDTF">2011-05-14T07:09:04Z</dcterms:created>
  <dcterms:modified xsi:type="dcterms:W3CDTF">2013-02-26T07:05:41Z</dcterms:modified>
</cp:coreProperties>
</file>