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94" r:id="rId2"/>
    <p:sldId id="295" r:id="rId3"/>
    <p:sldId id="296" r:id="rId4"/>
    <p:sldId id="297" r:id="rId5"/>
    <p:sldId id="298" r:id="rId6"/>
    <p:sldId id="299" r:id="rId7"/>
    <p:sldId id="304" r:id="rId8"/>
    <p:sldId id="309" r:id="rId9"/>
    <p:sldId id="305" r:id="rId10"/>
    <p:sldId id="306" r:id="rId11"/>
    <p:sldId id="307" r:id="rId12"/>
    <p:sldId id="330" r:id="rId13"/>
    <p:sldId id="308" r:id="rId14"/>
    <p:sldId id="335" r:id="rId15"/>
    <p:sldId id="337" r:id="rId16"/>
    <p:sldId id="311" r:id="rId17"/>
    <p:sldId id="342" r:id="rId18"/>
    <p:sldId id="313" r:id="rId19"/>
    <p:sldId id="312" r:id="rId20"/>
    <p:sldId id="331" r:id="rId21"/>
    <p:sldId id="343" r:id="rId22"/>
    <p:sldId id="314" r:id="rId23"/>
    <p:sldId id="344" r:id="rId24"/>
    <p:sldId id="315" r:id="rId25"/>
    <p:sldId id="329" r:id="rId26"/>
    <p:sldId id="316" r:id="rId27"/>
    <p:sldId id="317" r:id="rId28"/>
    <p:sldId id="303" r:id="rId29"/>
    <p:sldId id="33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>
        <p:scale>
          <a:sx n="62" d="100"/>
          <a:sy n="62" d="100"/>
        </p:scale>
        <p:origin x="-66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116861-6284-47A9-910F-8798160EEE39}" type="datetimeFigureOut">
              <a:rPr lang="en-US"/>
              <a:pPr>
                <a:defRPr/>
              </a:pPr>
              <a:t>1/26/2013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18B0BB-8A33-445B-B5F9-6F5E81154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59EDC5-9604-4F9B-AFAA-7AD24BFB1A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406C4-04D2-430B-ADB7-C919023FC402}" type="datetimeFigureOut">
              <a:rPr lang="en-US"/>
              <a:pPr>
                <a:defRPr/>
              </a:pPr>
              <a:t>1/26/2013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64F0-97B2-4A04-9AA2-13EF8390E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6B63-44A0-454A-BB87-16518F36CF57}" type="datetimeFigureOut">
              <a:rPr lang="en-US"/>
              <a:pPr>
                <a:defRPr/>
              </a:pPr>
              <a:t>1/26/2013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02EF2-7CE2-4151-9BA6-CAAD41AAC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09F7-BE11-4AB1-8279-A25C41879DEA}" type="datetimeFigureOut">
              <a:rPr lang="en-US"/>
              <a:pPr>
                <a:defRPr/>
              </a:pPr>
              <a:t>1/26/2013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8020E-C982-489A-A020-282F3A584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3D0F-2E62-456B-A83A-655D95DF19B5}" type="datetimeFigureOut">
              <a:rPr lang="en-US"/>
              <a:pPr>
                <a:defRPr/>
              </a:pPr>
              <a:t>1/26/2013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E706-F543-4AFD-BF88-3D7E47203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83A73-9F3D-483F-BA41-3AC51D89D073}" type="datetimeFigureOut">
              <a:rPr lang="en-US"/>
              <a:pPr>
                <a:defRPr/>
              </a:pPr>
              <a:t>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AADC-C9DC-4646-B304-F9C148A89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DC0FA-4F3D-4CCD-BAD6-F2F12C49791E}" type="datetimeFigureOut">
              <a:rPr lang="en-US"/>
              <a:pPr>
                <a:defRPr/>
              </a:pPr>
              <a:t>1/26/2013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12DC-E798-4E92-9A5C-73F7E0C37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8D411-EBD9-449F-991F-C749F7E70E9D}" type="datetimeFigureOut">
              <a:rPr lang="en-US"/>
              <a:pPr>
                <a:defRPr/>
              </a:pPr>
              <a:t>1/26/2013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F3BB-219B-4DED-8571-47DB07E6D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EB02-7FAF-4D7D-B120-DE909430C5C8}" type="datetimeFigureOut">
              <a:rPr lang="en-US"/>
              <a:pPr>
                <a:defRPr/>
              </a:pPr>
              <a:t>1/26/2013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B100-DD0F-4F28-99D9-FD91A45D4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B041-475D-410C-AE2F-61C2CB526C53}" type="datetimeFigureOut">
              <a:rPr lang="en-US"/>
              <a:pPr>
                <a:defRPr/>
              </a:pPr>
              <a:t>1/26/2013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1BDF-13B2-49FF-A9AE-95EEA7B4A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CFBC-DB25-466E-987B-CA1E34991DAD}" type="datetimeFigureOut">
              <a:rPr lang="en-US"/>
              <a:pPr>
                <a:defRPr/>
              </a:pPr>
              <a:t>1/26/2013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3825-C53C-4C8B-827E-AFB4A326C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D9DA-11AB-458B-95A8-30F3C6A4FAEE}" type="datetimeFigureOut">
              <a:rPr lang="en-US"/>
              <a:pPr>
                <a:defRPr/>
              </a:pPr>
              <a:t>1/26/2013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B10AC-9E92-4E43-9611-6E36EABCF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1D217F-7B0C-4E4E-89C3-9B750727E436}" type="datetimeFigureOut">
              <a:rPr lang="en-US"/>
              <a:pPr>
                <a:defRPr/>
              </a:pPr>
              <a:t>1/26/2013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57DB28-2809-458B-ABE2-69DD55E7E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8305800" cy="1600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General Mechanisms of Hormone Actions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324225"/>
          </a:xfrm>
        </p:spPr>
        <p:txBody>
          <a:bodyPr/>
          <a:lstStyle/>
          <a:p>
            <a:pPr marR="0" algn="ctr" eaLnBrk="1" hangingPunct="1"/>
            <a:r>
              <a:rPr lang="en-US" sz="3200" smtClean="0"/>
              <a:t>By</a:t>
            </a:r>
          </a:p>
          <a:p>
            <a:pPr marR="0" algn="ctr" eaLnBrk="1" hangingPunct="1"/>
            <a:r>
              <a:rPr lang="en-US" sz="3200" smtClean="0"/>
              <a:t> Dr. Amr S. Moustafa </a:t>
            </a:r>
          </a:p>
          <a:p>
            <a:pPr marR="0" algn="ctr" eaLnBrk="1" hangingPunct="1"/>
            <a:r>
              <a:rPr lang="en-US" sz="3200" smtClean="0"/>
              <a:t>Clinical Chemistry Unit</a:t>
            </a:r>
          </a:p>
          <a:p>
            <a:pPr marR="0" algn="ctr" eaLnBrk="1" hangingPunct="1"/>
            <a:r>
              <a:rPr lang="en-US" sz="3200" smtClean="0"/>
              <a:t>Pathology Department</a:t>
            </a:r>
          </a:p>
          <a:p>
            <a:pPr marR="0" algn="ctr" eaLnBrk="1" hangingPunct="1"/>
            <a:r>
              <a:rPr lang="en-US" sz="3200" smtClean="0"/>
              <a:t>College of Medicine, KSU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ar-SA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36954" y="2057400"/>
          <a:ext cx="8308584" cy="457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200" b="1" dirty="0" smtClean="0"/>
                        <a:t>II</a:t>
                      </a:r>
                      <a:r>
                        <a:rPr lang="en-US" sz="2800" b="1" dirty="0" smtClean="0"/>
                        <a:t>.</a:t>
                      </a:r>
                      <a:r>
                        <a:rPr lang="en-US" sz="2800" b="1" baseline="0" dirty="0" smtClean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="1" baseline="0" dirty="0" smtClean="0"/>
                        <a:t>A. The second messenger is </a:t>
                      </a:r>
                      <a:r>
                        <a:rPr lang="en-US" sz="3200" b="1" baseline="0" dirty="0" err="1" smtClean="0"/>
                        <a:t>cAMP</a:t>
                      </a:r>
                      <a:endParaRPr lang="ar-SA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None/>
                      </a:pPr>
                      <a:endParaRPr lang="en-US" sz="3200" b="1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Catecholamines</a:t>
                      </a: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l-GR" sz="3200" b="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α</a:t>
                      </a:r>
                      <a:r>
                        <a:rPr lang="en-US" sz="32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Catecholamines</a:t>
                      </a: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  <a:sym typeface="Symbol"/>
                        </a:rPr>
                        <a:t>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- 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Ant. Pituitary: ACTH, FSH, LH &amp; TSH</a:t>
                      </a:r>
                      <a:endParaRPr lang="ar-SA" sz="32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ADH (Renal V2-receptor)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Calcitonin</a:t>
                      </a: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&amp; PTH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Glucagon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ar-SA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4416" y="2971800"/>
          <a:ext cx="8308584" cy="2621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II.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2800" baseline="0" dirty="0" smtClean="0"/>
                        <a:t>Hormones that bind to cell surface receptors</a:t>
                      </a:r>
                    </a:p>
                    <a:p>
                      <a:pPr algn="ctr" rtl="0"/>
                      <a:r>
                        <a:rPr lang="en-US" sz="3200" baseline="0" dirty="0" smtClean="0"/>
                        <a:t>B. The second messenger is </a:t>
                      </a:r>
                      <a:r>
                        <a:rPr lang="en-US" sz="3200" baseline="0" dirty="0" err="1" smtClean="0"/>
                        <a:t>cGMP</a:t>
                      </a:r>
                      <a:endParaRPr lang="ar-S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sz="3200" b="1" dirty="0" smtClean="0">
                        <a:solidFill>
                          <a:srgbClr val="002060"/>
                        </a:solidFill>
                        <a:latin typeface="Calibri"/>
                      </a:endParaRPr>
                    </a:p>
                    <a:p>
                      <a:pPr algn="l" rtl="0"/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Atrial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natriuretic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peptide (ANP)</a:t>
                      </a:r>
                      <a:endParaRPr lang="en-US" sz="32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 rtl="0"/>
                      <a:r>
                        <a:rPr kumimoji="0" lang="en-US" sz="3200" b="1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Nitric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sym typeface="Symbol"/>
                        </a:rPr>
                        <a:t> </a:t>
                      </a:r>
                      <a:r>
                        <a:rPr kumimoji="0" lang="en-US" sz="3200" b="1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oxide</a:t>
                      </a:r>
                      <a:endParaRPr kumimoji="0" lang="ar-SA" sz="3200" b="1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  <a:sym typeface="Symbo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914400"/>
            <a:ext cx="8675688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ar-SA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228991" y="2346325"/>
          <a:ext cx="8689584" cy="402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8958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II.</a:t>
                      </a:r>
                      <a:r>
                        <a:rPr lang="en-US" sz="2800" b="1" baseline="0" dirty="0" smtClean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="1" baseline="0" dirty="0" smtClean="0"/>
                        <a:t>C. The second messenger is calcium or </a:t>
                      </a:r>
                      <a:r>
                        <a:rPr lang="en-US" sz="3200" b="1" baseline="0" dirty="0" err="1" smtClean="0"/>
                        <a:t>phosphatidylinositol</a:t>
                      </a:r>
                      <a:r>
                        <a:rPr lang="en-US" sz="3200" b="1" baseline="0" dirty="0" smtClean="0"/>
                        <a:t> (or both)</a:t>
                      </a:r>
                      <a:endParaRPr lang="ar-SA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endParaRPr lang="en-US" sz="3200" b="1" dirty="0" smtClean="0">
                        <a:solidFill>
                          <a:srgbClr val="0070C0"/>
                        </a:solidFill>
                        <a:latin typeface="Calibri"/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Acetylcholine (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muscarinic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Catecholamines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l-GR" sz="32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α</a:t>
                      </a:r>
                      <a:r>
                        <a:rPr lang="en-US" sz="32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Angiotensin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II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ADH (vasopressin): Extra-renal V1-receptor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75688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ar-SA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0616" y="2301875"/>
          <a:ext cx="8308584" cy="3840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II.</a:t>
                      </a:r>
                      <a:r>
                        <a:rPr lang="en-US" sz="2400" baseline="0" dirty="0" smtClean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aseline="0" dirty="0" smtClean="0"/>
                        <a:t>D. The second messenger is a tyrosine </a:t>
                      </a:r>
                      <a:r>
                        <a:rPr lang="en-US" sz="3200" baseline="0" dirty="0" err="1" smtClean="0"/>
                        <a:t>kinase</a:t>
                      </a:r>
                      <a:r>
                        <a:rPr lang="en-US" sz="3200" baseline="0" dirty="0" smtClean="0"/>
                        <a:t> cascade</a:t>
                      </a:r>
                      <a:endParaRPr lang="ar-S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GH &amp;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Prolactin</a:t>
                      </a:r>
                      <a:endParaRPr lang="en-US" sz="3200" b="1" dirty="0" smtClean="0">
                        <a:solidFill>
                          <a:srgbClr val="002060"/>
                        </a:solidFill>
                        <a:latin typeface="Calibri"/>
                      </a:endParaRPr>
                    </a:p>
                    <a:p>
                      <a:pPr algn="l" rtl="0"/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Insulin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Erythropoietin</a:t>
                      </a:r>
                    </a:p>
                    <a:p>
                      <a:pPr algn="l" rtl="0"/>
                      <a:endParaRPr lang="en-US" sz="2400" b="1" dirty="0" smtClean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19255" cy="3048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 smtClean="0">
                <a:solidFill>
                  <a:schemeClr val="tx1"/>
                </a:solidFill>
              </a:rPr>
              <a:t>Group I. Hormones that bind to intracellular receptors</a:t>
            </a:r>
            <a:r>
              <a:rPr lang="ar-SA" sz="6000" smtClean="0">
                <a:solidFill>
                  <a:schemeClr val="tx1"/>
                </a:solidFill>
              </a:rPr>
              <a:t/>
            </a:r>
            <a:br>
              <a:rPr lang="ar-SA" sz="6000" smtClean="0">
                <a:solidFill>
                  <a:schemeClr val="tx1"/>
                </a:solidFill>
              </a:rPr>
            </a:br>
            <a:r>
              <a:rPr lang="ar-SA" smtClean="0">
                <a:solidFill>
                  <a:schemeClr val="tx1"/>
                </a:solidFill>
              </a:rPr>
              <a:t/>
            </a:r>
            <a:br>
              <a:rPr lang="ar-SA" smtClean="0">
                <a:solidFill>
                  <a:schemeClr val="tx1"/>
                </a:solidFill>
              </a:rPr>
            </a:br>
            <a:endParaRPr lang="ar-SA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6324600" cy="1524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Mechanism of Action of Steroid-Thyroid Hormones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1325" y="138113"/>
            <a:ext cx="1971675" cy="671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04800" y="2133600"/>
            <a:ext cx="56388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Steroid Hormones:</a:t>
            </a:r>
          </a:p>
          <a:p>
            <a:pPr lvl="1"/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Glucocorticoids</a:t>
            </a:r>
            <a:endParaRPr lang="en-US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pPr lvl="1"/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Mineralocorticoids</a:t>
            </a:r>
            <a:endParaRPr lang="en-US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pPr lvl="1"/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Sex hormones: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Male sex hormones: Androgens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Female sex </a:t>
            </a:r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hormones:Estrogens</a:t>
            </a:r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 &amp; </a:t>
            </a:r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Progestins</a:t>
            </a:r>
            <a:endParaRPr lang="en-US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endParaRPr lang="en-US" sz="2400" b="1" dirty="0">
              <a:latin typeface="Constanti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Thyroid Hormones (T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 &amp; T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  <a:latin typeface="Constantia" pitchFamily="18" charset="0"/>
              </a:rPr>
              <a:t>)</a:t>
            </a:r>
            <a:endParaRPr lang="en-US" sz="2400" b="1" dirty="0">
              <a:latin typeface="Constanti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C00000"/>
                </a:solidFill>
                <a:latin typeface="Constantia" pitchFamily="18" charset="0"/>
              </a:rPr>
              <a:t>Calcitriol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 (1,25[OH]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-D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)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Retinoic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19255" cy="3341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 smtClean="0">
                <a:solidFill>
                  <a:schemeClr val="tx1"/>
                </a:solidFill>
              </a:rPr>
              <a:t>Group II. Hormones that bind to cell surface receptors</a:t>
            </a:r>
            <a:r>
              <a:rPr smtClean="0">
                <a:solidFill>
                  <a:schemeClr val="tx1"/>
                </a:solidFill>
              </a:rPr>
              <a:t/>
            </a:r>
            <a:br>
              <a:rPr smtClean="0">
                <a:solidFill>
                  <a:schemeClr val="tx1"/>
                </a:solidFill>
              </a:rPr>
            </a:br>
            <a:r>
              <a:rPr sz="4400" i="1" smtClean="0">
                <a:solidFill>
                  <a:schemeClr val="tx1"/>
                </a:solidFill>
              </a:rPr>
              <a:t>A. The second messenger is </a:t>
            </a:r>
            <a:r>
              <a:rPr sz="4400" i="1" err="1" smtClean="0">
                <a:solidFill>
                  <a:schemeClr val="tx1"/>
                </a:solidFill>
              </a:rPr>
              <a:t>cAMP</a:t>
            </a:r>
            <a:r>
              <a:rPr lang="ar-SA" smtClean="0">
                <a:solidFill>
                  <a:schemeClr val="tx1"/>
                </a:solidFill>
              </a:rPr>
              <a:t/>
            </a:r>
            <a:br>
              <a:rPr lang="ar-SA" smtClean="0">
                <a:solidFill>
                  <a:schemeClr val="tx1"/>
                </a:solidFill>
              </a:rPr>
            </a:br>
            <a:endParaRPr lang="ar-SA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066800" y="4343400"/>
            <a:ext cx="7010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>
                <a:solidFill>
                  <a:srgbClr val="FFFF00"/>
                </a:solidFill>
                <a:latin typeface="Constantia" pitchFamily="18" charset="0"/>
              </a:rPr>
              <a:t> Glucagon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>
                <a:solidFill>
                  <a:srgbClr val="FFFF00"/>
                </a:solidFill>
                <a:latin typeface="Constantia" pitchFamily="18" charset="0"/>
              </a:rPr>
              <a:t> Catecholamines </a:t>
            </a:r>
            <a:r>
              <a:rPr lang="en-US" sz="3200" b="1">
                <a:solidFill>
                  <a:srgbClr val="C00000"/>
                </a:solidFill>
                <a:latin typeface="Constantia" pitchFamily="18" charset="0"/>
              </a:rPr>
              <a:t>(</a:t>
            </a:r>
            <a:r>
              <a:rPr lang="en-US" sz="3200" b="1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</a:t>
            </a:r>
            <a:r>
              <a:rPr lang="en-US" sz="3200" b="1">
                <a:solidFill>
                  <a:srgbClr val="C00000"/>
                </a:solidFill>
                <a:latin typeface="Constantia" pitchFamily="18" charset="0"/>
              </a:rPr>
              <a:t>- Adrenergic)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>
                <a:solidFill>
                  <a:srgbClr val="FFFF00"/>
                </a:solidFill>
                <a:latin typeface="Constantia" pitchFamily="18" charset="0"/>
              </a:rPr>
              <a:t> ADH (Renal V2-receptor)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23850"/>
            <a:ext cx="33115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0" y="3609975"/>
            <a:ext cx="3378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286000"/>
            <a:ext cx="33289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838200"/>
            <a:ext cx="42353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Cascade for formation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of </a:t>
            </a:r>
            <a:r>
              <a:rPr lang="en-US" sz="2800" b="1" dirty="0" err="1" smtClean="0">
                <a:solidFill>
                  <a:srgbClr val="C00000"/>
                </a:solidFill>
              </a:rPr>
              <a:t>cAMP</a:t>
            </a:r>
            <a:r>
              <a:rPr lang="en-US" sz="2800" b="1" dirty="0" smtClean="0">
                <a:solidFill>
                  <a:srgbClr val="C00000"/>
                </a:solidFill>
              </a:rPr>
              <a:t> by cell-surface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hormones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4800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Actions of </a:t>
            </a:r>
            <a:r>
              <a:rPr lang="en-US" b="1" dirty="0" err="1" smtClean="0">
                <a:solidFill>
                  <a:srgbClr val="C00000"/>
                </a:solidFill>
              </a:rPr>
              <a:t>cAMP</a:t>
            </a:r>
            <a:endParaRPr lang="ar-SA" b="1" dirty="0">
              <a:solidFill>
                <a:srgbClr val="C00000"/>
              </a:solidFill>
            </a:endParaRPr>
          </a:p>
        </p:txBody>
      </p: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5181600" y="771525"/>
            <a:ext cx="3505200" cy="5638800"/>
            <a:chOff x="4800600" y="457200"/>
            <a:chExt cx="3219450" cy="5105400"/>
          </a:xfrm>
        </p:grpSpPr>
        <p:grpSp>
          <p:nvGrpSpPr>
            <p:cNvPr id="22533" name="Group 16"/>
            <p:cNvGrpSpPr>
              <a:grpSpLocks/>
            </p:cNvGrpSpPr>
            <p:nvPr/>
          </p:nvGrpSpPr>
          <p:grpSpPr bwMode="auto">
            <a:xfrm>
              <a:off x="4800600" y="457200"/>
              <a:ext cx="3219450" cy="5105400"/>
              <a:chOff x="4800600" y="457200"/>
              <a:chExt cx="3219450" cy="5105400"/>
            </a:xfrm>
          </p:grpSpPr>
          <p:pic>
            <p:nvPicPr>
              <p:cNvPr id="22535" name="Picture 9" descr="C:\My Documents\My Pictures\08_008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833" t="3604" r="23611" b="14642"/>
              <a:stretch>
                <a:fillRect/>
              </a:stretch>
            </p:blipFill>
            <p:spPr bwMode="auto">
              <a:xfrm>
                <a:off x="4800600" y="457200"/>
                <a:ext cx="3048000" cy="510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36" name="Text Box 17"/>
              <p:cNvSpPr txBox="1">
                <a:spLocks noChangeArrowheads="1"/>
              </p:cNvSpPr>
              <p:nvPr/>
            </p:nvSpPr>
            <p:spPr bwMode="auto">
              <a:xfrm>
                <a:off x="6931025" y="1447800"/>
                <a:ext cx="3365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accent2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2537" name="Text Box 15"/>
              <p:cNvSpPr txBox="1">
                <a:spLocks noChangeArrowheads="1"/>
              </p:cNvSpPr>
              <p:nvPr/>
            </p:nvSpPr>
            <p:spPr bwMode="auto">
              <a:xfrm>
                <a:off x="7315200" y="1570038"/>
                <a:ext cx="7048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Calibri" pitchFamily="34" charset="0"/>
                  </a:rPr>
                  <a:t>AMP</a:t>
                </a: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>
              <a:off x="6629038" y="1752236"/>
              <a:ext cx="762579" cy="14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2" name="Text Box 16"/>
          <p:cNvSpPr txBox="1">
            <a:spLocks noChangeArrowheads="1"/>
          </p:cNvSpPr>
          <p:nvPr/>
        </p:nvSpPr>
        <p:spPr bwMode="auto">
          <a:xfrm>
            <a:off x="5334000" y="6410325"/>
            <a:ext cx="312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baseline="30000">
                <a:solidFill>
                  <a:schemeClr val="accent2"/>
                </a:solidFill>
                <a:latin typeface="Calibri" pitchFamily="34" charset="0"/>
              </a:rPr>
              <a:t>1</a:t>
            </a:r>
            <a:r>
              <a:rPr lang="en-US" sz="2800" b="1">
                <a:solidFill>
                  <a:schemeClr val="accent2"/>
                </a:solidFill>
                <a:latin typeface="Calibri" pitchFamily="34" charset="0"/>
              </a:rPr>
              <a:t>Phosphodiesterase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5607" y="3497263"/>
            <a:ext cx="3343593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213" y="211138"/>
            <a:ext cx="33289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6141720" y="897255"/>
            <a:ext cx="30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z-Cyrl-AZ" sz="2400" b="1" dirty="0">
                <a:solidFill>
                  <a:srgbClr val="C00000"/>
                </a:solidFill>
                <a:latin typeface="Constantia" pitchFamily="18" charset="0"/>
              </a:rPr>
              <a:t>Х</a:t>
            </a:r>
            <a:endParaRPr lang="en-US" sz="2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76400"/>
            <a:ext cx="508664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</a:rPr>
              <a:t>Release of hormone from its receptor</a:t>
            </a:r>
          </a:p>
          <a:p>
            <a:pPr marL="342900" indent="7938"/>
            <a:r>
              <a:rPr lang="en-US" sz="2000" b="1" dirty="0" smtClean="0">
                <a:solidFill>
                  <a:srgbClr val="002060"/>
                </a:solidFill>
              </a:rPr>
              <a:t>(unbound receptor)</a:t>
            </a:r>
          </a:p>
          <a:p>
            <a:pPr marL="342900" indent="7938"/>
            <a:endParaRPr lang="en-US" sz="2000" b="1" dirty="0">
              <a:solidFill>
                <a:srgbClr val="002060"/>
              </a:solidFill>
            </a:endParaRPr>
          </a:p>
          <a:p>
            <a:pPr marL="6350" indent="7938">
              <a:buAutoNum type="arabicPeriod" startAt="2"/>
            </a:pPr>
            <a:r>
              <a:rPr lang="en-US" sz="2000" b="1" dirty="0" smtClean="0">
                <a:solidFill>
                  <a:srgbClr val="002060"/>
                </a:solidFill>
              </a:rPr>
              <a:t>  Inactivation of protein </a:t>
            </a:r>
            <a:r>
              <a:rPr lang="en-US" sz="2000" b="1" dirty="0" err="1" smtClean="0">
                <a:solidFill>
                  <a:srgbClr val="002060"/>
                </a:solidFill>
              </a:rPr>
              <a:t>kinase</a:t>
            </a:r>
            <a:r>
              <a:rPr lang="en-US" sz="2000" b="1" dirty="0" smtClean="0">
                <a:solidFill>
                  <a:srgbClr val="002060"/>
                </a:solidFill>
              </a:rPr>
              <a:t> A </a:t>
            </a:r>
          </a:p>
          <a:p>
            <a:pPr marL="168275" indent="120650"/>
            <a:r>
              <a:rPr lang="en-US" sz="2000" b="1" dirty="0" smtClean="0">
                <a:solidFill>
                  <a:srgbClr val="002060"/>
                </a:solidFill>
              </a:rPr>
              <a:t>by </a:t>
            </a:r>
            <a:r>
              <a:rPr lang="en-US" sz="2000" b="1" dirty="0" err="1" smtClean="0">
                <a:solidFill>
                  <a:srgbClr val="002060"/>
                </a:solidFill>
              </a:rPr>
              <a:t>phosphatase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</a:rPr>
              <a:t>3.  Degradation of </a:t>
            </a:r>
            <a:r>
              <a:rPr lang="en-US" sz="2000" b="1" dirty="0" err="1" smtClean="0">
                <a:solidFill>
                  <a:srgbClr val="002060"/>
                </a:solidFill>
              </a:rPr>
              <a:t>cAMP</a:t>
            </a:r>
            <a:r>
              <a:rPr lang="en-US" sz="2000" b="1" dirty="0" smtClean="0">
                <a:solidFill>
                  <a:srgbClr val="002060"/>
                </a:solidFill>
              </a:rPr>
              <a:t> into AMP </a:t>
            </a:r>
          </a:p>
          <a:p>
            <a:pPr marL="342900" indent="7938"/>
            <a:r>
              <a:rPr lang="en-US" sz="2000" b="1" dirty="0" smtClean="0">
                <a:solidFill>
                  <a:srgbClr val="002060"/>
                </a:solidFill>
              </a:rPr>
              <a:t>by </a:t>
            </a:r>
            <a:r>
              <a:rPr lang="en-US" sz="2000" b="1" dirty="0" err="1" smtClean="0">
                <a:solidFill>
                  <a:srgbClr val="002060"/>
                </a:solidFill>
              </a:rPr>
              <a:t>phosphodiesteras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rgbClr val="002060"/>
              </a:solidFill>
            </a:endParaRP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</a:rPr>
              <a:t>4.  Hydrolysis of GTP into GDP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rgbClr val="002060"/>
              </a:solidFill>
            </a:endParaRP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</a:rPr>
              <a:t>5.  Binding of </a:t>
            </a:r>
            <a:r>
              <a:rPr lang="el-GR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α</a:t>
            </a:r>
            <a:r>
              <a:rPr lang="en-US" sz="2000" b="1" dirty="0" smtClean="0">
                <a:solidFill>
                  <a:srgbClr val="002060"/>
                </a:solidFill>
              </a:rPr>
              <a:t>-subunit to </a:t>
            </a:r>
            <a:r>
              <a:rPr lang="el-GR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βγ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-</a:t>
            </a:r>
            <a:r>
              <a:rPr lang="en-US" sz="2000" b="1" dirty="0" smtClean="0">
                <a:solidFill>
                  <a:srgbClr val="002060"/>
                </a:solidFill>
              </a:rPr>
              <a:t>subunits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rgbClr val="002060"/>
              </a:solidFill>
            </a:endParaRP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</a:rPr>
              <a:t>6.  Inactivation of </a:t>
            </a:r>
            <a:r>
              <a:rPr lang="en-US" sz="2000" b="1" dirty="0" err="1" smtClean="0">
                <a:solidFill>
                  <a:srgbClr val="002060"/>
                </a:solidFill>
              </a:rPr>
              <a:t>adenylyl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cyclase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143000"/>
            <a:ext cx="5474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b="1" dirty="0" smtClean="0">
                <a:solidFill>
                  <a:srgbClr val="C00000"/>
                </a:solidFill>
              </a:rPr>
              <a:t>Abortion of Hormonal </a:t>
            </a:r>
            <a:r>
              <a:rPr lang="en-US" sz="2800" b="1" dirty="0">
                <a:solidFill>
                  <a:srgbClr val="C00000"/>
                </a:solidFill>
              </a:rPr>
              <a:t>S</a:t>
            </a:r>
            <a:r>
              <a:rPr lang="en-US" sz="2800" b="1" dirty="0" smtClean="0">
                <a:solidFill>
                  <a:srgbClr val="C00000"/>
                </a:solidFill>
              </a:rPr>
              <a:t>timulus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b="1" smtClean="0">
                <a:solidFill>
                  <a:srgbClr val="0000FF"/>
                </a:solidFill>
              </a:rPr>
              <a:t>By the end of this lecture, students should be able to:</a:t>
            </a:r>
          </a:p>
          <a:p>
            <a:pPr eaLnBrk="1" hangingPunct="1"/>
            <a:r>
              <a:rPr lang="en-US" sz="2800" b="1" smtClean="0">
                <a:solidFill>
                  <a:srgbClr val="002060"/>
                </a:solidFill>
              </a:rPr>
              <a:t>Acquire the knowledge for general consequence of hormone-receptor interaction </a:t>
            </a:r>
          </a:p>
          <a:p>
            <a:pPr eaLnBrk="1" hangingPunct="1"/>
            <a:endParaRPr lang="en-US" sz="2800" b="1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800" b="1" smtClean="0">
                <a:solidFill>
                  <a:srgbClr val="002060"/>
                </a:solidFill>
              </a:rPr>
              <a:t>Understand different mechanisms of action of hormones</a:t>
            </a:r>
          </a:p>
          <a:p>
            <a:pPr eaLnBrk="1" hangingPunct="1"/>
            <a:endParaRPr lang="en-US" sz="2800" b="1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800" b="1" smtClean="0">
                <a:solidFill>
                  <a:srgbClr val="002060"/>
                </a:solidFill>
              </a:rPr>
              <a:t>Recognize the biomedical importance due to disturbance in the normal mechanisms of hormonal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276600"/>
            <a:ext cx="8219255" cy="2819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tx1"/>
                </a:solidFill>
              </a:rPr>
              <a:t/>
            </a:r>
            <a:br>
              <a:rPr smtClean="0">
                <a:solidFill>
                  <a:schemeClr val="tx1"/>
                </a:solidFill>
              </a:rPr>
            </a:br>
            <a:r>
              <a:rPr sz="4400" i="1" smtClean="0">
                <a:solidFill>
                  <a:schemeClr val="tx1"/>
                </a:solidFill>
              </a:rPr>
              <a:t/>
            </a:r>
            <a:br>
              <a:rPr sz="4400" i="1" smtClean="0">
                <a:solidFill>
                  <a:schemeClr val="tx1"/>
                </a:solidFill>
              </a:rPr>
            </a:br>
            <a:r>
              <a:rPr sz="4400" i="1" smtClean="0">
                <a:solidFill>
                  <a:schemeClr val="tx1"/>
                </a:solidFill>
              </a:rPr>
              <a:t/>
            </a:r>
            <a:br>
              <a:rPr sz="4400" i="1" smtClean="0">
                <a:solidFill>
                  <a:schemeClr val="tx1"/>
                </a:solidFill>
              </a:rPr>
            </a:br>
            <a:r>
              <a:rPr sz="4400" i="1" smtClean="0">
                <a:solidFill>
                  <a:schemeClr val="tx1"/>
                </a:solidFill>
              </a:rPr>
              <a:t>The activated enzyme is </a:t>
            </a:r>
            <a:r>
              <a:rPr sz="4400" i="1" err="1" smtClean="0">
                <a:solidFill>
                  <a:schemeClr val="tx1"/>
                </a:solidFill>
              </a:rPr>
              <a:t>guanylate</a:t>
            </a:r>
            <a:r>
              <a:rPr sz="4400" i="1" smtClean="0">
                <a:solidFill>
                  <a:schemeClr val="tx1"/>
                </a:solidFill>
              </a:rPr>
              <a:t> </a:t>
            </a:r>
            <a:r>
              <a:rPr sz="4400" i="1" err="1" smtClean="0">
                <a:solidFill>
                  <a:schemeClr val="tx1"/>
                </a:solidFill>
              </a:rPr>
              <a:t>cyclase</a:t>
            </a:r>
            <a:r>
              <a:rPr sz="4400" i="1" smtClean="0">
                <a:solidFill>
                  <a:schemeClr val="tx1"/>
                </a:solidFill>
              </a:rPr>
              <a:t/>
            </a:r>
            <a:br>
              <a:rPr sz="4400" i="1" smtClean="0">
                <a:solidFill>
                  <a:schemeClr val="tx1"/>
                </a:solidFill>
              </a:rPr>
            </a:br>
            <a:r>
              <a:rPr sz="4400" i="1" smtClean="0">
                <a:solidFill>
                  <a:schemeClr val="tx1"/>
                </a:solidFill>
              </a:rPr>
              <a:t>	For Example:</a:t>
            </a:r>
            <a:br>
              <a:rPr sz="4400" i="1" smtClean="0">
                <a:solidFill>
                  <a:schemeClr val="tx1"/>
                </a:solidFill>
              </a:rPr>
            </a:br>
            <a:r>
              <a:rPr sz="4400" i="1" smtClean="0">
                <a:solidFill>
                  <a:schemeClr val="tx1"/>
                </a:solidFill>
              </a:rPr>
              <a:t>		</a:t>
            </a:r>
            <a:r>
              <a:rPr sz="4400" i="1" smtClean="0">
                <a:solidFill>
                  <a:srgbClr val="FFFF00"/>
                </a:solidFill>
              </a:rPr>
              <a:t>ANP and NO</a:t>
            </a:r>
            <a:endParaRPr lang="ar-SA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1000" y="1066800"/>
            <a:ext cx="8077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onstantia" pitchFamily="18" charset="0"/>
              </a:rPr>
              <a:t>Group II. Hormones that bind to cell surface receptors</a:t>
            </a:r>
            <a:r>
              <a:rPr lang="en-US" sz="3600" i="1">
                <a:latin typeface="Constantia" pitchFamily="18" charset="0"/>
              </a:rPr>
              <a:t> </a:t>
            </a:r>
          </a:p>
          <a:p>
            <a:pPr algn="ctr"/>
            <a:r>
              <a:rPr lang="en-US" sz="3600" b="1">
                <a:latin typeface="Constantia" pitchFamily="18" charset="0"/>
              </a:rPr>
              <a:t>B. The second messenger is cGMP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49413"/>
            <a:ext cx="64770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810000" y="33528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81400" y="2185988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Atrial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Natriuretic</a:t>
            </a:r>
            <a:r>
              <a:rPr lang="en-US" b="1" dirty="0" smtClean="0">
                <a:solidFill>
                  <a:srgbClr val="C00000"/>
                </a:solidFill>
              </a:rPr>
              <a:t> Peptide (ANP)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1981200"/>
            <a:ext cx="1143000" cy="1828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152400" y="3733800"/>
            <a:ext cx="3336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GC: Gunaylate cyclase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066800"/>
            <a:ext cx="8098160" cy="28845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000" smtClean="0">
                <a:solidFill>
                  <a:schemeClr val="tx1"/>
                </a:solidFill>
              </a:rPr>
              <a:t>Group</a:t>
            </a:r>
            <a:r>
              <a:rPr sz="4000" smtClean="0"/>
              <a:t> </a:t>
            </a:r>
            <a:r>
              <a:rPr sz="4000" smtClean="0">
                <a:solidFill>
                  <a:schemeClr val="tx1"/>
                </a:solidFill>
              </a:rPr>
              <a:t>II. Hormones that bind to cell surface receptors</a:t>
            </a:r>
            <a:r>
              <a:rPr sz="5000" smtClean="0">
                <a:solidFill>
                  <a:schemeClr val="tx1"/>
                </a:solidFill>
              </a:rPr>
              <a:t/>
            </a:r>
            <a:br>
              <a:rPr sz="5000" smtClean="0">
                <a:solidFill>
                  <a:schemeClr val="tx1"/>
                </a:solidFill>
              </a:rPr>
            </a:br>
            <a:r>
              <a:rPr sz="4000" i="1" smtClean="0">
                <a:solidFill>
                  <a:schemeClr val="tx1"/>
                </a:solidFill>
              </a:rPr>
              <a:t>C. The second messenger is calcium or </a:t>
            </a:r>
            <a:r>
              <a:rPr sz="4000" i="1" err="1" smtClean="0">
                <a:solidFill>
                  <a:schemeClr val="tx1"/>
                </a:solidFill>
              </a:rPr>
              <a:t>phosphatidylinositol</a:t>
            </a:r>
            <a:r>
              <a:rPr sz="4000" i="1" smtClean="0">
                <a:solidFill>
                  <a:schemeClr val="tx1"/>
                </a:solidFill>
              </a:rPr>
              <a:t> (or both)</a:t>
            </a:r>
            <a:endParaRPr lang="ar-SA" sz="4000" i="1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2400" y="4449763"/>
            <a:ext cx="8839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>
                <a:solidFill>
                  <a:srgbClr val="FFFF00"/>
                </a:solidFill>
                <a:latin typeface="Constantia" pitchFamily="18" charset="0"/>
              </a:rPr>
              <a:t> Catecholamines </a:t>
            </a:r>
            <a:r>
              <a:rPr lang="en-US" sz="3200" b="1">
                <a:solidFill>
                  <a:srgbClr val="C00000"/>
                </a:solidFill>
                <a:latin typeface="Constantia" pitchFamily="18" charset="0"/>
              </a:rPr>
              <a:t>(</a:t>
            </a:r>
            <a:r>
              <a:rPr lang="el-GR" sz="3200" b="1">
                <a:solidFill>
                  <a:srgbClr val="C00000"/>
                </a:solidFill>
                <a:latin typeface="Constantia" pitchFamily="18" charset="0"/>
              </a:rPr>
              <a:t>α</a:t>
            </a:r>
            <a:r>
              <a:rPr lang="en-US" sz="3200" b="1" baseline="-25000">
                <a:solidFill>
                  <a:srgbClr val="C00000"/>
                </a:solidFill>
                <a:latin typeface="Constantia" pitchFamily="18" charset="0"/>
              </a:rPr>
              <a:t>1</a:t>
            </a:r>
            <a:r>
              <a:rPr lang="en-US" sz="3200" b="1">
                <a:solidFill>
                  <a:srgbClr val="C00000"/>
                </a:solidFill>
                <a:latin typeface="Constantia" pitchFamily="18" charset="0"/>
              </a:rPr>
              <a:t>-Adrenergic)</a:t>
            </a:r>
          </a:p>
          <a:p>
            <a:pPr>
              <a:buClr>
                <a:srgbClr val="C00000"/>
              </a:buClr>
            </a:pPr>
            <a:endParaRPr lang="en-US" sz="3200" b="1">
              <a:solidFill>
                <a:srgbClr val="FFFF00"/>
              </a:solidFill>
              <a:latin typeface="Constantia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>
                <a:solidFill>
                  <a:srgbClr val="FFFF00"/>
                </a:solidFill>
                <a:latin typeface="Constantia" pitchFamily="18" charset="0"/>
              </a:rPr>
              <a:t> ADH (vasopressin): Extra-renal V1-receptor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Calcium/</a:t>
            </a:r>
            <a:r>
              <a:rPr lang="en-US" b="1" dirty="0" err="1" smtClean="0"/>
              <a:t>Phosphatidylinositol</a:t>
            </a:r>
            <a:r>
              <a:rPr lang="en-US" b="1" dirty="0" smtClean="0"/>
              <a:t> System</a:t>
            </a:r>
          </a:p>
        </p:txBody>
      </p:sp>
      <p:pic>
        <p:nvPicPr>
          <p:cNvPr id="27651" name="Picture 2" descr="C:\My Documents\My Pictures\17_007.jpg"/>
          <p:cNvPicPr>
            <a:picLocks noChangeAspect="1" noChangeArrowheads="1"/>
          </p:cNvPicPr>
          <p:nvPr/>
        </p:nvPicPr>
        <p:blipFill>
          <a:blip r:embed="rId2" cstate="print"/>
          <a:srcRect l="4167" t="1904" r="3333" b="21906"/>
          <a:stretch>
            <a:fillRect/>
          </a:stretch>
        </p:blipFill>
        <p:spPr bwMode="auto">
          <a:xfrm>
            <a:off x="2000250" y="2362200"/>
            <a:ext cx="5391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5702300" y="3576638"/>
            <a:ext cx="267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Phospholipase C</a:t>
            </a:r>
          </a:p>
        </p:txBody>
      </p:sp>
      <p:sp>
        <p:nvSpPr>
          <p:cNvPr id="5" name="Curved Down Arrow 4"/>
          <p:cNvSpPr/>
          <p:nvPr/>
        </p:nvSpPr>
        <p:spPr>
          <a:xfrm flipH="1">
            <a:off x="5029200" y="3124200"/>
            <a:ext cx="990600" cy="457200"/>
          </a:xfrm>
          <a:prstGeom prst="curvedDownArrow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269875" y="2895600"/>
            <a:ext cx="34639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Diacylglycerol </a:t>
            </a: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(DAG)</a:t>
            </a: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Inositol Trisphosphate</a:t>
            </a: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(IP</a:t>
            </a:r>
            <a:r>
              <a:rPr lang="en-US" sz="2400" b="1" baseline="-2500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493713"/>
            <a:ext cx="8836025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990600"/>
            <a:ext cx="8098160" cy="3189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5400" smtClean="0">
                <a:solidFill>
                  <a:schemeClr val="tx1"/>
                </a:solidFill>
              </a:rPr>
              <a:t>II. Hormones that bind to cell surface receptors</a:t>
            </a:r>
            <a:br>
              <a:rPr sz="5400" smtClean="0">
                <a:solidFill>
                  <a:schemeClr val="tx1"/>
                </a:solidFill>
              </a:rPr>
            </a:br>
            <a:r>
              <a:rPr sz="4000" i="1" smtClean="0">
                <a:solidFill>
                  <a:schemeClr val="tx1"/>
                </a:solidFill>
              </a:rPr>
              <a:t>D. The second messenger is a tyrosine </a:t>
            </a:r>
            <a:r>
              <a:rPr sz="4000" i="1" err="1" smtClean="0">
                <a:solidFill>
                  <a:schemeClr val="tx1"/>
                </a:solidFill>
              </a:rPr>
              <a:t>kinase</a:t>
            </a:r>
            <a:r>
              <a:rPr sz="4000" i="1" smtClean="0">
                <a:solidFill>
                  <a:schemeClr val="tx1"/>
                </a:solidFill>
              </a:rPr>
              <a:t> cascade</a:t>
            </a:r>
            <a:endParaRPr lang="ar-SA" sz="5400" i="1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838200" y="4450140"/>
            <a:ext cx="7467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latin typeface="Constantia" pitchFamily="18" charset="0"/>
              </a:rPr>
              <a:t> Growth </a:t>
            </a:r>
            <a:r>
              <a:rPr lang="en-US" sz="3200" b="1" dirty="0" smtClean="0">
                <a:solidFill>
                  <a:srgbClr val="FFFF00"/>
                </a:solidFill>
                <a:latin typeface="Constantia" pitchFamily="18" charset="0"/>
              </a:rPr>
              <a:t>hormone and </a:t>
            </a:r>
            <a:r>
              <a:rPr lang="en-US" sz="3200" b="1" dirty="0" err="1" smtClean="0">
                <a:solidFill>
                  <a:srgbClr val="FFFF00"/>
                </a:solidFill>
                <a:latin typeface="Constantia" pitchFamily="18" charset="0"/>
              </a:rPr>
              <a:t>prolactin</a:t>
            </a:r>
            <a:endParaRPr lang="en-US" sz="3200" b="1" dirty="0" smtClean="0">
              <a:solidFill>
                <a:srgbClr val="FFFF00"/>
              </a:solidFill>
              <a:latin typeface="Constantia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latin typeface="Constantia" pitchFamily="18" charset="0"/>
              </a:rPr>
              <a:t> Insulin</a:t>
            </a:r>
            <a:endParaRPr lang="en-US" sz="3200" b="1" dirty="0">
              <a:solidFill>
                <a:srgbClr val="FFFF00"/>
              </a:solidFill>
              <a:latin typeface="Constantia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Constantia" pitchFamily="18" charset="0"/>
              </a:rPr>
              <a:t>Erythropoietin</a:t>
            </a:r>
            <a:endParaRPr lang="en-US" sz="3200" b="1" dirty="0">
              <a:solidFill>
                <a:srgbClr val="FFFF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Mechanism of Insulin action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19700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38600"/>
            <a:ext cx="5329238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997200"/>
            <a:ext cx="2087562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2667000" y="34290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861050" y="4929188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Biologic Effects of Insulin</a:t>
            </a:r>
            <a:endParaRPr lang="ar-SA" sz="4000" b="1" dirty="0">
              <a:solidFill>
                <a:srgbClr val="C00000"/>
              </a:solidFill>
            </a:endParaRP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2362200"/>
            <a:ext cx="298767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741613"/>
            <a:ext cx="31242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326063"/>
            <a:ext cx="29591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81050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C00000"/>
                </a:solidFill>
              </a:rPr>
              <a:t>Biomedical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5029200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Excessive</a:t>
            </a:r>
            <a:r>
              <a:rPr lang="en-US" sz="2800" b="1" dirty="0" smtClean="0">
                <a:solidFill>
                  <a:srgbClr val="002060"/>
                </a:solidFill>
              </a:rPr>
              <a:t> (e.g., </a:t>
            </a:r>
            <a:r>
              <a:rPr lang="en-US" sz="2800" b="1" dirty="0" smtClean="0">
                <a:solidFill>
                  <a:srgbClr val="002060"/>
                </a:solidFill>
              </a:rPr>
              <a:t>hyperthyroidism</a:t>
            </a:r>
            <a:r>
              <a:rPr lang="en-US" sz="2800" b="1" dirty="0" smtClean="0">
                <a:solidFill>
                  <a:srgbClr val="002060"/>
                </a:solidFill>
              </a:rPr>
              <a:t>, Cushing), </a:t>
            </a:r>
            <a:r>
              <a:rPr lang="en-US" sz="2800" b="1" dirty="0" smtClean="0">
                <a:solidFill>
                  <a:srgbClr val="C00000"/>
                </a:solidFill>
              </a:rPr>
              <a:t>deficient</a:t>
            </a:r>
            <a:r>
              <a:rPr lang="en-US" sz="2800" b="1" dirty="0" smtClean="0">
                <a:solidFill>
                  <a:srgbClr val="002060"/>
                </a:solidFill>
              </a:rPr>
              <a:t> (e.g., hypothyroidism, Addison), or </a:t>
            </a:r>
            <a:r>
              <a:rPr lang="en-US" sz="2800" b="1" dirty="0" smtClean="0">
                <a:solidFill>
                  <a:srgbClr val="C00000"/>
                </a:solidFill>
              </a:rPr>
              <a:t>inappropriate secretion </a:t>
            </a:r>
            <a:r>
              <a:rPr lang="en-US" sz="2800" b="1" dirty="0" smtClean="0">
                <a:solidFill>
                  <a:srgbClr val="002060"/>
                </a:solidFill>
              </a:rPr>
              <a:t>(e.g., syndrome of inappropriate secretion of ADH “SIADH”) of hormones are major causes of diseases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Pharmacological treatment of these diseases depends on replacement of deficient hormone (</a:t>
            </a:r>
            <a:r>
              <a:rPr lang="en-US" sz="2800" b="1" i="1" dirty="0" smtClean="0">
                <a:solidFill>
                  <a:srgbClr val="C00000"/>
                </a:solidFill>
              </a:rPr>
              <a:t>hypo-</a:t>
            </a:r>
            <a:r>
              <a:rPr lang="en-US" sz="2800" b="1" dirty="0" smtClean="0">
                <a:solidFill>
                  <a:srgbClr val="002060"/>
                </a:solidFill>
              </a:rPr>
              <a:t>) or use of drugs that interfere with the mechanism of action of the hormones (</a:t>
            </a:r>
            <a:r>
              <a:rPr lang="en-US" sz="2800" b="1" i="1" dirty="0" smtClean="0">
                <a:solidFill>
                  <a:srgbClr val="C00000"/>
                </a:solidFill>
              </a:rPr>
              <a:t>hyper- or inappropriate</a:t>
            </a:r>
            <a:r>
              <a:rPr lang="en-US" sz="2800" b="1" dirty="0" smtClean="0">
                <a:solidFill>
                  <a:srgbClr val="002060"/>
                </a:solidFill>
              </a:rPr>
              <a:t>)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Placeholder 3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r>
              <a:rPr lang="en-US" sz="4800" b="1" smtClean="0"/>
              <a:t>THANK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385888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C00000"/>
                </a:solidFill>
              </a:rPr>
              <a:t>Lecture Outlines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Background</a:t>
            </a: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3200" b="1" kern="0" dirty="0" smtClean="0">
                <a:solidFill>
                  <a:srgbClr val="002060"/>
                </a:solidFill>
              </a:rPr>
              <a:t>Factors determining the response of a target cell to a hormone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Hormone-receptor interaction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General features of hormone classes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Classification of hormones by mechanism of action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Biomedical importance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1935163"/>
            <a:ext cx="8686800" cy="4389437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Multicellular organisms depend in their survival on their adaptation to a constantly changing environment</a:t>
            </a:r>
          </a:p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Intercellular communication is necessary for this adaptation to take place</a:t>
            </a:r>
          </a:p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Human body synthesizes many hormones that can act specifically on different cells of the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2713038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More than one hormone can affect a given cell type</a:t>
            </a:r>
          </a:p>
          <a:p>
            <a:pPr eaLnBrk="1" hangingPunct="1"/>
            <a:endParaRPr lang="en-US" sz="3200" b="1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Hormones can exert many different effects in one cell or in different cells</a:t>
            </a:r>
          </a:p>
          <a:p>
            <a:pPr eaLnBrk="1" hangingPunct="1"/>
            <a:endParaRPr lang="en-US" sz="3200" b="1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A target is any cell in which the hormone (ligand) binds to its receptor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2672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2060"/>
                </a:solidFill>
              </a:rPr>
              <a:t>The rate of synthesis &amp; secretion of the hormones</a:t>
            </a:r>
          </a:p>
          <a:p>
            <a:pPr eaLnBrk="1" fontAlgn="t" hangingPunct="1"/>
            <a:r>
              <a:rPr lang="en-US" sz="2800" b="1" smtClean="0">
                <a:solidFill>
                  <a:srgbClr val="002060"/>
                </a:solidFill>
              </a:rPr>
              <a:t>The conversion of inactive forms of the hormone into the fully active form</a:t>
            </a:r>
          </a:p>
          <a:p>
            <a:pPr eaLnBrk="1" fontAlgn="t" hangingPunct="1"/>
            <a:r>
              <a:rPr lang="en-US" sz="2800" b="1" smtClean="0">
                <a:solidFill>
                  <a:srgbClr val="002060"/>
                </a:solidFill>
              </a:rPr>
              <a:t>The rate of hormone clearance from plasma (half-life &amp; excretion)</a:t>
            </a:r>
          </a:p>
          <a:p>
            <a:pPr eaLnBrk="1" hangingPunct="1"/>
            <a:r>
              <a:rPr lang="en-US" sz="2800" b="1" smtClean="0">
                <a:solidFill>
                  <a:srgbClr val="002060"/>
                </a:solidFill>
              </a:rPr>
              <a:t>The number, relative activity, and state of occupancy of the specific receptors</a:t>
            </a:r>
          </a:p>
          <a:p>
            <a:pPr eaLnBrk="1" fontAlgn="t" hangingPunct="1"/>
            <a:r>
              <a:rPr lang="en-US" sz="2800" b="1" smtClean="0">
                <a:solidFill>
                  <a:srgbClr val="002060"/>
                </a:solidFill>
              </a:rPr>
              <a:t>Post-receptor factors</a:t>
            </a:r>
          </a:p>
          <a:p>
            <a:pPr marL="849313" lvl="1" indent="-457200" eaLnBrk="1" hangingPunct="1">
              <a:buFont typeface="Wingdings 2" pitchFamily="18" charset="2"/>
              <a:buNone/>
            </a:pPr>
            <a:endParaRPr lang="en-US" sz="2800" b="1" smtClean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0"/>
            <a:ext cx="9144000" cy="12192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marL="0" lvl="1" algn="ctr" fontAlgn="auto"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C00000"/>
                </a:solidFill>
                <a:latin typeface="+mn-lt"/>
                <a:cs typeface="+mn-cs"/>
              </a:rPr>
              <a:t>Factors determining the response of a target cell to a hormone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5240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Gene transcription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343400" y="172212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Group II hormones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1295400" y="533400"/>
            <a:ext cx="487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onstantia" pitchFamily="18" charset="0"/>
              </a:rPr>
              <a:t>Stimulus</a:t>
            </a:r>
            <a:endParaRPr lang="en-US" sz="3600" b="1" dirty="0">
              <a:latin typeface="Constantia" pitchFamily="18" charset="0"/>
            </a:endParaRP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158750" y="17526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</a:rPr>
              <a:t>Group I hormones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28575" y="35052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Hormone-receptor complex</a:t>
            </a:r>
            <a:endParaRPr lang="en-US" sz="2400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647825" y="27432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990600" y="4495800"/>
            <a:ext cx="1600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87547" y="4814094"/>
            <a:ext cx="6381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1638300" y="4381500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2550" y="1676400"/>
            <a:ext cx="33528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43375" y="1645920"/>
            <a:ext cx="33528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8" name="Rectangle 24"/>
          <p:cNvSpPr>
            <a:spLocks noChangeArrowheads="1"/>
          </p:cNvSpPr>
          <p:nvPr/>
        </p:nvSpPr>
        <p:spPr bwMode="auto">
          <a:xfrm>
            <a:off x="224790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Transporters, channels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11279" name="Rectangle 25"/>
          <p:cNvSpPr>
            <a:spLocks noChangeArrowheads="1"/>
          </p:cNvSpPr>
          <p:nvPr/>
        </p:nvSpPr>
        <p:spPr bwMode="auto">
          <a:xfrm>
            <a:off x="436245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Protein translocation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11280" name="Rectangle 26"/>
          <p:cNvSpPr>
            <a:spLocks noChangeArrowheads="1"/>
          </p:cNvSpPr>
          <p:nvPr/>
        </p:nvSpPr>
        <p:spPr bwMode="auto">
          <a:xfrm>
            <a:off x="6477000" y="5181600"/>
            <a:ext cx="2362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Protein Modification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11281" name="Rectangle 27"/>
          <p:cNvSpPr>
            <a:spLocks noChangeArrowheads="1"/>
          </p:cNvSpPr>
          <p:nvPr/>
        </p:nvSpPr>
        <p:spPr bwMode="auto">
          <a:xfrm>
            <a:off x="1417320" y="6289358"/>
            <a:ext cx="594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tantia" pitchFamily="18" charset="0"/>
                <a:sym typeface="Wingdings" pitchFamily="2" charset="2"/>
              </a:rPr>
              <a:t>Coordinated response to stimulus</a:t>
            </a:r>
            <a:endParaRPr lang="en-US" sz="2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9" name="Right Brace 28"/>
          <p:cNvSpPr/>
          <p:nvPr/>
        </p:nvSpPr>
        <p:spPr>
          <a:xfrm rot="5400000">
            <a:off x="4152900" y="1714500"/>
            <a:ext cx="685800" cy="8839200"/>
          </a:xfrm>
          <a:prstGeom prst="rightBrace">
            <a:avLst>
              <a:gd name="adj1" fmla="val 8333"/>
              <a:gd name="adj2" fmla="val 512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83" name="Rectangle 29"/>
          <p:cNvSpPr>
            <a:spLocks noChangeArrowheads="1"/>
          </p:cNvSpPr>
          <p:nvPr/>
        </p:nvSpPr>
        <p:spPr bwMode="auto">
          <a:xfrm>
            <a:off x="4038600" y="35052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Second messengers</a:t>
            </a:r>
            <a:endParaRPr lang="en-US" sz="2400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5656263" y="2743200"/>
            <a:ext cx="228600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447800" y="4800600"/>
            <a:ext cx="59912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1285875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05943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508635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H="1">
            <a:off x="726567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5372100" y="43815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1" name="Rectangle 48"/>
          <p:cNvSpPr>
            <a:spLocks noChangeArrowheads="1"/>
          </p:cNvSpPr>
          <p:nvPr/>
        </p:nvSpPr>
        <p:spPr bwMode="auto">
          <a:xfrm>
            <a:off x="7086600" y="2743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Recognition</a:t>
            </a:r>
          </a:p>
        </p:txBody>
      </p:sp>
      <p:sp>
        <p:nvSpPr>
          <p:cNvPr id="11292" name="Rectangle 49"/>
          <p:cNvSpPr>
            <a:spLocks noChangeArrowheads="1"/>
          </p:cNvSpPr>
          <p:nvPr/>
        </p:nvSpPr>
        <p:spPr bwMode="auto">
          <a:xfrm>
            <a:off x="7239000" y="16764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Hormone release</a:t>
            </a:r>
          </a:p>
        </p:txBody>
      </p:sp>
      <p:sp>
        <p:nvSpPr>
          <p:cNvPr id="11293" name="Rectangle 50"/>
          <p:cNvSpPr>
            <a:spLocks noChangeArrowheads="1"/>
          </p:cNvSpPr>
          <p:nvPr/>
        </p:nvSpPr>
        <p:spPr bwMode="auto">
          <a:xfrm>
            <a:off x="7162800" y="34290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Signal generation</a:t>
            </a:r>
          </a:p>
        </p:txBody>
      </p:sp>
      <p:sp>
        <p:nvSpPr>
          <p:cNvPr id="11294" name="Rectangle 51"/>
          <p:cNvSpPr>
            <a:spLocks noChangeArrowheads="1"/>
          </p:cNvSpPr>
          <p:nvPr/>
        </p:nvSpPr>
        <p:spPr bwMode="auto">
          <a:xfrm>
            <a:off x="7315200" y="4579938"/>
            <a:ext cx="2209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Effects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1754188" y="1285875"/>
            <a:ext cx="4037012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1562894" y="1456531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5599907" y="1454944"/>
            <a:ext cx="381000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H="1" flipV="1">
            <a:off x="3619500" y="1181100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35581" y="2667000"/>
            <a:ext cx="3405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Hormone/receptor binding</a:t>
            </a:r>
          </a:p>
          <a:p>
            <a:pPr algn="ctr"/>
            <a:r>
              <a:rPr lang="en-US" sz="2000" b="1" dirty="0"/>
              <a:t>a</a:t>
            </a:r>
            <a:r>
              <a:rPr lang="en-US" sz="2000" b="1" dirty="0" smtClean="0"/>
              <a:t>t the target cells</a:t>
            </a:r>
            <a:endParaRPr lang="en-US" sz="2000" b="1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2255678" y="4814094"/>
            <a:ext cx="6381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rgbClr val="C00000"/>
                </a:solidFill>
              </a:rPr>
              <a:t>General Features of Hormone Classes</a:t>
            </a:r>
            <a:endParaRPr lang="ar-SA" sz="4000" b="1" smtClean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76400"/>
          <a:ext cx="8686800" cy="4724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Group II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Group I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Polypeptides</a:t>
                      </a:r>
                    </a:p>
                    <a:p>
                      <a:pPr algn="l" rtl="0"/>
                      <a:r>
                        <a:rPr lang="en-US" sz="2000" dirty="0" err="1" smtClean="0"/>
                        <a:t>Glycoproteins</a:t>
                      </a:r>
                      <a:endParaRPr lang="en-US" sz="2000" dirty="0" smtClean="0"/>
                    </a:p>
                    <a:p>
                      <a:pPr algn="l" rtl="0"/>
                      <a:r>
                        <a:rPr lang="en-US" sz="2000" dirty="0" err="1" smtClean="0"/>
                        <a:t>Catecholamines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Steroids</a:t>
                      </a:r>
                    </a:p>
                    <a:p>
                      <a:pPr algn="l" rtl="0"/>
                      <a:r>
                        <a:rPr lang="en-US" sz="2000" smtClean="0"/>
                        <a:t>Thyroid Hs (T3 &amp; T4)</a:t>
                      </a:r>
                      <a:endParaRPr lang="en-US" sz="2000" dirty="0" smtClean="0"/>
                    </a:p>
                    <a:p>
                      <a:pPr algn="l" rtl="0"/>
                      <a:r>
                        <a:rPr lang="en-US" sz="2000" dirty="0" err="1" smtClean="0"/>
                        <a:t>Calcitriol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retinoids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Types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Hydrophilic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err="1" smtClean="0"/>
                        <a:t>Lipophilic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Solubility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No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Yes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Transport</a:t>
                      </a:r>
                      <a:r>
                        <a:rPr lang="en-US" sz="2400" baseline="0" dirty="0" smtClean="0"/>
                        <a:t> proteins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Short (minutes)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Long (hours – days)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Plasma half-life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Plasma membrane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Intracellular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Receptor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err="1" smtClean="0"/>
                        <a:t>cAMP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cGMP</a:t>
                      </a:r>
                      <a:r>
                        <a:rPr lang="en-US" sz="2000" dirty="0" smtClean="0"/>
                        <a:t>, Ca</a:t>
                      </a:r>
                      <a:r>
                        <a:rPr lang="en-US" sz="2000" baseline="30000" dirty="0" smtClean="0"/>
                        <a:t>2+</a:t>
                      </a:r>
                      <a:r>
                        <a:rPr lang="en-US" sz="2000" dirty="0" smtClean="0"/>
                        <a:t>, metabolites</a:t>
                      </a:r>
                      <a:r>
                        <a:rPr lang="en-US" sz="2000" baseline="0" dirty="0" smtClean="0"/>
                        <a:t> of complex </a:t>
                      </a:r>
                      <a:r>
                        <a:rPr lang="en-US" sz="2000" baseline="0" dirty="0" err="1" smtClean="0"/>
                        <a:t>phosphoinositols</a:t>
                      </a:r>
                      <a:r>
                        <a:rPr lang="en-US" sz="2000" baseline="0" dirty="0" smtClean="0"/>
                        <a:t>, tyrosine </a:t>
                      </a:r>
                      <a:r>
                        <a:rPr lang="en-US" sz="2000" baseline="0" dirty="0" err="1" smtClean="0"/>
                        <a:t>kinase</a:t>
                      </a:r>
                      <a:r>
                        <a:rPr lang="en-US" sz="2000" baseline="0" dirty="0" smtClean="0"/>
                        <a:t> cascades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Receptor-hormone complex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Mediator</a:t>
                      </a:r>
                      <a:endParaRPr lang="ar-SA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Classification of Hormones by Mechanism of Action</a:t>
            </a:r>
            <a:endParaRPr lang="ar-SA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2636838"/>
          <a:ext cx="8686800" cy="3596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868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000" dirty="0" smtClean="0"/>
                        <a:t>I</a:t>
                      </a:r>
                      <a:r>
                        <a:rPr lang="en-US" sz="3200" dirty="0" smtClean="0"/>
                        <a:t>.</a:t>
                      </a:r>
                      <a:r>
                        <a:rPr lang="en-US" sz="3200" baseline="0" dirty="0" smtClean="0"/>
                        <a:t> Hormones that bind to intracellular receptors (Steroid-Thyroid </a:t>
                      </a:r>
                      <a:r>
                        <a:rPr lang="en-US" sz="3200" baseline="0" dirty="0" err="1" smtClean="0"/>
                        <a:t>superfamily</a:t>
                      </a:r>
                      <a:r>
                        <a:rPr lang="en-US" sz="3200" baseline="0" dirty="0" smtClean="0"/>
                        <a:t>):</a:t>
                      </a:r>
                      <a:endParaRPr lang="ar-S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sz="3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 rtl="0"/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Steroid hormones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Thyroid Hormones (T</a:t>
                      </a:r>
                      <a:r>
                        <a:rPr lang="en-US" sz="32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&amp; T</a:t>
                      </a:r>
                      <a:r>
                        <a:rPr lang="en-US" sz="32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</a:rPr>
                        <a:t>Calcitriol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(active form of vitamin D, 1,25[OH]</a:t>
                      </a:r>
                      <a:r>
                        <a:rPr lang="en-US" sz="2800" b="1" baseline="-25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-D</a:t>
                      </a:r>
                      <a:r>
                        <a:rPr lang="en-US" sz="28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algn="l" rtl="0"/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Retinoic acid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1453</TotalTime>
  <Words>864</Words>
  <Application>Microsoft Office PowerPoint</Application>
  <PresentationFormat>On-screen Show (4:3)</PresentationFormat>
  <Paragraphs>185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General Mechanisms of Hormone Actions </vt:lpstr>
      <vt:lpstr>OBJECTIVES</vt:lpstr>
      <vt:lpstr>Lecture Outlines</vt:lpstr>
      <vt:lpstr>Background</vt:lpstr>
      <vt:lpstr>Background</vt:lpstr>
      <vt:lpstr>Slide 6</vt:lpstr>
      <vt:lpstr>Slide 7</vt:lpstr>
      <vt:lpstr>General Features of Hormone Classes</vt:lpstr>
      <vt:lpstr>Classification of Hormones by Mechanism of Action</vt:lpstr>
      <vt:lpstr>Classification of Hormones by Mechanism of Action continued…</vt:lpstr>
      <vt:lpstr>Classification of Hormones by Mechanism of Action continued…</vt:lpstr>
      <vt:lpstr>Classification of Hormones by Mechanism of Action continued…</vt:lpstr>
      <vt:lpstr>Classification of Hormones by Mechanism of Action continued…</vt:lpstr>
      <vt:lpstr>Group I. Hormones that bind to intracellular receptors  </vt:lpstr>
      <vt:lpstr>Mechanism of Action of Steroid-Thyroid Hormones</vt:lpstr>
      <vt:lpstr>Group II. Hormones that bind to cell surface receptors A. The second messenger is cAMP </vt:lpstr>
      <vt:lpstr>Slide 17</vt:lpstr>
      <vt:lpstr>Actions of cAMP</vt:lpstr>
      <vt:lpstr>Slide 19</vt:lpstr>
      <vt:lpstr>   The activated enzyme is guanylate cyclase  For Example:   ANP and NO</vt:lpstr>
      <vt:lpstr>Atrial Natriuretic Peptide (ANP)</vt:lpstr>
      <vt:lpstr>Group II. Hormones that bind to cell surface receptors C. The second messenger is calcium or phosphatidylinositol (or both)</vt:lpstr>
      <vt:lpstr>Calcium/Phosphatidylinositol System</vt:lpstr>
      <vt:lpstr>Slide 24</vt:lpstr>
      <vt:lpstr>II. Hormones that bind to cell surface receptors D. The second messenger is a tyrosine kinase cascade</vt:lpstr>
      <vt:lpstr>Mechanism of Insulin action</vt:lpstr>
      <vt:lpstr>Biologic Effects of Insulin</vt:lpstr>
      <vt:lpstr>Biomedical Importance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adrenal hyperplasia syndrome and testicular feminization syndrome</dc:title>
  <dc:creator>Reem</dc:creator>
  <cp:lastModifiedBy>Dr.Amr</cp:lastModifiedBy>
  <cp:revision>64</cp:revision>
  <dcterms:created xsi:type="dcterms:W3CDTF">2011-02-09T19:47:46Z</dcterms:created>
  <dcterms:modified xsi:type="dcterms:W3CDTF">2013-01-26T12:46:17Z</dcterms:modified>
</cp:coreProperties>
</file>