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4" r:id="rId2"/>
    <p:sldId id="335" r:id="rId3"/>
    <p:sldId id="332" r:id="rId4"/>
    <p:sldId id="261" r:id="rId5"/>
    <p:sldId id="262" r:id="rId6"/>
    <p:sldId id="319" r:id="rId7"/>
    <p:sldId id="320" r:id="rId8"/>
    <p:sldId id="321" r:id="rId9"/>
    <p:sldId id="265" r:id="rId10"/>
    <p:sldId id="322" r:id="rId11"/>
    <p:sldId id="289" r:id="rId12"/>
    <p:sldId id="291" r:id="rId13"/>
    <p:sldId id="292" r:id="rId14"/>
    <p:sldId id="324" r:id="rId15"/>
    <p:sldId id="326" r:id="rId16"/>
    <p:sldId id="296" r:id="rId17"/>
    <p:sldId id="297" r:id="rId18"/>
    <p:sldId id="327" r:id="rId19"/>
    <p:sldId id="323" r:id="rId20"/>
    <p:sldId id="317" r:id="rId21"/>
    <p:sldId id="298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29" r:id="rId31"/>
    <p:sldId id="306" r:id="rId32"/>
    <p:sldId id="328" r:id="rId33"/>
    <p:sldId id="305" r:id="rId34"/>
    <p:sldId id="300" r:id="rId35"/>
    <p:sldId id="302" r:id="rId36"/>
    <p:sldId id="330" r:id="rId37"/>
    <p:sldId id="333" r:id="rId38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4778B-AFF2-4731-A8BB-A64DB61D7EE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2E28-05CE-4679-A6EE-17AFE6834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5180F-2BC7-4760-A7CD-AF251202863F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0"/>
            <a:ext cx="74371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044A0-C33C-46C9-BEAE-651A223CD5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9CF67-2B58-4E6E-9F44-33C5B63EA6B9}" type="slidenum">
              <a:rPr lang="ar-SA"/>
              <a:pPr/>
              <a:t>15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3BE13-BCF0-4E11-8179-3A4CB6EC8A39}" type="slidenum">
              <a:rPr lang="ar-SA"/>
              <a:pPr/>
              <a:t>17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Ossama AlKhatib (modified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5288" y="515938"/>
            <a:ext cx="3425825" cy="2568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9640" y="3257550"/>
            <a:ext cx="7437120" cy="308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mtClean="0"/>
              <a:t>Øverste Nurses health study </a:t>
            </a:r>
          </a:p>
          <a:p>
            <a:r>
              <a:rPr lang="en-GB" smtClean="0"/>
              <a:t>Nederste Health proffesional folloiw up study (HPFS) began in 1986 and followed up until 1996, only men 40 – 75 years.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533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B54F6-45AA-4E6D-9C0C-9B78B4AAA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5EF79-DC28-458A-BF1A-C82EEAB2E5B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3A3C-5BB0-4797-AAC4-88164EB93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1.xls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752600" y="457200"/>
            <a:ext cx="5943600" cy="7651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/>
                </a:solidFill>
                <a:latin typeface="Footlight MT Light" pitchFamily="18" charset="0"/>
                <a:cs typeface="Tahoma" pitchFamily="112" charset="0"/>
              </a:rPr>
              <a:t>TOPIC OF LECTURE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76400" y="4495800"/>
            <a:ext cx="5562600" cy="1295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Prof. </a:t>
            </a:r>
            <a:r>
              <a:rPr lang="en-US" sz="3600" b="1" dirty="0" err="1" smtClean="0"/>
              <a:t>Ashry</a:t>
            </a:r>
            <a:r>
              <a:rPr lang="en-US" sz="3600" b="1" dirty="0" smtClean="0"/>
              <a:t> Gad Mohamed</a:t>
            </a:r>
            <a:endParaRPr lang="en-US" sz="3600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36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Epidemiology of DM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4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9178" y="196851"/>
            <a:ext cx="7927622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8533" y="1828800"/>
            <a:ext cx="756356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72%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867" y="3276600"/>
            <a:ext cx="7704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4267" y="1676400"/>
            <a:ext cx="7831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EU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17.8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25.1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134" y="4800600"/>
            <a:ext cx="7323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A+NZ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1.2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2.0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5167" y="3463925"/>
            <a:ext cx="71966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SSA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 7.1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18.6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707467" y="5489576"/>
            <a:ext cx="2690989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2000 = </a:t>
            </a:r>
            <a:r>
              <a:rPr lang="en-US" sz="2000" b="1">
                <a:solidFill>
                  <a:srgbClr val="DBD600"/>
                </a:solidFill>
              </a:rPr>
              <a:t>17</a:t>
            </a:r>
            <a:r>
              <a:rPr lang="en-US" sz="2000" b="1">
                <a:solidFill>
                  <a:srgbClr val="FFFF00"/>
                </a:solidFill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867" y="2286000"/>
            <a:ext cx="898878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China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20.8</a:t>
            </a:r>
          </a:p>
          <a:p>
            <a:pPr algn="l" eaLnBrk="0" hangingPunct="0"/>
            <a:r>
              <a:rPr lang="en-US" b="1">
                <a:solidFill>
                  <a:srgbClr val="000040"/>
                </a:solidFill>
              </a:rPr>
              <a:t>42.3</a:t>
            </a:r>
          </a:p>
          <a:p>
            <a:pPr algn="l" eaLnBrk="0" hangingPunct="0"/>
            <a:r>
              <a:rPr lang="en-US" b="1" i="1">
                <a:solidFill>
                  <a:srgbClr val="0000FF"/>
                </a:solidFill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-778933" y="5942014"/>
            <a:ext cx="5791200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/>
              <a:t>Wild, S et al.: Global prevalence of diabetes:</a:t>
            </a:r>
          </a:p>
          <a:p>
            <a:pPr algn="l"/>
            <a:r>
              <a:rPr lang="en-US"/>
              <a:t>Estimates for 2000 and projections for 2030</a:t>
            </a:r>
          </a:p>
          <a:p>
            <a:pPr algn="l"/>
            <a:r>
              <a:rPr lang="en-US"/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333" y="3581401"/>
            <a:ext cx="682978" cy="147732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l"/>
            <a:r>
              <a:rPr lang="en-US" b="1">
                <a:solidFill>
                  <a:srgbClr val="000040"/>
                </a:solidFill>
              </a:rPr>
              <a:t>India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31.7</a:t>
            </a:r>
          </a:p>
          <a:p>
            <a:pPr algn="l"/>
            <a:r>
              <a:rPr lang="en-US" b="1">
                <a:solidFill>
                  <a:srgbClr val="000040"/>
                </a:solidFill>
              </a:rPr>
              <a:t>79.4</a:t>
            </a:r>
          </a:p>
          <a:p>
            <a:pPr algn="l"/>
            <a:r>
              <a:rPr lang="en-US" b="1" i="1">
                <a:solidFill>
                  <a:srgbClr val="0000FF"/>
                </a:solidFill>
              </a:rPr>
              <a:t>251%</a:t>
            </a:r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1"/>
            <a:ext cx="704039" cy="120032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</a:rPr>
              <a:t>263%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452533" y="3352800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1.bp.blogspot.com/-kjz6ItdBfnE/UIK1q04W5-I/AAAAAAAHw_o/zjF6DvOefo4/s1600/600_Table+2.1+Top+ten+countries+for+preva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28600" y="228600"/>
          <a:ext cx="4267200" cy="5870575"/>
        </p:xfrm>
        <a:graphic>
          <a:graphicData uri="http://schemas.openxmlformats.org/presentationml/2006/ole">
            <p:oleObj spid="_x0000_s108546" name="Chart" r:id="rId4" imgW="3362249" imgH="2857500" progId="MSGraph.Chart.8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953000" y="0"/>
          <a:ext cx="4191000" cy="6089650"/>
        </p:xfrm>
        <a:graphic>
          <a:graphicData uri="http://schemas.openxmlformats.org/presentationml/2006/ole">
            <p:oleObj spid="_x0000_s108547" name="Chart" r:id="rId5" imgW="3286049" imgH="2743200" progId="MSGraph.Chart.8">
              <p:embed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43038" y="1852613"/>
            <a:ext cx="3686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43038" y="1852613"/>
            <a:ext cx="25733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sz="3200"/>
              <a:t>Prevalence of diabetes based on stepwise surveys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1447800"/>
            <a:ext cx="8305800" cy="4419600"/>
          </a:xfrm>
          <a:noFill/>
        </p:spPr>
        <p:txBody>
          <a:bodyPr/>
          <a:lstStyle/>
          <a:p>
            <a:endParaRPr lang="en-US" sz="2800" dirty="0">
              <a:solidFill>
                <a:srgbClr val="F8F8F8"/>
              </a:solidFill>
            </a:endParaRPr>
          </a:p>
          <a:p>
            <a:r>
              <a:rPr lang="en-US" sz="2800" dirty="0"/>
              <a:t>Jordan: 12%</a:t>
            </a:r>
          </a:p>
          <a:p>
            <a:r>
              <a:rPr lang="en-US" sz="2800" dirty="0"/>
              <a:t>Iraq: 10.4%</a:t>
            </a:r>
          </a:p>
          <a:p>
            <a:r>
              <a:rPr lang="en-US" sz="2800" dirty="0"/>
              <a:t>Syria: 20.5%</a:t>
            </a:r>
          </a:p>
          <a:p>
            <a:r>
              <a:rPr lang="en-US" sz="2800" dirty="0"/>
              <a:t>Saudi Arabia: 17.9%</a:t>
            </a:r>
          </a:p>
          <a:p>
            <a:r>
              <a:rPr lang="en-US" sz="2800" dirty="0"/>
              <a:t>Iran: 10.3%</a:t>
            </a:r>
          </a:p>
          <a:p>
            <a:r>
              <a:rPr lang="en-US" sz="2800" dirty="0"/>
              <a:t>No available data from other EM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1066800" y="0"/>
            <a:ext cx="7391400" cy="914400"/>
          </a:xfrm>
          <a:noFill/>
        </p:spPr>
        <p:txBody>
          <a:bodyPr/>
          <a:lstStyle/>
          <a:p>
            <a:r>
              <a:rPr lang="en-US" sz="3200" b="1" dirty="0"/>
              <a:t>Prevalence of Diabetes in EMR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0" y="838200"/>
          <a:ext cx="4114800" cy="6019800"/>
        </p:xfrm>
        <a:graphic>
          <a:graphicData uri="http://schemas.openxmlformats.org/presentationml/2006/ole">
            <p:oleObj spid="_x0000_s40962" name="Chart" r:id="rId4" imgW="2743200" imgH="4143451" progId="MSGraph.Chart.8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648200" y="762000"/>
          <a:ext cx="4495800" cy="5943600"/>
        </p:xfrm>
        <a:graphic>
          <a:graphicData uri="http://schemas.openxmlformats.org/presentationml/2006/ole">
            <p:oleObj spid="_x0000_s40963" name="Chart" r:id="rId5" imgW="2952902" imgH="4172102" progId="MSGraph.Chart.8">
              <p:embed/>
            </p:oleObj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66863" y="1343025"/>
            <a:ext cx="2879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66863" y="1343025"/>
            <a:ext cx="31321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5F5774-7CC7-4721-BE3D-4F1658F9714C}" type="slidenum">
              <a:rPr lang="en-GB"/>
              <a:pPr/>
              <a:t>18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Type 1 diabetes  epidemiology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Very big variation in incidence and prevalence</a:t>
            </a:r>
          </a:p>
          <a:p>
            <a:pPr eaLnBrk="1" hangingPunct="1"/>
            <a:r>
              <a:rPr lang="en-GB" smtClean="0"/>
              <a:t>Variation in growth-rate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Disease process relatively well described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Genetic markers known</a:t>
            </a:r>
          </a:p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Weak risk factors </a:t>
            </a:r>
          </a:p>
          <a:p>
            <a:pPr eaLnBrk="1" hangingPunct="1"/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da3.diabetesatlas.org/downloadables/Graphics/Charts/Top%2010%20countries%20incidence%20rate%20for%20type%201%20DM%20in%20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6324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Arial Narrow" pitchFamily="34" charset="0"/>
                <a:cs typeface="Tahoma" pitchFamily="112" charset="0"/>
              </a:rPr>
              <a:t>OBJECTIVES OF THE LECTURE</a:t>
            </a:r>
            <a:r>
              <a:rPr lang="en-US" b="1" dirty="0" smtClean="0">
                <a:latin typeface="Arial Narrow" pitchFamily="34" charset="0"/>
                <a:cs typeface="Tahoma" pitchFamily="112" charset="0"/>
              </a:rPr>
              <a:t/>
            </a:r>
            <a:br>
              <a:rPr lang="en-US" b="1" dirty="0" smtClean="0">
                <a:latin typeface="Arial Narrow" pitchFamily="34" charset="0"/>
                <a:cs typeface="Tahoma" pitchFamily="112" charset="0"/>
              </a:rPr>
            </a:br>
            <a:r>
              <a:rPr lang="en-US" sz="3100" b="1" dirty="0" smtClean="0">
                <a:latin typeface="Eras Light ITC" pitchFamily="34" charset="0"/>
                <a:cs typeface="Tahoma" pitchFamily="112" charset="0"/>
              </a:rPr>
              <a:t/>
            </a:r>
            <a:br>
              <a:rPr lang="en-US" sz="3100" b="1" dirty="0" smtClean="0">
                <a:latin typeface="Eras Light ITC" pitchFamily="34" charset="0"/>
                <a:cs typeface="Tahoma" pitchFamily="112" charset="0"/>
              </a:rPr>
            </a:br>
            <a:endParaRPr lang="en-US" sz="3100" b="1" dirty="0" smtClean="0">
              <a:latin typeface="Eras Light ITC" pitchFamily="34" charset="0"/>
              <a:cs typeface="Tahoma" pitchFamily="11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838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200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At the end of the session you should be capable to:</a:t>
            </a:r>
          </a:p>
          <a:p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smtClean="0">
                <a:latin typeface="Eras Light ITC" pitchFamily="34" charset="0"/>
                <a:cs typeface="Tahoma" pitchFamily="112" charset="0"/>
              </a:rPr>
              <a:t>1- Know the magnitude of the problem of DM.</a:t>
            </a:r>
          </a:p>
          <a:p>
            <a:r>
              <a:rPr lang="en-US" b="1" dirty="0" smtClean="0">
                <a:latin typeface="Eras Light ITC" pitchFamily="34" charset="0"/>
                <a:cs typeface="Tahoma" pitchFamily="112" charset="0"/>
              </a:rPr>
              <a:t>2-Understand  risk factors for DM.</a:t>
            </a:r>
          </a:p>
          <a:p>
            <a:r>
              <a:rPr lang="en-US" b="1" dirty="0" smtClean="0">
                <a:latin typeface="Eras Light ITC" pitchFamily="34" charset="0"/>
                <a:cs typeface="Tahoma" pitchFamily="112" charset="0"/>
              </a:rPr>
              <a:t>3-Understand prevention and control of DM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0E22E3-97A7-4C9D-BDC1-433FC94628DB}" type="slidenum">
              <a:rPr lang="en-GB"/>
              <a:pPr/>
              <a:t>20</a:t>
            </a:fld>
            <a:endParaRPr lang="en-GB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Type 1 diabetes</a:t>
            </a:r>
            <a:br>
              <a:rPr lang="en-GB" smtClean="0"/>
            </a:br>
            <a:r>
              <a:rPr lang="en-GB" smtClean="0"/>
              <a:t>Increase in incidence/year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ph idx="1"/>
          </p:nvPr>
        </p:nvGraphicFramePr>
        <p:xfrm>
          <a:off x="611188" y="1844675"/>
          <a:ext cx="7416800" cy="4862513"/>
        </p:xfrm>
        <a:graphic>
          <a:graphicData uri="http://schemas.openxmlformats.org/presentationml/2006/ole">
            <p:oleObj spid="_x0000_s80898" name="Chart" r:id="rId4" imgW="3676802" imgH="240974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/>
              <a:t>The Global burden of diabetes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371600"/>
            <a:ext cx="8534400" cy="62484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Diabetes accounts for more than </a:t>
            </a: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5% </a:t>
            </a:r>
            <a:r>
              <a:rPr lang="en-AU" altLang="ja-JP" dirty="0">
                <a:ea typeface="ＭＳ Ｐゴシック" pitchFamily="34" charset="-128"/>
              </a:rPr>
              <a:t>of the global deaths, which are mostly due to CVD.</a:t>
            </a:r>
          </a:p>
          <a:p>
            <a:pPr>
              <a:lnSpc>
                <a:spcPct val="80000"/>
              </a:lnSpc>
            </a:pPr>
            <a:r>
              <a:rPr lang="en-AU" altLang="ja-JP" dirty="0">
                <a:ea typeface="ＭＳ Ｐゴシック" pitchFamily="34" charset="-128"/>
              </a:rPr>
              <a:t>Diabetes is responsible for over </a:t>
            </a: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one third of end-stage renal disease </a:t>
            </a:r>
            <a:r>
              <a:rPr lang="en-AU" altLang="ja-JP" dirty="0">
                <a:ea typeface="ＭＳ Ｐゴシック" pitchFamily="34" charset="-128"/>
              </a:rPr>
              <a:t>requiring dialysis.</a:t>
            </a: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Amputations </a:t>
            </a:r>
            <a:r>
              <a:rPr lang="en-AU" altLang="ja-JP" dirty="0">
                <a:ea typeface="ＭＳ Ｐゴシック" pitchFamily="34" charset="-128"/>
              </a:rPr>
              <a:t>are at least 10 times more common in people with diabetes. </a:t>
            </a:r>
          </a:p>
          <a:p>
            <a:pPr>
              <a:lnSpc>
                <a:spcPct val="80000"/>
              </a:lnSpc>
            </a:pPr>
            <a:r>
              <a:rPr lang="en-AU" altLang="ja-JP" b="1" dirty="0">
                <a:solidFill>
                  <a:srgbClr val="FFC000"/>
                </a:solidFill>
                <a:ea typeface="ＭＳ Ｐゴシック" pitchFamily="34" charset="-128"/>
              </a:rPr>
              <a:t>A leading cause of blindness </a:t>
            </a:r>
            <a:r>
              <a:rPr lang="en-AU" altLang="ja-JP" dirty="0">
                <a:ea typeface="ＭＳ Ｐゴシック" pitchFamily="34" charset="-128"/>
              </a:rPr>
              <a:t>and visual impairment. Diabetics are 20 times more likely to develop blindness than </a:t>
            </a:r>
            <a:r>
              <a:rPr lang="en-AU" altLang="ja-JP" dirty="0" smtClean="0">
                <a:ea typeface="ＭＳ Ｐゴシック" pitchFamily="34" charset="-128"/>
              </a:rPr>
              <a:t>non diabetics</a:t>
            </a:r>
            <a:r>
              <a:rPr lang="en-AU" altLang="ja-JP" dirty="0">
                <a:solidFill>
                  <a:srgbClr val="F8F8F8"/>
                </a:solidFill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p:oleObj spid="_x0000_s73730" name="Clip" r:id="rId3" imgW="2887200" imgH="3573000" progId="">
              <p:embed/>
            </p:oleObj>
          </a:graphicData>
        </a:graphic>
      </p:graphicFrame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>
                <a:latin typeface="Impact" pitchFamily="34" charset="0"/>
              </a:rPr>
              <a:t>Epidemiological</a:t>
            </a:r>
            <a:endParaRPr lang="en-US" altLang="ar-SA" sz="2000">
              <a:latin typeface="Impact" pitchFamily="34" charset="0"/>
            </a:endParaRPr>
          </a:p>
          <a:p>
            <a:pPr algn="ctr"/>
            <a:r>
              <a:rPr lang="en-US" altLang="ar-SA" sz="1600">
                <a:latin typeface="Impact" pitchFamily="34" charset="0"/>
              </a:rPr>
              <a:t>Data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298825" y="457200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Diabetes Mellitus Prevalence</a:t>
            </a:r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p:oleObj spid="_x0000_s73731" name="Clip" r:id="rId4" imgW="2887200" imgH="3573000" progId="">
              <p:embed/>
            </p:oleObj>
          </a:graphicData>
        </a:graphic>
      </p:graphicFrame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Kuwait</a:t>
            </a:r>
            <a:endParaRPr lang="en-US" altLang="en-US" sz="1200" b="1"/>
          </a:p>
          <a:p>
            <a:pPr algn="ctr"/>
            <a:r>
              <a:rPr lang="en-US" altLang="ar-SA" sz="1200" b="1"/>
              <a:t>14.8</a:t>
            </a:r>
          </a:p>
        </p:txBody>
      </p:sp>
      <p:sp>
        <p:nvSpPr>
          <p:cNvPr id="129036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Bahrain</a:t>
            </a:r>
            <a:endParaRPr lang="en-US" altLang="en-US" sz="1200" b="1"/>
          </a:p>
          <a:p>
            <a:pPr algn="ctr"/>
            <a:r>
              <a:rPr lang="en-US" altLang="ar-SA" sz="1200" b="1"/>
              <a:t>11.0</a:t>
            </a:r>
          </a:p>
        </p:txBody>
      </p:sp>
      <p:sp>
        <p:nvSpPr>
          <p:cNvPr id="129037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UAE</a:t>
            </a:r>
            <a:endParaRPr lang="en-US" altLang="en-US" sz="1200" b="1"/>
          </a:p>
          <a:p>
            <a:pPr algn="ctr"/>
            <a:r>
              <a:rPr lang="en-US" altLang="ar-SA" sz="1200" b="1"/>
              <a:t>15.7</a:t>
            </a:r>
          </a:p>
        </p:txBody>
      </p:sp>
      <p:sp>
        <p:nvSpPr>
          <p:cNvPr id="129038" name="AutoShape 14"/>
          <p:cNvSpPr>
            <a:spLocks noChangeArrowheads="1"/>
          </p:cNvSpPr>
          <p:nvPr/>
        </p:nvSpPr>
        <p:spPr bwMode="auto">
          <a:xfrm>
            <a:off x="7620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Qatar</a:t>
            </a:r>
            <a:endParaRPr lang="en-US" altLang="en-US" sz="1200" b="1"/>
          </a:p>
          <a:p>
            <a:pPr algn="ctr"/>
            <a:r>
              <a:rPr lang="en-US" altLang="ar-SA" sz="1200" b="1"/>
              <a:t>15.0</a:t>
            </a:r>
          </a:p>
        </p:txBody>
      </p:sp>
      <p:sp>
        <p:nvSpPr>
          <p:cNvPr id="129039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Saudi Arabia</a:t>
            </a:r>
            <a:endParaRPr lang="en-US" altLang="en-US" sz="1200" b="1"/>
          </a:p>
          <a:p>
            <a:pPr algn="ctr"/>
            <a:r>
              <a:rPr lang="en-US" altLang="ar-SA" sz="1200" b="1"/>
              <a:t>12.3</a:t>
            </a:r>
          </a:p>
        </p:txBody>
      </p:sp>
      <p:sp>
        <p:nvSpPr>
          <p:cNvPr id="129040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99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/>
              <a:t>Oman</a:t>
            </a:r>
            <a:endParaRPr lang="en-US" altLang="en-US" sz="1200" b="1"/>
          </a:p>
          <a:p>
            <a:pPr algn="ctr"/>
            <a:r>
              <a:rPr lang="en-US" altLang="ar-SA" sz="1200" b="1"/>
              <a:t>10.0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2133600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6858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04800" y="228600"/>
          <a:ext cx="1600200" cy="1225550"/>
        </p:xfrm>
        <a:graphic>
          <a:graphicData uri="http://schemas.openxmlformats.org/presentationml/2006/ole">
            <p:oleObj spid="_x0000_s74754" name="Clip" r:id="rId3" imgW="2887200" imgH="3573000" progId="">
              <p:embed/>
            </p:oleObj>
          </a:graphicData>
        </a:graphic>
      </p:graphicFrame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0" y="16002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Diabetes Mellitus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600" b="1">
                <a:solidFill>
                  <a:srgbClr val="FFFF66"/>
                </a:solidFill>
                <a:latin typeface="Tahoma" pitchFamily="34" charset="0"/>
              </a:rPr>
              <a:t>an Epidemic Disease  in  the</a:t>
            </a:r>
          </a:p>
          <a:p>
            <a:pPr algn="ctr"/>
            <a:endParaRPr lang="en-US" altLang="ar-SA" sz="1600" b="1">
              <a:solidFill>
                <a:srgbClr val="FFFF66"/>
              </a:solidFill>
              <a:latin typeface="Tahoma" pitchFamily="34" charset="0"/>
            </a:endParaRPr>
          </a:p>
          <a:p>
            <a:pPr algn="ctr"/>
            <a:r>
              <a:rPr lang="en-US" altLang="ar-SA" sz="1800" b="1">
                <a:solidFill>
                  <a:srgbClr val="FF9933"/>
                </a:solidFill>
                <a:latin typeface="Tahoma" pitchFamily="34" charset="0"/>
              </a:rPr>
              <a:t>Gulf  Countries</a:t>
            </a:r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>
            <a:off x="152400" y="3276600"/>
            <a:ext cx="18288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>
            <a:off x="152400" y="3352800"/>
            <a:ext cx="1828800" cy="0"/>
          </a:xfrm>
          <a:prstGeom prst="line">
            <a:avLst/>
          </a:prstGeom>
          <a:noFill/>
          <a:ln w="1905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304800" y="4038600"/>
            <a:ext cx="1524000" cy="2209800"/>
          </a:xfrm>
          <a:prstGeom prst="rect">
            <a:avLst/>
          </a:prstGeom>
          <a:noFill/>
          <a:ln w="9525">
            <a:solidFill>
              <a:srgbClr val="FF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ar-SA" sz="1600">
                <a:latin typeface="Impact" pitchFamily="34" charset="0"/>
              </a:rPr>
              <a:t>Epidemiological</a:t>
            </a:r>
            <a:endParaRPr lang="en-US" altLang="ar-SA" sz="2000">
              <a:latin typeface="Impact" pitchFamily="34" charset="0"/>
            </a:endParaRPr>
          </a:p>
          <a:p>
            <a:pPr algn="ctr"/>
            <a:r>
              <a:rPr lang="en-US" altLang="ar-SA" sz="1600">
                <a:latin typeface="Impact" pitchFamily="34" charset="0"/>
              </a:rPr>
              <a:t>Data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642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ar-SA" b="1">
                <a:solidFill>
                  <a:srgbClr val="333399"/>
                </a:solidFill>
                <a:latin typeface="Tahoma" pitchFamily="34" charset="0"/>
              </a:rPr>
              <a:t>Impaired Glucose Tolerance Prevalence</a:t>
            </a:r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3733800" y="1219200"/>
          <a:ext cx="3787775" cy="4419600"/>
        </p:xfrm>
        <a:graphic>
          <a:graphicData uri="http://schemas.openxmlformats.org/presentationml/2006/ole">
            <p:oleObj spid="_x0000_s74755" name="Clip" r:id="rId4" imgW="2887200" imgH="3573000" progId="">
              <p:embed/>
            </p:oleObj>
          </a:graphicData>
        </a:graphic>
      </p:graphicFrame>
      <p:sp>
        <p:nvSpPr>
          <p:cNvPr id="130059" name="AutoShape 11"/>
          <p:cNvSpPr>
            <a:spLocks noChangeArrowheads="1"/>
          </p:cNvSpPr>
          <p:nvPr/>
        </p:nvSpPr>
        <p:spPr bwMode="auto">
          <a:xfrm>
            <a:off x="2286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Kuwait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12.</a:t>
            </a:r>
            <a:r>
              <a:rPr lang="en-US" altLang="ar-SA" sz="1200" b="1" dirty="0"/>
              <a:t>8</a:t>
            </a:r>
          </a:p>
        </p:txBody>
      </p:sp>
      <p:sp>
        <p:nvSpPr>
          <p:cNvPr id="130060" name="AutoShape 12"/>
          <p:cNvSpPr>
            <a:spLocks noChangeArrowheads="1"/>
          </p:cNvSpPr>
          <p:nvPr/>
        </p:nvSpPr>
        <p:spPr bwMode="auto">
          <a:xfrm>
            <a:off x="7620000" y="1524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Bahrain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11.0</a:t>
            </a:r>
          </a:p>
        </p:txBody>
      </p:sp>
      <p:sp>
        <p:nvSpPr>
          <p:cNvPr id="130061" name="AutoShape 13"/>
          <p:cNvSpPr>
            <a:spLocks noChangeArrowheads="1"/>
          </p:cNvSpPr>
          <p:nvPr/>
        </p:nvSpPr>
        <p:spPr bwMode="auto">
          <a:xfrm>
            <a:off x="2286000" y="2971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UAE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13.2</a:t>
            </a:r>
          </a:p>
        </p:txBody>
      </p:sp>
      <p:sp>
        <p:nvSpPr>
          <p:cNvPr id="130062" name="AutoShape 14"/>
          <p:cNvSpPr>
            <a:spLocks noChangeArrowheads="1"/>
          </p:cNvSpPr>
          <p:nvPr/>
        </p:nvSpPr>
        <p:spPr bwMode="auto">
          <a:xfrm>
            <a:off x="7467600" y="30480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 smtClean="0">
                <a:solidFill>
                  <a:schemeClr val="bg1"/>
                </a:solidFill>
              </a:rPr>
              <a:t>Qatar</a:t>
            </a:r>
            <a:endParaRPr lang="en-US" altLang="en-US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 smtClean="0">
                <a:solidFill>
                  <a:schemeClr val="bg1"/>
                </a:solidFill>
              </a:rPr>
              <a:t>11.0</a:t>
            </a:r>
            <a:endParaRPr lang="en-US" altLang="ar-SA" sz="1200" b="1" dirty="0">
              <a:solidFill>
                <a:schemeClr val="bg1"/>
              </a:solidFill>
            </a:endParaRPr>
          </a:p>
        </p:txBody>
      </p:sp>
      <p:sp>
        <p:nvSpPr>
          <p:cNvPr id="130063" name="AutoShape 15"/>
          <p:cNvSpPr>
            <a:spLocks noChangeArrowheads="1"/>
          </p:cNvSpPr>
          <p:nvPr/>
        </p:nvSpPr>
        <p:spPr bwMode="auto">
          <a:xfrm>
            <a:off x="2286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Saudi Arabia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11.9</a:t>
            </a:r>
          </a:p>
        </p:txBody>
      </p:sp>
      <p:sp>
        <p:nvSpPr>
          <p:cNvPr id="130064" name="AutoShape 16"/>
          <p:cNvSpPr>
            <a:spLocks noChangeArrowheads="1"/>
          </p:cNvSpPr>
          <p:nvPr/>
        </p:nvSpPr>
        <p:spPr bwMode="auto">
          <a:xfrm>
            <a:off x="7620000" y="4495800"/>
            <a:ext cx="1371600" cy="685800"/>
          </a:xfrm>
          <a:prstGeom prst="bevel">
            <a:avLst>
              <a:gd name="adj" fmla="val 19444"/>
            </a:avLst>
          </a:prstGeom>
          <a:solidFill>
            <a:srgbClr val="FF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1400" b="1" dirty="0">
                <a:solidFill>
                  <a:schemeClr val="bg1"/>
                </a:solidFill>
              </a:rPr>
              <a:t>Oman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altLang="ar-SA" sz="1200" b="1" dirty="0">
                <a:solidFill>
                  <a:schemeClr val="bg1"/>
                </a:solidFill>
              </a:rPr>
              <a:t>10.0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p:oleObj spid="_x0000_s75778" name="Chart" r:id="rId3" imgW="6400908" imgH="4655874" progId="MSGraph.Chart.8">
              <p:embed followColorScheme="full"/>
            </p:oleObj>
          </a:graphicData>
        </a:graphic>
      </p:graphicFrame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5029200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Prevalence of </a:t>
            </a:r>
            <a:r>
              <a:rPr lang="en-US" altLang="ar-SA" sz="2000" b="1" u="sng" dirty="0" err="1">
                <a:solidFill>
                  <a:schemeClr val="bg1"/>
                </a:solidFill>
                <a:latin typeface="Impact" pitchFamily="34" charset="0"/>
              </a:rPr>
              <a:t>microvascular</a:t>
            </a:r>
            <a:r>
              <a:rPr lang="en-US" altLang="ar-SA" sz="2000" b="1" u="sng" dirty="0">
                <a:solidFill>
                  <a:schemeClr val="bg1"/>
                </a:solidFill>
                <a:latin typeface="Impact" pitchFamily="34" charset="0"/>
              </a:rPr>
              <a:t> complications</a:t>
            </a:r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:</a:t>
            </a:r>
          </a:p>
          <a:p>
            <a:endParaRPr lang="en-US" altLang="ar-SA" dirty="0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Comparing  data  from  Arab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 with   data  of  the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highest  &amp; lowest prevalence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world wide in the year 2000.</a:t>
            </a:r>
          </a:p>
          <a:p>
            <a:endParaRPr lang="en-US" altLang="ar-SA" sz="1800" b="1" dirty="0">
              <a:solidFill>
                <a:schemeClr val="bg1"/>
              </a:solidFill>
              <a:latin typeface="Bangle" pitchFamily="2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The major complications will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be  soon  the highest in Arab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countries due to  the  lack of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prevention programs.</a:t>
            </a:r>
          </a:p>
          <a:p>
            <a:endParaRPr lang="en-US" altLang="en-US" sz="2000" dirty="0">
              <a:solidFill>
                <a:schemeClr val="bg1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 pitchFamily="2" charset="0"/>
              </a:rPr>
              <a:t>WHO report 2000.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316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105481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sz="2800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NEUROPATHY WITH DURATION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107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71763" y="2286000"/>
          <a:ext cx="6319837" cy="4038600"/>
        </p:xfrm>
        <a:graphic>
          <a:graphicData uri="http://schemas.openxmlformats.org/presentationml/2006/ole">
            <p:oleObj spid="_x0000_s76802" name="Chart" r:id="rId3" imgW="8107788" imgH="4084320" progId="MSGraph.Chart.8">
              <p:embed followColorScheme="full"/>
            </p:oleObj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3048000" y="2057400"/>
            <a:ext cx="663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latin typeface="CG Times (W1)" charset="0"/>
              </a:rPr>
              <a:t>%</a:t>
            </a:r>
            <a:endParaRPr lang="en-US" altLang="en-US" sz="2800" b="1">
              <a:latin typeface="CG Times (W1)" charset="0"/>
            </a:endParaRP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7772400" y="5334000"/>
            <a:ext cx="1095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b="1" i="1">
                <a:latin typeface="CG Times (W1)" charset="0"/>
              </a:rPr>
              <a:t>Years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227013" y="6400800"/>
            <a:ext cx="2897187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Diabetes Care 1, 168-188 1978</a:t>
            </a:r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7138988" y="3810000"/>
            <a:ext cx="101441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CC0000"/>
                </a:solidFill>
                <a:latin typeface="CG Times (W1)" charset="0"/>
              </a:rPr>
              <a:t>IDDM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7183438" y="2197100"/>
            <a:ext cx="1198562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solidFill>
                  <a:srgbClr val="FFFF00"/>
                </a:solidFill>
                <a:latin typeface="CG Times (W1)" charset="0"/>
              </a:rPr>
              <a:t>NIDDM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3824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762000" y="2895600"/>
            <a:ext cx="769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en-US" altLang="ar-SA" sz="3600">
              <a:solidFill>
                <a:srgbClr val="A50021"/>
              </a:solidFill>
              <a:latin typeface="Impact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533400" y="3429000"/>
            <a:ext cx="27432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altLang="ar-SA" dirty="0">
                <a:solidFill>
                  <a:schemeClr val="bg1"/>
                </a:solidFill>
                <a:latin typeface="Impact" pitchFamily="34" charset="0"/>
                <a:cs typeface="Times New Roman (Arabic)" pitchFamily="26" charset="-78"/>
              </a:rPr>
              <a:t>BLINDNESS BY DURATION OF DIABETES</a:t>
            </a:r>
            <a:endParaRPr lang="en-US" altLang="ar-SA" sz="4400" dirty="0">
              <a:solidFill>
                <a:schemeClr val="bg1"/>
              </a:solidFill>
              <a:latin typeface="Playbill" pitchFamily="82" charset="0"/>
              <a:cs typeface="Times New Roman (Arabic)" pitchFamily="26" charset="-78"/>
            </a:endParaRPr>
          </a:p>
        </p:txBody>
      </p:sp>
      <p:graphicFrame>
        <p:nvGraphicFramePr>
          <p:cNvPr id="13824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52800" y="2557463"/>
          <a:ext cx="5562600" cy="4071937"/>
        </p:xfrm>
        <a:graphic>
          <a:graphicData uri="http://schemas.openxmlformats.org/presentationml/2006/ole">
            <p:oleObj spid="_x0000_s77826" name="Chart" r:id="rId3" imgW="6378034" imgH="4091886" progId="MSGraph.Chart.8">
              <p:embed followColorScheme="full"/>
            </p:oleObj>
          </a:graphicData>
        </a:graphic>
      </p:graphicFrame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733800" y="2362200"/>
            <a:ext cx="561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000" b="1">
                <a:latin typeface="CG Times (W1)" charset="0"/>
              </a:rPr>
              <a:t>%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7543800" y="5562600"/>
            <a:ext cx="942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2000" b="1" i="1">
                <a:latin typeface="CG Times (W1)" charset="0"/>
              </a:rPr>
              <a:t>Years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138113" y="6172200"/>
            <a:ext cx="24130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600" b="1" i="1">
                <a:latin typeface="CG Times (W1)" charset="0"/>
              </a:rPr>
              <a:t>ADA 1993 Vital Statistic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 rot="19800000">
            <a:off x="5486400" y="4648200"/>
            <a:ext cx="245903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CC0000"/>
                </a:solidFill>
                <a:latin typeface="CG Times (W1)" charset="0"/>
              </a:rPr>
              <a:t>Age at diagnosis 20 years old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 rot="19020000">
            <a:off x="4495800" y="3810000"/>
            <a:ext cx="2503488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altLang="ar-SA" sz="1400" b="1" i="1">
                <a:solidFill>
                  <a:srgbClr val="FFFF00"/>
                </a:solidFill>
                <a:latin typeface="CG Times (W1)" charset="0"/>
              </a:rPr>
              <a:t>Age at diagnosis  60 years old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/>
            <a:endParaRPr lang="en-US" altLang="en-US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p:oleObj spid="_x0000_s78850" name="Chart" r:id="rId3" imgW="6400908" imgH="4655874" progId="MSGraph.Chart.8">
              <p:embed followColorScheme="full"/>
            </p:oleObj>
          </a:graphicData>
        </a:graphic>
      </p:graphicFrame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83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ar-SA">
                <a:solidFill>
                  <a:srgbClr val="993366"/>
                </a:solidFill>
                <a:latin typeface="Impact" pitchFamily="34" charset="0"/>
              </a:rPr>
              <a:t>Retinopathy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ar-SA" u="sng" dirty="0">
                <a:solidFill>
                  <a:schemeClr val="bg1"/>
                </a:solidFill>
                <a:latin typeface="Impact" pitchFamily="34" charset="0"/>
              </a:rPr>
              <a:t>Retinopathy:</a:t>
            </a:r>
          </a:p>
          <a:p>
            <a:endParaRPr lang="en-US" altLang="ar-SA" b="1" dirty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Number of persons with </a:t>
            </a:r>
          </a:p>
          <a:p>
            <a:r>
              <a:rPr lang="en-US" altLang="ar-SA" sz="1800" b="1" dirty="0">
                <a:solidFill>
                  <a:schemeClr val="bg1"/>
                </a:solidFill>
                <a:latin typeface="Bangle" pitchFamily="2" charset="0"/>
              </a:rPr>
              <a:t>diabetic  retinopathy  in different  countries  and according  to  the  time.</a:t>
            </a: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1800" dirty="0">
              <a:solidFill>
                <a:schemeClr val="tx2"/>
              </a:solidFill>
              <a:latin typeface="Bangle" pitchFamily="2" charset="0"/>
            </a:endParaRPr>
          </a:p>
          <a:p>
            <a:endParaRPr lang="en-US" altLang="ar-SA" sz="2000" dirty="0">
              <a:solidFill>
                <a:schemeClr val="tx2"/>
              </a:solidFill>
              <a:latin typeface="Bangle" pitchFamily="2" charset="0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 pitchFamily="2" charset="0"/>
              </a:rPr>
              <a:t>WHO report 2000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533400" y="1981200"/>
            <a:ext cx="38100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Prevalence of Retinopathy in</a:t>
            </a:r>
          </a:p>
          <a:p>
            <a:pPr algn="ctr"/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Saudi diabetic patients</a:t>
            </a: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ar-SA" sz="3200">
                <a:solidFill>
                  <a:srgbClr val="800000"/>
                </a:solidFill>
                <a:latin typeface="Impact" pitchFamily="34" charset="0"/>
              </a:rPr>
              <a:t>31.5%</a:t>
            </a: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endParaRPr lang="en-US" altLang="ar-SA" sz="2000">
              <a:solidFill>
                <a:srgbClr val="003399"/>
              </a:solidFill>
              <a:latin typeface="Impact" pitchFamily="34" charset="0"/>
            </a:endParaRP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IDDM		42.5%</a:t>
            </a:r>
          </a:p>
          <a:p>
            <a:pPr algn="ctr"/>
            <a:r>
              <a:rPr lang="en-US" altLang="en-US" sz="1800" b="1">
                <a:solidFill>
                  <a:srgbClr val="003399"/>
                </a:solidFill>
                <a:latin typeface="Bangle" pitchFamily="2" charset="0"/>
              </a:rPr>
              <a:t>NIDDM		25.3%</a:t>
            </a:r>
          </a:p>
          <a:p>
            <a:pPr algn="ctr"/>
            <a:endParaRPr lang="en-US" altLang="en-US" sz="1800" b="1">
              <a:solidFill>
                <a:srgbClr val="003399"/>
              </a:solidFill>
              <a:latin typeface="Bangle" pitchFamily="2" charset="0"/>
            </a:endParaRP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800600" y="1905000"/>
            <a:ext cx="4038600" cy="457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Risk factors for Retinopathy in</a:t>
            </a:r>
          </a:p>
          <a:p>
            <a:r>
              <a:rPr lang="en-US" altLang="ar-SA">
                <a:solidFill>
                  <a:srgbClr val="003399"/>
                </a:solidFill>
                <a:latin typeface="Impact" pitchFamily="34" charset="0"/>
              </a:rPr>
              <a:t>      Saudi diabetic patients</a:t>
            </a:r>
          </a:p>
          <a:p>
            <a:endParaRPr lang="en-US" altLang="ar-SA" sz="2800" u="sng">
              <a:solidFill>
                <a:srgbClr val="003399"/>
              </a:solidFill>
              <a:latin typeface="Impact" pitchFamily="34" charset="0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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Duration &gt; 10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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Presence of nephropathy.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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Older than 60 years.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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Poor diabetes control.</a:t>
            </a:r>
          </a:p>
          <a:p>
            <a:endParaRPr lang="en-US" altLang="ar-SA" sz="1600">
              <a:solidFill>
                <a:srgbClr val="003399"/>
              </a:solidFill>
              <a:latin typeface="Impact" pitchFamily="34" charset="0"/>
              <a:sym typeface="Monotype Sorts" pitchFamily="2" charset="2"/>
            </a:endParaRPr>
          </a:p>
          <a:p>
            <a:r>
              <a:rPr lang="en-US" altLang="ar-SA" sz="2800">
                <a:solidFill>
                  <a:srgbClr val="003399"/>
                </a:solidFill>
                <a:latin typeface="Impact" pitchFamily="34" charset="0"/>
                <a:sym typeface="Monotype Sorts" pitchFamily="2" charset="2"/>
              </a:rPr>
              <a:t>  </a:t>
            </a:r>
            <a:r>
              <a:rPr lang="en-US" altLang="ar-SA" sz="1800">
                <a:solidFill>
                  <a:srgbClr val="003399"/>
                </a:solidFill>
                <a:latin typeface="Impact" pitchFamily="34" charset="0"/>
              </a:rPr>
              <a:t>Use of insulin.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810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724400" y="1828800"/>
            <a:ext cx="4114800" cy="472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48768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48768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4" name="Line 10"/>
          <p:cNvSpPr>
            <a:spLocks noChangeShapeType="1"/>
          </p:cNvSpPr>
          <p:nvPr/>
        </p:nvSpPr>
        <p:spPr bwMode="auto">
          <a:xfrm>
            <a:off x="533400" y="2819400"/>
            <a:ext cx="3733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>
            <a:off x="533400" y="28956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6" name="Rectangle 1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81000" y="1905000"/>
            <a:ext cx="5181600" cy="449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altLang="ar-SA" sz="2800">
                <a:solidFill>
                  <a:srgbClr val="800000"/>
                </a:solidFill>
                <a:latin typeface="Impact" pitchFamily="34" charset="0"/>
              </a:rPr>
              <a:t>Diabetes in the Gulf countries</a:t>
            </a:r>
          </a:p>
          <a:p>
            <a:endParaRPr lang="en-US" altLang="ar-SA" sz="4000">
              <a:solidFill>
                <a:srgbClr val="800000"/>
              </a:solidFill>
              <a:latin typeface="Impact" pitchFamily="34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Blindness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ESRF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IHD</a:t>
            </a:r>
          </a:p>
          <a:p>
            <a:endParaRPr lang="en-US" altLang="ar-SA" sz="1600" b="1">
              <a:solidFill>
                <a:srgbClr val="800000"/>
              </a:solidFill>
              <a:latin typeface="Comic Sans MS" pitchFamily="66" charset="0"/>
            </a:endParaRP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CVA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	</a:t>
            </a:r>
          </a:p>
          <a:p>
            <a:r>
              <a:rPr lang="en-US" altLang="ar-SA" sz="1600" b="1">
                <a:solidFill>
                  <a:srgbClr val="800000"/>
                </a:solidFill>
                <a:latin typeface="Comic Sans MS" pitchFamily="66" charset="0"/>
              </a:rPr>
              <a:t>Diabetes is the leading cause for			Amputation</a:t>
            </a:r>
            <a:endParaRPr lang="en-US" altLang="ar-SA" sz="2000" b="1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>
            <a:off x="457200" y="2971800"/>
            <a:ext cx="4343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457200" y="3048000"/>
            <a:ext cx="43434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9F90F7-E555-46F8-AB35-31623ABA6DEA}" type="slidenum">
              <a:rPr lang="en-GB"/>
              <a:pPr/>
              <a:t>3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762000" eaLnBrk="1" hangingPunct="1"/>
            <a:r>
              <a:rPr lang="en-GB" smtClean="0"/>
              <a:t>Diabetes Mellitus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525962"/>
          </a:xfrm>
          <a:noFill/>
        </p:spPr>
        <p:txBody>
          <a:bodyPr/>
          <a:lstStyle/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en-GB" sz="2800" b="1" dirty="0" smtClean="0">
                <a:solidFill>
                  <a:srgbClr val="FFFF00"/>
                </a:solidFill>
              </a:rPr>
              <a:t>Definition</a:t>
            </a:r>
          </a:p>
          <a:p>
            <a:pPr lvl="1" defTabSz="762000" eaLnBrk="1" hangingPunct="1">
              <a:lnSpc>
                <a:spcPct val="90000"/>
              </a:lnSpc>
              <a:buNone/>
            </a:pPr>
            <a:r>
              <a:rPr lang="en-GB" sz="3200" dirty="0" smtClean="0"/>
              <a:t>A metabolic disorder </a:t>
            </a:r>
            <a:r>
              <a:rPr lang="en-GB" sz="3200" dirty="0" smtClean="0"/>
              <a:t>of :</a:t>
            </a:r>
          </a:p>
          <a:p>
            <a:pPr lvl="1" defTabSz="762000">
              <a:lnSpc>
                <a:spcPct val="90000"/>
              </a:lnSpc>
            </a:pPr>
            <a:r>
              <a:rPr lang="en-GB" sz="3200" dirty="0" smtClean="0"/>
              <a:t> </a:t>
            </a:r>
            <a:r>
              <a:rPr lang="en-GB" sz="3200" u="sng" dirty="0" smtClean="0"/>
              <a:t>multiple </a:t>
            </a:r>
            <a:r>
              <a:rPr lang="en-GB" sz="3200" u="sng" dirty="0" smtClean="0"/>
              <a:t>aetiology</a:t>
            </a:r>
          </a:p>
          <a:p>
            <a:pPr lvl="1" defTabSz="762000">
              <a:lnSpc>
                <a:spcPct val="90000"/>
              </a:lnSpc>
            </a:pPr>
            <a:r>
              <a:rPr lang="en-GB" sz="3200" dirty="0" smtClean="0"/>
              <a:t> Characterized </a:t>
            </a:r>
            <a:r>
              <a:rPr lang="en-GB" sz="3200" dirty="0" smtClean="0"/>
              <a:t>by chronic hyperglycaemia with disturbances of </a:t>
            </a:r>
            <a:r>
              <a:rPr lang="en-GB" sz="3200" u="sng" dirty="0" smtClean="0"/>
              <a:t>carbohydrate, fat and protein </a:t>
            </a:r>
            <a:r>
              <a:rPr lang="en-GB" sz="3200" u="sng" dirty="0" smtClean="0"/>
              <a:t>metabolism</a:t>
            </a:r>
          </a:p>
          <a:p>
            <a:pPr lvl="1" defTabSz="762000">
              <a:lnSpc>
                <a:spcPct val="90000"/>
              </a:lnSpc>
            </a:pPr>
            <a:r>
              <a:rPr lang="en-GB" sz="3200" dirty="0" smtClean="0"/>
              <a:t>Resulting </a:t>
            </a:r>
            <a:r>
              <a:rPr lang="en-GB" sz="3200" dirty="0" smtClean="0"/>
              <a:t>from </a:t>
            </a:r>
            <a:r>
              <a:rPr lang="en-GB" sz="3200" u="sng" dirty="0" smtClean="0"/>
              <a:t>defects in insulin secretion, insulin action or both</a:t>
            </a:r>
            <a:r>
              <a:rPr lang="en-GB" sz="3200" dirty="0" smtClean="0"/>
              <a:t> </a:t>
            </a:r>
          </a:p>
          <a:p>
            <a:pPr lvl="1" defTabSz="762000" eaLnBrk="1" hangingPunct="1">
              <a:lnSpc>
                <a:spcPct val="90000"/>
              </a:lnSpc>
              <a:buNone/>
            </a:pPr>
            <a:endParaRPr lang="en-GB" dirty="0" smtClean="0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Risk factors: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factors for Type 2 DM are complex including </a:t>
            </a:r>
            <a:r>
              <a:rPr lang="en-US" b="1" u="sng" dirty="0" smtClean="0">
                <a:solidFill>
                  <a:srgbClr val="FFC000"/>
                </a:solidFill>
              </a:rPr>
              <a:t>obesity, genetic and life style factors </a:t>
            </a:r>
            <a:r>
              <a:rPr lang="en-US" b="1" dirty="0" smtClean="0"/>
              <a:t>(overfeeding and sedentary life). </a:t>
            </a:r>
            <a:r>
              <a:rPr lang="en-US" dirty="0" smtClean="0"/>
              <a:t>There is </a:t>
            </a:r>
            <a:r>
              <a:rPr lang="en-US" dirty="0" err="1" smtClean="0"/>
              <a:t>patho</a:t>
            </a:r>
            <a:r>
              <a:rPr lang="en-US" dirty="0" smtClean="0"/>
              <a:t>- physiological changes (weight gain insulin resistance and reduction of insulin secretion) may lead to glucose intolerance and diabetes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0FAA11-ECF6-4824-A511-F7EC5E285B10}" type="slidenum">
              <a:rPr lang="en-US">
                <a:latin typeface="Arial" pitchFamily="34" charset="0"/>
                <a:cs typeface="Arial" pitchFamily="34" charset="0"/>
              </a:rPr>
              <a:pPr/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/>
              <a:t>3/2/2013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1" y="990601"/>
            <a:ext cx="81661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b="1" u="sng" dirty="0" smtClean="0">
                <a:solidFill>
                  <a:srgbClr val="FFC000"/>
                </a:solidFill>
              </a:rPr>
              <a:t>Obesity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3200" dirty="0" smtClean="0"/>
              <a:t> contributes to the resistance to endogenous insulin.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  <a:p>
            <a:r>
              <a:rPr lang="en-GB" dirty="0" smtClean="0"/>
              <a:t>Obesity</a:t>
            </a:r>
          </a:p>
          <a:p>
            <a:pPr lvl="1"/>
            <a:r>
              <a:rPr lang="en-GB" dirty="0" smtClean="0"/>
              <a:t>RR risk of DM in females (ref. BMI &lt; 22)</a:t>
            </a:r>
          </a:p>
          <a:p>
            <a:pPr lvl="2"/>
            <a:r>
              <a:rPr lang="en-GB" dirty="0" smtClean="0"/>
              <a:t>22-23	3.0</a:t>
            </a:r>
          </a:p>
          <a:p>
            <a:pPr lvl="2"/>
            <a:r>
              <a:rPr lang="en-GB" dirty="0" smtClean="0"/>
              <a:t>24-25	5.0</a:t>
            </a:r>
          </a:p>
          <a:p>
            <a:pPr lvl="2"/>
            <a:r>
              <a:rPr lang="en-GB" dirty="0" smtClean="0"/>
              <a:t>&gt; 31		40</a:t>
            </a:r>
          </a:p>
          <a:p>
            <a:pPr lvl="2">
              <a:buNone/>
            </a:pPr>
            <a:r>
              <a:rPr lang="en-GB" sz="1600" dirty="0" smtClean="0"/>
              <a:t>(</a:t>
            </a:r>
            <a:r>
              <a:rPr lang="en-GB" sz="1600" dirty="0" err="1" smtClean="0"/>
              <a:t>Colditz</a:t>
            </a:r>
            <a:r>
              <a:rPr lang="en-GB" sz="1600" dirty="0" smtClean="0"/>
              <a:t> &amp; al, Ann </a:t>
            </a:r>
            <a:r>
              <a:rPr lang="en-GB" sz="1600" dirty="0" err="1" smtClean="0"/>
              <a:t>Int</a:t>
            </a:r>
            <a:r>
              <a:rPr lang="en-GB" sz="1600" dirty="0" smtClean="0"/>
              <a:t> Med, 1995, 122; 481-6)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Physiologic or emotional stress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dirty="0" smtClean="0"/>
              <a:t>causes prolonged elevation of stress hormone levels (</a:t>
            </a:r>
            <a:r>
              <a:rPr lang="en-US" dirty="0" err="1" smtClean="0"/>
              <a:t>cortisol</a:t>
            </a:r>
            <a:r>
              <a:rPr lang="en-US" dirty="0" smtClean="0"/>
              <a:t>, epinephrine, glucagon and growth hormone), which raises blood glucose levels, placing increased demands on the pancreas.</a:t>
            </a:r>
            <a:r>
              <a:rPr lang="en-US" sz="36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DAFD87-0058-4E2C-ACDD-051AED6A922F}" type="slidenum">
              <a:rPr lang="en-GB"/>
              <a:pPr/>
              <a:t>33</a:t>
            </a:fld>
            <a:endParaRPr lang="en-GB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435975" cy="4525963"/>
          </a:xfrm>
          <a:noFill/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C000"/>
                </a:solidFill>
              </a:rPr>
              <a:t>Exercise</a:t>
            </a:r>
          </a:p>
          <a:p>
            <a:pPr lvl="1" eaLnBrk="1" hangingPunct="1"/>
            <a:r>
              <a:rPr lang="en-GB" sz="3200" dirty="0" smtClean="0"/>
              <a:t>Vigorous exercise </a:t>
            </a:r>
            <a:r>
              <a:rPr lang="en-GB" sz="3200" u="sng" dirty="0" smtClean="0"/>
              <a:t>&gt;</a:t>
            </a:r>
            <a:r>
              <a:rPr lang="en-GB" sz="3200" dirty="0" smtClean="0"/>
              <a:t> 1/week, 25% risk reduction </a:t>
            </a:r>
          </a:p>
          <a:p>
            <a:pPr lvl="1" eaLnBrk="1" hangingPunct="1"/>
            <a:r>
              <a:rPr lang="en-GB" sz="1600" dirty="0" smtClean="0"/>
              <a:t>(Manson &amp; al, Lancet 1991, 338; 774-8., JAMA, 1992, 268,63-7)</a:t>
            </a:r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lvl="1" eaLnBrk="1" hangingPunct="1"/>
            <a:r>
              <a:rPr lang="en-GB" sz="3200" dirty="0" smtClean="0"/>
              <a:t>Looking TV 2-10 hours per week: RR 1.66 of having DM compared with 0-1 hour per week </a:t>
            </a:r>
          </a:p>
          <a:p>
            <a:pPr lvl="1" eaLnBrk="1" hangingPunct="1">
              <a:buFontTx/>
              <a:buNone/>
            </a:pPr>
            <a:r>
              <a:rPr lang="en-GB" sz="1600" dirty="0" smtClean="0"/>
              <a:t>	( HU et al; Arch Intern Med 2001;161: 1542-1548)</a:t>
            </a:r>
          </a:p>
          <a:p>
            <a:pPr lvl="1" eaLnBrk="1" hangingPunct="1">
              <a:buFontTx/>
              <a:buNone/>
            </a:pPr>
            <a:endParaRPr lang="en-GB" sz="1600" dirty="0" smtClean="0"/>
          </a:p>
          <a:p>
            <a:pPr eaLnBrk="1" hangingPunct="1">
              <a:buFontTx/>
              <a:buNone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CE5D57-C5DC-4977-A3EA-4A2CB2A76C04}" type="slidenum">
              <a:rPr lang="en-US">
                <a:latin typeface="Arial" pitchFamily="34" charset="0"/>
                <a:cs typeface="Arial" pitchFamily="34" charset="0"/>
              </a:rPr>
              <a:pPr/>
              <a:t>34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/>
              <a:t>3/2/2013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836613"/>
            <a:ext cx="8305800" cy="525938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u="sng" dirty="0" smtClean="0">
                <a:solidFill>
                  <a:srgbClr val="FFC000"/>
                </a:solidFill>
              </a:rPr>
              <a:t>Genetic factors </a:t>
            </a:r>
            <a:r>
              <a:rPr lang="en-US" b="1" dirty="0" smtClean="0"/>
              <a:t>may play a part in development of all types; autoimmune disease and viral infections may be risk factors in Type I DM. 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AF5A15-3635-45C1-8997-80657D35578D}" type="slidenum">
              <a:rPr lang="en-US">
                <a:latin typeface="Arial" pitchFamily="34" charset="0"/>
                <a:cs typeface="Arial" pitchFamily="34" charset="0"/>
              </a:rPr>
              <a:pPr/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/>
              <a:t>3/2/2013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25538"/>
            <a:ext cx="8001000" cy="49704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C000"/>
                </a:solidFill>
              </a:rPr>
              <a:t>Pregnancy: </a:t>
            </a:r>
            <a:r>
              <a:rPr lang="en-US" sz="3200" dirty="0" smtClean="0"/>
              <a:t>causes weight gain and increases levels of estrogen and placental hormones, which antagonize insulin.</a:t>
            </a:r>
          </a:p>
          <a:p>
            <a:pPr eaLnBrk="1" hangingPunct="1">
              <a:buNone/>
              <a:defRPr/>
            </a:pPr>
            <a:endParaRPr lang="en-US" sz="3200" dirty="0" smtClean="0"/>
          </a:p>
          <a:p>
            <a:pPr eaLnBrk="1" hangingPunct="1">
              <a:defRPr/>
            </a:pPr>
            <a:r>
              <a:rPr lang="en-US" sz="3200" b="1" u="sng" dirty="0" smtClean="0">
                <a:solidFill>
                  <a:srgbClr val="FFC000"/>
                </a:solidFill>
              </a:rPr>
              <a:t>Medications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that are known to antagonize the effects of insulin: </a:t>
            </a:r>
            <a:r>
              <a:rPr lang="en-US" sz="3200" dirty="0" err="1" smtClean="0"/>
              <a:t>thiazide</a:t>
            </a:r>
            <a:r>
              <a:rPr lang="en-US" sz="3200" dirty="0" smtClean="0"/>
              <a:t> diuretics, adrenal corticosteroids, oral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C000"/>
                </a:solidFill>
              </a:rPr>
              <a:t>Infection or illness</a:t>
            </a:r>
            <a:r>
              <a:rPr lang="en-US" b="1" dirty="0" smtClean="0"/>
              <a:t>.</a:t>
            </a:r>
            <a:r>
              <a:rPr lang="en-US" dirty="0" smtClean="0"/>
              <a:t> A range of relatively rare infections and illnesses can damage the pancreas and cause type 1 diabetes.</a:t>
            </a:r>
          </a:p>
          <a:p>
            <a:pPr>
              <a:buNone/>
            </a:pPr>
            <a:r>
              <a:rPr lang="en-US" dirty="0" smtClean="0"/>
              <a:t>    e.g. Mumps, CMV, EPV.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diabetes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58674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Type 1</a:t>
            </a:r>
            <a:r>
              <a:rPr lang="en-GB" sz="2000" b="1" dirty="0"/>
              <a:t> (5-10%) – sudden onset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Type 2</a:t>
            </a:r>
            <a:r>
              <a:rPr lang="en-GB" sz="2000" b="1" dirty="0"/>
              <a:t>  (90 - 95%) – gradual onset of relative insulin insensitivity. Usually older age group (not always</a:t>
            </a:r>
            <a:r>
              <a:rPr lang="en-GB" sz="2000" b="1" dirty="0" smtClean="0"/>
              <a:t>)</a:t>
            </a:r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C000"/>
                </a:solidFill>
              </a:rPr>
              <a:t>Gestational Diabetes</a:t>
            </a:r>
            <a:r>
              <a:rPr lang="en-GB" sz="2000" b="1" dirty="0" smtClean="0"/>
              <a:t>:  5% of pregnant women.</a:t>
            </a:r>
          </a:p>
          <a:p>
            <a:pPr>
              <a:lnSpc>
                <a:spcPct val="90000"/>
              </a:lnSpc>
            </a:pPr>
            <a:endParaRPr lang="en-GB" sz="2000" b="1" dirty="0" smtClean="0"/>
          </a:p>
          <a:p>
            <a:pPr>
              <a:lnSpc>
                <a:spcPct val="90000"/>
              </a:lnSpc>
            </a:pPr>
            <a:r>
              <a:rPr lang="en-GB" sz="2000" b="1" dirty="0" smtClean="0">
                <a:solidFill>
                  <a:srgbClr val="FFC000"/>
                </a:solidFill>
              </a:rPr>
              <a:t>Secondary diabetes</a:t>
            </a:r>
            <a:r>
              <a:rPr lang="en-GB" sz="2000" b="1" dirty="0" smtClean="0"/>
              <a:t>: 1%	</a:t>
            </a:r>
            <a:endParaRPr lang="en-GB" sz="2000" b="1" dirty="0"/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rgbClr val="FFC000"/>
                </a:solidFill>
              </a:rPr>
              <a:t>Pre-diabetes – T2DM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b="1" dirty="0"/>
              <a:t> 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2000" b="1" dirty="0"/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2000" b="1" dirty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p:oleObj spid="_x0000_s1026" name="Photo Editor Photo" r:id="rId3" imgW="1676634" imgH="2542857" progId="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p:oleObj spid="_x0000_s1027" name="Photo Editor Photo" r:id="rId4" imgW="3657143" imgH="243809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162800" cy="838200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Diagnosis of diabetes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95400"/>
            <a:ext cx="3810000" cy="2590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1600" b="1" dirty="0">
                <a:solidFill>
                  <a:srgbClr val="FFC000"/>
                </a:solidFill>
              </a:rPr>
              <a:t>Symptoms</a:t>
            </a:r>
          </a:p>
          <a:p>
            <a:pPr lvl="2"/>
            <a:r>
              <a:rPr lang="en-GB" sz="1600" b="1" dirty="0"/>
              <a:t>Thirst</a:t>
            </a:r>
          </a:p>
          <a:p>
            <a:pPr lvl="2"/>
            <a:r>
              <a:rPr lang="en-GB" sz="1600" b="1" dirty="0"/>
              <a:t>Passing lots of urine</a:t>
            </a:r>
          </a:p>
          <a:p>
            <a:pPr lvl="2"/>
            <a:r>
              <a:rPr lang="en-GB" sz="1600" b="1" dirty="0"/>
              <a:t>Malaise</a:t>
            </a:r>
          </a:p>
          <a:p>
            <a:pPr lvl="2"/>
            <a:r>
              <a:rPr lang="en-GB" sz="1600" b="1" dirty="0"/>
              <a:t>Infections (thrush)</a:t>
            </a:r>
          </a:p>
          <a:p>
            <a:pPr lvl="2"/>
            <a:r>
              <a:rPr lang="en-GB" sz="1600" b="1" dirty="0"/>
              <a:t>Weight loss</a:t>
            </a:r>
          </a:p>
          <a:p>
            <a:pPr>
              <a:buFontTx/>
              <a:buNone/>
            </a:pPr>
            <a:r>
              <a:rPr lang="en-GB" sz="1600" b="1" dirty="0">
                <a:solidFill>
                  <a:schemeClr val="tx2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3107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438400" cy="3124200"/>
          </a:xfrm>
          <a:noFill/>
          <a:ln/>
        </p:spPr>
      </p:pic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4267200" y="3810000"/>
            <a:ext cx="35861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1800" dirty="0">
                <a:solidFill>
                  <a:srgbClr val="FFC000"/>
                </a:solidFill>
                <a:latin typeface="Arial" charset="0"/>
              </a:rPr>
              <a:t>Biochemical tests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Random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Fasting plasma glucose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r>
              <a:rPr lang="en-GB" sz="1400" dirty="0">
                <a:latin typeface="Arial" charset="0"/>
              </a:rPr>
              <a:t>Oral glucose tolerance test – 2h glucose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600" dirty="0">
                <a:latin typeface="Arial" charset="0"/>
              </a:rPr>
              <a:t>		WHO criteria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1600" dirty="0">
                <a:latin typeface="Arial" charset="0"/>
              </a:rPr>
              <a:t>		ADA criteria</a:t>
            </a:r>
          </a:p>
          <a:p>
            <a:pPr marL="742950" lvl="1" indent="-285750" algn="l">
              <a:spcBef>
                <a:spcPct val="20000"/>
              </a:spcBef>
              <a:buFontTx/>
              <a:buChar char="•"/>
            </a:pP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5100" b="1"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105400"/>
          </a:xfrm>
        </p:spPr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A symptomatic patient plus casual plasma glucose ≥ 11.1 </a:t>
            </a:r>
            <a:r>
              <a:rPr lang="en-US" dirty="0" err="1"/>
              <a:t>mmol</a:t>
            </a:r>
            <a:r>
              <a:rPr lang="en-US" dirty="0"/>
              <a:t>/L or FPG ≥ 7.0 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  <a:p>
            <a:pPr algn="l" rtl="0"/>
            <a:r>
              <a:rPr lang="en-US" dirty="0"/>
              <a:t> During an OGTT 2-hr post 75 gm-glucose </a:t>
            </a: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≥ 11.1 </a:t>
            </a:r>
            <a:r>
              <a:rPr lang="en-US" dirty="0" err="1"/>
              <a:t>mmol</a:t>
            </a:r>
            <a:r>
              <a:rPr lang="en-US" dirty="0"/>
              <a:t>/L.</a:t>
            </a:r>
          </a:p>
          <a:p>
            <a:pPr algn="l" rtl="0">
              <a:buFont typeface="Wingdings" pitchFamily="2" charset="2"/>
              <a:buNone/>
            </a:pPr>
            <a:r>
              <a:rPr lang="en-US" sz="3600" dirty="0"/>
              <a:t>● </a:t>
            </a:r>
            <a:r>
              <a:rPr lang="en-US" dirty="0"/>
              <a:t>In the absence of symptoms suggestive of DM, these criteria should be confirmed by repeat testing on a different day.</a:t>
            </a:r>
            <a:endParaRPr lang="en-US" dirty="0">
              <a:cs typeface="Tahoma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dirty="0"/>
              <a:t>    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700" b="1">
                <a:latin typeface="Arial" charset="0"/>
              </a:rPr>
              <a:t>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876800"/>
          </a:xfrm>
        </p:spPr>
        <p:txBody>
          <a:bodyPr/>
          <a:lstStyle/>
          <a:p>
            <a:pPr algn="l" rtl="0"/>
            <a:r>
              <a:rPr lang="en-US" b="1" dirty="0"/>
              <a:t>FPG ≤ 5.5 </a:t>
            </a:r>
            <a:r>
              <a:rPr lang="en-US" b="1" dirty="0" err="1"/>
              <a:t>mmol</a:t>
            </a:r>
            <a:r>
              <a:rPr lang="en-US" b="1" dirty="0"/>
              <a:t>/L = normal</a:t>
            </a:r>
          </a:p>
          <a:p>
            <a:pPr algn="l" rtl="0">
              <a:buFont typeface="Wingdings" pitchFamily="2" charset="2"/>
              <a:buNone/>
            </a:pPr>
            <a:endParaRPr lang="en-US" b="1" dirty="0"/>
          </a:p>
          <a:p>
            <a:pPr algn="l" rtl="0"/>
            <a:r>
              <a:rPr lang="en-US" sz="2800" b="1" dirty="0"/>
              <a:t>FPG ≥ 5.6 </a:t>
            </a:r>
            <a:r>
              <a:rPr lang="en-US" sz="2800" b="1" dirty="0" err="1"/>
              <a:t>mmol</a:t>
            </a:r>
            <a:r>
              <a:rPr lang="en-US" sz="2800" b="1" dirty="0"/>
              <a:t>/L to 6.9 </a:t>
            </a:r>
            <a:r>
              <a:rPr lang="en-US" sz="2800" b="1" dirty="0" err="1"/>
              <a:t>mmol</a:t>
            </a:r>
            <a:r>
              <a:rPr lang="en-US" sz="2800" b="1" dirty="0"/>
              <a:t>/L= IFG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FPG ≥ 7.0 </a:t>
            </a:r>
            <a:r>
              <a:rPr lang="en-US" b="1" dirty="0" err="1"/>
              <a:t>mmol</a:t>
            </a:r>
            <a:r>
              <a:rPr lang="en-US" b="1" dirty="0"/>
              <a:t>/L = provisional diagnosis of DM and must be </a:t>
            </a:r>
            <a:r>
              <a:rPr lang="en-US" b="1" dirty="0" smtClean="0"/>
              <a:t>confirmed  </a:t>
            </a:r>
            <a:r>
              <a:rPr lang="en-US" b="1" dirty="0"/>
              <a:t>in asymptomatic person.</a:t>
            </a:r>
          </a:p>
          <a:p>
            <a:pPr algn="l" rtl="0">
              <a:buFont typeface="Wingding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324600"/>
          </a:xfrm>
        </p:spPr>
        <p:txBody>
          <a:bodyPr/>
          <a:lstStyle/>
          <a:p>
            <a:pPr algn="l" rtl="0"/>
            <a:endParaRPr lang="en-US" sz="2800" b="1" dirty="0"/>
          </a:p>
          <a:p>
            <a:pPr algn="l" rtl="0">
              <a:buFont typeface="Wingdings" pitchFamily="2" charset="2"/>
              <a:buNone/>
            </a:pPr>
            <a:r>
              <a:rPr lang="en-US" sz="3600" b="1" dirty="0"/>
              <a:t>Diagnosis </a:t>
            </a:r>
            <a:r>
              <a:rPr lang="en-US" sz="2800" b="1" dirty="0"/>
              <a:t>based on: Glucose Tolerance Test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  2 hr post 75 gm glucose</a:t>
            </a:r>
          </a:p>
          <a:p>
            <a:pPr algn="l" rtl="0">
              <a:buFont typeface="Wingdings" pitchFamily="2" charset="2"/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If &lt; 7.8 </a:t>
            </a:r>
            <a:r>
              <a:rPr lang="en-US" sz="2400" b="1" dirty="0" err="1"/>
              <a:t>mmol</a:t>
            </a:r>
            <a:r>
              <a:rPr lang="en-US" sz="2400" b="1" dirty="0"/>
              <a:t>/L</a:t>
            </a:r>
            <a:r>
              <a:rPr lang="en-US" sz="2800" b="1" dirty="0"/>
              <a:t> = normal GTT</a:t>
            </a:r>
          </a:p>
          <a:p>
            <a:pPr algn="l" rtl="0">
              <a:buFont typeface="Wingdings" pitchFamily="2" charset="2"/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If ≥ 7.8 </a:t>
            </a:r>
            <a:r>
              <a:rPr lang="en-US" sz="2800" b="1" dirty="0" err="1"/>
              <a:t>mmol</a:t>
            </a:r>
            <a:r>
              <a:rPr lang="en-US" sz="2800" b="1" dirty="0"/>
              <a:t>/L</a:t>
            </a:r>
            <a:r>
              <a:rPr lang="en-US" sz="2800" dirty="0"/>
              <a:t> </a:t>
            </a:r>
            <a:r>
              <a:rPr lang="en-US" sz="2800" b="1" dirty="0"/>
              <a:t>and &lt; 11.1 </a:t>
            </a:r>
            <a:r>
              <a:rPr lang="en-US" sz="2800" b="1" dirty="0" err="1"/>
              <a:t>mmol</a:t>
            </a:r>
            <a:r>
              <a:rPr lang="en-US" sz="2800" b="1" dirty="0"/>
              <a:t>/L =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                Impaired GTT</a:t>
            </a:r>
          </a:p>
          <a:p>
            <a:pPr algn="l" rtl="0">
              <a:buFont typeface="Wingdings" pitchFamily="2" charset="2"/>
              <a:buNone/>
            </a:pPr>
            <a:endParaRPr lang="en-US" sz="2800" dirty="0"/>
          </a:p>
          <a:p>
            <a:pPr algn="l" rtl="0"/>
            <a:r>
              <a:rPr lang="en-US" sz="2800" b="1" dirty="0"/>
              <a:t>If ≥ 11.1 </a:t>
            </a:r>
            <a:r>
              <a:rPr lang="en-US" sz="2800" b="1" dirty="0" err="1"/>
              <a:t>mmol</a:t>
            </a:r>
            <a:r>
              <a:rPr lang="en-US" sz="2800" b="1" dirty="0"/>
              <a:t>/L =  provisional diagnosis of </a:t>
            </a:r>
          </a:p>
          <a:p>
            <a:pPr algn="l" rtl="0">
              <a:buFont typeface="Wingdings" pitchFamily="2" charset="2"/>
              <a:buNone/>
            </a:pPr>
            <a:r>
              <a:rPr lang="en-US" sz="2800" b="1" dirty="0"/>
              <a:t>                                      Diabetes</a:t>
            </a:r>
          </a:p>
          <a:p>
            <a:pPr algn="l" rtl="0"/>
            <a:endParaRPr lang="en-US" sz="2800" b="1" dirty="0"/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781800" cy="838200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Epidemiology of diabetes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/>
              <a:t>Prevalence worldwide </a:t>
            </a:r>
            <a:r>
              <a:rPr lang="en-GB" b="1" dirty="0">
                <a:solidFill>
                  <a:srgbClr val="FFC000"/>
                </a:solidFill>
              </a:rPr>
              <a:t>is increasing</a:t>
            </a:r>
            <a:r>
              <a:rPr lang="en-GB" b="1" dirty="0"/>
              <a:t>*</a:t>
            </a:r>
          </a:p>
          <a:p>
            <a:pPr lvl="2">
              <a:lnSpc>
                <a:spcPct val="90000"/>
              </a:lnSpc>
            </a:pPr>
            <a:r>
              <a:rPr lang="en-GB" sz="3200" b="1" dirty="0"/>
              <a:t>2.8% in 2000; 4.4% in 2030 </a:t>
            </a:r>
            <a:r>
              <a:rPr lang="en-GB" sz="3200" b="1" dirty="0" smtClean="0"/>
              <a:t>worldwide.</a:t>
            </a:r>
          </a:p>
          <a:p>
            <a:pPr lvl="2">
              <a:lnSpc>
                <a:spcPct val="90000"/>
              </a:lnSpc>
            </a:pPr>
            <a:endParaRPr lang="en-GB" sz="3200" b="1" dirty="0"/>
          </a:p>
          <a:p>
            <a:pPr lvl="2">
              <a:lnSpc>
                <a:spcPct val="90000"/>
              </a:lnSpc>
            </a:pPr>
            <a:r>
              <a:rPr lang="en-GB" sz="3200" b="1" dirty="0"/>
              <a:t>171 million in 2000; 366 million in </a:t>
            </a:r>
            <a:r>
              <a:rPr lang="en-GB" sz="3200" b="1" dirty="0" smtClean="0"/>
              <a:t>2030.</a:t>
            </a:r>
          </a:p>
          <a:p>
            <a:pPr lvl="2">
              <a:lnSpc>
                <a:spcPct val="90000"/>
              </a:lnSpc>
            </a:pPr>
            <a:endParaRPr lang="en-GB" sz="3200" b="1" dirty="0"/>
          </a:p>
          <a:p>
            <a:pPr lvl="2">
              <a:lnSpc>
                <a:spcPct val="90000"/>
              </a:lnSpc>
            </a:pPr>
            <a:r>
              <a:rPr lang="en-GB" sz="3200" b="1" dirty="0"/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1600" dirty="0"/>
          </a:p>
          <a:p>
            <a:pPr lvl="2">
              <a:lnSpc>
                <a:spcPct val="90000"/>
              </a:lnSpc>
              <a:buNone/>
            </a:pPr>
            <a:endParaRPr lang="en-GB" sz="16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GB" sz="1200" dirty="0"/>
              <a:t>*</a:t>
            </a:r>
            <a:r>
              <a:rPr lang="en-GB" sz="1800" dirty="0"/>
              <a:t>Wild S et al; Diabetes Care, May 2004. </a:t>
            </a:r>
            <a:r>
              <a:rPr lang="en-GB" sz="1800" dirty="0" err="1"/>
              <a:t>Vol</a:t>
            </a:r>
            <a:r>
              <a:rPr lang="en-GB" sz="1800" dirty="0"/>
              <a:t> 24, pg 1047-53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1160</Words>
  <Application>Microsoft Office PowerPoint</Application>
  <PresentationFormat>On-screen Show (4:3)</PresentationFormat>
  <Paragraphs>301</Paragraphs>
  <Slides>37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Photo Editor Photo</vt:lpstr>
      <vt:lpstr>Chart</vt:lpstr>
      <vt:lpstr>Clip</vt:lpstr>
      <vt:lpstr>TOPIC OF LECTURE</vt:lpstr>
      <vt:lpstr>OBJECTIVES OF THE LECTURE  </vt:lpstr>
      <vt:lpstr>Diabetes Mellitus</vt:lpstr>
      <vt:lpstr>Types of diabetes</vt:lpstr>
      <vt:lpstr>Diagnosis of diabetes </vt:lpstr>
      <vt:lpstr>DIAGNOSIS</vt:lpstr>
      <vt:lpstr>DIAGNOSIS</vt:lpstr>
      <vt:lpstr>Slide 8</vt:lpstr>
      <vt:lpstr>Epidemiology of diabetes</vt:lpstr>
      <vt:lpstr>Slide 10</vt:lpstr>
      <vt:lpstr>Slide 11</vt:lpstr>
      <vt:lpstr>Slide 12</vt:lpstr>
      <vt:lpstr>Slide 13</vt:lpstr>
      <vt:lpstr>Slide 14</vt:lpstr>
      <vt:lpstr>Slide 15</vt:lpstr>
      <vt:lpstr>Prevalence of diabetes based on stepwise surveys</vt:lpstr>
      <vt:lpstr>Prevalence of Diabetes in EMR</vt:lpstr>
      <vt:lpstr>Type 1 diabetes  epidemiology</vt:lpstr>
      <vt:lpstr>Slide 19</vt:lpstr>
      <vt:lpstr>Type 1 diabetes Increase in incidence/year</vt:lpstr>
      <vt:lpstr>The Global burden of diabetes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Risk factors: 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Dr.Ashry</cp:lastModifiedBy>
  <cp:revision>45</cp:revision>
  <dcterms:created xsi:type="dcterms:W3CDTF">2011-05-18T11:52:13Z</dcterms:created>
  <dcterms:modified xsi:type="dcterms:W3CDTF">2013-03-02T06:47:10Z</dcterms:modified>
</cp:coreProperties>
</file>