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40" r:id="rId3"/>
    <p:sldId id="338" r:id="rId4"/>
    <p:sldId id="311" r:id="rId5"/>
    <p:sldId id="256" r:id="rId6"/>
    <p:sldId id="283" r:id="rId7"/>
    <p:sldId id="284" r:id="rId8"/>
    <p:sldId id="285" r:id="rId9"/>
    <p:sldId id="286" r:id="rId10"/>
    <p:sldId id="287" r:id="rId11"/>
    <p:sldId id="294" r:id="rId12"/>
    <p:sldId id="293" r:id="rId13"/>
    <p:sldId id="299" r:id="rId14"/>
    <p:sldId id="300" r:id="rId15"/>
    <p:sldId id="301" r:id="rId16"/>
    <p:sldId id="302" r:id="rId17"/>
    <p:sldId id="318" r:id="rId18"/>
    <p:sldId id="319" r:id="rId19"/>
    <p:sldId id="320" r:id="rId20"/>
    <p:sldId id="321" r:id="rId21"/>
    <p:sldId id="328" r:id="rId22"/>
    <p:sldId id="323" r:id="rId23"/>
    <p:sldId id="326" r:id="rId24"/>
    <p:sldId id="337" r:id="rId25"/>
    <p:sldId id="327" r:id="rId26"/>
    <p:sldId id="263" r:id="rId27"/>
    <p:sldId id="259" r:id="rId28"/>
    <p:sldId id="275" r:id="rId29"/>
    <p:sldId id="330" r:id="rId30"/>
    <p:sldId id="332" r:id="rId31"/>
    <p:sldId id="333" r:id="rId32"/>
    <p:sldId id="331" r:id="rId33"/>
    <p:sldId id="334" r:id="rId34"/>
    <p:sldId id="312" r:id="rId35"/>
    <p:sldId id="339" r:id="rId36"/>
    <p:sldId id="33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36A5-F526-4EA9-878E-6EA9D78D1071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DA06-9921-4878-AE67-EEE4419DA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36A5-F526-4EA9-878E-6EA9D78D1071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DA06-9921-4878-AE67-EEE4419DA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36A5-F526-4EA9-878E-6EA9D78D1071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DA06-9921-4878-AE67-EEE4419DA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36A5-F526-4EA9-878E-6EA9D78D1071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DA06-9921-4878-AE67-EEE4419DA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36A5-F526-4EA9-878E-6EA9D78D1071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DA06-9921-4878-AE67-EEE4419DA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36A5-F526-4EA9-878E-6EA9D78D1071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DA06-9921-4878-AE67-EEE4419DA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36A5-F526-4EA9-878E-6EA9D78D1071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DA06-9921-4878-AE67-EEE4419DA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36A5-F526-4EA9-878E-6EA9D78D1071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DA06-9921-4878-AE67-EEE4419DA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36A5-F526-4EA9-878E-6EA9D78D1071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DA06-9921-4878-AE67-EEE4419DA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36A5-F526-4EA9-878E-6EA9D78D1071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DA06-9921-4878-AE67-EEE4419DA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36A5-F526-4EA9-878E-6EA9D78D1071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DA06-9921-4878-AE67-EEE4419DA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336A5-F526-4EA9-878E-6EA9D78D1071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DA06-9921-4878-AE67-EEE4419DA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ncbi.nlm.nih.gov/core/lw/2.0/html/tileshop_pmc/tileshop_pmc_inline.html?title=An%20external%20file%20that%20holds%20a%20picture,%20illustration,%20etc.%0aObject%20name%20is%20JCI0114257.f2.jpg%20%5bObject%20name%20is%20JCI0114257.f2.jpg%5d&amp;p=PMC3&amp;id=209446_JCI0114257.f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Immune System and Endocrine Disorders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44958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Immunology Unit</a:t>
            </a:r>
          </a:p>
          <a:p>
            <a:pPr algn="ctr"/>
            <a:r>
              <a:rPr lang="en-US" b="1" dirty="0" smtClean="0"/>
              <a:t>Department of Pathology</a:t>
            </a:r>
          </a:p>
          <a:p>
            <a:pPr algn="ctr"/>
            <a:r>
              <a:rPr lang="en-US" b="1" dirty="0" smtClean="0"/>
              <a:t>King Saud University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Type 1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Diabetes mellitus</a:t>
            </a:r>
            <a:b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(T1DM)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latin typeface="Calibri" pitchFamily="34" charset="0"/>
              </a:rPr>
              <a:t>Predisposition	</a:t>
            </a:r>
            <a:endParaRPr lang="en-US" sz="2400" dirty="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alibri" pitchFamily="34" charset="0"/>
              </a:rPr>
              <a:t>Genetic (HLA DRB, DQA, DQB)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alibri" pitchFamily="34" charset="0"/>
              </a:rPr>
              <a:t>Viral infections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alibri" pitchFamily="34" charset="0"/>
              </a:rPr>
              <a:t>Stress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alibri" pitchFamily="34" charset="0"/>
              </a:rPr>
              <a:t>Environmental exposure - exposure to certain chemicals or drugs</a:t>
            </a: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Calibri" pitchFamily="34" charset="0"/>
              </a:rPr>
              <a:t>10% chance of inheriting if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first degree relative </a:t>
            </a:r>
            <a:r>
              <a:rPr lang="en-US" dirty="0" smtClean="0">
                <a:latin typeface="Calibri" pitchFamily="34" charset="0"/>
              </a:rPr>
              <a:t>has diabetes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Calibri" pitchFamily="34" charset="0"/>
              </a:rPr>
              <a:t>Most likely to be inherited from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father</a:t>
            </a:r>
            <a:endParaRPr lang="en-US" dirty="0" smtClean="0"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sz="36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Type I Diabetes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" pitchFamily="34" charset="0"/>
              </a:rPr>
              <a:t>Four auto-antibodies are markers of beta cell autoimmunity in type 1 diabetes: 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Islet Cell Antibodies </a:t>
            </a:r>
            <a:r>
              <a:rPr lang="en-US" dirty="0" smtClean="0">
                <a:latin typeface="Calibri" pitchFamily="34" charset="0"/>
              </a:rPr>
              <a:t>(ICA), against </a:t>
            </a:r>
            <a:r>
              <a:rPr lang="en-US" dirty="0" err="1" smtClean="0">
                <a:latin typeface="Calibri" pitchFamily="34" charset="0"/>
              </a:rPr>
              <a:t>cytoplasmic</a:t>
            </a:r>
            <a:r>
              <a:rPr lang="en-US" dirty="0" smtClean="0">
                <a:latin typeface="Calibri" pitchFamily="34" charset="0"/>
              </a:rPr>
              <a:t> proteins in the beta cell found in 75-90% patients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Antibodies to 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</a:rPr>
              <a:t>Glutamic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 Acid 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</a:rPr>
              <a:t>Decarboxylase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 65 </a:t>
            </a:r>
            <a:r>
              <a:rPr lang="en-US" dirty="0" smtClean="0">
                <a:latin typeface="Calibri" pitchFamily="34" charset="0"/>
              </a:rPr>
              <a:t>(GAD65) in 80% of patients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Insulin Auto-antibodies </a:t>
            </a:r>
            <a:r>
              <a:rPr lang="en-US" dirty="0" smtClean="0">
                <a:latin typeface="Calibri" pitchFamily="34" charset="0"/>
              </a:rPr>
              <a:t>(IAA) is the first marker found in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70% of children </a:t>
            </a:r>
            <a:r>
              <a:rPr lang="en-US" dirty="0" smtClean="0">
                <a:latin typeface="Calibri" pitchFamily="34" charset="0"/>
              </a:rPr>
              <a:t>at the time of diagnosis   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IA-2A, </a:t>
            </a:r>
            <a:r>
              <a:rPr lang="en-US" dirty="0" smtClean="0"/>
              <a:t>(</a:t>
            </a:r>
            <a:r>
              <a:rPr lang="en-US" dirty="0" err="1" smtClean="0"/>
              <a:t>Insulinoma</a:t>
            </a:r>
            <a:r>
              <a:rPr lang="en-US" dirty="0" smtClean="0"/>
              <a:t> associated 2 auto-antibodies) </a:t>
            </a:r>
            <a:r>
              <a:rPr lang="en-US" dirty="0" smtClean="0">
                <a:latin typeface="Calibri" pitchFamily="34" charset="0"/>
              </a:rPr>
              <a:t>to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protein tyrosine 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</a:rPr>
              <a:t>phosphatase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found in 54-75% of patients </a:t>
            </a:r>
            <a:endParaRPr lang="en-US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12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228600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Islet cell antibody (</a:t>
            </a:r>
            <a:r>
              <a:rPr lang="en-US" sz="3200" b="1" dirty="0" err="1" smtClean="0">
                <a:solidFill>
                  <a:srgbClr val="FFFF00"/>
                </a:solidFill>
                <a:latin typeface="Comic Sans MS" pitchFamily="66" charset="0"/>
              </a:rPr>
              <a:t>Immunofluorescence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)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 external file that holds a picture, illustration, etc.&#10;Object name is JCI0114257.f2.jpg Object name is JCI0114257.f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8325" y="-6515100"/>
            <a:ext cx="4086225" cy="4591050"/>
          </a:xfrm>
          <a:prstGeom prst="rect">
            <a:avLst/>
          </a:prstGeom>
          <a:noFill/>
        </p:spPr>
      </p:pic>
      <p:pic>
        <p:nvPicPr>
          <p:cNvPr id="3076" name="Picture 4" descr="An external file that holds a picture, illustration, etc.&#10;Object name is JCI0114257.f2.jpg Object name is JCI0114257.f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8325" y="-6515100"/>
            <a:ext cx="4086225" cy="459105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1560" y="0"/>
            <a:ext cx="672244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9144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Comic Sans MS" pitchFamily="66" charset="0"/>
              </a:rPr>
              <a:t>Prediction of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Comic Sans MS" pitchFamily="66" charset="0"/>
              </a:rPr>
              <a:t>TIDM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Limitations 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latin typeface="Calibri" pitchFamily="34" charset="0"/>
              </a:rPr>
              <a:t>Auto-antibodies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may disappear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months or years later without the development of diabetes</a:t>
            </a:r>
          </a:p>
          <a:p>
            <a:pPr lvl="0"/>
            <a:endParaRPr lang="en-US" dirty="0" smtClean="0">
              <a:latin typeface="Calibri" pitchFamily="34" charset="0"/>
            </a:endParaRPr>
          </a:p>
          <a:p>
            <a:pPr lvl="0"/>
            <a:r>
              <a:rPr lang="en-US" dirty="0" smtClean="0">
                <a:latin typeface="Calibri" pitchFamily="34" charset="0"/>
              </a:rPr>
              <a:t>Since insulin-treated patients develop insulin antibodies, analysis of IAA is not useful in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insulin-treated patients</a:t>
            </a:r>
          </a:p>
          <a:p>
            <a:pPr lvl="0"/>
            <a:endParaRPr lang="en-US" dirty="0" smtClean="0">
              <a:latin typeface="Calibri" pitchFamily="34" charset="0"/>
            </a:endParaRPr>
          </a:p>
          <a:p>
            <a:pPr lvl="0"/>
            <a:r>
              <a:rPr lang="en-US" dirty="0" smtClean="0">
                <a:latin typeface="Calibri" pitchFamily="34" charset="0"/>
              </a:rPr>
              <a:t>Antibodies may be transferred trans-</a:t>
            </a:r>
            <a:r>
              <a:rPr lang="en-US" dirty="0" err="1" smtClean="0">
                <a:latin typeface="Calibri" pitchFamily="34" charset="0"/>
              </a:rPr>
              <a:t>placentally</a:t>
            </a:r>
            <a:r>
              <a:rPr lang="en-US" dirty="0" smtClean="0">
                <a:latin typeface="Calibri" pitchFamily="34" charset="0"/>
              </a:rPr>
              <a:t> to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infants </a:t>
            </a:r>
            <a:r>
              <a:rPr lang="en-US" dirty="0" smtClean="0">
                <a:latin typeface="Calibri" pitchFamily="34" charset="0"/>
              </a:rPr>
              <a:t>of type 1 diabetic mothers so caution must be used for interpretation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Anti-insulin antibodies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 pitchFamily="34" charset="0"/>
              </a:rPr>
              <a:t>Anti-insulin antibodies either of </a:t>
            </a:r>
            <a:r>
              <a:rPr lang="en-US" dirty="0" err="1" smtClean="0">
                <a:latin typeface="Calibri" pitchFamily="34" charset="0"/>
              </a:rPr>
              <a:t>IgG</a:t>
            </a:r>
            <a:r>
              <a:rPr lang="en-US" dirty="0" smtClean="0">
                <a:latin typeface="Calibri" pitchFamily="34" charset="0"/>
              </a:rPr>
              <a:t> and/or </a:t>
            </a:r>
            <a:r>
              <a:rPr lang="en-US" dirty="0" err="1" smtClean="0">
                <a:latin typeface="Calibri" pitchFamily="34" charset="0"/>
              </a:rPr>
              <a:t>IgM</a:t>
            </a:r>
            <a:r>
              <a:rPr lang="en-US" dirty="0" smtClean="0">
                <a:latin typeface="Calibri" pitchFamily="34" charset="0"/>
              </a:rPr>
              <a:t> class against insulin are elevated and this may make insulin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less effective or neutralize it </a:t>
            </a:r>
            <a:br>
              <a:rPr lang="en-US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r>
              <a:rPr lang="en-US" dirty="0" err="1" smtClean="0">
                <a:solidFill>
                  <a:srgbClr val="C00000"/>
                </a:solidFill>
                <a:latin typeface="Calibri" pitchFamily="34" charset="0"/>
              </a:rPr>
              <a:t>IgG</a:t>
            </a:r>
            <a:r>
              <a:rPr lang="en-US" dirty="0" smtClean="0">
                <a:latin typeface="Calibri" pitchFamily="34" charset="0"/>
              </a:rPr>
              <a:t>: is the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most common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type of anti-insulin antibody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r>
              <a:rPr lang="en-US" dirty="0" err="1" smtClean="0">
                <a:solidFill>
                  <a:srgbClr val="C00000"/>
                </a:solidFill>
                <a:latin typeface="Calibri" pitchFamily="34" charset="0"/>
              </a:rPr>
              <a:t>IgM</a:t>
            </a:r>
            <a:r>
              <a:rPr lang="en-US" dirty="0" smtClean="0">
                <a:latin typeface="Calibri" pitchFamily="34" charset="0"/>
              </a:rPr>
              <a:t>: may cause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insulin resistance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r>
              <a:rPr lang="en-US" dirty="0" err="1" smtClean="0">
                <a:solidFill>
                  <a:srgbClr val="C00000"/>
                </a:solidFill>
                <a:latin typeface="Calibri" pitchFamily="34" charset="0"/>
              </a:rPr>
              <a:t>IgE</a:t>
            </a:r>
            <a:r>
              <a:rPr lang="en-US" dirty="0" smtClean="0">
                <a:latin typeface="Calibri" pitchFamily="34" charset="0"/>
              </a:rPr>
              <a:t>: may be responsible for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allergic reactions</a:t>
            </a:r>
            <a:endParaRPr lang="en-US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Disease associations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>
                <a:latin typeface="Calibri" pitchFamily="34" charset="0"/>
                <a:cs typeface="Times New Roman" pitchFamily="18" charset="0"/>
              </a:rPr>
              <a:t>About 10% patients with Type 1 diabetes are prone to other autoimmune disorders such as:</a:t>
            </a:r>
          </a:p>
          <a:p>
            <a:pPr lvl="2"/>
            <a:r>
              <a:rPr lang="en-US" sz="3200" dirty="0" smtClean="0">
                <a:latin typeface="Calibri" pitchFamily="34" charset="0"/>
                <a:cs typeface="Times New Roman" pitchFamily="18" charset="0"/>
              </a:rPr>
              <a:t>Addison’s disease</a:t>
            </a:r>
          </a:p>
          <a:p>
            <a:pPr lvl="2"/>
            <a:r>
              <a:rPr lang="en-US" sz="3200" dirty="0" smtClean="0">
                <a:latin typeface="Calibri" pitchFamily="34" charset="0"/>
                <a:cs typeface="Times New Roman" pitchFamily="18" charset="0"/>
              </a:rPr>
              <a:t>Pernicious anemia</a:t>
            </a:r>
          </a:p>
          <a:p>
            <a:pPr lvl="2"/>
            <a:r>
              <a:rPr lang="en-US" sz="3200" dirty="0" smtClean="0">
                <a:latin typeface="Calibri" pitchFamily="34" charset="0"/>
                <a:cs typeface="Times New Roman" pitchFamily="18" charset="0"/>
              </a:rPr>
              <a:t>Graves’ disease </a:t>
            </a:r>
          </a:p>
          <a:p>
            <a:pPr lvl="2"/>
            <a:r>
              <a:rPr lang="en-US" sz="3200" dirty="0" smtClean="0">
                <a:latin typeface="Calibri" pitchFamily="34" charset="0"/>
                <a:cs typeface="Times New Roman" pitchFamily="18" charset="0"/>
              </a:rPr>
              <a:t>Hashimoto’s </a:t>
            </a:r>
            <a:r>
              <a:rPr lang="en-US" sz="3200" dirty="0" err="1" smtClean="0">
                <a:latin typeface="Calibri" pitchFamily="34" charset="0"/>
                <a:cs typeface="Times New Roman" pitchFamily="18" charset="0"/>
              </a:rPr>
              <a:t>thyroiditis</a:t>
            </a:r>
            <a:r>
              <a:rPr lang="en-US" sz="3200" dirty="0" smtClean="0">
                <a:latin typeface="Calibri" pitchFamily="34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82613" y="1939925"/>
            <a:ext cx="7577137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3200" i="1" dirty="0"/>
          </a:p>
          <a:p>
            <a:r>
              <a:rPr lang="en-GB" sz="3200" dirty="0"/>
              <a:t>Hypothyroidism</a:t>
            </a:r>
          </a:p>
          <a:p>
            <a:pPr lvl="3">
              <a:buFontTx/>
              <a:buChar char="•"/>
            </a:pPr>
            <a:r>
              <a:rPr lang="en-GB" sz="3200" dirty="0"/>
              <a:t>	Hashimoto’s </a:t>
            </a:r>
            <a:r>
              <a:rPr lang="en-GB" sz="3200" dirty="0" smtClean="0"/>
              <a:t>disease</a:t>
            </a:r>
            <a:endParaRPr lang="en-GB" sz="3200" dirty="0"/>
          </a:p>
          <a:p>
            <a:pPr lvl="3">
              <a:buFontTx/>
              <a:buChar char="•"/>
            </a:pPr>
            <a:r>
              <a:rPr lang="en-GB" sz="3200" dirty="0"/>
              <a:t>	Atrophic </a:t>
            </a:r>
            <a:r>
              <a:rPr lang="en-GB" sz="3200" dirty="0" err="1" smtClean="0"/>
              <a:t>thyroiditis</a:t>
            </a:r>
            <a:endParaRPr lang="en-GB" sz="3200" dirty="0"/>
          </a:p>
          <a:p>
            <a:pPr lvl="3"/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Hyperthyroidism</a:t>
            </a:r>
          </a:p>
          <a:p>
            <a:pPr lvl="3">
              <a:buFontTx/>
              <a:buChar char="•"/>
            </a:pPr>
            <a:r>
              <a:rPr lang="en-GB" sz="3200" dirty="0"/>
              <a:t>  </a:t>
            </a:r>
            <a:r>
              <a:rPr lang="en-GB" sz="3200" dirty="0" smtClean="0"/>
              <a:t> Graves</a:t>
            </a:r>
            <a:r>
              <a:rPr lang="en-GB" sz="3200" dirty="0"/>
              <a:t>’ </a:t>
            </a:r>
            <a:r>
              <a:rPr lang="en-GB" sz="3200" dirty="0" smtClean="0"/>
              <a:t>disease</a:t>
            </a:r>
            <a:endParaRPr lang="en-GB" sz="32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93775" y="576263"/>
            <a:ext cx="6196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dirty="0"/>
              <a:t> </a:t>
            </a:r>
            <a:r>
              <a:rPr lang="en-GB" sz="4000" dirty="0" smtClean="0"/>
              <a:t>Thyroid   autoimmunity</a:t>
            </a:r>
            <a:endParaRPr lang="en-GB" sz="4000" dirty="0"/>
          </a:p>
        </p:txBody>
      </p:sp>
      <p:pic>
        <p:nvPicPr>
          <p:cNvPr id="6" name="Picture 2" descr="http://t2.gstatic.com/images?q=tbn:ANd9GcToE0LT1Wb4216yX5UwHc7fZVQPU_Xj9c4fiNhwxneF0o_m-UURE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7564" y="1828800"/>
            <a:ext cx="2875286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0225" y="377825"/>
            <a:ext cx="8156575" cy="11509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Chronic Lymphocytic </a:t>
            </a:r>
            <a:r>
              <a:rPr kumimoji="0" lang="en-US" sz="3600" b="1" i="0" u="none" strike="noStrike" kern="1200" normalizeH="0" baseline="0" noProof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Thyroiditis</a:t>
            </a:r>
            <a:r>
              <a:rPr kumimoji="0" lang="en-US" sz="3600" b="1" i="0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3600" b="1" i="0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(Hashimoto’s </a:t>
            </a:r>
            <a:r>
              <a:rPr kumimoji="0" lang="en-US" sz="3600" b="1" i="0" u="none" strike="noStrike" kern="1200" normalizeH="0" baseline="0" noProof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Thyroiditis</a:t>
            </a:r>
            <a:r>
              <a:rPr kumimoji="0" lang="en-US" sz="3600" b="1" i="0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3600" b="1" i="0" u="none" strike="noStrike" kern="1200" normalizeH="0" baseline="0" noProof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14338" y="1924050"/>
            <a:ext cx="5487987" cy="46212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Male: Female ratio is 1:3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Associated with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HLA-B8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Symptoms of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hypothyroidism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Fatigue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Increased sensitivity to </a:t>
            </a:r>
            <a:r>
              <a:rPr lang="en-US" dirty="0" smtClean="0"/>
              <a:t>cold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Unexplained weight </a:t>
            </a:r>
            <a:r>
              <a:rPr lang="en-US" dirty="0" smtClean="0"/>
              <a:t>gain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Dry </a:t>
            </a:r>
            <a:r>
              <a:rPr lang="en-US" dirty="0" smtClean="0"/>
              <a:t>skin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Hoarseness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Puffy </a:t>
            </a:r>
            <a:r>
              <a:rPr lang="en-US" dirty="0" smtClean="0"/>
              <a:t>face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Thinning hair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hipotireoidis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48400" y="1600200"/>
            <a:ext cx="1963678" cy="2681288"/>
          </a:xfrm>
          <a:prstGeom prst="rect">
            <a:avLst/>
          </a:prstGeom>
          <a:noFill/>
        </p:spPr>
      </p:pic>
      <p:pic>
        <p:nvPicPr>
          <p:cNvPr id="5" name="Picture 4" descr="thCAW2A8C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505200"/>
            <a:ext cx="2057400" cy="31016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Hashimoto’s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Thyroiditis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1219200" y="1600200"/>
            <a:ext cx="6781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Frequently affects </a:t>
            </a:r>
            <a:r>
              <a:rPr lang="en-US" sz="2800" dirty="0"/>
              <a:t>middle-aged women </a:t>
            </a:r>
          </a:p>
          <a:p>
            <a:r>
              <a:rPr lang="en-US" sz="2800" dirty="0" smtClean="0"/>
              <a:t>Individuals </a:t>
            </a:r>
            <a:r>
              <a:rPr lang="en-US" sz="2800" dirty="0"/>
              <a:t>produce auto-antibodies and </a:t>
            </a:r>
            <a:r>
              <a:rPr lang="en-US" sz="2800" dirty="0" smtClean="0"/>
              <a:t>sensitized TH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cells </a:t>
            </a:r>
            <a:r>
              <a:rPr lang="en-US" sz="2800" dirty="0"/>
              <a:t>specific for thyroid antigens. </a:t>
            </a:r>
            <a:endParaRPr lang="en-US" sz="2800" dirty="0" smtClean="0"/>
          </a:p>
          <a:p>
            <a:r>
              <a:rPr lang="en-US" sz="2800" dirty="0" smtClean="0"/>
              <a:t>It is a delayed type of hypersensitivity </a:t>
            </a:r>
            <a:r>
              <a:rPr lang="en-US" sz="2800" dirty="0"/>
              <a:t>response </a:t>
            </a:r>
            <a:r>
              <a:rPr lang="en-US" sz="2800" dirty="0" smtClean="0"/>
              <a:t>and is </a:t>
            </a:r>
            <a:r>
              <a:rPr lang="en-US" sz="2800" dirty="0"/>
              <a:t>characterized </a:t>
            </a:r>
            <a:r>
              <a:rPr lang="en-US" sz="2800" dirty="0" smtClean="0"/>
              <a:t>by:</a:t>
            </a:r>
          </a:p>
          <a:p>
            <a:pPr lvl="1"/>
            <a:r>
              <a:rPr lang="en-US" sz="2400" dirty="0" smtClean="0"/>
              <a:t>An </a:t>
            </a:r>
            <a:r>
              <a:rPr lang="en-US" sz="2400" dirty="0"/>
              <a:t>intense infiltration of the thyroid gland by lymphocytes, macrophages, and plasma cells, which form lymphocytic follicles and germinal </a:t>
            </a:r>
            <a:r>
              <a:rPr lang="en-US" sz="2400" dirty="0" smtClean="0"/>
              <a:t>centers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Objectives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understand that immune system can target either single or multiple organs</a:t>
            </a:r>
          </a:p>
          <a:p>
            <a:r>
              <a:rPr lang="en-US" dirty="0" smtClean="0"/>
              <a:t>To know that autoimmunity against endocrine glands can cause endocrine dysfunction</a:t>
            </a:r>
          </a:p>
          <a:p>
            <a:r>
              <a:rPr lang="en-US" dirty="0" smtClean="0"/>
              <a:t>To understand various cellular and </a:t>
            </a:r>
            <a:r>
              <a:rPr lang="en-US" dirty="0" err="1" smtClean="0"/>
              <a:t>humoral</a:t>
            </a:r>
            <a:r>
              <a:rPr lang="en-US" dirty="0" smtClean="0"/>
              <a:t> auto-immune mechanisms involved in different endocrine disorders</a:t>
            </a:r>
          </a:p>
          <a:p>
            <a:r>
              <a:rPr lang="en-US" dirty="0" smtClean="0"/>
              <a:t> To know about the endocrine disease associations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8382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Hashimoto’s-</a:t>
            </a:r>
            <a:r>
              <a:rPr kumimoji="0" lang="en-US" sz="4400" b="1" i="1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Pathogenesis</a:t>
            </a:r>
            <a:r>
              <a:rPr kumimoji="0" lang="en-US" sz="4400" b="1" i="0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371600"/>
            <a:ext cx="7772400" cy="495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Sensitization of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autoreactive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CD4+ T-helper cells to thyroid antigens appears to be the initiating event.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The </a:t>
            </a: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t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hyrocytes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may be destroyed by: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CD8+ </a:t>
            </a:r>
            <a:r>
              <a:rPr kumimoji="0" lang="en-US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cytotoxic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T cell-mediated cell death: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CD8+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cytotoxic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T cells may cause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thyrocyte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destruction by either:  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erforin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/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granzyme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granules 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Engagement of death receptors (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Fas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) on the target cell   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Cytokine-mediated cell death: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CD4+ T cells produce inflammatory cytokines such as IFN-γ </a:t>
            </a:r>
            <a:r>
              <a:rPr lang="en-US" sz="2200" dirty="0" smtClean="0">
                <a:solidFill>
                  <a:srgbClr val="000000"/>
                </a:solidFill>
                <a:cs typeface="Arial" pitchFamily="34" charset="0"/>
              </a:rPr>
              <a:t>followed by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recruitment and activation of macrophages and damage to follicles.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Binding of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antithyroid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antibodies: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followed by antibody-dependent cell-mediated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cytotoxicity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(ADCC)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chanism_of_hashimoto's_thyroiditis13179555184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-34524"/>
            <a:ext cx="7620000" cy="689252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8382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Hashimoto’s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Thyroiditis</a:t>
            </a:r>
            <a:endParaRPr kumimoji="0" lang="en-US" sz="4400" b="1" i="0" u="none" strike="noStrike" kern="1200" normalizeH="0" baseline="0" noProof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371600"/>
            <a:ext cx="8077200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Lymphocytic  infiltrate in the thyroid gland,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lymphoid follicle formation and fibrosis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90800"/>
            <a:ext cx="401537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90800"/>
            <a:ext cx="419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90600" y="6096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Normal thyroid histology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6096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Hashimoto’s </a:t>
            </a:r>
            <a:r>
              <a:rPr lang="en-US" b="1" dirty="0" err="1" smtClean="0"/>
              <a:t>throiditis</a:t>
            </a:r>
            <a:r>
              <a:rPr lang="en-US" b="1" dirty="0" smtClean="0"/>
              <a:t> with intense cellular infiltrates</a:t>
            </a:r>
            <a:endParaRPr 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Hashimotos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thyroiditis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inflammatory response causes:</a:t>
            </a:r>
          </a:p>
          <a:p>
            <a:endParaRPr lang="en-US" dirty="0" smtClean="0"/>
          </a:p>
          <a:p>
            <a:r>
              <a:rPr lang="en-US" dirty="0" smtClean="0"/>
              <a:t>A goiter, or visible enlargement of the thyroid  gland </a:t>
            </a:r>
          </a:p>
          <a:p>
            <a:endParaRPr lang="en-US" dirty="0" smtClean="0"/>
          </a:p>
          <a:p>
            <a:r>
              <a:rPr lang="en-US" dirty="0" smtClean="0"/>
              <a:t>Antibodies are formed  to a number of thyroid proteins, including:</a:t>
            </a:r>
          </a:p>
          <a:p>
            <a:pPr>
              <a:buNone/>
            </a:pPr>
            <a:r>
              <a:rPr lang="en-US" dirty="0" smtClean="0"/>
              <a:t>                  - </a:t>
            </a:r>
            <a:r>
              <a:rPr lang="en-US" dirty="0" err="1" smtClean="0"/>
              <a:t>Thyroglobulin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- Thyroid </a:t>
            </a:r>
            <a:r>
              <a:rPr lang="en-US" dirty="0" err="1" smtClean="0"/>
              <a:t>peroxidase</a:t>
            </a: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dirty="0" smtClean="0"/>
              <a:t>   (</a:t>
            </a:r>
            <a:r>
              <a:rPr lang="en-US" sz="2800" dirty="0" smtClean="0"/>
              <a:t>both are involved in production of thyroid hormone)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Graves’ disease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Clinical Features: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Agitation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Sleep disturbance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Sweating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Palpitations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Muscle </a:t>
            </a:r>
            <a:r>
              <a:rPr lang="en-US" dirty="0" smtClean="0"/>
              <a:t>weakness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Weight loss despite increased </a:t>
            </a:r>
            <a:r>
              <a:rPr lang="en-US" dirty="0" smtClean="0"/>
              <a:t>appetite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Goiter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Tremor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Ophthalmopathy</a:t>
            </a:r>
            <a:r>
              <a:rPr lang="en-US" dirty="0" smtClean="0"/>
              <a:t> (</a:t>
            </a:r>
            <a:r>
              <a:rPr lang="en-US" dirty="0" err="1" smtClean="0"/>
              <a:t>Exopthalmos</a:t>
            </a:r>
            <a:r>
              <a:rPr lang="en-US" dirty="0" smtClean="0"/>
              <a:t>)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46075"/>
            <a:ext cx="7772400" cy="85248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Graves’ Disease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600200"/>
            <a:ext cx="4103687" cy="4075112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Less common than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tabLst/>
              <a:defRPr/>
            </a:pPr>
            <a:r>
              <a:rPr lang="en-US" sz="2400" dirty="0" smtClean="0"/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Hashimoto’s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disease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Male: Female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ratio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1:7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Associated with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HLA-B8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Characterized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by production of stimulating antibodies against TSH receptors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834279-878672-230.jpg"/>
          <p:cNvPicPr>
            <a:picLocks noChangeAspect="1"/>
          </p:cNvPicPr>
          <p:nvPr/>
        </p:nvPicPr>
        <p:blipFill>
          <a:blip r:embed="rId2"/>
          <a:srcRect r="16667"/>
          <a:stretch>
            <a:fillRect/>
          </a:stretch>
        </p:blipFill>
        <p:spPr>
          <a:xfrm>
            <a:off x="4682066" y="1121227"/>
            <a:ext cx="4461934" cy="5736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Graves' Disease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267200" cy="4678363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The production of antibodies in Graves' Disease is thought to arise by activation of CD4+ </a:t>
            </a:r>
            <a:r>
              <a:rPr lang="en-US" sz="3100" dirty="0" smtClean="0"/>
              <a:t>T-cells </a:t>
            </a:r>
          </a:p>
          <a:p>
            <a:endParaRPr lang="en-US" sz="3100" dirty="0" smtClean="0"/>
          </a:p>
          <a:p>
            <a:r>
              <a:rPr lang="en-US" sz="3100" dirty="0" smtClean="0"/>
              <a:t>F</a:t>
            </a:r>
            <a:r>
              <a:rPr lang="en-US" sz="3100" dirty="0" smtClean="0"/>
              <a:t>ollowed </a:t>
            </a:r>
            <a:r>
              <a:rPr lang="en-US" sz="3100" dirty="0" smtClean="0"/>
              <a:t>by B-cell recruitment into the </a:t>
            </a:r>
            <a:r>
              <a:rPr lang="en-US" sz="3100" dirty="0" smtClean="0"/>
              <a:t>thyroid </a:t>
            </a:r>
          </a:p>
          <a:p>
            <a:endParaRPr lang="en-US" sz="3100" dirty="0" smtClean="0"/>
          </a:p>
          <a:p>
            <a:r>
              <a:rPr lang="en-US" sz="3100" dirty="0" smtClean="0"/>
              <a:t>These </a:t>
            </a:r>
            <a:r>
              <a:rPr lang="en-US" sz="3100" dirty="0" smtClean="0"/>
              <a:t>B-cells produce antibodies specific to the thyroid antigens</a:t>
            </a:r>
          </a:p>
          <a:p>
            <a:pPr>
              <a:buNone/>
            </a:pPr>
            <a:r>
              <a:rPr lang="en-US" sz="3100" dirty="0" smtClean="0"/>
              <a:t> </a:t>
            </a:r>
            <a:endParaRPr lang="en-US" sz="3100" dirty="0" smtClean="0"/>
          </a:p>
          <a:p>
            <a:endParaRPr lang="en-US" dirty="0"/>
          </a:p>
        </p:txBody>
      </p:sp>
      <p:pic>
        <p:nvPicPr>
          <p:cNvPr id="4" name="Picture 3" descr="nri750-f1.gif"/>
          <p:cNvPicPr>
            <a:picLocks noChangeAspect="1"/>
          </p:cNvPicPr>
          <p:nvPr/>
        </p:nvPicPr>
        <p:blipFill>
          <a:blip r:embed="rId2"/>
          <a:srcRect l="51333" b="4717"/>
          <a:stretch>
            <a:fillRect/>
          </a:stretch>
        </p:blipFill>
        <p:spPr>
          <a:xfrm>
            <a:off x="4648200" y="1371600"/>
            <a:ext cx="35052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13716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Graves’ Disease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thyrotropin</a:t>
            </a:r>
            <a:r>
              <a:rPr lang="en-US" dirty="0" smtClean="0"/>
              <a:t> receptor (Thyroid Stimulating Hormone (TSH) receptor) is the antigen for TSH receptor antibodies (</a:t>
            </a:r>
            <a:r>
              <a:rPr lang="en-US" dirty="0" err="1" smtClean="0"/>
              <a:t>TRAbs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There are three types of TSH receptor antibodies:</a:t>
            </a:r>
          </a:p>
          <a:p>
            <a:pPr lvl="1"/>
            <a:r>
              <a:rPr lang="en-US" dirty="0" smtClean="0"/>
              <a:t>Activating antibodies (associated with hyperthyroidism) </a:t>
            </a:r>
          </a:p>
          <a:p>
            <a:pPr lvl="1"/>
            <a:r>
              <a:rPr lang="en-US" dirty="0" smtClean="0"/>
              <a:t>Blocking antibodies (associated with </a:t>
            </a:r>
            <a:r>
              <a:rPr lang="en-US" dirty="0" err="1" smtClean="0"/>
              <a:t>thyroiditis</a:t>
            </a:r>
            <a:r>
              <a:rPr lang="en-US" dirty="0" smtClean="0"/>
              <a:t>)  </a:t>
            </a:r>
          </a:p>
          <a:p>
            <a:pPr lvl="1"/>
            <a:r>
              <a:rPr lang="en-US" dirty="0" smtClean="0"/>
              <a:t>Neutral antibodies (no effect on receptor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cp070112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1" y="990600"/>
            <a:ext cx="9028218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67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19" y="838200"/>
            <a:ext cx="8751762" cy="5181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105400"/>
            <a:ext cx="3048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2286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Adrenal Gland</a:t>
            </a:r>
            <a:endParaRPr lang="en-US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2390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Immune response against endocrine glands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086600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Is organ-specific autoimmunity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Both cellular and antibody mediated immune responses are involved </a:t>
            </a:r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Manifestations are usually related to the organ involved 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(Single or multiple organ involvement)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43000" y="457200"/>
            <a:ext cx="72263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Addison’s Disease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  <a:p>
            <a:endParaRPr lang="en-US" sz="36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  <a:p>
            <a:endParaRPr lang="en-US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  <a:p>
            <a:pPr algn="just" eaLnBrk="0" hangingPunct="0"/>
            <a:endParaRPr lang="en-US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 	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Female: Male  ratio :    4:1</a:t>
            </a:r>
          </a:p>
          <a:p>
            <a:pPr algn="just" eaLnBrk="0" hangingPunct="0"/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  <a:p>
            <a:pPr algn="just" eaLnBrk="0" hangingPunct="0"/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	Susceptibility genes: </a:t>
            </a:r>
          </a:p>
          <a:p>
            <a:pPr algn="just" eaLnBrk="0" hangingPunct="0">
              <a:buFontTx/>
              <a:buChar char="•"/>
            </a:pP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  <a:p>
            <a:pPr lvl="3" algn="just" eaLnBrk="0" hangingPunct="0"/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     HLA-DR3 and/or DR4</a:t>
            </a:r>
          </a:p>
          <a:p>
            <a:pPr algn="just" eaLnBrk="0" hangingPunct="0"/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  </a:t>
            </a:r>
          </a:p>
          <a:p>
            <a:pPr algn="just" eaLnBrk="0" hangingPunct="0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36550" y="242888"/>
            <a:ext cx="8583613" cy="11938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Primary adrenal insufficiency:</a:t>
            </a:r>
            <a:br>
              <a:rPr kumimoji="0" lang="en-US" sz="3200" b="1" i="0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Symptoms &amp; Physical findings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09575" y="1981200"/>
            <a:ext cx="4391025" cy="46069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Weakness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Weight loss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Poor appetite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-Confusion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Hyper-pigmentation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Hypotension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Weak pulse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Shock</a:t>
            </a:r>
          </a:p>
        </p:txBody>
      </p:sp>
      <p:pic>
        <p:nvPicPr>
          <p:cNvPr id="4" name="Picture 5" descr="Addison 1855 plat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7200" y="1651426"/>
            <a:ext cx="4648200" cy="4646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4163" y="488950"/>
            <a:ext cx="83867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Autoimmune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Adrenocortical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Failure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or   Addison's 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disease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8200" y="2133600"/>
            <a:ext cx="7239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 It  develops as a consequence of autoimmune destruction of steroid-producing cells in the </a:t>
            </a:r>
            <a:r>
              <a:rPr lang="en-US" sz="2800" dirty="0" smtClean="0"/>
              <a:t>adrenal gland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   The major auto-antigen is 21-hydroxylase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 </a:t>
            </a:r>
            <a:r>
              <a:rPr lang="en-US" sz="2800" dirty="0" smtClean="0"/>
              <a:t>An enzyme </a:t>
            </a:r>
            <a:r>
              <a:rPr lang="en-US" sz="2800" dirty="0"/>
              <a:t>involved in the biosynthesis of </a:t>
            </a:r>
            <a:r>
              <a:rPr lang="en-US" sz="2800" dirty="0" err="1"/>
              <a:t>cortisol</a:t>
            </a:r>
            <a:r>
              <a:rPr lang="en-US" sz="2800" dirty="0"/>
              <a:t> and </a:t>
            </a:r>
            <a:r>
              <a:rPr lang="en-US" sz="2800" dirty="0" err="1"/>
              <a:t>aldosterone</a:t>
            </a:r>
            <a:r>
              <a:rPr lang="en-US" sz="2800" dirty="0"/>
              <a:t> in the adrenal cortex </a:t>
            </a:r>
            <a:r>
              <a:rPr lang="en-US" sz="2800" dirty="0" smtClean="0"/>
              <a:t>  </a:t>
            </a:r>
            <a:endParaRPr lang="en-US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Autoimmune </a:t>
            </a:r>
            <a:r>
              <a:rPr lang="en-US" dirty="0" err="1" smtClean="0"/>
              <a:t>Adrenalitis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239000" cy="4525963"/>
          </a:xfrm>
        </p:spPr>
        <p:txBody>
          <a:bodyPr>
            <a:normAutofit lnSpcReduction="10000"/>
          </a:bodyPr>
          <a:lstStyle/>
          <a:p>
            <a:r>
              <a:rPr lang="en-US" sz="2200" b="1" dirty="0" err="1" smtClean="0"/>
              <a:t>Humoral</a:t>
            </a:r>
            <a:r>
              <a:rPr lang="en-US" sz="2200" b="1" dirty="0" smtClean="0"/>
              <a:t> Immunity</a:t>
            </a:r>
            <a:r>
              <a:rPr lang="en-US" sz="2200" dirty="0" smtClean="0"/>
              <a:t>:</a:t>
            </a:r>
          </a:p>
          <a:p>
            <a:r>
              <a:rPr lang="en-US" sz="2200" dirty="0" smtClean="0"/>
              <a:t>Autoimmune </a:t>
            </a:r>
            <a:r>
              <a:rPr lang="en-US" sz="2200" dirty="0" err="1" smtClean="0"/>
              <a:t>adrenalitis</a:t>
            </a:r>
            <a:r>
              <a:rPr lang="en-US" sz="2200" dirty="0" smtClean="0"/>
              <a:t> is characterized by the presence of serum antibodies against</a:t>
            </a:r>
          </a:p>
          <a:p>
            <a:pPr lvl="1"/>
            <a:r>
              <a:rPr lang="en-US" sz="2200" dirty="0" smtClean="0"/>
              <a:t>21-hydroxylase</a:t>
            </a:r>
          </a:p>
          <a:p>
            <a:pPr lvl="1"/>
            <a:r>
              <a:rPr lang="en-US" sz="2200" dirty="0" smtClean="0"/>
              <a:t>17-alpha-hydroxylase</a:t>
            </a:r>
          </a:p>
          <a:p>
            <a:pPr lvl="1">
              <a:buNone/>
            </a:pPr>
            <a:endParaRPr lang="en-US" sz="2200" dirty="0" smtClean="0"/>
          </a:p>
          <a:p>
            <a:r>
              <a:rPr lang="en-US" sz="2200" dirty="0" smtClean="0"/>
              <a:t>The serum concentration of auto-antibodies, specifically against 21-hydroxylase correlates strongly with the degree of adrenal dysfunction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Adrenal insufficiency becomes clinically evident only after </a:t>
            </a:r>
            <a:r>
              <a:rPr lang="en-US" sz="2200" b="1" dirty="0" smtClean="0"/>
              <a:t>at least 90 percent</a:t>
            </a:r>
            <a:r>
              <a:rPr lang="en-US" sz="2200" dirty="0" smtClean="0"/>
              <a:t> of the cortex has been destroyed</a:t>
            </a:r>
            <a:endParaRPr lang="en-US" sz="2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Autoimmune </a:t>
            </a:r>
            <a:r>
              <a:rPr lang="en-US" dirty="0" err="1" smtClean="0"/>
              <a:t>Adrenalitis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086600" cy="4525963"/>
          </a:xfrm>
        </p:spPr>
        <p:txBody>
          <a:bodyPr>
            <a:normAutofit lnSpcReduction="10000"/>
          </a:bodyPr>
          <a:lstStyle/>
          <a:p>
            <a:r>
              <a:rPr lang="en-US" sz="2600" b="1" dirty="0" smtClean="0"/>
              <a:t>Cellular Immunity</a:t>
            </a:r>
            <a:r>
              <a:rPr lang="en-US" sz="2600" dirty="0" smtClean="0"/>
              <a:t>:</a:t>
            </a:r>
          </a:p>
          <a:p>
            <a:r>
              <a:rPr lang="en-US" sz="2600" dirty="0" smtClean="0"/>
              <a:t>The presence of lymphocytic infiltration in the adrenal </a:t>
            </a:r>
            <a:r>
              <a:rPr lang="en-US" sz="2600" dirty="0" smtClean="0"/>
              <a:t>glands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A Th1 response characterized by the production of Interferon-gamma </a:t>
            </a:r>
            <a:endParaRPr lang="en-US" sz="2600" dirty="0" smtClean="0"/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An antigen-specific T helper cell-driven process with </a:t>
            </a:r>
            <a:r>
              <a:rPr lang="en-US" sz="2600" dirty="0" err="1" smtClean="0"/>
              <a:t>cytotoxic</a:t>
            </a:r>
            <a:r>
              <a:rPr lang="en-US" sz="2600" dirty="0" smtClean="0"/>
              <a:t> T lymphocytes and activated macrophages mediate the destruction of the adrenal cortex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609600"/>
            <a:ext cx="7162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/>
              <a:t>Gonads </a:t>
            </a:r>
          </a:p>
          <a:p>
            <a:r>
              <a:rPr lang="en-GB" sz="2400" dirty="0" smtClean="0"/>
              <a:t> </a:t>
            </a:r>
            <a:endParaRPr lang="en-GB" sz="2400" dirty="0" smtClean="0"/>
          </a:p>
          <a:p>
            <a:r>
              <a:rPr lang="en-GB" sz="2400" b="1" dirty="0" smtClean="0"/>
              <a:t>	Autoimmune </a:t>
            </a:r>
            <a:r>
              <a:rPr lang="en-GB" sz="2400" b="1" dirty="0" err="1" smtClean="0"/>
              <a:t>oophoritis</a:t>
            </a:r>
            <a:r>
              <a:rPr lang="en-GB" sz="2400" b="1" dirty="0" smtClean="0"/>
              <a:t> </a:t>
            </a:r>
            <a:endParaRPr lang="en-GB" sz="2400" b="1" dirty="0" smtClean="0"/>
          </a:p>
          <a:p>
            <a:r>
              <a:rPr lang="en-GB" sz="2400" dirty="0" smtClean="0"/>
              <a:t>	</a:t>
            </a:r>
            <a:r>
              <a:rPr lang="en-GB" sz="2400" dirty="0" smtClean="0"/>
              <a:t>(Inflammation </a:t>
            </a:r>
            <a:r>
              <a:rPr lang="en-GB" sz="2400" dirty="0" smtClean="0"/>
              <a:t>of </a:t>
            </a:r>
            <a:r>
              <a:rPr lang="en-GB" sz="2400" dirty="0" smtClean="0"/>
              <a:t>the ovaries)</a:t>
            </a:r>
            <a:endParaRPr lang="en-GB" sz="2400" dirty="0" smtClean="0"/>
          </a:p>
          <a:p>
            <a:r>
              <a:rPr lang="en-GB" sz="2400" b="1" dirty="0" smtClean="0"/>
              <a:t>   </a:t>
            </a:r>
            <a:endParaRPr lang="en-GB" sz="2400" b="1" dirty="0" smtClean="0"/>
          </a:p>
          <a:p>
            <a:r>
              <a:rPr lang="en-GB" sz="2400" b="1" dirty="0" smtClean="0"/>
              <a:t> 	Autoimmune </a:t>
            </a:r>
            <a:r>
              <a:rPr lang="en-GB" sz="2400" b="1" dirty="0" err="1" smtClean="0"/>
              <a:t>orchitis</a:t>
            </a:r>
            <a:r>
              <a:rPr lang="en-GB" sz="2400" dirty="0" smtClean="0"/>
              <a:t>:</a:t>
            </a:r>
          </a:p>
          <a:p>
            <a:pPr algn="ctr"/>
            <a:r>
              <a:rPr lang="en-GB" sz="2400" dirty="0" smtClean="0"/>
              <a:t>         </a:t>
            </a:r>
            <a:r>
              <a:rPr lang="en-GB" sz="2400" dirty="0" smtClean="0"/>
              <a:t>Testicular </a:t>
            </a:r>
            <a:r>
              <a:rPr lang="en-GB" sz="2400" dirty="0" smtClean="0"/>
              <a:t>pain involving swelling, inflammation   and infection</a:t>
            </a:r>
          </a:p>
          <a:p>
            <a:pPr algn="ctr"/>
            <a:endParaRPr lang="en-GB" sz="2400" dirty="0" smtClean="0"/>
          </a:p>
          <a:p>
            <a:r>
              <a:rPr lang="en-GB" sz="3200" b="1" dirty="0" smtClean="0"/>
              <a:t>Pituitary gland</a:t>
            </a:r>
            <a:endParaRPr lang="en-GB" sz="3200" b="1" dirty="0" smtClean="0"/>
          </a:p>
          <a:p>
            <a:pPr algn="ctr"/>
            <a:r>
              <a:rPr lang="en-GB" sz="2400" dirty="0" smtClean="0"/>
              <a:t>     </a:t>
            </a:r>
            <a:endParaRPr lang="en-GB" sz="2400" dirty="0" smtClean="0"/>
          </a:p>
          <a:p>
            <a:pPr algn="ctr"/>
            <a:r>
              <a:rPr lang="en-GB" sz="2400" b="1" dirty="0" smtClean="0"/>
              <a:t> </a:t>
            </a:r>
            <a:r>
              <a:rPr lang="en-GB" sz="2400" b="1" dirty="0" smtClean="0"/>
              <a:t>Lymphocytic </a:t>
            </a:r>
            <a:r>
              <a:rPr lang="en-GB" sz="2400" b="1" dirty="0" err="1" smtClean="0"/>
              <a:t>hypophysitis</a:t>
            </a:r>
            <a:r>
              <a:rPr lang="en-GB" sz="2400" dirty="0" smtClean="0"/>
              <a:t>: Inflammation of the gland (autoimmune) resulting in decreased </a:t>
            </a:r>
            <a:r>
              <a:rPr lang="en-GB" sz="2400" dirty="0" smtClean="0"/>
              <a:t>production of </a:t>
            </a:r>
            <a:r>
              <a:rPr lang="en-GB" sz="2400" dirty="0" smtClean="0"/>
              <a:t>one or </a:t>
            </a:r>
            <a:r>
              <a:rPr lang="en-GB" sz="2400" dirty="0" smtClean="0"/>
              <a:t>more hormones by the pituitary </a:t>
            </a:r>
            <a:r>
              <a:rPr lang="en-GB" sz="2400" dirty="0" smtClean="0"/>
              <a:t>gland</a:t>
            </a:r>
            <a:endParaRPr lang="en-GB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Take home message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Either single or more than one endocrine glands may be targeted by immune system in a particular patient</a:t>
            </a:r>
          </a:p>
          <a:p>
            <a:r>
              <a:rPr lang="en-US" dirty="0" smtClean="0"/>
              <a:t>Immunological damage to endocrine glands is mediated by autoimmune reactions</a:t>
            </a:r>
          </a:p>
          <a:p>
            <a:r>
              <a:rPr lang="en-US" dirty="0" smtClean="0"/>
              <a:t>Endocrine dysfunction associated with immunological injury in majority of cases is due to end organ failure except in Graves’s disease.</a:t>
            </a:r>
          </a:p>
          <a:p>
            <a:r>
              <a:rPr lang="en-US" dirty="0" smtClean="0"/>
              <a:t>P</a:t>
            </a:r>
            <a:r>
              <a:rPr lang="en-US" dirty="0" smtClean="0"/>
              <a:t>atients suffering from a particular immune mediated endocrine disorder frequently harbor antibodies against other endocrine glands.   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Autoimmune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polyendocrine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syndrome type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It is </a:t>
            </a:r>
            <a:r>
              <a:rPr lang="en-US" dirty="0" err="1" smtClean="0"/>
              <a:t>charaterized</a:t>
            </a:r>
            <a:r>
              <a:rPr lang="en-US" dirty="0" smtClean="0"/>
              <a:t> by multiple endocrine glands dysfunction as a result of autoimmunity and is associated with: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Hypoparathyroidism</a:t>
            </a:r>
            <a:r>
              <a:rPr lang="en-US" dirty="0" smtClean="0"/>
              <a:t> (</a:t>
            </a:r>
            <a:r>
              <a:rPr lang="en-US" dirty="0" err="1" smtClean="0"/>
              <a:t>H</a:t>
            </a:r>
            <a:r>
              <a:rPr lang="en-US" dirty="0" err="1" smtClean="0"/>
              <a:t>ypocaclaemia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Addison’s disease (Hypoglycemia, hypotension)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ypothyroidism</a:t>
            </a:r>
          </a:p>
          <a:p>
            <a:pPr lvl="1"/>
            <a:r>
              <a:rPr lang="en-US" dirty="0" err="1" smtClean="0"/>
              <a:t>Hypogonadism</a:t>
            </a:r>
            <a:r>
              <a:rPr lang="en-US" dirty="0" smtClean="0"/>
              <a:t> and infertility</a:t>
            </a:r>
          </a:p>
          <a:p>
            <a:pPr lvl="1"/>
            <a:r>
              <a:rPr lang="en-US" dirty="0" err="1" smtClean="0"/>
              <a:t>Vitiligo</a:t>
            </a:r>
            <a:r>
              <a:rPr lang="en-US" dirty="0" smtClean="0"/>
              <a:t> (</a:t>
            </a:r>
            <a:r>
              <a:rPr lang="en-US" dirty="0" err="1" smtClean="0"/>
              <a:t>depigmentation</a:t>
            </a:r>
            <a:r>
              <a:rPr lang="en-US" dirty="0" smtClean="0"/>
              <a:t> of the skin)</a:t>
            </a:r>
          </a:p>
          <a:p>
            <a:pPr lvl="1"/>
            <a:r>
              <a:rPr lang="en-US" dirty="0" smtClean="0"/>
              <a:t>Alopecia</a:t>
            </a:r>
            <a:r>
              <a:rPr lang="en-US" dirty="0"/>
              <a:t> </a:t>
            </a:r>
            <a:r>
              <a:rPr lang="en-US" dirty="0" smtClean="0"/>
              <a:t>(baldness)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alabsorption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ernicious anemia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hronic active (autoimmune) </a:t>
            </a:r>
            <a:r>
              <a:rPr lang="en-US" dirty="0" smtClean="0"/>
              <a:t>hepatitis</a:t>
            </a:r>
          </a:p>
          <a:p>
            <a:pPr lvl="1"/>
            <a:r>
              <a:rPr lang="en-US" dirty="0" smtClean="0"/>
              <a:t>Diabetes (Type 1)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betes_2ty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262" y="0"/>
            <a:ext cx="666273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914400"/>
            <a:ext cx="15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PANCREASE</a:t>
            </a:r>
            <a:endParaRPr lang="en-US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19200" y="533400"/>
            <a:ext cx="6553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Type I Diabetes: Pancreatic </a:t>
            </a:r>
            <a:r>
              <a:rPr lang="el-GR" sz="2800" b="1" dirty="0" smtClean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β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 cells express abnormally high levels of MHC I and MHC II (?)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FF00"/>
                </a:solidFill>
                <a:cs typeface="Arial" charset="0"/>
              </a:rPr>
              <a:t>	</a:t>
            </a:r>
          </a:p>
          <a:p>
            <a:pPr algn="just">
              <a:spcBef>
                <a:spcPct val="50000"/>
              </a:spcBef>
            </a:pPr>
            <a:endParaRPr lang="el-GR" sz="2000" b="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2332038"/>
            <a:ext cx="8763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en-US" sz="3200" b="0" dirty="0"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3200" b="0" dirty="0"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3200" b="0" dirty="0"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3200" b="0" dirty="0"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3200" b="0" dirty="0"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2000" b="0" dirty="0">
                <a:latin typeface="Times New Roman" pitchFamily="18" charset="0"/>
              </a:rPr>
              <a:t>		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000" b="0" dirty="0" smtClean="0">
                <a:solidFill>
                  <a:srgbClr val="0000FF"/>
                </a:solidFill>
                <a:latin typeface="Arial Rounded MT Bold" pitchFamily="34" charset="0"/>
              </a:rPr>
              <a:t>         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Normal 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Pancreas</a:t>
            </a:r>
            <a:r>
              <a:rPr lang="en-US" sz="2000" b="1" dirty="0"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en-US" sz="2000" b="0" dirty="0">
                <a:latin typeface="Arial Rounded MT Bold" pitchFamily="34" charset="0"/>
              </a:rPr>
              <a:t>		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     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 pitchFamily="66" charset="0"/>
              </a:rPr>
              <a:t>Pancreas</a:t>
            </a: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with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Insulitis</a:t>
            </a:r>
            <a:endParaRPr lang="en-US" sz="2000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000" b="0" dirty="0"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2000" b="0" dirty="0">
                <a:solidFill>
                  <a:srgbClr val="FFFF00"/>
                </a:solidFill>
                <a:latin typeface="Times New Roman" pitchFamily="18" charset="0"/>
              </a:rPr>
              <a:t>                       </a:t>
            </a:r>
            <a:endParaRPr lang="en-US" sz="2000" dirty="0">
              <a:solidFill>
                <a:srgbClr val="FFFF00"/>
              </a:solidFill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000" dirty="0">
              <a:solidFill>
                <a:srgbClr val="FFFF00"/>
              </a:solidFill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000" b="0" dirty="0">
              <a:latin typeface="Times New Roman" pitchFamily="18" charset="0"/>
            </a:endParaRPr>
          </a:p>
        </p:txBody>
      </p:sp>
      <p:pic>
        <p:nvPicPr>
          <p:cNvPr id="6" name="Picture 5" descr="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2286000"/>
            <a:ext cx="47625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0"/>
            <a:ext cx="43434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rendo_2010_27-f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716"/>
            <a:ext cx="9144000" cy="6863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9906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304800"/>
            <a:ext cx="990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6096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362200"/>
            <a:ext cx="12954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Innate antiviral activity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1400958">
            <a:off x="5922963" y="4708525"/>
            <a:ext cx="488950" cy="852488"/>
            <a:chOff x="4876" y="891"/>
            <a:chExt cx="544" cy="95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8362">
              <a:off x="4876" y="935"/>
              <a:ext cx="541" cy="906"/>
              <a:chOff x="1854" y="1059"/>
              <a:chExt cx="578" cy="970"/>
            </a:xfrm>
          </p:grpSpPr>
          <p:sp>
            <p:nvSpPr>
              <p:cNvPr id="14424" name="AutoShape 4"/>
              <p:cNvSpPr>
                <a:spLocks noChangeArrowheads="1"/>
              </p:cNvSpPr>
              <p:nvPr/>
            </p:nvSpPr>
            <p:spPr bwMode="auto">
              <a:xfrm flipV="1">
                <a:off x="1854" y="1059"/>
                <a:ext cx="578" cy="226"/>
              </a:xfrm>
              <a:custGeom>
                <a:avLst/>
                <a:gdLst>
                  <a:gd name="T0" fmla="*/ 289 w 21600"/>
                  <a:gd name="T1" fmla="*/ 0 h 21600"/>
                  <a:gd name="T2" fmla="*/ 75 w 21600"/>
                  <a:gd name="T3" fmla="*/ 143 h 21600"/>
                  <a:gd name="T4" fmla="*/ 289 w 21600"/>
                  <a:gd name="T5" fmla="*/ 49 h 21600"/>
                  <a:gd name="T6" fmla="*/ 503 w 21600"/>
                  <a:gd name="T7" fmla="*/ 14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6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994" y="12856"/>
                    </a:moveTo>
                    <a:cubicBezTo>
                      <a:pt x="4760" y="12196"/>
                      <a:pt x="4641" y="11500"/>
                      <a:pt x="4641" y="10800"/>
                    </a:cubicBezTo>
                    <a:cubicBezTo>
                      <a:pt x="4641" y="7398"/>
                      <a:pt x="7398" y="4641"/>
                      <a:pt x="10800" y="4641"/>
                    </a:cubicBezTo>
                    <a:cubicBezTo>
                      <a:pt x="14201" y="4641"/>
                      <a:pt x="16959" y="7398"/>
                      <a:pt x="16959" y="10800"/>
                    </a:cubicBezTo>
                    <a:cubicBezTo>
                      <a:pt x="16959" y="11500"/>
                      <a:pt x="16839" y="12196"/>
                      <a:pt x="16605" y="12856"/>
                    </a:cubicBezTo>
                    <a:lnTo>
                      <a:pt x="20979" y="14406"/>
                    </a:lnTo>
                    <a:cubicBezTo>
                      <a:pt x="21390" y="13248"/>
                      <a:pt x="21600" y="12028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028"/>
                      <a:pt x="209" y="13248"/>
                      <a:pt x="620" y="1440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33CC"/>
                  </a:gs>
                  <a:gs pos="100000">
                    <a:srgbClr val="A92287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5" name="Oval 5"/>
              <p:cNvSpPr>
                <a:spLocks noChangeArrowheads="1"/>
              </p:cNvSpPr>
              <p:nvPr/>
            </p:nvSpPr>
            <p:spPr bwMode="auto">
              <a:xfrm rot="141940">
                <a:off x="1912" y="1253"/>
                <a:ext cx="173" cy="776"/>
              </a:xfrm>
              <a:prstGeom prst="ellipse">
                <a:avLst/>
              </a:prstGeom>
              <a:gradFill rotWithShape="0">
                <a:gsLst>
                  <a:gs pos="0">
                    <a:srgbClr val="FF33CC"/>
                  </a:gs>
                  <a:gs pos="100000">
                    <a:srgbClr val="A9228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6" name="Oval 6"/>
              <p:cNvSpPr>
                <a:spLocks noChangeArrowheads="1"/>
              </p:cNvSpPr>
              <p:nvPr/>
            </p:nvSpPr>
            <p:spPr bwMode="auto">
              <a:xfrm rot="141940">
                <a:off x="2022" y="1275"/>
                <a:ext cx="407" cy="404"/>
              </a:xfrm>
              <a:prstGeom prst="ellipse">
                <a:avLst/>
              </a:prstGeom>
              <a:gradFill rotWithShape="0">
                <a:gsLst>
                  <a:gs pos="0">
                    <a:srgbClr val="FF33CC"/>
                  </a:gs>
                  <a:gs pos="100000">
                    <a:srgbClr val="A9228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 rot="14648">
              <a:off x="4920" y="891"/>
              <a:ext cx="500" cy="131"/>
              <a:chOff x="2055" y="456"/>
              <a:chExt cx="399" cy="108"/>
            </a:xfrm>
          </p:grpSpPr>
          <p:sp>
            <p:nvSpPr>
              <p:cNvPr id="14419" name="Oval 8"/>
              <p:cNvSpPr>
                <a:spLocks noChangeArrowheads="1"/>
              </p:cNvSpPr>
              <p:nvPr/>
            </p:nvSpPr>
            <p:spPr bwMode="auto">
              <a:xfrm>
                <a:off x="2055" y="456"/>
                <a:ext cx="108" cy="10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66FF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0" name="Oval 9"/>
              <p:cNvSpPr>
                <a:spLocks noChangeArrowheads="1"/>
              </p:cNvSpPr>
              <p:nvPr/>
            </p:nvSpPr>
            <p:spPr bwMode="auto">
              <a:xfrm>
                <a:off x="2127" y="456"/>
                <a:ext cx="108" cy="10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66FF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1" name="Oval 10"/>
              <p:cNvSpPr>
                <a:spLocks noChangeArrowheads="1"/>
              </p:cNvSpPr>
              <p:nvPr/>
            </p:nvSpPr>
            <p:spPr bwMode="auto">
              <a:xfrm>
                <a:off x="2202" y="456"/>
                <a:ext cx="108" cy="10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66FF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2" name="Oval 11"/>
              <p:cNvSpPr>
                <a:spLocks noChangeArrowheads="1"/>
              </p:cNvSpPr>
              <p:nvPr/>
            </p:nvSpPr>
            <p:spPr bwMode="auto">
              <a:xfrm>
                <a:off x="2274" y="456"/>
                <a:ext cx="108" cy="10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66FF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3" name="Oval 12"/>
              <p:cNvSpPr>
                <a:spLocks noChangeArrowheads="1"/>
              </p:cNvSpPr>
              <p:nvPr/>
            </p:nvSpPr>
            <p:spPr bwMode="auto">
              <a:xfrm>
                <a:off x="2346" y="456"/>
                <a:ext cx="108" cy="10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66FF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12420465" flipV="1">
            <a:off x="6384925" y="4054475"/>
            <a:ext cx="314325" cy="765175"/>
            <a:chOff x="2879" y="1197"/>
            <a:chExt cx="485" cy="1158"/>
          </a:xfrm>
        </p:grpSpPr>
        <p:sp>
          <p:nvSpPr>
            <p:cNvPr id="14413" name="Oval 14"/>
            <p:cNvSpPr>
              <a:spLocks noChangeArrowheads="1"/>
            </p:cNvSpPr>
            <p:nvPr/>
          </p:nvSpPr>
          <p:spPr bwMode="auto">
            <a:xfrm rot="-405106">
              <a:off x="2879" y="1197"/>
              <a:ext cx="240" cy="686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4" name="Oval 15"/>
            <p:cNvSpPr>
              <a:spLocks noChangeArrowheads="1"/>
            </p:cNvSpPr>
            <p:nvPr/>
          </p:nvSpPr>
          <p:spPr bwMode="auto">
            <a:xfrm rot="307460">
              <a:off x="3114" y="1200"/>
              <a:ext cx="248" cy="665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5" name="Oval 16"/>
            <p:cNvSpPr>
              <a:spLocks noChangeArrowheads="1"/>
            </p:cNvSpPr>
            <p:nvPr/>
          </p:nvSpPr>
          <p:spPr bwMode="auto">
            <a:xfrm rot="-2334916">
              <a:off x="3120" y="1680"/>
              <a:ext cx="244" cy="675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6" name="Oval 17"/>
            <p:cNvSpPr>
              <a:spLocks noChangeArrowheads="1"/>
            </p:cNvSpPr>
            <p:nvPr/>
          </p:nvSpPr>
          <p:spPr bwMode="auto">
            <a:xfrm rot="2372418">
              <a:off x="2928" y="1680"/>
              <a:ext cx="223" cy="671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18" name="Oval 18"/>
          <p:cNvSpPr>
            <a:spLocks noChangeArrowheads="1"/>
          </p:cNvSpPr>
          <p:nvPr/>
        </p:nvSpPr>
        <p:spPr bwMode="auto">
          <a:xfrm rot="-3821847">
            <a:off x="6403182" y="3061493"/>
            <a:ext cx="1098550" cy="1128713"/>
          </a:xfrm>
          <a:prstGeom prst="ellipse">
            <a:avLst/>
          </a:prstGeom>
          <a:gradFill rotWithShape="1">
            <a:gsLst>
              <a:gs pos="0">
                <a:srgbClr val="9933FF"/>
              </a:gs>
              <a:gs pos="100000">
                <a:srgbClr val="7427C2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6608763" y="3292475"/>
            <a:ext cx="6864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FFFF00"/>
                </a:solidFill>
              </a:rPr>
              <a:t>CD8 </a:t>
            </a:r>
          </a:p>
          <a:p>
            <a:pPr eaLnBrk="0" hangingPunct="0"/>
            <a:r>
              <a:rPr lang="en-US" dirty="0">
                <a:solidFill>
                  <a:srgbClr val="FFFF00"/>
                </a:solidFill>
              </a:rPr>
              <a:t>T-cell</a:t>
            </a:r>
          </a:p>
        </p:txBody>
      </p:sp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6415088" y="5157788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2"/>
                </a:solidFill>
              </a:rPr>
              <a:t>HLA I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 rot="10678806" flipV="1">
            <a:off x="2778125" y="4903788"/>
            <a:ext cx="371475" cy="900112"/>
            <a:chOff x="2879" y="1197"/>
            <a:chExt cx="485" cy="1158"/>
          </a:xfrm>
        </p:grpSpPr>
        <p:sp>
          <p:nvSpPr>
            <p:cNvPr id="14409" name="Oval 22"/>
            <p:cNvSpPr>
              <a:spLocks noChangeArrowheads="1"/>
            </p:cNvSpPr>
            <p:nvPr/>
          </p:nvSpPr>
          <p:spPr bwMode="auto">
            <a:xfrm rot="-405106">
              <a:off x="2879" y="1197"/>
              <a:ext cx="240" cy="686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0" name="Oval 23"/>
            <p:cNvSpPr>
              <a:spLocks noChangeArrowheads="1"/>
            </p:cNvSpPr>
            <p:nvPr/>
          </p:nvSpPr>
          <p:spPr bwMode="auto">
            <a:xfrm rot="307460">
              <a:off x="3114" y="1200"/>
              <a:ext cx="248" cy="665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1" name="Oval 24"/>
            <p:cNvSpPr>
              <a:spLocks noChangeArrowheads="1"/>
            </p:cNvSpPr>
            <p:nvPr/>
          </p:nvSpPr>
          <p:spPr bwMode="auto">
            <a:xfrm rot="-2334916">
              <a:off x="3120" y="1680"/>
              <a:ext cx="244" cy="675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2" name="Oval 25"/>
            <p:cNvSpPr>
              <a:spLocks noChangeArrowheads="1"/>
            </p:cNvSpPr>
            <p:nvPr/>
          </p:nvSpPr>
          <p:spPr bwMode="auto">
            <a:xfrm rot="2372418">
              <a:off x="2928" y="1680"/>
              <a:ext cx="223" cy="671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26" name="Oval 26"/>
          <p:cNvSpPr>
            <a:spLocks noChangeArrowheads="1"/>
          </p:cNvSpPr>
          <p:nvPr/>
        </p:nvSpPr>
        <p:spPr bwMode="auto">
          <a:xfrm rot="-5521104">
            <a:off x="2292351" y="3627437"/>
            <a:ext cx="1289050" cy="1323975"/>
          </a:xfrm>
          <a:prstGeom prst="ellipse">
            <a:avLst/>
          </a:prstGeom>
          <a:gradFill rotWithShape="0">
            <a:gsLst>
              <a:gs pos="0">
                <a:srgbClr val="FFFFC6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5" name="Picture 27" descr="ENDO040"/>
          <p:cNvPicPr>
            <a:picLocks noChangeAspect="1" noChangeArrowheads="1"/>
          </p:cNvPicPr>
          <p:nvPr/>
        </p:nvPicPr>
        <p:blipFill>
          <a:blip r:embed="rId2" cstate="print"/>
          <a:srcRect l="3984" r="11952" b="3925"/>
          <a:stretch>
            <a:fillRect/>
          </a:stretch>
        </p:blipFill>
        <p:spPr bwMode="auto">
          <a:xfrm>
            <a:off x="611188" y="1052513"/>
            <a:ext cx="3276600" cy="21542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4346" name="Text Box 28"/>
          <p:cNvSpPr txBox="1">
            <a:spLocks noChangeArrowheads="1"/>
          </p:cNvSpPr>
          <p:nvPr/>
        </p:nvSpPr>
        <p:spPr bwMode="auto">
          <a:xfrm>
            <a:off x="4572000" y="1052513"/>
            <a:ext cx="40687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Infiltrating CD4+, CD8+ T cells</a:t>
            </a:r>
          </a:p>
          <a:p>
            <a:pPr eaLnBrk="0" hangingPunct="0">
              <a:buFontTx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Anti-T cell therapies are effective</a:t>
            </a:r>
          </a:p>
          <a:p>
            <a:pPr eaLnBrk="0" hangingPunct="0">
              <a:buFontTx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Islet cell </a:t>
            </a:r>
            <a:r>
              <a:rPr lang="en-GB" sz="2000" dirty="0" err="1">
                <a:solidFill>
                  <a:schemeClr val="tx2"/>
                </a:solidFill>
              </a:rPr>
              <a:t>autoantibodies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  <a:sym typeface="Symbol" pitchFamily="18" charset="2"/>
              </a:rPr>
              <a:t> </a:t>
            </a:r>
            <a:r>
              <a:rPr lang="en-GB" sz="2000" dirty="0" smtClean="0">
                <a:solidFill>
                  <a:schemeClr val="tx2"/>
                </a:solidFill>
              </a:rPr>
              <a:t>disease</a:t>
            </a: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 rot="10842312" flipV="1">
            <a:off x="4984750" y="3697288"/>
            <a:ext cx="371475" cy="900112"/>
            <a:chOff x="2879" y="1197"/>
            <a:chExt cx="485" cy="1158"/>
          </a:xfrm>
        </p:grpSpPr>
        <p:sp>
          <p:nvSpPr>
            <p:cNvPr id="14405" name="Oval 30"/>
            <p:cNvSpPr>
              <a:spLocks noChangeArrowheads="1"/>
            </p:cNvSpPr>
            <p:nvPr/>
          </p:nvSpPr>
          <p:spPr bwMode="auto">
            <a:xfrm rot="-405106">
              <a:off x="2879" y="1197"/>
              <a:ext cx="240" cy="686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6" name="Oval 31"/>
            <p:cNvSpPr>
              <a:spLocks noChangeArrowheads="1"/>
            </p:cNvSpPr>
            <p:nvPr/>
          </p:nvSpPr>
          <p:spPr bwMode="auto">
            <a:xfrm rot="307460">
              <a:off x="3114" y="1200"/>
              <a:ext cx="248" cy="665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7" name="Oval 32"/>
            <p:cNvSpPr>
              <a:spLocks noChangeArrowheads="1"/>
            </p:cNvSpPr>
            <p:nvPr/>
          </p:nvSpPr>
          <p:spPr bwMode="auto">
            <a:xfrm rot="-2334916">
              <a:off x="3120" y="1680"/>
              <a:ext cx="244" cy="675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8" name="Oval 33"/>
            <p:cNvSpPr>
              <a:spLocks noChangeArrowheads="1"/>
            </p:cNvSpPr>
            <p:nvPr/>
          </p:nvSpPr>
          <p:spPr bwMode="auto">
            <a:xfrm rot="2372418">
              <a:off x="2928" y="1680"/>
              <a:ext cx="223" cy="671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 rot="21351555" flipV="1">
            <a:off x="4906963" y="4646613"/>
            <a:ext cx="468312" cy="869950"/>
            <a:chOff x="921" y="1503"/>
            <a:chExt cx="293" cy="507"/>
          </a:xfrm>
        </p:grpSpPr>
        <p:sp>
          <p:nvSpPr>
            <p:cNvPr id="14402" name="Oval 35"/>
            <p:cNvSpPr>
              <a:spLocks noChangeArrowheads="1"/>
            </p:cNvSpPr>
            <p:nvPr/>
          </p:nvSpPr>
          <p:spPr bwMode="auto">
            <a:xfrm rot="-9489822">
              <a:off x="1094" y="1503"/>
              <a:ext cx="87" cy="406"/>
            </a:xfrm>
            <a:prstGeom prst="ellipse">
              <a:avLst/>
            </a:prstGeom>
            <a:gradFill rotWithShape="0">
              <a:gsLst>
                <a:gs pos="0">
                  <a:srgbClr val="FF33CC"/>
                </a:gs>
                <a:gs pos="100000">
                  <a:srgbClr val="A9228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3" name="Oval 36"/>
            <p:cNvSpPr>
              <a:spLocks noChangeArrowheads="1"/>
            </p:cNvSpPr>
            <p:nvPr/>
          </p:nvSpPr>
          <p:spPr bwMode="auto">
            <a:xfrm rot="9447766">
              <a:off x="943" y="1525"/>
              <a:ext cx="89" cy="389"/>
            </a:xfrm>
            <a:prstGeom prst="ellipse">
              <a:avLst/>
            </a:prstGeom>
            <a:gradFill rotWithShape="0">
              <a:gsLst>
                <a:gs pos="0">
                  <a:srgbClr val="FF33CC"/>
                </a:gs>
                <a:gs pos="100000">
                  <a:srgbClr val="A9228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4" name="AutoShape 37"/>
            <p:cNvSpPr>
              <a:spLocks noChangeArrowheads="1"/>
            </p:cNvSpPr>
            <p:nvPr/>
          </p:nvSpPr>
          <p:spPr bwMode="auto">
            <a:xfrm rot="10707759" flipV="1">
              <a:off x="921" y="1898"/>
              <a:ext cx="293" cy="112"/>
            </a:xfrm>
            <a:custGeom>
              <a:avLst/>
              <a:gdLst>
                <a:gd name="T0" fmla="*/ 147 w 21600"/>
                <a:gd name="T1" fmla="*/ 0 h 21600"/>
                <a:gd name="T2" fmla="*/ 38 w 21600"/>
                <a:gd name="T3" fmla="*/ 71 h 21600"/>
                <a:gd name="T4" fmla="*/ 147 w 21600"/>
                <a:gd name="T5" fmla="*/ 24 h 21600"/>
                <a:gd name="T6" fmla="*/ 255 w 21600"/>
                <a:gd name="T7" fmla="*/ 7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7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994" y="12856"/>
                  </a:moveTo>
                  <a:cubicBezTo>
                    <a:pt x="4760" y="12196"/>
                    <a:pt x="4641" y="11500"/>
                    <a:pt x="4641" y="10800"/>
                  </a:cubicBezTo>
                  <a:cubicBezTo>
                    <a:pt x="4641" y="7398"/>
                    <a:pt x="7398" y="4641"/>
                    <a:pt x="10800" y="4641"/>
                  </a:cubicBezTo>
                  <a:cubicBezTo>
                    <a:pt x="14201" y="4641"/>
                    <a:pt x="16959" y="7398"/>
                    <a:pt x="16959" y="10800"/>
                  </a:cubicBezTo>
                  <a:cubicBezTo>
                    <a:pt x="16959" y="11500"/>
                    <a:pt x="16839" y="12196"/>
                    <a:pt x="16605" y="12856"/>
                  </a:cubicBezTo>
                  <a:lnTo>
                    <a:pt x="20979" y="14406"/>
                  </a:lnTo>
                  <a:cubicBezTo>
                    <a:pt x="21390" y="13248"/>
                    <a:pt x="21600" y="1202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028"/>
                    <a:pt x="209" y="13248"/>
                    <a:pt x="620" y="1440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33CC"/>
                </a:gs>
                <a:gs pos="100000">
                  <a:srgbClr val="A92287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 rot="5319503">
            <a:off x="5032376" y="4297362"/>
            <a:ext cx="157162" cy="735013"/>
            <a:chOff x="4640" y="2458"/>
            <a:chExt cx="86" cy="401"/>
          </a:xfrm>
        </p:grpSpPr>
        <p:sp>
          <p:nvSpPr>
            <p:cNvPr id="14396" name="Oval 39"/>
            <p:cNvSpPr>
              <a:spLocks noChangeArrowheads="1"/>
            </p:cNvSpPr>
            <p:nvPr/>
          </p:nvSpPr>
          <p:spPr bwMode="auto">
            <a:xfrm>
              <a:off x="4648" y="2458"/>
              <a:ext cx="78" cy="78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44A92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7" name="Oval 40"/>
            <p:cNvSpPr>
              <a:spLocks noChangeArrowheads="1"/>
            </p:cNvSpPr>
            <p:nvPr/>
          </p:nvSpPr>
          <p:spPr bwMode="auto">
            <a:xfrm>
              <a:off x="4645" y="2520"/>
              <a:ext cx="78" cy="78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44A92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8" name="Oval 41"/>
            <p:cNvSpPr>
              <a:spLocks noChangeArrowheads="1"/>
            </p:cNvSpPr>
            <p:nvPr/>
          </p:nvSpPr>
          <p:spPr bwMode="auto">
            <a:xfrm>
              <a:off x="4646" y="2583"/>
              <a:ext cx="78" cy="78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44A92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9" name="Oval 42"/>
            <p:cNvSpPr>
              <a:spLocks noChangeArrowheads="1"/>
            </p:cNvSpPr>
            <p:nvPr/>
          </p:nvSpPr>
          <p:spPr bwMode="auto">
            <a:xfrm>
              <a:off x="4642" y="2648"/>
              <a:ext cx="78" cy="78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44A92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0" name="Oval 43"/>
            <p:cNvSpPr>
              <a:spLocks noChangeArrowheads="1"/>
            </p:cNvSpPr>
            <p:nvPr/>
          </p:nvSpPr>
          <p:spPr bwMode="auto">
            <a:xfrm>
              <a:off x="4640" y="2711"/>
              <a:ext cx="78" cy="78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44A92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1" name="Oval 44"/>
            <p:cNvSpPr>
              <a:spLocks noChangeArrowheads="1"/>
            </p:cNvSpPr>
            <p:nvPr/>
          </p:nvSpPr>
          <p:spPr bwMode="auto">
            <a:xfrm>
              <a:off x="4640" y="2781"/>
              <a:ext cx="78" cy="78"/>
            </a:xfrm>
            <a:prstGeom prst="ellipse">
              <a:avLst/>
            </a:prstGeom>
            <a:gradFill rotWithShape="0">
              <a:gsLst>
                <a:gs pos="0">
                  <a:srgbClr val="66FF33"/>
                </a:gs>
                <a:gs pos="100000">
                  <a:srgbClr val="44A92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45" name="Oval 45"/>
          <p:cNvSpPr>
            <a:spLocks noChangeArrowheads="1"/>
          </p:cNvSpPr>
          <p:nvPr/>
        </p:nvSpPr>
        <p:spPr bwMode="auto">
          <a:xfrm rot="-5400000">
            <a:off x="4535488" y="2419350"/>
            <a:ext cx="1289050" cy="1323975"/>
          </a:xfrm>
          <a:prstGeom prst="ellipse">
            <a:avLst/>
          </a:prstGeom>
          <a:gradFill rotWithShape="0">
            <a:gsLst>
              <a:gs pos="0">
                <a:srgbClr val="FFC6C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46" name="Text Box 46"/>
          <p:cNvSpPr txBox="1">
            <a:spLocks noChangeArrowheads="1"/>
          </p:cNvSpPr>
          <p:nvPr/>
        </p:nvSpPr>
        <p:spPr bwMode="auto">
          <a:xfrm>
            <a:off x="4803775" y="2732088"/>
            <a:ext cx="74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CD4 </a:t>
            </a:r>
          </a:p>
          <a:p>
            <a:pPr eaLnBrk="0" hangingPunct="0"/>
            <a:r>
              <a:rPr lang="en-US">
                <a:solidFill>
                  <a:schemeClr val="tx2"/>
                </a:solidFill>
              </a:rPr>
              <a:t>T-cell</a:t>
            </a:r>
          </a:p>
        </p:txBody>
      </p:sp>
      <p:sp>
        <p:nvSpPr>
          <p:cNvPr id="76847" name="Text Box 47"/>
          <p:cNvSpPr txBox="1">
            <a:spLocks noChangeArrowheads="1"/>
          </p:cNvSpPr>
          <p:nvPr/>
        </p:nvSpPr>
        <p:spPr bwMode="auto">
          <a:xfrm>
            <a:off x="4038600" y="4957763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2"/>
                </a:solidFill>
              </a:rPr>
              <a:t>HLA II</a:t>
            </a:r>
          </a:p>
        </p:txBody>
      </p:sp>
      <p:sp>
        <p:nvSpPr>
          <p:cNvPr id="76848" name="Text Box 48"/>
          <p:cNvSpPr txBox="1">
            <a:spLocks noChangeArrowheads="1"/>
          </p:cNvSpPr>
          <p:nvPr/>
        </p:nvSpPr>
        <p:spPr bwMode="auto">
          <a:xfrm>
            <a:off x="4127500" y="3871913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2"/>
                </a:solidFill>
              </a:rPr>
              <a:t>TCR</a:t>
            </a:r>
          </a:p>
        </p:txBody>
      </p:sp>
      <p:sp>
        <p:nvSpPr>
          <p:cNvPr id="76849" name="Text Box 49"/>
          <p:cNvSpPr txBox="1">
            <a:spLocks noChangeArrowheads="1"/>
          </p:cNvSpPr>
          <p:nvPr/>
        </p:nvSpPr>
        <p:spPr bwMode="auto">
          <a:xfrm>
            <a:off x="3662363" y="4416425"/>
            <a:ext cx="1046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2"/>
                </a:solidFill>
              </a:rPr>
              <a:t>Epitope</a:t>
            </a:r>
          </a:p>
        </p:txBody>
      </p:sp>
      <p:sp>
        <p:nvSpPr>
          <p:cNvPr id="76850" name="Text Box 50"/>
          <p:cNvSpPr txBox="1">
            <a:spLocks noChangeArrowheads="1"/>
          </p:cNvSpPr>
          <p:nvPr/>
        </p:nvSpPr>
        <p:spPr bwMode="auto">
          <a:xfrm>
            <a:off x="2605088" y="4005263"/>
            <a:ext cx="65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CD4</a:t>
            </a:r>
          </a:p>
          <a:p>
            <a:pPr eaLnBrk="0" hangingPunct="0"/>
            <a:r>
              <a:rPr lang="en-US">
                <a:solidFill>
                  <a:schemeClr val="tx2"/>
                </a:solidFill>
              </a:rPr>
              <a:t>Treg</a:t>
            </a:r>
          </a:p>
        </p:txBody>
      </p:sp>
      <p:sp>
        <p:nvSpPr>
          <p:cNvPr id="76851" name="Text Box 51"/>
          <p:cNvSpPr txBox="1">
            <a:spLocks noChangeArrowheads="1"/>
          </p:cNvSpPr>
          <p:nvPr/>
        </p:nvSpPr>
        <p:spPr bwMode="auto">
          <a:xfrm>
            <a:off x="965916" y="228600"/>
            <a:ext cx="7205820" cy="5847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C00000"/>
                </a:solidFill>
                <a:latin typeface="Comic Sans MS" pitchFamily="66" charset="0"/>
              </a:rPr>
              <a:t>Type 1 diabetes is T cell mediated</a:t>
            </a:r>
            <a:endParaRPr lang="en-US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6084888" y="5300663"/>
            <a:ext cx="2852737" cy="1439862"/>
            <a:chOff x="3243" y="3419"/>
            <a:chExt cx="2129" cy="907"/>
          </a:xfrm>
        </p:grpSpPr>
        <p:sp>
          <p:nvSpPr>
            <p:cNvPr id="14363" name="Oval 53"/>
            <p:cNvSpPr>
              <a:spLocks noChangeArrowheads="1"/>
            </p:cNvSpPr>
            <p:nvPr/>
          </p:nvSpPr>
          <p:spPr bwMode="auto">
            <a:xfrm rot="4483435">
              <a:off x="4976" y="3466"/>
              <a:ext cx="84" cy="86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4" name="Oval 54"/>
            <p:cNvSpPr>
              <a:spLocks noChangeArrowheads="1"/>
            </p:cNvSpPr>
            <p:nvPr/>
          </p:nvSpPr>
          <p:spPr bwMode="auto">
            <a:xfrm rot="4483435">
              <a:off x="4990" y="3520"/>
              <a:ext cx="84" cy="8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5" name="Oval 55"/>
            <p:cNvSpPr>
              <a:spLocks noChangeArrowheads="1"/>
            </p:cNvSpPr>
            <p:nvPr/>
          </p:nvSpPr>
          <p:spPr bwMode="auto">
            <a:xfrm rot="4483435">
              <a:off x="4976" y="3581"/>
              <a:ext cx="84" cy="87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6" name="Oval 56"/>
            <p:cNvSpPr>
              <a:spLocks noChangeArrowheads="1"/>
            </p:cNvSpPr>
            <p:nvPr/>
          </p:nvSpPr>
          <p:spPr bwMode="auto">
            <a:xfrm rot="4483435">
              <a:off x="4954" y="3617"/>
              <a:ext cx="84" cy="8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7" name="Oval 57"/>
            <p:cNvSpPr>
              <a:spLocks noChangeArrowheads="1"/>
            </p:cNvSpPr>
            <p:nvPr/>
          </p:nvSpPr>
          <p:spPr bwMode="auto">
            <a:xfrm rot="4483435">
              <a:off x="4899" y="3634"/>
              <a:ext cx="84" cy="8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8" name="Oval 58"/>
            <p:cNvSpPr>
              <a:spLocks noChangeArrowheads="1"/>
            </p:cNvSpPr>
            <p:nvPr/>
          </p:nvSpPr>
          <p:spPr bwMode="auto">
            <a:xfrm rot="4483435">
              <a:off x="4845" y="3652"/>
              <a:ext cx="84" cy="84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9" name="Oval 59"/>
            <p:cNvSpPr>
              <a:spLocks noChangeArrowheads="1"/>
            </p:cNvSpPr>
            <p:nvPr/>
          </p:nvSpPr>
          <p:spPr bwMode="auto">
            <a:xfrm rot="4483435">
              <a:off x="4784" y="3640"/>
              <a:ext cx="84" cy="87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0" name="Oval 60"/>
            <p:cNvSpPr>
              <a:spLocks noChangeArrowheads="1"/>
            </p:cNvSpPr>
            <p:nvPr/>
          </p:nvSpPr>
          <p:spPr bwMode="auto">
            <a:xfrm rot="4483435">
              <a:off x="4722" y="3631"/>
              <a:ext cx="84" cy="8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1" name="Oval 61"/>
            <p:cNvSpPr>
              <a:spLocks noChangeArrowheads="1"/>
            </p:cNvSpPr>
            <p:nvPr/>
          </p:nvSpPr>
          <p:spPr bwMode="auto">
            <a:xfrm rot="4483435">
              <a:off x="4667" y="3648"/>
              <a:ext cx="84" cy="8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2" name="Oval 62"/>
            <p:cNvSpPr>
              <a:spLocks noChangeArrowheads="1"/>
            </p:cNvSpPr>
            <p:nvPr/>
          </p:nvSpPr>
          <p:spPr bwMode="auto">
            <a:xfrm rot="4483435">
              <a:off x="4618" y="3692"/>
              <a:ext cx="84" cy="8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3" name="Oval 63"/>
            <p:cNvSpPr>
              <a:spLocks noChangeArrowheads="1"/>
            </p:cNvSpPr>
            <p:nvPr/>
          </p:nvSpPr>
          <p:spPr bwMode="auto">
            <a:xfrm rot="4483435">
              <a:off x="4598" y="3727"/>
              <a:ext cx="84" cy="8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4" name="Oval 64"/>
            <p:cNvSpPr>
              <a:spLocks noChangeArrowheads="1"/>
            </p:cNvSpPr>
            <p:nvPr/>
          </p:nvSpPr>
          <p:spPr bwMode="auto">
            <a:xfrm rot="4483435">
              <a:off x="4611" y="3781"/>
              <a:ext cx="84" cy="8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5" name="Oval 65"/>
            <p:cNvSpPr>
              <a:spLocks noChangeArrowheads="1"/>
            </p:cNvSpPr>
            <p:nvPr/>
          </p:nvSpPr>
          <p:spPr bwMode="auto">
            <a:xfrm rot="4483435">
              <a:off x="4645" y="3801"/>
              <a:ext cx="84" cy="84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6" name="Oval 66"/>
            <p:cNvSpPr>
              <a:spLocks noChangeArrowheads="1"/>
            </p:cNvSpPr>
            <p:nvPr/>
          </p:nvSpPr>
          <p:spPr bwMode="auto">
            <a:xfrm rot="4483435">
              <a:off x="4679" y="3818"/>
              <a:ext cx="84" cy="8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7" name="Oval 67"/>
            <p:cNvSpPr>
              <a:spLocks noChangeArrowheads="1"/>
            </p:cNvSpPr>
            <p:nvPr/>
          </p:nvSpPr>
          <p:spPr bwMode="auto">
            <a:xfrm rot="4483435">
              <a:off x="4740" y="3828"/>
              <a:ext cx="84" cy="86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8" name="Oval 68"/>
            <p:cNvSpPr>
              <a:spLocks noChangeArrowheads="1"/>
            </p:cNvSpPr>
            <p:nvPr/>
          </p:nvSpPr>
          <p:spPr bwMode="auto">
            <a:xfrm rot="4483435">
              <a:off x="4795" y="3812"/>
              <a:ext cx="84" cy="8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9" name="Oval 69"/>
            <p:cNvSpPr>
              <a:spLocks noChangeArrowheads="1"/>
            </p:cNvSpPr>
            <p:nvPr/>
          </p:nvSpPr>
          <p:spPr bwMode="auto">
            <a:xfrm rot="4483435">
              <a:off x="4856" y="3822"/>
              <a:ext cx="84" cy="86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0" name="Oval 70"/>
            <p:cNvSpPr>
              <a:spLocks noChangeArrowheads="1"/>
            </p:cNvSpPr>
            <p:nvPr/>
          </p:nvSpPr>
          <p:spPr bwMode="auto">
            <a:xfrm rot="4483435">
              <a:off x="4918" y="3832"/>
              <a:ext cx="84" cy="8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1" name="Oval 71"/>
            <p:cNvSpPr>
              <a:spLocks noChangeArrowheads="1"/>
            </p:cNvSpPr>
            <p:nvPr/>
          </p:nvSpPr>
          <p:spPr bwMode="auto">
            <a:xfrm rot="4483435">
              <a:off x="4973" y="3816"/>
              <a:ext cx="84" cy="84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2" name="Oval 72"/>
            <p:cNvSpPr>
              <a:spLocks noChangeArrowheads="1"/>
            </p:cNvSpPr>
            <p:nvPr/>
          </p:nvSpPr>
          <p:spPr bwMode="auto">
            <a:xfrm rot="4483435">
              <a:off x="5028" y="3798"/>
              <a:ext cx="84" cy="86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3" name="Oval 73"/>
            <p:cNvSpPr>
              <a:spLocks noChangeArrowheads="1"/>
            </p:cNvSpPr>
            <p:nvPr/>
          </p:nvSpPr>
          <p:spPr bwMode="auto">
            <a:xfrm rot="4483435">
              <a:off x="5076" y="3754"/>
              <a:ext cx="84" cy="86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4" name="Oval 74"/>
            <p:cNvSpPr>
              <a:spLocks noChangeArrowheads="1"/>
            </p:cNvSpPr>
            <p:nvPr/>
          </p:nvSpPr>
          <p:spPr bwMode="auto">
            <a:xfrm rot="4483435">
              <a:off x="5118" y="3683"/>
              <a:ext cx="84" cy="8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5" name="Oval 75"/>
            <p:cNvSpPr>
              <a:spLocks noChangeArrowheads="1"/>
            </p:cNvSpPr>
            <p:nvPr/>
          </p:nvSpPr>
          <p:spPr bwMode="auto">
            <a:xfrm rot="4483435">
              <a:off x="5104" y="3629"/>
              <a:ext cx="84" cy="86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6" name="Oval 76"/>
            <p:cNvSpPr>
              <a:spLocks noChangeArrowheads="1"/>
            </p:cNvSpPr>
            <p:nvPr/>
          </p:nvSpPr>
          <p:spPr bwMode="auto">
            <a:xfrm rot="4483435">
              <a:off x="5119" y="3567"/>
              <a:ext cx="84" cy="8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7" name="Oval 77"/>
            <p:cNvSpPr>
              <a:spLocks noChangeArrowheads="1"/>
            </p:cNvSpPr>
            <p:nvPr/>
          </p:nvSpPr>
          <p:spPr bwMode="auto">
            <a:xfrm rot="4483435">
              <a:off x="4909" y="3429"/>
              <a:ext cx="84" cy="84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8" name="Oval 78"/>
            <p:cNvSpPr>
              <a:spLocks noChangeArrowheads="1"/>
            </p:cNvSpPr>
            <p:nvPr/>
          </p:nvSpPr>
          <p:spPr bwMode="auto">
            <a:xfrm rot="4483435">
              <a:off x="4847" y="3418"/>
              <a:ext cx="84" cy="8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9" name="Oval 79"/>
            <p:cNvSpPr>
              <a:spLocks noChangeArrowheads="1"/>
            </p:cNvSpPr>
            <p:nvPr/>
          </p:nvSpPr>
          <p:spPr bwMode="auto">
            <a:xfrm rot="4483435">
              <a:off x="4799" y="3462"/>
              <a:ext cx="84" cy="8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0" name="Oval 80"/>
            <p:cNvSpPr>
              <a:spLocks noChangeArrowheads="1"/>
            </p:cNvSpPr>
            <p:nvPr/>
          </p:nvSpPr>
          <p:spPr bwMode="auto">
            <a:xfrm rot="4483435">
              <a:off x="4751" y="3506"/>
              <a:ext cx="84" cy="8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1" name="Oval 81"/>
            <p:cNvSpPr>
              <a:spLocks noChangeArrowheads="1"/>
            </p:cNvSpPr>
            <p:nvPr/>
          </p:nvSpPr>
          <p:spPr bwMode="auto">
            <a:xfrm rot="4483435">
              <a:off x="4696" y="3522"/>
              <a:ext cx="84" cy="87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2" name="Oval 82"/>
            <p:cNvSpPr>
              <a:spLocks noChangeArrowheads="1"/>
            </p:cNvSpPr>
            <p:nvPr/>
          </p:nvSpPr>
          <p:spPr bwMode="auto">
            <a:xfrm rot="4483435">
              <a:off x="4640" y="3540"/>
              <a:ext cx="84" cy="86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3" name="Oval 83"/>
            <p:cNvSpPr>
              <a:spLocks noChangeArrowheads="1"/>
            </p:cNvSpPr>
            <p:nvPr/>
          </p:nvSpPr>
          <p:spPr bwMode="auto">
            <a:xfrm rot="4483435">
              <a:off x="4559" y="3565"/>
              <a:ext cx="84" cy="85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4EC22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4" name="Text Box 84"/>
            <p:cNvSpPr txBox="1">
              <a:spLocks noChangeArrowheads="1"/>
            </p:cNvSpPr>
            <p:nvPr/>
          </p:nvSpPr>
          <p:spPr bwMode="auto">
            <a:xfrm>
              <a:off x="4244" y="3884"/>
              <a:ext cx="11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000">
                  <a:solidFill>
                    <a:schemeClr val="tx2"/>
                  </a:solidFill>
                </a:rPr>
                <a:t>Islet</a:t>
              </a:r>
              <a:endParaRPr lang="en-US" sz="2000">
                <a:solidFill>
                  <a:schemeClr val="tx2"/>
                </a:solidFill>
              </a:endParaRPr>
            </a:p>
            <a:p>
              <a:pPr algn="ctr" eaLnBrk="0" hangingPunct="0"/>
              <a:r>
                <a:rPr lang="en-US" sz="2000">
                  <a:solidFill>
                    <a:schemeClr val="tx2"/>
                  </a:solidFill>
                </a:rPr>
                <a:t>autoantigen</a:t>
              </a:r>
            </a:p>
          </p:txBody>
        </p:sp>
        <p:sp>
          <p:nvSpPr>
            <p:cNvPr id="14395" name="Freeform 85"/>
            <p:cNvSpPr>
              <a:spLocks/>
            </p:cNvSpPr>
            <p:nvPr/>
          </p:nvSpPr>
          <p:spPr bwMode="auto">
            <a:xfrm>
              <a:off x="3243" y="3748"/>
              <a:ext cx="1270" cy="241"/>
            </a:xfrm>
            <a:custGeom>
              <a:avLst/>
              <a:gdLst>
                <a:gd name="T0" fmla="*/ 1270 w 1270"/>
                <a:gd name="T1" fmla="*/ 0 h 241"/>
                <a:gd name="T2" fmla="*/ 726 w 1270"/>
                <a:gd name="T3" fmla="*/ 226 h 241"/>
                <a:gd name="T4" fmla="*/ 0 w 1270"/>
                <a:gd name="T5" fmla="*/ 90 h 241"/>
                <a:gd name="T6" fmla="*/ 0 60000 65536"/>
                <a:gd name="T7" fmla="*/ 0 60000 65536"/>
                <a:gd name="T8" fmla="*/ 0 60000 65536"/>
                <a:gd name="T9" fmla="*/ 0 w 1270"/>
                <a:gd name="T10" fmla="*/ 0 h 241"/>
                <a:gd name="T11" fmla="*/ 1270 w 1270"/>
                <a:gd name="T12" fmla="*/ 241 h 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41">
                  <a:moveTo>
                    <a:pt x="1270" y="0"/>
                  </a:moveTo>
                  <a:cubicBezTo>
                    <a:pt x="1104" y="105"/>
                    <a:pt x="938" y="211"/>
                    <a:pt x="726" y="226"/>
                  </a:cubicBezTo>
                  <a:cubicBezTo>
                    <a:pt x="514" y="241"/>
                    <a:pt x="257" y="165"/>
                    <a:pt x="0" y="9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76886" name="Freeform 86"/>
          <p:cNvSpPr>
            <a:spLocks noChangeAspect="1"/>
          </p:cNvSpPr>
          <p:nvPr/>
        </p:nvSpPr>
        <p:spPr bwMode="auto">
          <a:xfrm>
            <a:off x="3779838" y="5280025"/>
            <a:ext cx="3095625" cy="1511300"/>
          </a:xfrm>
          <a:custGeom>
            <a:avLst/>
            <a:gdLst>
              <a:gd name="T0" fmla="*/ 980 w 1674"/>
              <a:gd name="T1" fmla="*/ 954 h 1098"/>
              <a:gd name="T2" fmla="*/ 1101 w 1674"/>
              <a:gd name="T3" fmla="*/ 1087 h 1098"/>
              <a:gd name="T4" fmla="*/ 1119 w 1674"/>
              <a:gd name="T5" fmla="*/ 912 h 1098"/>
              <a:gd name="T6" fmla="*/ 1235 w 1674"/>
              <a:gd name="T7" fmla="*/ 935 h 1098"/>
              <a:gd name="T8" fmla="*/ 1433 w 1674"/>
              <a:gd name="T9" fmla="*/ 954 h 1098"/>
              <a:gd name="T10" fmla="*/ 1204 w 1674"/>
              <a:gd name="T11" fmla="*/ 818 h 1098"/>
              <a:gd name="T12" fmla="*/ 1285 w 1674"/>
              <a:gd name="T13" fmla="*/ 777 h 1098"/>
              <a:gd name="T14" fmla="*/ 1536 w 1674"/>
              <a:gd name="T15" fmla="*/ 792 h 1098"/>
              <a:gd name="T16" fmla="*/ 1265 w 1674"/>
              <a:gd name="T17" fmla="*/ 566 h 1098"/>
              <a:gd name="T18" fmla="*/ 1321 w 1674"/>
              <a:gd name="T19" fmla="*/ 420 h 1098"/>
              <a:gd name="T20" fmla="*/ 1660 w 1674"/>
              <a:gd name="T21" fmla="*/ 312 h 1098"/>
              <a:gd name="T22" fmla="*/ 1237 w 1674"/>
              <a:gd name="T23" fmla="*/ 283 h 1098"/>
              <a:gd name="T24" fmla="*/ 1159 w 1674"/>
              <a:gd name="T25" fmla="*/ 219 h 1098"/>
              <a:gd name="T26" fmla="*/ 1438 w 1674"/>
              <a:gd name="T27" fmla="*/ 44 h 1098"/>
              <a:gd name="T28" fmla="*/ 985 w 1674"/>
              <a:gd name="T29" fmla="*/ 138 h 1098"/>
              <a:gd name="T30" fmla="*/ 832 w 1674"/>
              <a:gd name="T31" fmla="*/ 140 h 1098"/>
              <a:gd name="T32" fmla="*/ 380 w 1674"/>
              <a:gd name="T33" fmla="*/ 25 h 1098"/>
              <a:gd name="T34" fmla="*/ 705 w 1674"/>
              <a:gd name="T35" fmla="*/ 293 h 1098"/>
              <a:gd name="T36" fmla="*/ 610 w 1674"/>
              <a:gd name="T37" fmla="*/ 406 h 1098"/>
              <a:gd name="T38" fmla="*/ 45 w 1674"/>
              <a:gd name="T39" fmla="*/ 463 h 1098"/>
              <a:gd name="T40" fmla="*/ 341 w 1674"/>
              <a:gd name="T41" fmla="*/ 569 h 1098"/>
              <a:gd name="T42" fmla="*/ 677 w 1674"/>
              <a:gd name="T43" fmla="*/ 720 h 1098"/>
              <a:gd name="T44" fmla="*/ 291 w 1674"/>
              <a:gd name="T45" fmla="*/ 859 h 1098"/>
              <a:gd name="T46" fmla="*/ 776 w 1674"/>
              <a:gd name="T47" fmla="*/ 949 h 1098"/>
              <a:gd name="T48" fmla="*/ 876 w 1674"/>
              <a:gd name="T49" fmla="*/ 1095 h 1098"/>
              <a:gd name="T50" fmla="*/ 976 w 1674"/>
              <a:gd name="T51" fmla="*/ 967 h 109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74"/>
              <a:gd name="T79" fmla="*/ 0 h 1098"/>
              <a:gd name="T80" fmla="*/ 1674 w 1674"/>
              <a:gd name="T81" fmla="*/ 1098 h 109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74" h="1098">
                <a:moveTo>
                  <a:pt x="980" y="954"/>
                </a:moveTo>
                <a:cubicBezTo>
                  <a:pt x="1000" y="977"/>
                  <a:pt x="1078" y="1092"/>
                  <a:pt x="1101" y="1087"/>
                </a:cubicBezTo>
                <a:cubicBezTo>
                  <a:pt x="1124" y="1080"/>
                  <a:pt x="1097" y="937"/>
                  <a:pt x="1119" y="912"/>
                </a:cubicBezTo>
                <a:cubicBezTo>
                  <a:pt x="1141" y="887"/>
                  <a:pt x="1183" y="928"/>
                  <a:pt x="1235" y="935"/>
                </a:cubicBezTo>
                <a:cubicBezTo>
                  <a:pt x="1287" y="942"/>
                  <a:pt x="1438" y="973"/>
                  <a:pt x="1433" y="954"/>
                </a:cubicBezTo>
                <a:cubicBezTo>
                  <a:pt x="1428" y="935"/>
                  <a:pt x="1229" y="848"/>
                  <a:pt x="1204" y="818"/>
                </a:cubicBezTo>
                <a:cubicBezTo>
                  <a:pt x="1179" y="788"/>
                  <a:pt x="1230" y="780"/>
                  <a:pt x="1285" y="777"/>
                </a:cubicBezTo>
                <a:cubicBezTo>
                  <a:pt x="1341" y="772"/>
                  <a:pt x="1540" y="828"/>
                  <a:pt x="1536" y="792"/>
                </a:cubicBezTo>
                <a:cubicBezTo>
                  <a:pt x="1533" y="756"/>
                  <a:pt x="1301" y="628"/>
                  <a:pt x="1265" y="566"/>
                </a:cubicBezTo>
                <a:cubicBezTo>
                  <a:pt x="1229" y="503"/>
                  <a:pt x="1255" y="462"/>
                  <a:pt x="1321" y="420"/>
                </a:cubicBezTo>
                <a:cubicBezTo>
                  <a:pt x="1387" y="378"/>
                  <a:pt x="1674" y="335"/>
                  <a:pt x="1660" y="312"/>
                </a:cubicBezTo>
                <a:cubicBezTo>
                  <a:pt x="1646" y="289"/>
                  <a:pt x="1320" y="298"/>
                  <a:pt x="1237" y="283"/>
                </a:cubicBezTo>
                <a:cubicBezTo>
                  <a:pt x="1154" y="268"/>
                  <a:pt x="1126" y="259"/>
                  <a:pt x="1159" y="219"/>
                </a:cubicBezTo>
                <a:cubicBezTo>
                  <a:pt x="1192" y="179"/>
                  <a:pt x="1467" y="57"/>
                  <a:pt x="1438" y="44"/>
                </a:cubicBezTo>
                <a:cubicBezTo>
                  <a:pt x="1409" y="31"/>
                  <a:pt x="1086" y="122"/>
                  <a:pt x="985" y="138"/>
                </a:cubicBezTo>
                <a:cubicBezTo>
                  <a:pt x="884" y="154"/>
                  <a:pt x="933" y="159"/>
                  <a:pt x="832" y="140"/>
                </a:cubicBezTo>
                <a:cubicBezTo>
                  <a:pt x="731" y="121"/>
                  <a:pt x="401" y="0"/>
                  <a:pt x="380" y="25"/>
                </a:cubicBezTo>
                <a:cubicBezTo>
                  <a:pt x="359" y="50"/>
                  <a:pt x="667" y="230"/>
                  <a:pt x="705" y="293"/>
                </a:cubicBezTo>
                <a:cubicBezTo>
                  <a:pt x="743" y="356"/>
                  <a:pt x="720" y="378"/>
                  <a:pt x="610" y="406"/>
                </a:cubicBezTo>
                <a:cubicBezTo>
                  <a:pt x="500" y="434"/>
                  <a:pt x="90" y="436"/>
                  <a:pt x="45" y="463"/>
                </a:cubicBezTo>
                <a:cubicBezTo>
                  <a:pt x="0" y="490"/>
                  <a:pt x="236" y="526"/>
                  <a:pt x="341" y="569"/>
                </a:cubicBezTo>
                <a:cubicBezTo>
                  <a:pt x="446" y="612"/>
                  <a:pt x="685" y="672"/>
                  <a:pt x="677" y="720"/>
                </a:cubicBezTo>
                <a:cubicBezTo>
                  <a:pt x="669" y="768"/>
                  <a:pt x="275" y="821"/>
                  <a:pt x="291" y="859"/>
                </a:cubicBezTo>
                <a:cubicBezTo>
                  <a:pt x="307" y="897"/>
                  <a:pt x="679" y="910"/>
                  <a:pt x="776" y="949"/>
                </a:cubicBezTo>
                <a:cubicBezTo>
                  <a:pt x="873" y="988"/>
                  <a:pt x="843" y="1092"/>
                  <a:pt x="876" y="1095"/>
                </a:cubicBezTo>
                <a:cubicBezTo>
                  <a:pt x="909" y="1098"/>
                  <a:pt x="955" y="994"/>
                  <a:pt x="976" y="967"/>
                </a:cubicBezTo>
              </a:path>
            </a:pathLst>
          </a:custGeom>
          <a:gradFill rotWithShape="1">
            <a:gsLst>
              <a:gs pos="0">
                <a:schemeClr val="bg1">
                  <a:alpha val="89000"/>
                </a:schemeClr>
              </a:gs>
              <a:gs pos="100000">
                <a:srgbClr val="FF9900">
                  <a:alpha val="98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87" name="Text Box 87" descr="DC movie"/>
          <p:cNvSpPr txBox="1">
            <a:spLocks noChangeArrowheads="1"/>
          </p:cNvSpPr>
          <p:nvPr/>
        </p:nvSpPr>
        <p:spPr bwMode="auto">
          <a:xfrm>
            <a:off x="5148263" y="5868988"/>
            <a:ext cx="7064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/>
              <a:t>APC</a:t>
            </a:r>
            <a:endParaRPr lang="en-US" sz="2000"/>
          </a:p>
        </p:txBody>
      </p:sp>
      <p:sp>
        <p:nvSpPr>
          <p:cNvPr id="76888" name="Oval 88"/>
          <p:cNvSpPr>
            <a:spLocks noChangeArrowheads="1"/>
          </p:cNvSpPr>
          <p:nvPr/>
        </p:nvSpPr>
        <p:spPr bwMode="auto">
          <a:xfrm rot="5246526">
            <a:off x="5258594" y="5555456"/>
            <a:ext cx="498475" cy="1008063"/>
          </a:xfrm>
          <a:prstGeom prst="ellipse">
            <a:avLst/>
          </a:prstGeom>
          <a:gradFill rotWithShape="1">
            <a:gsLst>
              <a:gs pos="0">
                <a:srgbClr val="FF9900">
                  <a:alpha val="60001"/>
                </a:srgbClr>
              </a:gs>
              <a:gs pos="100000">
                <a:srgbClr val="764700">
                  <a:alpha val="60001"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Text Box 90"/>
          <p:cNvSpPr txBox="1">
            <a:spLocks noChangeArrowheads="1"/>
          </p:cNvSpPr>
          <p:nvPr/>
        </p:nvSpPr>
        <p:spPr bwMode="auto">
          <a:xfrm>
            <a:off x="0" y="6019800"/>
            <a:ext cx="44815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Type 1 Diabetes: Cellular, Molecular &amp; Clinical Immunology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Edited by George S. </a:t>
            </a:r>
            <a:r>
              <a:rPr lang="en-US" sz="1200" dirty="0" err="1"/>
              <a:t>Eisenbarth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Online Edition Version 3.0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8" grpId="0" animBg="1"/>
      <p:bldP spid="76819" grpId="0"/>
      <p:bldP spid="76820" grpId="0"/>
      <p:bldP spid="76826" grpId="0" animBg="1"/>
      <p:bldP spid="76845" grpId="0" animBg="1"/>
      <p:bldP spid="76846" grpId="0"/>
      <p:bldP spid="76847" grpId="0"/>
      <p:bldP spid="76848" grpId="0"/>
      <p:bldP spid="76849" grpId="0"/>
      <p:bldP spid="76850" grpId="0"/>
      <p:bldP spid="76850" grpId="1"/>
      <p:bldP spid="76886" grpId="0" animBg="1"/>
      <p:bldP spid="76887" grpId="0"/>
      <p:bldP spid="768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37356-fi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8990618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Development of Type I diabetes mellitus</a:t>
            </a:r>
            <a:endParaRPr lang="en-US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3045</TotalTime>
  <Words>998</Words>
  <Application>Microsoft Office PowerPoint</Application>
  <PresentationFormat>On-screen Show (4:3)</PresentationFormat>
  <Paragraphs>250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Objectives</vt:lpstr>
      <vt:lpstr>Immune response against endocrine glands </vt:lpstr>
      <vt:lpstr>Autoimmune polyendocrine syndrome type </vt:lpstr>
      <vt:lpstr>Slide 5</vt:lpstr>
      <vt:lpstr>Slide 6</vt:lpstr>
      <vt:lpstr>Slide 7</vt:lpstr>
      <vt:lpstr>Slide 8</vt:lpstr>
      <vt:lpstr>Slide 9</vt:lpstr>
      <vt:lpstr>Type 1 Diabetes mellitus (T1DM)</vt:lpstr>
      <vt:lpstr>Type I Diabetes</vt:lpstr>
      <vt:lpstr>Slide 12</vt:lpstr>
      <vt:lpstr>Slide 13</vt:lpstr>
      <vt:lpstr>Limitations </vt:lpstr>
      <vt:lpstr>Anti-insulin antibodies</vt:lpstr>
      <vt:lpstr>Disease associations</vt:lpstr>
      <vt:lpstr>Slide 17</vt:lpstr>
      <vt:lpstr>Slide 18</vt:lpstr>
      <vt:lpstr>Hashimoto’s Thyroiditis</vt:lpstr>
      <vt:lpstr>Slide 20</vt:lpstr>
      <vt:lpstr>Slide 21</vt:lpstr>
      <vt:lpstr>Slide 22</vt:lpstr>
      <vt:lpstr>Hashimotos’ thyroiditis</vt:lpstr>
      <vt:lpstr>Graves’ disease</vt:lpstr>
      <vt:lpstr>Slide 25</vt:lpstr>
      <vt:lpstr>Graves' Disease</vt:lpstr>
      <vt:lpstr>Graves’ Disease</vt:lpstr>
      <vt:lpstr>Slide 28</vt:lpstr>
      <vt:lpstr>Slide 29</vt:lpstr>
      <vt:lpstr>Slide 30</vt:lpstr>
      <vt:lpstr>Slide 31</vt:lpstr>
      <vt:lpstr>Slide 32</vt:lpstr>
      <vt:lpstr>Autoimmune Adrenalitis</vt:lpstr>
      <vt:lpstr>Autoimmune Adrenalitis</vt:lpstr>
      <vt:lpstr>Slide 35</vt:lpstr>
      <vt:lpstr>Take home message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Dr.Zahid</dc:creator>
  <cp:lastModifiedBy>Dr.Zahid</cp:lastModifiedBy>
  <cp:revision>269</cp:revision>
  <dcterms:created xsi:type="dcterms:W3CDTF">2013-02-06T11:50:32Z</dcterms:created>
  <dcterms:modified xsi:type="dcterms:W3CDTF">2013-02-10T05:53:19Z</dcterms:modified>
</cp:coreProperties>
</file>