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3"/>
  </p:notesMasterIdLst>
  <p:sldIdLst>
    <p:sldId id="256" r:id="rId2"/>
    <p:sldId id="293" r:id="rId3"/>
    <p:sldId id="258" r:id="rId4"/>
    <p:sldId id="259" r:id="rId5"/>
    <p:sldId id="260" r:id="rId6"/>
    <p:sldId id="261" r:id="rId7"/>
    <p:sldId id="262" r:id="rId8"/>
    <p:sldId id="295" r:id="rId9"/>
    <p:sldId id="263" r:id="rId10"/>
    <p:sldId id="294" r:id="rId11"/>
    <p:sldId id="264" r:id="rId12"/>
    <p:sldId id="265" r:id="rId13"/>
    <p:sldId id="267" r:id="rId14"/>
    <p:sldId id="268" r:id="rId15"/>
    <p:sldId id="266" r:id="rId16"/>
    <p:sldId id="269" r:id="rId17"/>
    <p:sldId id="270" r:id="rId18"/>
    <p:sldId id="271" r:id="rId19"/>
    <p:sldId id="274" r:id="rId20"/>
    <p:sldId id="275" r:id="rId21"/>
    <p:sldId id="276" r:id="rId22"/>
    <p:sldId id="277" r:id="rId23"/>
    <p:sldId id="279" r:id="rId24"/>
    <p:sldId id="278" r:id="rId25"/>
    <p:sldId id="280" r:id="rId26"/>
    <p:sldId id="296" r:id="rId27"/>
    <p:sldId id="297" r:id="rId28"/>
    <p:sldId id="282" r:id="rId29"/>
    <p:sldId id="273" r:id="rId30"/>
    <p:sldId id="257" r:id="rId31"/>
    <p:sldId id="284" r:id="rId32"/>
    <p:sldId id="283" r:id="rId33"/>
    <p:sldId id="286" r:id="rId34"/>
    <p:sldId id="285" r:id="rId35"/>
    <p:sldId id="287" r:id="rId36"/>
    <p:sldId id="288" r:id="rId37"/>
    <p:sldId id="289" r:id="rId38"/>
    <p:sldId id="290" r:id="rId39"/>
    <p:sldId id="291" r:id="rId40"/>
    <p:sldId id="298" r:id="rId41"/>
    <p:sldId id="292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>
      <p:cViewPr varScale="1">
        <p:scale>
          <a:sx n="69" d="100"/>
          <a:sy n="69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3CDF4-098F-496C-AD08-563A6888B6ED}" type="datetimeFigureOut">
              <a:rPr lang="en-CA" smtClean="0"/>
              <a:pPr/>
              <a:t>03/02/2012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D18BF-4901-4456-9C8F-4C710652BE96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err="1" smtClean="0"/>
              <a:t>Diaphragma</a:t>
            </a:r>
            <a:r>
              <a:rPr lang="en-CA" baseline="0" dirty="0" smtClean="0"/>
              <a:t> </a:t>
            </a:r>
            <a:r>
              <a:rPr lang="en-CA" baseline="0" dirty="0" err="1" smtClean="0"/>
              <a:t>sella</a:t>
            </a:r>
            <a:r>
              <a:rPr lang="en-CA" baseline="0" dirty="0" smtClean="0"/>
              <a:t> is formed by a reflection of </a:t>
            </a:r>
            <a:r>
              <a:rPr lang="en-CA" baseline="0" dirty="0" err="1" smtClean="0"/>
              <a:t>dura</a:t>
            </a:r>
            <a:r>
              <a:rPr lang="en-CA" baseline="0" dirty="0" smtClean="0"/>
              <a:t> matter preventing CSF from entering the </a:t>
            </a:r>
            <a:r>
              <a:rPr lang="en-CA" baseline="0" dirty="0" err="1" smtClean="0"/>
              <a:t>sella</a:t>
            </a:r>
            <a:r>
              <a:rPr lang="en-CA" baseline="0" dirty="0" smtClean="0"/>
              <a:t> </a:t>
            </a:r>
            <a:r>
              <a:rPr lang="en-CA" baseline="0" dirty="0" err="1" smtClean="0"/>
              <a:t>turcica</a:t>
            </a:r>
            <a:r>
              <a:rPr lang="en-CA" baseline="0" dirty="0" smtClean="0"/>
              <a:t> by this diaphragm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3</a:t>
            </a:fld>
            <a:endParaRPr lang="en-C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Left</a:t>
            </a:r>
            <a:r>
              <a:rPr lang="en-CA" baseline="0" dirty="0" smtClean="0"/>
              <a:t> side </a:t>
            </a:r>
            <a:r>
              <a:rPr lang="en-CA" baseline="0" dirty="0" err="1" smtClean="0"/>
              <a:t>microadenoma</a:t>
            </a:r>
            <a:r>
              <a:rPr lang="en-CA" baseline="0" dirty="0" smtClean="0"/>
              <a:t> post contract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13</a:t>
            </a:fld>
            <a:endParaRPr lang="en-CA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Enhanced T1 MRI </a:t>
            </a:r>
            <a:r>
              <a:rPr lang="en-CA" dirty="0" err="1" smtClean="0"/>
              <a:t>rathke’s</a:t>
            </a:r>
            <a:r>
              <a:rPr lang="en-CA" dirty="0" smtClean="0"/>
              <a:t> cyst / non-</a:t>
            </a:r>
            <a:r>
              <a:rPr lang="en-CA" dirty="0" err="1" smtClean="0"/>
              <a:t>enchanced</a:t>
            </a:r>
            <a:r>
              <a:rPr lang="en-CA" dirty="0" smtClean="0"/>
              <a:t> T1 with</a:t>
            </a:r>
            <a:r>
              <a:rPr lang="en-CA" baseline="0" dirty="0" smtClean="0"/>
              <a:t> large </a:t>
            </a:r>
            <a:r>
              <a:rPr lang="en-CA" baseline="0" dirty="0" err="1" smtClean="0"/>
              <a:t>rathkes</a:t>
            </a:r>
            <a:r>
              <a:rPr lang="en-CA" baseline="0" dirty="0" smtClean="0"/>
              <a:t> cyst compressing normal pituitary tissue and optic chiasm in the middle of stalk insertion sometimes go </a:t>
            </a:r>
            <a:r>
              <a:rPr lang="en-CA" baseline="0" dirty="0" err="1" smtClean="0"/>
              <a:t>suprasellar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14</a:t>
            </a:fld>
            <a:endParaRPr lang="en-CA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Guanine </a:t>
            </a:r>
            <a:r>
              <a:rPr lang="en-CA" dirty="0" err="1" smtClean="0"/>
              <a:t>nucleatide</a:t>
            </a:r>
            <a:r>
              <a:rPr lang="en-CA" dirty="0" smtClean="0"/>
              <a:t> stimulatory protein</a:t>
            </a:r>
            <a:r>
              <a:rPr lang="en-CA" baseline="0" dirty="0" smtClean="0"/>
              <a:t> gene found in 40 % of </a:t>
            </a:r>
            <a:r>
              <a:rPr lang="en-CA" baseline="0" dirty="0" err="1" smtClean="0"/>
              <a:t>somatotroph</a:t>
            </a:r>
            <a:r>
              <a:rPr lang="en-CA" baseline="0" dirty="0" smtClean="0"/>
              <a:t> adenoma/ inactivation mutation in </a:t>
            </a:r>
            <a:r>
              <a:rPr lang="en-CA" baseline="0" dirty="0" err="1" smtClean="0"/>
              <a:t>tumor</a:t>
            </a:r>
            <a:r>
              <a:rPr lang="en-CA" baseline="0" dirty="0" smtClean="0"/>
              <a:t> </a:t>
            </a:r>
            <a:r>
              <a:rPr lang="en-CA" baseline="0" dirty="0" err="1" smtClean="0"/>
              <a:t>supressing</a:t>
            </a:r>
            <a:r>
              <a:rPr lang="en-CA" baseline="0" dirty="0" smtClean="0"/>
              <a:t> gene in men 1.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15</a:t>
            </a:fld>
            <a:endParaRPr lang="en-CA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16</a:t>
            </a:fld>
            <a:endParaRPr lang="en-CA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17</a:t>
            </a:fld>
            <a:endParaRPr lang="en-CA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18</a:t>
            </a:fld>
            <a:endParaRPr lang="en-CA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Mass</a:t>
            </a:r>
            <a:r>
              <a:rPr lang="en-CA" baseline="0" dirty="0" smtClean="0"/>
              <a:t> effect tumour expansion lateral compressing cavernous sinus causing cranial nerve palsy like double vision, stretching </a:t>
            </a:r>
            <a:r>
              <a:rPr lang="en-CA" baseline="0" dirty="0" err="1" smtClean="0"/>
              <a:t>meninges</a:t>
            </a:r>
            <a:r>
              <a:rPr lang="en-CA" baseline="0" dirty="0" smtClean="0"/>
              <a:t> causing headache, or pushing temporal lobe causing seizure, pushing optic chiasm or headache from apoplexy. </a:t>
            </a:r>
            <a:r>
              <a:rPr lang="en-CA" baseline="0" dirty="0" err="1" smtClean="0"/>
              <a:t>Hypopituitarism</a:t>
            </a:r>
            <a:r>
              <a:rPr lang="en-CA" baseline="0" dirty="0" smtClean="0"/>
              <a:t> from </a:t>
            </a:r>
            <a:r>
              <a:rPr lang="en-CA" baseline="0" dirty="0" err="1" smtClean="0"/>
              <a:t>suprasellar</a:t>
            </a:r>
            <a:r>
              <a:rPr lang="en-CA" baseline="0" dirty="0" smtClean="0"/>
              <a:t> mass pushing stalk and cutting portal blood supply and hypothalamus signal to pituitary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19</a:t>
            </a:fld>
            <a:endParaRPr lang="en-CA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20</a:t>
            </a:fld>
            <a:endParaRPr lang="en-CA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Tumour</a:t>
            </a:r>
            <a:r>
              <a:rPr lang="en-CA" baseline="0" dirty="0" smtClean="0"/>
              <a:t> greater than 2 cm, visual field defect, optic chiasm compression or touching by </a:t>
            </a:r>
            <a:r>
              <a:rPr lang="en-CA" baseline="0" dirty="0" err="1" smtClean="0"/>
              <a:t>tumor</a:t>
            </a:r>
            <a:r>
              <a:rPr lang="en-CA" baseline="0" dirty="0" smtClean="0"/>
              <a:t> with no visual field defect, </a:t>
            </a:r>
            <a:r>
              <a:rPr lang="en-CA" baseline="0" dirty="0" err="1" smtClean="0"/>
              <a:t>headach</a:t>
            </a:r>
            <a:r>
              <a:rPr lang="en-CA" baseline="0" dirty="0" smtClean="0"/>
              <a:t>, </a:t>
            </a:r>
            <a:r>
              <a:rPr lang="en-CA" baseline="0" dirty="0" err="1" smtClean="0"/>
              <a:t>suprasellar</a:t>
            </a:r>
            <a:r>
              <a:rPr lang="en-CA" baseline="0" dirty="0" smtClean="0"/>
              <a:t>/</a:t>
            </a:r>
            <a:r>
              <a:rPr lang="en-CA" baseline="0" dirty="0" err="1" smtClean="0"/>
              <a:t>parasellar</a:t>
            </a:r>
            <a:r>
              <a:rPr lang="en-CA" baseline="0" dirty="0" smtClean="0"/>
              <a:t> </a:t>
            </a:r>
            <a:r>
              <a:rPr lang="en-CA" baseline="0" dirty="0" err="1" smtClean="0"/>
              <a:t>tumor</a:t>
            </a:r>
            <a:r>
              <a:rPr lang="en-CA" baseline="0" dirty="0" smtClean="0"/>
              <a:t> extension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21</a:t>
            </a:fld>
            <a:endParaRPr lang="en-CA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Detailed history and physical examination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22</a:t>
            </a:fld>
            <a:endParaRPr lang="en-C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Normal pituitary stalk length</a:t>
            </a:r>
            <a:r>
              <a:rPr lang="en-CA" baseline="0" dirty="0" smtClean="0"/>
              <a:t> 5- 7 mm , 2-3 mm in diameter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4</a:t>
            </a:fld>
            <a:endParaRPr lang="en-CA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20-30 % of all pituitary </a:t>
            </a:r>
            <a:r>
              <a:rPr lang="en-CA" dirty="0" err="1" smtClean="0"/>
              <a:t>tumor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24</a:t>
            </a:fld>
            <a:endParaRPr lang="en-CA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25</a:t>
            </a:fld>
            <a:endParaRPr lang="en-CA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75B87A0-3082-4105-A5A0-C525558E1993}" type="slidenum">
              <a:rPr lang="en-CA"/>
              <a:pPr/>
              <a:t>26</a:t>
            </a:fld>
            <a:endParaRPr lang="en-CA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31</a:t>
            </a:fld>
            <a:endParaRPr lang="en-CA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35</a:t>
            </a:fld>
            <a:endParaRPr lang="en-CA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37</a:t>
            </a:fld>
            <a:endParaRPr lang="en-CA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38</a:t>
            </a:fld>
            <a:endParaRPr lang="en-CA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39</a:t>
            </a:fld>
            <a:endParaRPr lang="en-CA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41</a:t>
            </a:fld>
            <a:endParaRPr lang="en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Height</a:t>
            </a:r>
            <a:r>
              <a:rPr lang="en-CA" baseline="0" dirty="0" smtClean="0"/>
              <a:t> is 5-7 mm and 10 mm lateral dimension, height is 10. superior, middle supply ant. Pituitary. Inferior supply stalk and post pituitary artery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5</a:t>
            </a:fld>
            <a:endParaRPr lang="en-C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6</a:t>
            </a:fld>
            <a:endParaRPr lang="en-C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7</a:t>
            </a:fld>
            <a:endParaRPr lang="en-C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60654E-0186-4CE8-B648-E220A6B48098}" type="slidenum">
              <a:rPr lang="en-CA"/>
              <a:pPr/>
              <a:t>8</a:t>
            </a:fld>
            <a:endParaRPr lang="en-C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9</a:t>
            </a:fld>
            <a:endParaRPr lang="en-C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11</a:t>
            </a:fld>
            <a:endParaRPr lang="en-C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12</a:t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03/02/2012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03/02/2012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03/02/2012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03/02/2012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03/02/2012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03/02/2012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03/02/2012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03/02/2012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03/02/2012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03/02/2012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2966B9D9-92C3-4086-80A9-F9255D00D8D3}" type="datetimeFigureOut">
              <a:rPr lang="en-CA" smtClean="0"/>
              <a:pPr/>
              <a:t>03/02/2012</a:t>
            </a:fld>
            <a:endParaRPr lang="en-CA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966B9D9-92C3-4086-80A9-F9255D00D8D3}" type="datetimeFigureOut">
              <a:rPr lang="en-CA" smtClean="0"/>
              <a:pPr/>
              <a:t>03/02/2012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Anterior pituitary insufficiency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Endocrine block 2011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171400"/>
            <a:ext cx="9721079" cy="72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 smtClean="0"/>
              <a:t>Sellar</a:t>
            </a:r>
            <a:r>
              <a:rPr lang="en-CA" dirty="0" smtClean="0"/>
              <a:t> Mass</a:t>
            </a:r>
            <a:endParaRPr lang="en-CA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28792" y="-3000420"/>
            <a:ext cx="12858840" cy="10501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 smtClean="0"/>
              <a:t>Clinical presentations of </a:t>
            </a:r>
            <a:r>
              <a:rPr lang="en-CA" b="1" dirty="0" err="1" smtClean="0"/>
              <a:t>sellar</a:t>
            </a:r>
            <a:r>
              <a:rPr lang="en-CA" b="1" dirty="0" smtClean="0"/>
              <a:t> mass</a:t>
            </a:r>
            <a:endParaRPr lang="en-CA" b="1" dirty="0"/>
          </a:p>
        </p:txBody>
      </p:sp>
      <p:pic>
        <p:nvPicPr>
          <p:cNvPr id="4" name="Content Placeholder 3" descr="Scan_Pic000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628800"/>
            <a:ext cx="8208912" cy="489654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Content Placeholder 3" descr="pit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43608" y="1628800"/>
            <a:ext cx="7128792" cy="47154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Content Placeholder 3" descr="pit1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484784"/>
            <a:ext cx="4000528" cy="4643470"/>
          </a:xfrm>
        </p:spPr>
      </p:pic>
      <p:pic>
        <p:nvPicPr>
          <p:cNvPr id="5" name="Picture 4" descr="pit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1556792"/>
            <a:ext cx="4429156" cy="4643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Evaluation of Pituitary mass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CA" sz="2400" dirty="0" smtClean="0"/>
          </a:p>
          <a:p>
            <a:endParaRPr lang="en-CA" sz="2400" dirty="0" smtClean="0"/>
          </a:p>
          <a:p>
            <a:r>
              <a:rPr lang="en-CA" sz="2400" dirty="0" smtClean="0"/>
              <a:t>Pituitary adenoma: 10 % of all pituitary lesions</a:t>
            </a:r>
          </a:p>
          <a:p>
            <a:r>
              <a:rPr lang="en-CA" sz="2400" dirty="0" smtClean="0"/>
              <a:t>Genetic-related</a:t>
            </a:r>
          </a:p>
          <a:p>
            <a:r>
              <a:rPr lang="en-CA" sz="2400" dirty="0" smtClean="0"/>
              <a:t>MEN-1,  Gs-alpha mutation, PTTG gene, FGF receptor-4</a:t>
            </a:r>
          </a:p>
          <a:p>
            <a:r>
              <a:rPr lang="en-CA" sz="2400" dirty="0" smtClean="0"/>
              <a:t>Pituitary </a:t>
            </a:r>
            <a:r>
              <a:rPr lang="en-CA" sz="2400" dirty="0" err="1" smtClean="0"/>
              <a:t>incidentaloma</a:t>
            </a:r>
            <a:r>
              <a:rPr lang="en-CA" sz="2400" dirty="0" smtClean="0"/>
              <a:t>: 1.5 -31% in autopsy ( prevalence)</a:t>
            </a:r>
            <a:endParaRPr lang="en-CA" sz="2400" dirty="0"/>
          </a:p>
          <a:p>
            <a:pPr lvl="7"/>
            <a:r>
              <a:rPr lang="en-CA" sz="2400" dirty="0" smtClean="0"/>
              <a:t>10 % by MRI most of them &lt; 1 cm</a:t>
            </a:r>
          </a:p>
          <a:p>
            <a:pPr lvl="7"/>
            <a:endParaRPr lang="en-CA" sz="2400" dirty="0" smtClean="0"/>
          </a:p>
          <a:p>
            <a:pPr lvl="7"/>
            <a:endParaRPr lang="en-CA" sz="2400" dirty="0" smtClean="0"/>
          </a:p>
          <a:p>
            <a:pPr lvl="7"/>
            <a:endParaRPr lang="en-CA" sz="2400" dirty="0" smtClean="0"/>
          </a:p>
          <a:p>
            <a:pPr lvl="8"/>
            <a:endParaRPr lang="en-CA" sz="1100" dirty="0" smtClean="0"/>
          </a:p>
          <a:p>
            <a:pPr lvl="7">
              <a:buNone/>
            </a:pPr>
            <a:endParaRPr lang="en-CA" sz="2400" dirty="0" smtClean="0"/>
          </a:p>
          <a:p>
            <a:pPr lvl="7">
              <a:buNone/>
            </a:pPr>
            <a:endParaRPr lang="en-CA" sz="2400" dirty="0" smtClean="0"/>
          </a:p>
          <a:p>
            <a:pPr lvl="7">
              <a:buNone/>
            </a:pPr>
            <a:endParaRPr lang="en-CA" sz="1200" dirty="0" smtClean="0"/>
          </a:p>
          <a:p>
            <a:pPr lvl="7">
              <a:buNone/>
            </a:pPr>
            <a:endParaRPr lang="en-CA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Evaluation of  Pituitary lesion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 smtClean="0"/>
          </a:p>
          <a:p>
            <a:r>
              <a:rPr lang="en-CA" sz="3600" b="1" dirty="0" smtClean="0"/>
              <a:t>Functional adenoma ( hormonal-secreting)</a:t>
            </a:r>
          </a:p>
          <a:p>
            <a:endParaRPr lang="en-CA" sz="3600" b="1" dirty="0" smtClean="0"/>
          </a:p>
          <a:p>
            <a:r>
              <a:rPr lang="en-CA" sz="3600" b="1" dirty="0" smtClean="0"/>
              <a:t>Non-Functional adenoma </a:t>
            </a: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Evaluation of Pituitary lesion</a:t>
            </a:r>
            <a:endParaRPr lang="en-CA" b="1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928802"/>
            <a:ext cx="750099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Evaluation of Pituitary lesion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b="1" dirty="0" smtClean="0"/>
              <a:t>Non-Functional pituitary lesion:</a:t>
            </a:r>
          </a:p>
          <a:p>
            <a:endParaRPr lang="en-CA" sz="2400" dirty="0" smtClean="0"/>
          </a:p>
          <a:p>
            <a:r>
              <a:rPr lang="en-CA" sz="2400" dirty="0" smtClean="0"/>
              <a:t>Absence of signs and symptoms of hormonal </a:t>
            </a:r>
            <a:r>
              <a:rPr lang="en-CA" sz="2400" dirty="0" err="1" smtClean="0"/>
              <a:t>hypersecretion</a:t>
            </a:r>
            <a:endParaRPr lang="en-CA" sz="2400" dirty="0" smtClean="0"/>
          </a:p>
          <a:p>
            <a:r>
              <a:rPr lang="en-CA" sz="2400" dirty="0" smtClean="0"/>
              <a:t>25 % of pituitary  </a:t>
            </a:r>
            <a:r>
              <a:rPr lang="en-CA" sz="2400" dirty="0" err="1" smtClean="0"/>
              <a:t>tumor</a:t>
            </a:r>
            <a:endParaRPr lang="en-CA" sz="2400" dirty="0" smtClean="0"/>
          </a:p>
          <a:p>
            <a:r>
              <a:rPr lang="en-CA" sz="2400" dirty="0" smtClean="0"/>
              <a:t>Needs evaluation either micro or </a:t>
            </a:r>
            <a:r>
              <a:rPr lang="en-CA" sz="2400" dirty="0" err="1" smtClean="0"/>
              <a:t>macroadenoma</a:t>
            </a:r>
            <a:endParaRPr lang="en-CA" sz="2400" dirty="0" smtClean="0"/>
          </a:p>
          <a:p>
            <a:r>
              <a:rPr lang="en-CA" sz="2400" dirty="0" smtClean="0"/>
              <a:t>Average age 50 – 55 yrs old, more in male</a:t>
            </a:r>
          </a:p>
          <a:p>
            <a:endParaRPr lang="en-CA" sz="2400" dirty="0" smtClean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 smtClean="0"/>
              <a:t>Non- functional pituitary adenoma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800" b="1" dirty="0" smtClean="0"/>
              <a:t>Presentation of NFPA</a:t>
            </a:r>
            <a:r>
              <a:rPr lang="en-CA" sz="2800" dirty="0" smtClean="0"/>
              <a:t>:</a:t>
            </a:r>
          </a:p>
          <a:p>
            <a:endParaRPr lang="en-CA" sz="2400" dirty="0" smtClean="0"/>
          </a:p>
          <a:p>
            <a:r>
              <a:rPr lang="en-CA" sz="2800" dirty="0" smtClean="0"/>
              <a:t>As </a:t>
            </a:r>
            <a:r>
              <a:rPr lang="en-CA" sz="2800" dirty="0" err="1" smtClean="0"/>
              <a:t>incidentaloma</a:t>
            </a:r>
            <a:r>
              <a:rPr lang="en-CA" sz="2800" dirty="0" smtClean="0"/>
              <a:t> by imaging</a:t>
            </a:r>
          </a:p>
          <a:p>
            <a:pPr>
              <a:buNone/>
            </a:pPr>
            <a:endParaRPr lang="en-CA" sz="2800" dirty="0" smtClean="0"/>
          </a:p>
          <a:p>
            <a:r>
              <a:rPr lang="en-CA" sz="2800" dirty="0" smtClean="0"/>
              <a:t>Symptoms of mass effects ( mechanical pressure)</a:t>
            </a:r>
          </a:p>
          <a:p>
            <a:endParaRPr lang="en-CA" sz="2800" dirty="0" smtClean="0"/>
          </a:p>
          <a:p>
            <a:r>
              <a:rPr lang="en-CA" sz="2800" dirty="0" err="1" smtClean="0"/>
              <a:t>Hypopituitarism</a:t>
            </a:r>
            <a:r>
              <a:rPr lang="en-CA" sz="2800" dirty="0" smtClean="0"/>
              <a:t> ( mechanism)</a:t>
            </a:r>
          </a:p>
          <a:p>
            <a:endParaRPr lang="en-CA" sz="2800" dirty="0" smtClean="0"/>
          </a:p>
          <a:p>
            <a:r>
              <a:rPr lang="en-CA" sz="2800" dirty="0" err="1" smtClean="0"/>
              <a:t>Gonadal</a:t>
            </a:r>
            <a:r>
              <a:rPr lang="en-CA" sz="2800" dirty="0" smtClean="0"/>
              <a:t> </a:t>
            </a:r>
            <a:r>
              <a:rPr lang="en-CA" sz="2800" dirty="0" err="1" smtClean="0"/>
              <a:t>hypersecretion</a:t>
            </a:r>
            <a:endParaRPr lang="en-CA" sz="2800" dirty="0" smtClean="0"/>
          </a:p>
          <a:p>
            <a:endParaRPr lang="en-C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Anterior pituitary disorder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CA" sz="2800" dirty="0" smtClean="0"/>
          </a:p>
          <a:p>
            <a:r>
              <a:rPr lang="en-CA" sz="2800" dirty="0" smtClean="0"/>
              <a:t>Non-functional pituitary </a:t>
            </a:r>
            <a:r>
              <a:rPr lang="en-CA" sz="2800" dirty="0" err="1" smtClean="0"/>
              <a:t>tumor</a:t>
            </a:r>
            <a:r>
              <a:rPr lang="en-CA" sz="2800" dirty="0" smtClean="0"/>
              <a:t> mass-effect</a:t>
            </a:r>
          </a:p>
          <a:p>
            <a:r>
              <a:rPr lang="en-CA" sz="2800" dirty="0" err="1" smtClean="0"/>
              <a:t>Prolactin</a:t>
            </a:r>
            <a:r>
              <a:rPr lang="en-CA" sz="2800" dirty="0" smtClean="0"/>
              <a:t> secreting cell disorder: </a:t>
            </a:r>
            <a:r>
              <a:rPr lang="en-CA" sz="2800" dirty="0" err="1" smtClean="0"/>
              <a:t>prolactinoma</a:t>
            </a:r>
            <a:endParaRPr lang="en-CA" sz="2800" dirty="0" smtClean="0"/>
          </a:p>
          <a:p>
            <a:r>
              <a:rPr lang="en-CA" sz="2800" dirty="0" smtClean="0"/>
              <a:t>Growth hormone secreting cell disorder: </a:t>
            </a:r>
            <a:r>
              <a:rPr lang="en-CA" sz="2800" dirty="0" err="1" smtClean="0"/>
              <a:t>acromegaly</a:t>
            </a:r>
            <a:endParaRPr lang="en-CA" sz="2800" dirty="0" smtClean="0"/>
          </a:p>
          <a:p>
            <a:r>
              <a:rPr lang="en-CA" sz="2800" dirty="0" smtClean="0"/>
              <a:t>ACTH secreting cell disorders: </a:t>
            </a:r>
            <a:r>
              <a:rPr lang="en-CA" sz="2800" dirty="0" err="1" smtClean="0"/>
              <a:t>cushing’s</a:t>
            </a:r>
            <a:endParaRPr lang="en-CA" sz="2800" dirty="0" smtClean="0"/>
          </a:p>
          <a:p>
            <a:r>
              <a:rPr lang="en-CA" sz="2800" dirty="0" smtClean="0"/>
              <a:t>TSH secreting cell </a:t>
            </a:r>
            <a:r>
              <a:rPr lang="en-CA" sz="2800" dirty="0" err="1" smtClean="0"/>
              <a:t>tumor</a:t>
            </a:r>
            <a:r>
              <a:rPr lang="en-CA" sz="2800" dirty="0" smtClean="0"/>
              <a:t>: </a:t>
            </a:r>
            <a:r>
              <a:rPr lang="en-CA" sz="2800" dirty="0" err="1" smtClean="0"/>
              <a:t>TSHoma</a:t>
            </a:r>
            <a:endParaRPr lang="en-CA" sz="2800" dirty="0" smtClean="0"/>
          </a:p>
          <a:p>
            <a:r>
              <a:rPr lang="en-CA" sz="2800" dirty="0" err="1" smtClean="0"/>
              <a:t>Gonadotropin</a:t>
            </a:r>
            <a:r>
              <a:rPr lang="en-CA" sz="2800" dirty="0" smtClean="0"/>
              <a:t> secreting cell disorder</a:t>
            </a:r>
          </a:p>
          <a:p>
            <a:endParaRPr lang="en-C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 smtClean="0"/>
              <a:t>Non- functional pituitary adenoma</a:t>
            </a:r>
            <a:endParaRPr lang="en-CA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14488"/>
            <a:ext cx="857256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 smtClean="0"/>
              <a:t>Non- functional pituitary adenoma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CA" sz="11200" b="1" dirty="0" smtClean="0"/>
              <a:t>Treatment:</a:t>
            </a:r>
          </a:p>
          <a:p>
            <a:r>
              <a:rPr lang="en-CA" sz="8000" b="1" dirty="0" smtClean="0"/>
              <a:t>Surgery  if indicated</a:t>
            </a:r>
          </a:p>
          <a:p>
            <a:pPr>
              <a:buNone/>
            </a:pPr>
            <a:r>
              <a:rPr lang="en-CA" sz="8000" dirty="0" smtClean="0"/>
              <a:t>		-  recurrence rate 17 % if gross removal, 40 %  with 	 	residual </a:t>
            </a:r>
            <a:r>
              <a:rPr lang="en-CA" sz="8000" dirty="0" err="1" smtClean="0"/>
              <a:t>tumor</a:t>
            </a:r>
            <a:endParaRPr lang="en-CA" sz="8000" dirty="0" smtClean="0"/>
          </a:p>
          <a:p>
            <a:pPr>
              <a:buNone/>
            </a:pPr>
            <a:r>
              <a:rPr lang="en-CA" sz="8000" dirty="0" smtClean="0"/>
              <a:t>		-  predictors of recurrence:  young male,  cavernous sinus 	invasion, extent of </a:t>
            </a:r>
            <a:r>
              <a:rPr lang="en-CA" sz="8000" dirty="0" err="1" smtClean="0"/>
              <a:t>suprasellar</a:t>
            </a:r>
            <a:r>
              <a:rPr lang="en-CA" sz="8000" dirty="0" smtClean="0"/>
              <a:t> </a:t>
            </a:r>
            <a:r>
              <a:rPr lang="en-CA" sz="8000" dirty="0" err="1" smtClean="0"/>
              <a:t>extention</a:t>
            </a:r>
            <a:r>
              <a:rPr lang="en-CA" sz="8000" dirty="0" smtClean="0"/>
              <a:t> of residual </a:t>
            </a:r>
            <a:r>
              <a:rPr lang="en-CA" sz="8000" dirty="0" err="1" smtClean="0"/>
              <a:t>tumor</a:t>
            </a:r>
            <a:r>
              <a:rPr lang="en-CA" sz="8000" dirty="0" smtClean="0"/>
              <a:t>, duration 	of follow up, marker; Ki-67</a:t>
            </a:r>
          </a:p>
          <a:p>
            <a:pPr>
              <a:buNone/>
            </a:pPr>
            <a:endParaRPr lang="en-CA" sz="8000" dirty="0" smtClean="0"/>
          </a:p>
          <a:p>
            <a:r>
              <a:rPr lang="en-CA" sz="8000" b="1" dirty="0" smtClean="0"/>
              <a:t>Observation</a:t>
            </a:r>
            <a:r>
              <a:rPr lang="en-CA" sz="8000" dirty="0" smtClean="0"/>
              <a:t> with annual follow up for 5 years and then as needed, visual field exam Q 6-12 month if close to optic chiasm. Slow growing tumour</a:t>
            </a:r>
          </a:p>
          <a:p>
            <a:endParaRPr lang="en-CA" sz="8000" dirty="0" smtClean="0"/>
          </a:p>
          <a:p>
            <a:r>
              <a:rPr lang="en-CA" sz="8000" b="1" dirty="0" smtClean="0"/>
              <a:t>Adjunctive therapy:</a:t>
            </a:r>
          </a:p>
          <a:p>
            <a:pPr>
              <a:buNone/>
            </a:pPr>
            <a:r>
              <a:rPr lang="en-CA" sz="8000" dirty="0" smtClean="0"/>
              <a:t>		-  Radiation therapy</a:t>
            </a:r>
          </a:p>
          <a:p>
            <a:pPr>
              <a:buNone/>
            </a:pPr>
            <a:r>
              <a:rPr lang="en-CA" sz="8000" dirty="0" smtClean="0"/>
              <a:t>		-  Dopamine agonist</a:t>
            </a:r>
          </a:p>
          <a:p>
            <a:pPr>
              <a:buNone/>
            </a:pPr>
            <a:r>
              <a:rPr lang="en-CA" sz="8000" dirty="0" smtClean="0"/>
              <a:t>		-  </a:t>
            </a:r>
            <a:r>
              <a:rPr lang="en-CA" sz="8000" dirty="0" err="1" smtClean="0"/>
              <a:t>Somatostatin</a:t>
            </a:r>
            <a:r>
              <a:rPr lang="en-CA" sz="8000" dirty="0" smtClean="0"/>
              <a:t> analogue</a:t>
            </a:r>
          </a:p>
          <a:p>
            <a:pPr>
              <a:buNone/>
            </a:pPr>
            <a:r>
              <a:rPr lang="en-CA" sz="8000" dirty="0" smtClean="0"/>
              <a:t>	</a:t>
            </a:r>
          </a:p>
          <a:p>
            <a:endParaRPr lang="en-CA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b="1" dirty="0" smtClean="0"/>
              <a:t>Effect of pituitary </a:t>
            </a:r>
            <a:r>
              <a:rPr lang="en-CA" b="1" dirty="0" err="1" smtClean="0"/>
              <a:t>tumor</a:t>
            </a:r>
            <a:endParaRPr lang="en-CA" b="1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899592" y="1268760"/>
            <a:ext cx="7704856" cy="5055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 smtClean="0"/>
              <a:t>Prolactinoma</a:t>
            </a:r>
            <a:endParaRPr lang="en-CA" dirty="0"/>
          </a:p>
        </p:txBody>
      </p:sp>
      <p:pic>
        <p:nvPicPr>
          <p:cNvPr id="3" name="Picture 2" descr="Prolact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628800"/>
            <a:ext cx="5832648" cy="4968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err="1" smtClean="0"/>
              <a:t>Prolactinoma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800" b="1" dirty="0" err="1" smtClean="0"/>
              <a:t>Prolactin</a:t>
            </a:r>
            <a:r>
              <a:rPr lang="en-CA" sz="2800" b="1" dirty="0" smtClean="0"/>
              <a:t>:</a:t>
            </a:r>
            <a:endParaRPr lang="en-CA" sz="2800" dirty="0" smtClean="0"/>
          </a:p>
          <a:p>
            <a:endParaRPr lang="en-CA" sz="2800" b="1" dirty="0"/>
          </a:p>
        </p:txBody>
      </p:sp>
      <p:pic>
        <p:nvPicPr>
          <p:cNvPr id="6" name="Picture 5" descr="Scan_Pic00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2052906"/>
            <a:ext cx="4824536" cy="4616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Growth hormone 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800" dirty="0" smtClean="0"/>
              <a:t>Pituitary </a:t>
            </a:r>
            <a:r>
              <a:rPr lang="en-CA" sz="2800" dirty="0" err="1" smtClean="0"/>
              <a:t>tumor</a:t>
            </a:r>
            <a:r>
              <a:rPr lang="en-CA" sz="2800" dirty="0" smtClean="0"/>
              <a:t> as mass effect →→ Growth hormone deficiency</a:t>
            </a:r>
          </a:p>
          <a:p>
            <a:endParaRPr lang="en-CA" sz="2800" dirty="0" smtClean="0"/>
          </a:p>
          <a:p>
            <a:pPr>
              <a:buNone/>
            </a:pPr>
            <a:endParaRPr lang="en-CA" sz="2800" dirty="0" smtClean="0"/>
          </a:p>
          <a:p>
            <a:r>
              <a:rPr lang="en-CA" sz="2800" dirty="0" err="1" smtClean="0"/>
              <a:t>Hyperfunctioning</a:t>
            </a:r>
            <a:r>
              <a:rPr lang="en-CA" sz="2800" dirty="0" smtClean="0"/>
              <a:t> mass →→ </a:t>
            </a:r>
            <a:r>
              <a:rPr lang="en-CA" sz="2800" dirty="0" err="1" smtClean="0"/>
              <a:t>Acromegaly</a:t>
            </a:r>
            <a:endParaRPr lang="en-C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b="1" smtClean="0"/>
              <a:t>Growth hormone deficiency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CA" smtClean="0"/>
          </a:p>
          <a:p>
            <a:pPr eaLnBrk="1" hangingPunct="1">
              <a:lnSpc>
                <a:spcPct val="90000"/>
              </a:lnSpc>
            </a:pPr>
            <a:endParaRPr lang="en-CA" smtClean="0"/>
          </a:p>
          <a:p>
            <a:pPr eaLnBrk="1" hangingPunct="1">
              <a:lnSpc>
                <a:spcPct val="90000"/>
              </a:lnSpc>
            </a:pPr>
            <a:endParaRPr lang="en-CA" smtClean="0"/>
          </a:p>
          <a:p>
            <a:pPr eaLnBrk="1" hangingPunct="1">
              <a:lnSpc>
                <a:spcPct val="90000"/>
              </a:lnSpc>
            </a:pPr>
            <a:endParaRPr lang="en-CA" smtClean="0"/>
          </a:p>
          <a:p>
            <a:pPr eaLnBrk="1" hangingPunct="1">
              <a:lnSpc>
                <a:spcPct val="90000"/>
              </a:lnSpc>
            </a:pPr>
            <a:endParaRPr lang="en-CA" smtClean="0"/>
          </a:p>
          <a:p>
            <a:pPr eaLnBrk="1" hangingPunct="1">
              <a:lnSpc>
                <a:spcPct val="90000"/>
              </a:lnSpc>
            </a:pPr>
            <a:endParaRPr lang="en-CA" smtClean="0"/>
          </a:p>
          <a:p>
            <a:pPr eaLnBrk="1" hangingPunct="1">
              <a:lnSpc>
                <a:spcPct val="90000"/>
              </a:lnSpc>
            </a:pPr>
            <a:r>
              <a:rPr lang="en-CA" smtClean="0"/>
              <a:t>Diagnosis in children and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CA" smtClean="0"/>
              <a:t>adult</a:t>
            </a:r>
          </a:p>
        </p:txBody>
      </p:sp>
      <p:pic>
        <p:nvPicPr>
          <p:cNvPr id="26628" name="Picture 5" descr="3D2030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844824"/>
            <a:ext cx="345638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9" descr="PU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916832"/>
            <a:ext cx="3082305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Content Placeholder 3" descr="image_galler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4048" y="1772816"/>
            <a:ext cx="3724920" cy="3213100"/>
          </a:xfrm>
        </p:spPr>
      </p:pic>
      <p:pic>
        <p:nvPicPr>
          <p:cNvPr id="5" name="Picture 4" descr="jaber-rouzbahani-h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4941169"/>
            <a:ext cx="3960440" cy="1916832"/>
          </a:xfrm>
          <a:prstGeom prst="rect">
            <a:avLst/>
          </a:prstGeom>
        </p:spPr>
      </p:pic>
      <p:pic>
        <p:nvPicPr>
          <p:cNvPr id="6" name="Picture 5" descr="graphic-3_smal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1916832"/>
            <a:ext cx="3384376" cy="2088232"/>
          </a:xfrm>
          <a:prstGeom prst="rect">
            <a:avLst/>
          </a:prstGeom>
        </p:spPr>
      </p:pic>
      <p:pic>
        <p:nvPicPr>
          <p:cNvPr id="7" name="Picture 5" descr="image_000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4149080"/>
            <a:ext cx="3617913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Growth hormone disorder</a:t>
            </a:r>
            <a:endParaRPr lang="en-CA" dirty="0"/>
          </a:p>
        </p:txBody>
      </p:sp>
      <p:pic>
        <p:nvPicPr>
          <p:cNvPr id="4" name="Content Placeholder 3" descr="acromegal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484784"/>
            <a:ext cx="7416824" cy="53732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44000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Pituitary Development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400" dirty="0" smtClean="0"/>
              <a:t>Anterior pituitary is recognizable by 4- 5</a:t>
            </a:r>
            <a:r>
              <a:rPr lang="en-CA" sz="2400" baseline="30000" dirty="0" smtClean="0"/>
              <a:t>th</a:t>
            </a:r>
            <a:r>
              <a:rPr lang="en-CA" sz="2400" dirty="0" smtClean="0"/>
              <a:t> wk of gestation</a:t>
            </a:r>
          </a:p>
          <a:p>
            <a:r>
              <a:rPr lang="en-CA" sz="2400" dirty="0" smtClean="0"/>
              <a:t>Full maturation by 20</a:t>
            </a:r>
            <a:r>
              <a:rPr lang="en-CA" sz="2400" baseline="30000" dirty="0" smtClean="0"/>
              <a:t>th</a:t>
            </a:r>
            <a:r>
              <a:rPr lang="en-CA" sz="2400" dirty="0" smtClean="0"/>
              <a:t> wk</a:t>
            </a:r>
          </a:p>
          <a:p>
            <a:r>
              <a:rPr lang="en-CA" sz="2400" dirty="0" smtClean="0"/>
              <a:t>From </a:t>
            </a:r>
            <a:r>
              <a:rPr lang="en-CA" sz="2400" dirty="0" err="1" smtClean="0"/>
              <a:t>Rathke’s</a:t>
            </a:r>
            <a:r>
              <a:rPr lang="en-CA" sz="2400" dirty="0" smtClean="0"/>
              <a:t> pouch, </a:t>
            </a:r>
            <a:r>
              <a:rPr lang="en-CA" sz="2400" dirty="0" err="1" smtClean="0"/>
              <a:t>Ectodermal</a:t>
            </a:r>
            <a:r>
              <a:rPr lang="en-CA" sz="2400" dirty="0" smtClean="0"/>
              <a:t> </a:t>
            </a:r>
            <a:r>
              <a:rPr lang="en-CA" sz="2400" dirty="0" err="1" smtClean="0"/>
              <a:t>evagination</a:t>
            </a:r>
            <a:r>
              <a:rPr lang="en-CA" sz="2400" dirty="0" smtClean="0"/>
              <a:t> of </a:t>
            </a:r>
            <a:r>
              <a:rPr lang="en-CA" sz="2400" dirty="0" err="1" smtClean="0"/>
              <a:t>oropharynx</a:t>
            </a:r>
            <a:endParaRPr lang="en-CA" sz="2400" dirty="0" smtClean="0"/>
          </a:p>
          <a:p>
            <a:r>
              <a:rPr lang="en-CA" sz="2400" dirty="0" smtClean="0"/>
              <a:t>Migrate to join </a:t>
            </a:r>
            <a:r>
              <a:rPr lang="en-CA" sz="2400" dirty="0" err="1" smtClean="0"/>
              <a:t>neurohypophysis</a:t>
            </a:r>
            <a:endParaRPr lang="en-CA" sz="2400" dirty="0" smtClean="0"/>
          </a:p>
          <a:p>
            <a:r>
              <a:rPr lang="en-CA" sz="2400" dirty="0" smtClean="0"/>
              <a:t>Portion of </a:t>
            </a:r>
            <a:r>
              <a:rPr lang="en-CA" sz="2400" dirty="0" err="1" smtClean="0"/>
              <a:t>Rathke’s</a:t>
            </a:r>
            <a:r>
              <a:rPr lang="en-CA" sz="2400" dirty="0" smtClean="0"/>
              <a:t> pouch →→ </a:t>
            </a:r>
            <a:r>
              <a:rPr lang="en-CA" sz="2400" dirty="0"/>
              <a:t> </a:t>
            </a:r>
            <a:r>
              <a:rPr lang="en-CA" sz="2400" dirty="0" smtClean="0"/>
              <a:t>Intermediate lobe</a:t>
            </a:r>
          </a:p>
          <a:p>
            <a:r>
              <a:rPr lang="en-CA" sz="2400" dirty="0" smtClean="0"/>
              <a:t>Remnant of </a:t>
            </a:r>
            <a:r>
              <a:rPr lang="en-CA" sz="2400" dirty="0" err="1" smtClean="0"/>
              <a:t>Rathke’s</a:t>
            </a:r>
            <a:r>
              <a:rPr lang="en-CA" sz="2400" dirty="0" smtClean="0"/>
              <a:t> pouch cell in oral cavity →→ pharyngeal pituitary</a:t>
            </a:r>
          </a:p>
          <a:p>
            <a:r>
              <a:rPr lang="en-CA" sz="2400" dirty="0" smtClean="0"/>
              <a:t>Lies at the base of the skull as </a:t>
            </a:r>
            <a:r>
              <a:rPr lang="en-CA" sz="2400" dirty="0" err="1" smtClean="0"/>
              <a:t>sella</a:t>
            </a:r>
            <a:r>
              <a:rPr lang="en-CA" sz="2400" dirty="0" smtClean="0"/>
              <a:t> </a:t>
            </a:r>
            <a:r>
              <a:rPr lang="en-CA" sz="2400" dirty="0" err="1" smtClean="0"/>
              <a:t>turcica</a:t>
            </a:r>
            <a:endParaRPr lang="en-CA" sz="2400" dirty="0" smtClean="0"/>
          </a:p>
          <a:p>
            <a:r>
              <a:rPr lang="en-CA" sz="2400" dirty="0" smtClean="0"/>
              <a:t>Roof is formed by </a:t>
            </a:r>
            <a:r>
              <a:rPr lang="en-CA" sz="2400" dirty="0" err="1" smtClean="0"/>
              <a:t>diaphragma</a:t>
            </a:r>
            <a:r>
              <a:rPr lang="en-CA" sz="2400" dirty="0" smtClean="0"/>
              <a:t> </a:t>
            </a:r>
            <a:r>
              <a:rPr lang="en-CA" sz="2400" dirty="0" err="1" smtClean="0"/>
              <a:t>sellae</a:t>
            </a:r>
            <a:endParaRPr lang="en-CA" sz="2400" dirty="0" smtClean="0"/>
          </a:p>
          <a:p>
            <a:r>
              <a:rPr lang="en-CA" sz="2400" dirty="0" smtClean="0"/>
              <a:t>Floor by the roof of sphenoid sinus</a:t>
            </a:r>
          </a:p>
          <a:p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Growth hormone disorder</a:t>
            </a:r>
            <a:endParaRPr lang="en-CA" dirty="0"/>
          </a:p>
        </p:txBody>
      </p:sp>
      <p:pic>
        <p:nvPicPr>
          <p:cNvPr id="4" name="Content Placeholder 3" descr="Endocrine_growth_regulation_svg_-244x30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268760"/>
            <a:ext cx="4392488" cy="4824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err="1" smtClean="0"/>
              <a:t>Acromegaly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400" dirty="0" smtClean="0"/>
              <a:t>Clinical picture and presentation</a:t>
            </a:r>
          </a:p>
          <a:p>
            <a:r>
              <a:rPr lang="en-CA" sz="2400" dirty="0" smtClean="0"/>
              <a:t>GH level ( not-reliable, </a:t>
            </a:r>
            <a:r>
              <a:rPr lang="en-CA" sz="2400" dirty="0" err="1" smtClean="0"/>
              <a:t>pulsatile</a:t>
            </a:r>
            <a:r>
              <a:rPr lang="en-CA" sz="2400" dirty="0" smtClean="0"/>
              <a:t>)</a:t>
            </a:r>
          </a:p>
          <a:p>
            <a:r>
              <a:rPr lang="en-CA" sz="2400" dirty="0" smtClean="0"/>
              <a:t>IGF-I</a:t>
            </a:r>
          </a:p>
          <a:p>
            <a:r>
              <a:rPr lang="en-CA" sz="2400" dirty="0" smtClean="0"/>
              <a:t>75 g OGTT tolerance test for GH suppression</a:t>
            </a:r>
          </a:p>
          <a:p>
            <a:r>
              <a:rPr lang="en-CA" sz="2400" dirty="0" smtClean="0"/>
              <a:t>Fasting and random blood sugar, HbA1c</a:t>
            </a:r>
          </a:p>
          <a:p>
            <a:r>
              <a:rPr lang="en-CA" sz="2400" dirty="0" smtClean="0"/>
              <a:t>Lipid profile</a:t>
            </a:r>
          </a:p>
          <a:p>
            <a:r>
              <a:rPr lang="en-CA" sz="2400" dirty="0" smtClean="0"/>
              <a:t>Cardiac disease is a major cause of morbidity and mortality</a:t>
            </a:r>
          </a:p>
          <a:p>
            <a:r>
              <a:rPr lang="en-CA" sz="2400" dirty="0" smtClean="0"/>
              <a:t>50 % died before age of 50</a:t>
            </a:r>
          </a:p>
          <a:p>
            <a:r>
              <a:rPr lang="en-CA" sz="2400" dirty="0" smtClean="0"/>
              <a:t>HTN in 40%</a:t>
            </a:r>
          </a:p>
          <a:p>
            <a:r>
              <a:rPr lang="en-CA" sz="2400" dirty="0" smtClean="0"/>
              <a:t>LVH in 50%</a:t>
            </a:r>
          </a:p>
          <a:p>
            <a:r>
              <a:rPr lang="en-CA" sz="2400" dirty="0" smtClean="0"/>
              <a:t>Diastolic dysfunction as an early sign of </a:t>
            </a:r>
            <a:r>
              <a:rPr lang="en-CA" sz="2400" dirty="0" err="1" smtClean="0"/>
              <a:t>cardiomyopathy</a:t>
            </a:r>
            <a:endParaRPr lang="en-CA" sz="2400" dirty="0" smtClean="0"/>
          </a:p>
          <a:p>
            <a:pPr>
              <a:buNone/>
            </a:pPr>
            <a:endParaRPr lang="en-CA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 smtClean="0"/>
              <a:t>Growth hormone disorder-</a:t>
            </a:r>
            <a:r>
              <a:rPr lang="en-CA" b="1" dirty="0" err="1" smtClean="0"/>
              <a:t>Acromegaly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800" b="1" dirty="0" smtClean="0"/>
              <a:t>Medical treatment:</a:t>
            </a:r>
          </a:p>
          <a:p>
            <a:endParaRPr lang="en-CA" sz="2800" dirty="0" smtClean="0"/>
          </a:p>
          <a:p>
            <a:r>
              <a:rPr lang="en-CA" sz="2800" dirty="0" err="1" smtClean="0"/>
              <a:t>Somatostatin</a:t>
            </a:r>
            <a:r>
              <a:rPr lang="en-CA" sz="2800" dirty="0" smtClean="0"/>
              <a:t> analogue</a:t>
            </a:r>
          </a:p>
          <a:p>
            <a:r>
              <a:rPr lang="en-CA" sz="2800" dirty="0" smtClean="0"/>
              <a:t>Surgical resection of the </a:t>
            </a:r>
            <a:r>
              <a:rPr lang="en-CA" sz="2800" dirty="0" err="1" smtClean="0"/>
              <a:t>tumor</a:t>
            </a:r>
            <a:endParaRPr lang="en-C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ACTH-disorders</a:t>
            </a:r>
            <a:endParaRPr lang="en-CA" dirty="0"/>
          </a:p>
        </p:txBody>
      </p:sp>
      <p:pic>
        <p:nvPicPr>
          <p:cNvPr id="4" name="Content Placeholder 3" descr="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0" y="1772816"/>
            <a:ext cx="4572000" cy="380486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ACTH-disorders</a:t>
            </a:r>
            <a:endParaRPr lang="en-CA" dirty="0"/>
          </a:p>
        </p:txBody>
      </p:sp>
      <p:pic>
        <p:nvPicPr>
          <p:cNvPr id="4" name="Content Placeholder 3" descr="85_brown_todd_fig1-68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500" y="1628800"/>
            <a:ext cx="6477000" cy="415366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HPA-axis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400" dirty="0" smtClean="0"/>
              <a:t>2</a:t>
            </a:r>
            <a:r>
              <a:rPr lang="en-CA" sz="2400" baseline="30000" dirty="0" smtClean="0"/>
              <a:t>nd</a:t>
            </a:r>
            <a:r>
              <a:rPr lang="en-CA" sz="2400" dirty="0" smtClean="0"/>
              <a:t> adrenal insufficiency</a:t>
            </a:r>
          </a:p>
          <a:p>
            <a:r>
              <a:rPr lang="en-CA" sz="2400" dirty="0" smtClean="0"/>
              <a:t> </a:t>
            </a:r>
            <a:r>
              <a:rPr lang="en-CA" sz="2400" dirty="0" err="1" smtClean="0"/>
              <a:t>glucgocorticoid</a:t>
            </a:r>
            <a:r>
              <a:rPr lang="en-CA" sz="2400" dirty="0" smtClean="0"/>
              <a:t> replacement</a:t>
            </a:r>
          </a:p>
          <a:p>
            <a:r>
              <a:rPr lang="en-CA" sz="2400" dirty="0" smtClean="0"/>
              <a:t>Circadian rhythm of </a:t>
            </a:r>
            <a:r>
              <a:rPr lang="en-CA" sz="2400" dirty="0" err="1" smtClean="0"/>
              <a:t>cortisol</a:t>
            </a:r>
            <a:r>
              <a:rPr lang="en-CA" sz="2400" dirty="0" smtClean="0"/>
              <a:t> secretion</a:t>
            </a:r>
          </a:p>
          <a:p>
            <a:r>
              <a:rPr lang="en-CA" sz="2400" dirty="0" smtClean="0"/>
              <a:t>Early morning </a:t>
            </a:r>
            <a:r>
              <a:rPr lang="en-CA" sz="2400" dirty="0" err="1" smtClean="0"/>
              <a:t>cortisol</a:t>
            </a:r>
            <a:r>
              <a:rPr lang="en-CA" sz="2400" dirty="0" smtClean="0"/>
              <a:t> between 8-9 am</a:t>
            </a:r>
          </a:p>
          <a:p>
            <a:endParaRPr lang="en-CA" sz="2400" dirty="0"/>
          </a:p>
        </p:txBody>
      </p:sp>
      <p:pic>
        <p:nvPicPr>
          <p:cNvPr id="4" name="Picture 5" descr="cortiso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3861048"/>
            <a:ext cx="5072098" cy="2711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Cushing’s </a:t>
            </a:r>
            <a:endParaRPr lang="en-CA" dirty="0"/>
          </a:p>
        </p:txBody>
      </p:sp>
      <p:pic>
        <p:nvPicPr>
          <p:cNvPr id="4" name="Content Placeholder 3" descr="cushings-syndrome____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2132856"/>
            <a:ext cx="4392488" cy="32403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HPA-axis ( excessive </a:t>
            </a:r>
            <a:r>
              <a:rPr lang="en-CA" b="1" dirty="0" err="1" smtClean="0"/>
              <a:t>cortisol</a:t>
            </a:r>
            <a:r>
              <a:rPr lang="en-CA" b="1" dirty="0" smtClean="0"/>
              <a:t>)</a:t>
            </a:r>
            <a:endParaRPr lang="en-CA" b="1" dirty="0"/>
          </a:p>
        </p:txBody>
      </p:sp>
      <p:pic>
        <p:nvPicPr>
          <p:cNvPr id="4" name="Picture 2" descr="61no9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524223" y="1774825"/>
            <a:ext cx="4095553" cy="4625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HPA-axis ( excessive </a:t>
            </a:r>
            <a:r>
              <a:rPr lang="en-CA" b="1" dirty="0" err="1" smtClean="0"/>
              <a:t>cortisol</a:t>
            </a:r>
            <a:r>
              <a:rPr lang="en-CA" b="1" dirty="0" smtClean="0"/>
              <a:t>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400" dirty="0" smtClean="0"/>
              <a:t>80 %  HTN</a:t>
            </a:r>
          </a:p>
          <a:p>
            <a:r>
              <a:rPr lang="en-CA" sz="2400" dirty="0" smtClean="0"/>
              <a:t>LVH</a:t>
            </a:r>
          </a:p>
          <a:p>
            <a:r>
              <a:rPr lang="en-CA" sz="2400" dirty="0" smtClean="0"/>
              <a:t>Diastolic dysfunction, </a:t>
            </a:r>
            <a:r>
              <a:rPr lang="en-CA" sz="2400" dirty="0" err="1" smtClean="0"/>
              <a:t>intraventricular</a:t>
            </a:r>
            <a:r>
              <a:rPr lang="en-CA" sz="2400" dirty="0" smtClean="0"/>
              <a:t> </a:t>
            </a:r>
            <a:r>
              <a:rPr lang="en-CA" sz="2400" dirty="0" err="1" smtClean="0"/>
              <a:t>septal</a:t>
            </a:r>
            <a:r>
              <a:rPr lang="en-CA" sz="2400" dirty="0" smtClean="0"/>
              <a:t> hypertrophy</a:t>
            </a:r>
          </a:p>
          <a:p>
            <a:r>
              <a:rPr lang="en-CA" sz="2400" dirty="0" smtClean="0"/>
              <a:t>ECG needed: high QRS voltage, inverted T-wave</a:t>
            </a:r>
          </a:p>
          <a:p>
            <a:r>
              <a:rPr lang="en-CA" sz="2400" dirty="0" smtClean="0"/>
              <a:t>Echocardiogram </a:t>
            </a:r>
            <a:r>
              <a:rPr lang="en-CA" sz="2400" dirty="0" err="1" smtClean="0"/>
              <a:t>preop</a:t>
            </a:r>
            <a:endParaRPr lang="en-CA" sz="2400" dirty="0" smtClean="0"/>
          </a:p>
          <a:p>
            <a:r>
              <a:rPr lang="en-CA" sz="2400" dirty="0" smtClean="0"/>
              <a:t>OSA: 33% mild, 18% severe. Needs respiratory assessment and careful use of sedative during surgery</a:t>
            </a:r>
          </a:p>
          <a:p>
            <a:r>
              <a:rPr lang="en-CA" sz="2400" dirty="0" smtClean="0"/>
              <a:t>Glucose intolerance in 60%, control of </a:t>
            </a:r>
            <a:r>
              <a:rPr lang="en-CA" sz="2400" dirty="0" err="1" smtClean="0"/>
              <a:t>hyperglycemia</a:t>
            </a:r>
            <a:endParaRPr lang="en-CA" sz="2400" dirty="0" smtClean="0"/>
          </a:p>
          <a:p>
            <a:r>
              <a:rPr lang="en-CA" sz="2400" dirty="0" smtClean="0"/>
              <a:t>Osteoporosis with vertebral fracture→→ positioning of patient in OR ( 50 %), 20 % with fracture</a:t>
            </a:r>
          </a:p>
          <a:p>
            <a:r>
              <a:rPr lang="en-CA" sz="2400" dirty="0" smtClean="0"/>
              <a:t>thin skin→→ difficult IV </a:t>
            </a:r>
            <a:r>
              <a:rPr lang="en-CA" sz="2400" dirty="0" err="1" smtClean="0"/>
              <a:t>cannulation</a:t>
            </a:r>
            <a:r>
              <a:rPr lang="en-CA" sz="2400" dirty="0" smtClean="0"/>
              <a:t>, poor wound healing </a:t>
            </a: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TSH-Producing adenoma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CA" sz="2400" dirty="0" smtClean="0"/>
          </a:p>
          <a:p>
            <a:r>
              <a:rPr lang="en-CA" sz="2400" dirty="0" smtClean="0"/>
              <a:t>Very rare &lt; 2.8 %</a:t>
            </a:r>
          </a:p>
          <a:p>
            <a:pPr>
              <a:buNone/>
            </a:pPr>
            <a:endParaRPr lang="en-CA" sz="2400" dirty="0" smtClean="0"/>
          </a:p>
          <a:p>
            <a:r>
              <a:rPr lang="en-CA" sz="2400" dirty="0" smtClean="0"/>
              <a:t>Signs of hyperthyroidism</a:t>
            </a:r>
          </a:p>
          <a:p>
            <a:endParaRPr lang="en-CA" sz="2400" dirty="0" smtClean="0"/>
          </a:p>
          <a:p>
            <a:r>
              <a:rPr lang="en-CA" sz="2400" dirty="0" smtClean="0"/>
              <a:t>High TSH, FT4, FT3</a:t>
            </a:r>
          </a:p>
          <a:p>
            <a:endParaRPr lang="en-CA" sz="2400" dirty="0" smtClean="0"/>
          </a:p>
          <a:p>
            <a:r>
              <a:rPr lang="en-CA" sz="2400" dirty="0" smtClean="0"/>
              <a:t>Treatment </a:t>
            </a:r>
            <a:r>
              <a:rPr lang="en-CA" sz="2400" dirty="0" err="1" smtClean="0"/>
              <a:t>preop</a:t>
            </a:r>
            <a:r>
              <a:rPr lang="en-CA" sz="2400" dirty="0" smtClean="0"/>
              <a:t> with anti-thyroid meds pre-op</a:t>
            </a:r>
          </a:p>
          <a:p>
            <a:endParaRPr lang="en-CA" dirty="0" smtClean="0"/>
          </a:p>
          <a:p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Pituitary Development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CA" sz="2400" dirty="0" smtClean="0"/>
          </a:p>
          <a:p>
            <a:r>
              <a:rPr lang="en-CA" sz="2400" dirty="0" smtClean="0"/>
              <a:t>Posterior pituitary from neural cells as an </a:t>
            </a:r>
            <a:r>
              <a:rPr lang="en-CA" sz="2400" dirty="0" err="1" smtClean="0"/>
              <a:t>outpouching</a:t>
            </a:r>
            <a:r>
              <a:rPr lang="en-CA" sz="2400" dirty="0" smtClean="0"/>
              <a:t> from the floor of 3</a:t>
            </a:r>
            <a:r>
              <a:rPr lang="en-CA" sz="2400" baseline="30000" dirty="0" smtClean="0"/>
              <a:t>rd</a:t>
            </a:r>
            <a:r>
              <a:rPr lang="en-CA" sz="2400" dirty="0" smtClean="0"/>
              <a:t> ventricle</a:t>
            </a:r>
          </a:p>
          <a:p>
            <a:pPr>
              <a:buNone/>
            </a:pPr>
            <a:endParaRPr lang="en-CA" sz="2400" dirty="0" smtClean="0"/>
          </a:p>
          <a:p>
            <a:r>
              <a:rPr lang="en-CA" sz="2400" dirty="0" smtClean="0"/>
              <a:t>Pituitary stalk in midline joins the pituitary gland with hypothalamus that is below 3</a:t>
            </a:r>
            <a:r>
              <a:rPr lang="en-CA" sz="2400" baseline="30000" dirty="0" smtClean="0"/>
              <a:t>rd</a:t>
            </a:r>
            <a:r>
              <a:rPr lang="en-CA" sz="2400" dirty="0" smtClean="0"/>
              <a:t> ventricle</a:t>
            </a:r>
          </a:p>
          <a:p>
            <a:pPr>
              <a:buNone/>
            </a:pPr>
            <a:endParaRPr lang="en-CA" sz="2400" dirty="0" smtClean="0"/>
          </a:p>
          <a:p>
            <a:r>
              <a:rPr lang="en-CA" sz="2400" dirty="0" smtClean="0"/>
              <a:t>Development of pituitary cells is controlled by a set of transcription growth  factors like pit-1, Prop-1, Pitx2</a:t>
            </a:r>
          </a:p>
          <a:p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0"/>
            <a:ext cx="97930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b="1" dirty="0" smtClean="0"/>
              <a:t>assessment of pituitary function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CA" dirty="0" smtClean="0"/>
              <a:t>Baseline: TSH, FT4, FT3, LH, FSH, </a:t>
            </a:r>
            <a:r>
              <a:rPr lang="en-CA" dirty="0" err="1" smtClean="0"/>
              <a:t>Prolactin</a:t>
            </a:r>
            <a:r>
              <a:rPr lang="en-CA" dirty="0" smtClean="0"/>
              <a:t>, GH, IGF-</a:t>
            </a:r>
            <a:r>
              <a:rPr lang="en-CA" dirty="0" err="1" smtClean="0"/>
              <a:t>I,Testosterone</a:t>
            </a:r>
            <a:r>
              <a:rPr lang="en-CA" dirty="0" smtClean="0"/>
              <a:t>, </a:t>
            </a:r>
            <a:r>
              <a:rPr lang="en-CA" dirty="0" err="1" smtClean="0"/>
              <a:t>Estradiol</a:t>
            </a:r>
            <a:endParaRPr lang="en-CA" dirty="0" smtClean="0"/>
          </a:p>
          <a:p>
            <a:r>
              <a:rPr lang="en-CA" dirty="0" smtClean="0"/>
              <a:t>MRI brain</a:t>
            </a:r>
          </a:p>
          <a:p>
            <a:r>
              <a:rPr lang="en-CA" dirty="0" err="1" smtClean="0"/>
              <a:t>Neuropthalmic</a:t>
            </a:r>
            <a:r>
              <a:rPr lang="en-CA" dirty="0" smtClean="0"/>
              <a:t> evaluation of visual field</a:t>
            </a:r>
          </a:p>
          <a:p>
            <a:r>
              <a:rPr lang="en-CA" dirty="0" smtClean="0"/>
              <a:t>Cardiac and respiratory assessment </a:t>
            </a:r>
          </a:p>
          <a:p>
            <a:r>
              <a:rPr lang="en-CA" dirty="0" err="1" smtClean="0"/>
              <a:t>Anesthesiologist</a:t>
            </a:r>
            <a:r>
              <a:rPr lang="en-CA" dirty="0" smtClean="0"/>
              <a:t> for airway and </a:t>
            </a:r>
            <a:r>
              <a:rPr lang="en-CA" dirty="0" err="1" smtClean="0"/>
              <a:t>perioperative</a:t>
            </a:r>
            <a:r>
              <a:rPr lang="en-CA" dirty="0" smtClean="0"/>
              <a:t> monitoring</a:t>
            </a:r>
          </a:p>
          <a:p>
            <a:r>
              <a:rPr lang="en-CA" dirty="0" smtClean="0"/>
              <a:t>Neurosurgeon </a:t>
            </a:r>
          </a:p>
          <a:p>
            <a:r>
              <a:rPr lang="en-CA" dirty="0" smtClean="0"/>
              <a:t>ENT for </a:t>
            </a:r>
            <a:r>
              <a:rPr lang="en-CA" dirty="0" err="1" smtClean="0"/>
              <a:t>Endonasal</a:t>
            </a:r>
            <a:r>
              <a:rPr lang="en-CA" dirty="0" smtClean="0"/>
              <a:t> evaluation for surgical approach</a:t>
            </a:r>
          </a:p>
          <a:p>
            <a:r>
              <a:rPr lang="en-CA" dirty="0" err="1" smtClean="0"/>
              <a:t>Preop</a:t>
            </a:r>
            <a:r>
              <a:rPr lang="en-CA" dirty="0" smtClean="0"/>
              <a:t> hormonal replacement: all pituitary adenoma should be covered with stress dose of HC</a:t>
            </a:r>
          </a:p>
          <a:p>
            <a:endParaRPr lang="en-CA" dirty="0" smtClean="0"/>
          </a:p>
          <a:p>
            <a:endParaRPr lang="en-CA" dirty="0" smtClean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Pituitary Development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sz="2600" dirty="0" smtClean="0"/>
              <a:t>Pituitary stalk  and its blood vessels pass through the diaphragm</a:t>
            </a:r>
          </a:p>
          <a:p>
            <a:r>
              <a:rPr lang="en-CA" sz="2600" dirty="0" smtClean="0"/>
              <a:t>Lateral wall by cavernous sinus containing III, IV, VI, V1, V2 cranial nerves and internal carotid artery with sympathetic </a:t>
            </a:r>
            <a:r>
              <a:rPr lang="en-CA" sz="2600" dirty="0" err="1" smtClean="0"/>
              <a:t>fibers</a:t>
            </a:r>
            <a:r>
              <a:rPr lang="en-CA" sz="2600" dirty="0" smtClean="0"/>
              <a:t>. Both adjacent to temporal lobes</a:t>
            </a:r>
          </a:p>
          <a:p>
            <a:r>
              <a:rPr lang="en-CA" sz="2600" dirty="0" smtClean="0"/>
              <a:t>Pituitary gland measures 15 X 10 X 6 mm, weighs 500 mg but about 1 g in women</a:t>
            </a:r>
          </a:p>
          <a:p>
            <a:r>
              <a:rPr lang="en-CA" sz="2600" dirty="0" smtClean="0"/>
              <a:t>Optic chiasm lies 10 mm above the gland and anterior to the stalk</a:t>
            </a:r>
          </a:p>
          <a:p>
            <a:r>
              <a:rPr lang="en-CA" sz="2600" dirty="0" smtClean="0"/>
              <a:t>Blood supply : superior,  middle, inferior </a:t>
            </a:r>
            <a:r>
              <a:rPr lang="en-CA" sz="2600" dirty="0" err="1" smtClean="0"/>
              <a:t>hypophysial</a:t>
            </a:r>
            <a:r>
              <a:rPr lang="en-CA" sz="2600" dirty="0" smtClean="0"/>
              <a:t> arteries ( internal carotid artery) running in median eminence from hypothalamus</a:t>
            </a:r>
          </a:p>
          <a:p>
            <a:r>
              <a:rPr lang="en-CA" sz="2600" dirty="0" smtClean="0"/>
              <a:t>Venous drainage:  to superior and inferior </a:t>
            </a:r>
            <a:r>
              <a:rPr lang="en-CA" sz="2600" dirty="0" err="1" smtClean="0"/>
              <a:t>petrosal</a:t>
            </a:r>
            <a:r>
              <a:rPr lang="en-CA" sz="2600" dirty="0" smtClean="0"/>
              <a:t> </a:t>
            </a:r>
            <a:r>
              <a:rPr lang="en-CA" sz="2600" dirty="0" err="1" smtClean="0"/>
              <a:t>sinsuses</a:t>
            </a:r>
            <a:r>
              <a:rPr lang="en-CA" sz="2600" dirty="0" smtClean="0"/>
              <a:t> to jugular vein</a:t>
            </a:r>
          </a:p>
          <a:p>
            <a:endParaRPr lang="en-CA" sz="2400" dirty="0" smtClean="0"/>
          </a:p>
          <a:p>
            <a:pPr>
              <a:buNone/>
            </a:pPr>
            <a:endParaRPr lang="en-CA" sz="2400" dirty="0" smtClean="0"/>
          </a:p>
          <a:p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Pituitary Development</a:t>
            </a:r>
            <a:endParaRPr lang="en-CA" b="1" dirty="0"/>
          </a:p>
        </p:txBody>
      </p:sp>
      <p:pic>
        <p:nvPicPr>
          <p:cNvPr id="4" name="Content Placeholder 3" descr="Scan_Pic000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71538" y="1928802"/>
            <a:ext cx="6643734" cy="44291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Pituitary Development</a:t>
            </a:r>
            <a:endParaRPr lang="en-CA" b="1" dirty="0"/>
          </a:p>
        </p:txBody>
      </p:sp>
      <p:pic>
        <p:nvPicPr>
          <p:cNvPr id="4" name="Content Placeholder 3" descr="Scan_Pic000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996946" y="2684208"/>
            <a:ext cx="3150108" cy="28072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b="1" smtClean="0"/>
              <a:t>Endocrine system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6148" name="Picture 5" descr="P_endocrine-syste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1268413"/>
            <a:ext cx="6840538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5" name="Content Placeholder 4" descr="Scan_Pic000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600" y="1412776"/>
            <a:ext cx="7429552" cy="564360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1007</TotalTime>
  <Words>961</Words>
  <Application>Microsoft Office PowerPoint</Application>
  <PresentationFormat>On-screen Show (4:3)</PresentationFormat>
  <Paragraphs>204</Paragraphs>
  <Slides>41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Module</vt:lpstr>
      <vt:lpstr>Anterior pituitary insufficiency</vt:lpstr>
      <vt:lpstr>Anterior pituitary disorder</vt:lpstr>
      <vt:lpstr>Pituitary Development</vt:lpstr>
      <vt:lpstr>Pituitary Development</vt:lpstr>
      <vt:lpstr>Pituitary Development</vt:lpstr>
      <vt:lpstr>Pituitary Development</vt:lpstr>
      <vt:lpstr>Pituitary Development</vt:lpstr>
      <vt:lpstr>Endocrine system</vt:lpstr>
      <vt:lpstr>Slide 9</vt:lpstr>
      <vt:lpstr>Slide 10</vt:lpstr>
      <vt:lpstr>Sellar Mass</vt:lpstr>
      <vt:lpstr>Clinical presentations of sellar mass</vt:lpstr>
      <vt:lpstr>Slide 13</vt:lpstr>
      <vt:lpstr>Slide 14</vt:lpstr>
      <vt:lpstr>Evaluation of Pituitary mass</vt:lpstr>
      <vt:lpstr>Evaluation of  Pituitary lesion</vt:lpstr>
      <vt:lpstr>Evaluation of Pituitary lesion</vt:lpstr>
      <vt:lpstr>Evaluation of Pituitary lesion</vt:lpstr>
      <vt:lpstr>Non- functional pituitary adenoma</vt:lpstr>
      <vt:lpstr>Non- functional pituitary adenoma</vt:lpstr>
      <vt:lpstr>Non- functional pituitary adenoma</vt:lpstr>
      <vt:lpstr>Effect of pituitary tumor</vt:lpstr>
      <vt:lpstr>Prolactinoma</vt:lpstr>
      <vt:lpstr>Prolactinoma</vt:lpstr>
      <vt:lpstr>Growth hormone </vt:lpstr>
      <vt:lpstr>Growth hormone deficiency</vt:lpstr>
      <vt:lpstr>Slide 27</vt:lpstr>
      <vt:lpstr>Growth hormone disorder</vt:lpstr>
      <vt:lpstr>Slide 29</vt:lpstr>
      <vt:lpstr>Growth hormone disorder</vt:lpstr>
      <vt:lpstr>Acromegaly</vt:lpstr>
      <vt:lpstr>Growth hormone disorder-Acromegaly</vt:lpstr>
      <vt:lpstr>ACTH-disorders</vt:lpstr>
      <vt:lpstr>ACTH-disorders</vt:lpstr>
      <vt:lpstr>HPA-axis</vt:lpstr>
      <vt:lpstr>Cushing’s </vt:lpstr>
      <vt:lpstr>HPA-axis ( excessive cortisol)</vt:lpstr>
      <vt:lpstr>HPA-axis ( excessive cortisol)</vt:lpstr>
      <vt:lpstr>TSH-Producing adenoma</vt:lpstr>
      <vt:lpstr>Slide 40</vt:lpstr>
      <vt:lpstr>assessment of pituitary function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Anterior pituitary insufficiency</dc:title>
  <dc:creator>aishah</dc:creator>
  <cp:lastModifiedBy>aishah</cp:lastModifiedBy>
  <cp:revision>48</cp:revision>
  <dcterms:created xsi:type="dcterms:W3CDTF">2011-04-22T06:05:51Z</dcterms:created>
  <dcterms:modified xsi:type="dcterms:W3CDTF">2012-02-03T20:11:47Z</dcterms:modified>
</cp:coreProperties>
</file>