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3"/>
  </p:notesMasterIdLst>
  <p:sldIdLst>
    <p:sldId id="256" r:id="rId2"/>
    <p:sldId id="293" r:id="rId3"/>
    <p:sldId id="258" r:id="rId4"/>
    <p:sldId id="321" r:id="rId5"/>
    <p:sldId id="316" r:id="rId6"/>
    <p:sldId id="317" r:id="rId7"/>
    <p:sldId id="299" r:id="rId8"/>
    <p:sldId id="261" r:id="rId9"/>
    <p:sldId id="315" r:id="rId10"/>
    <p:sldId id="318" r:id="rId11"/>
    <p:sldId id="260" r:id="rId12"/>
    <p:sldId id="314" r:id="rId13"/>
    <p:sldId id="262" r:id="rId14"/>
    <p:sldId id="263" r:id="rId15"/>
    <p:sldId id="300" r:id="rId16"/>
    <p:sldId id="301" r:id="rId17"/>
    <p:sldId id="302" r:id="rId18"/>
    <p:sldId id="303" r:id="rId19"/>
    <p:sldId id="322" r:id="rId20"/>
    <p:sldId id="267" r:id="rId21"/>
    <p:sldId id="266" r:id="rId22"/>
    <p:sldId id="325" r:id="rId23"/>
    <p:sldId id="269" r:id="rId24"/>
    <p:sldId id="270" r:id="rId25"/>
    <p:sldId id="271" r:id="rId26"/>
    <p:sldId id="274" r:id="rId27"/>
    <p:sldId id="304" r:id="rId28"/>
    <p:sldId id="276" r:id="rId29"/>
    <p:sldId id="277" r:id="rId30"/>
    <p:sldId id="279" r:id="rId31"/>
    <p:sldId id="323" r:id="rId32"/>
    <p:sldId id="305" r:id="rId33"/>
    <p:sldId id="306" r:id="rId34"/>
    <p:sldId id="307" r:id="rId35"/>
    <p:sldId id="280" r:id="rId36"/>
    <p:sldId id="257" r:id="rId37"/>
    <p:sldId id="308" r:id="rId38"/>
    <p:sldId id="309" r:id="rId39"/>
    <p:sldId id="282" r:id="rId40"/>
    <p:sldId id="284" r:id="rId41"/>
    <p:sldId id="324" r:id="rId42"/>
    <p:sldId id="283" r:id="rId43"/>
    <p:sldId id="286" r:id="rId44"/>
    <p:sldId id="311" r:id="rId45"/>
    <p:sldId id="285" r:id="rId46"/>
    <p:sldId id="313" r:id="rId47"/>
    <p:sldId id="312" r:id="rId48"/>
    <p:sldId id="289" r:id="rId49"/>
    <p:sldId id="310" r:id="rId50"/>
    <p:sldId id="290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>
        <p:scale>
          <a:sx n="50" d="100"/>
          <a:sy n="50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4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Detailed history and physical examination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85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09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3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6574F0-CE0F-46CD-BA0C-283208C028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61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0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68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960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67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4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69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9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B9D9-92C3-4086-80A9-F9255D00D8D3}" type="datetimeFigureOut">
              <a:rPr lang="en-CA" smtClean="0"/>
              <a:pPr/>
              <a:t>28/01/2013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9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Anterior Pituitary insufficiency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Anwar Ali Jammah</a:t>
            </a:r>
          </a:p>
          <a:p>
            <a:r>
              <a:rPr lang="en-CA" sz="2400" dirty="0" smtClean="0"/>
              <a:t>Asst. Professor &amp; Consultant</a:t>
            </a:r>
          </a:p>
          <a:p>
            <a:r>
              <a:rPr lang="en-CA" sz="2400" dirty="0" smtClean="0"/>
              <a:t>Medicine and Endocrinology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7_Neurohypophy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125"/>
            <a:ext cx="619268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7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</a:t>
            </a:r>
            <a:r>
              <a:rPr lang="en-CA" b="1" dirty="0" smtClean="0"/>
              <a:t>Anatomy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Pituitary stalk  and its blood vessels pass through the diaphragm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Pituitary gland measures 15 X 10 X 6 mm, weighs 500 mg but about 1 g in women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Vascular and neural connections between the hypothalamus and pituitary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9728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330" y="1124744"/>
            <a:ext cx="6592670" cy="54379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84784"/>
            <a:ext cx="27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b="1" u="sng" dirty="0" smtClean="0"/>
              <a:t>Blood supply : </a:t>
            </a:r>
            <a:r>
              <a:rPr lang="en-CA" sz="2200" dirty="0"/>
              <a:t>S</a:t>
            </a:r>
            <a:r>
              <a:rPr lang="en-CA" sz="2200" dirty="0" smtClean="0"/>
              <a:t>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hypothalamus. </a:t>
            </a:r>
            <a:r>
              <a:rPr lang="en-CA" sz="2200" b="1" u="sng" dirty="0" smtClean="0"/>
              <a:t>Venous drainage:</a:t>
            </a:r>
          </a:p>
          <a:p>
            <a:r>
              <a:rPr lang="en-CA" sz="2200" dirty="0" smtClean="0"/>
              <a:t>To superior and inferior </a:t>
            </a:r>
            <a:r>
              <a:rPr lang="en-CA" sz="2200" dirty="0" err="1" smtClean="0"/>
              <a:t>petrosal</a:t>
            </a:r>
            <a:r>
              <a:rPr lang="en-CA" sz="2200" dirty="0" smtClean="0"/>
              <a:t>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</a:t>
            </a:r>
            <a:r>
              <a:rPr lang="en-CA" b="1" dirty="0" smtClean="0"/>
              <a:t>Anatomy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5538" y="2023026"/>
            <a:ext cx="5784774" cy="4791570"/>
          </a:xfrm>
        </p:spPr>
      </p:pic>
      <p:sp>
        <p:nvSpPr>
          <p:cNvPr id="5" name="Rectangle 4"/>
          <p:cNvSpPr/>
          <p:nvPr/>
        </p:nvSpPr>
        <p:spPr>
          <a:xfrm>
            <a:off x="199607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Optic chiasm lies 10 mm above the gland and anterior to the stalk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hormones </a:t>
            </a:r>
            <a:endParaRPr lang="en-CA" dirty="0"/>
          </a:p>
        </p:txBody>
      </p:sp>
      <p:pic>
        <p:nvPicPr>
          <p:cNvPr id="58370" name="Picture 2" descr="http://wikis.lib.ncsu.edu/images/0/04/Pit_function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211909"/>
            <a:ext cx="9036496" cy="5646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186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Anterior lobe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445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Posterior lobe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490066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Hypothalamic stimulatory hormones</a:t>
            </a:r>
            <a: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84256"/>
              </p:ext>
            </p:extLst>
          </p:nvPr>
        </p:nvGraphicFramePr>
        <p:xfrm>
          <a:off x="0" y="620688"/>
          <a:ext cx="9144000" cy="59369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79912"/>
                <a:gridCol w="5364088"/>
              </a:tblGrid>
              <a:tr h="1224136">
                <a:tc rowSpan="3">
                  <a:txBody>
                    <a:bodyPr/>
                    <a:lstStyle/>
                    <a:p>
                      <a:r>
                        <a:rPr lang="en-US" sz="2000" b="1" dirty="0" err="1"/>
                        <a:t>Corticotropin</a:t>
                      </a:r>
                      <a:r>
                        <a:rPr lang="en-US" sz="2000" b="1" dirty="0"/>
                        <a:t>-releasing hormone - 41 amino acids; released from </a:t>
                      </a:r>
                      <a:r>
                        <a:rPr lang="en-US" sz="2000" b="1" dirty="0" err="1"/>
                        <a:t>paraventricular</a:t>
                      </a:r>
                      <a:r>
                        <a:rPr lang="en-US" sz="2000" b="1" dirty="0"/>
                        <a:t> neurons as well as </a:t>
                      </a:r>
                      <a:r>
                        <a:rPr lang="en-US" sz="2000" b="1" dirty="0" err="1"/>
                        <a:t>supraoptic</a:t>
                      </a:r>
                      <a:r>
                        <a:rPr lang="en-US" sz="2000" b="1" dirty="0"/>
                        <a:t> and </a:t>
                      </a:r>
                      <a:r>
                        <a:rPr lang="en-US" sz="2000" b="1" dirty="0" err="1"/>
                        <a:t>arcuate</a:t>
                      </a:r>
                      <a:r>
                        <a:rPr lang="en-US" sz="2000" b="1" dirty="0"/>
                        <a:t> nuclei and limbic system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Adrenocorticotropic</a:t>
                      </a:r>
                      <a:r>
                        <a:rPr lang="en-US" sz="2000" b="1" dirty="0"/>
                        <a:t> hormone - basophilic </a:t>
                      </a:r>
                      <a:r>
                        <a:rPr lang="en-US" sz="2000" b="1" dirty="0" err="1"/>
                        <a:t>corticotrophs</a:t>
                      </a:r>
                      <a:r>
                        <a:rPr lang="en-US" sz="2000" b="1" dirty="0"/>
                        <a:t> represent 20 percent of cells in anterior pituitary; ACTH is product of </a:t>
                      </a:r>
                      <a:r>
                        <a:rPr lang="en-US" sz="2000" b="1" dirty="0" err="1"/>
                        <a:t>proopiomelanocortin</a:t>
                      </a:r>
                      <a:r>
                        <a:rPr lang="en-US" sz="2000" b="1" dirty="0"/>
                        <a:t> (POMC) gene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47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Melanocyte-</a:t>
                      </a:r>
                      <a:r>
                        <a:rPr lang="en-US" sz="2000" b="1" dirty="0" err="1" smtClean="0"/>
                        <a:t>stim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hormonee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POMC</a:t>
                      </a:r>
                      <a:r>
                        <a:rPr lang="en-US" sz="2000" b="1" dirty="0" smtClean="0"/>
                        <a:t> product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3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Endorphins - also products of POMC gene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729236">
                <a:tc>
                  <a:txBody>
                    <a:bodyPr/>
                    <a:lstStyle/>
                    <a:p>
                      <a:r>
                        <a:rPr lang="en-US" sz="2000" b="1" dirty="0"/>
                        <a:t>Growth hormone-releasing hormone - two forms, 40 and </a:t>
                      </a:r>
                      <a:r>
                        <a:rPr lang="en-US" sz="2000" b="1" dirty="0" smtClean="0"/>
                        <a:t>44AA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Growth hormone - acidophilic </a:t>
                      </a:r>
                      <a:r>
                        <a:rPr lang="en-US" sz="2000" b="1" dirty="0" err="1"/>
                        <a:t>somatotrophs</a:t>
                      </a:r>
                      <a:r>
                        <a:rPr lang="en-US" sz="2000" b="1" dirty="0"/>
                        <a:t> represent </a:t>
                      </a:r>
                      <a:r>
                        <a:rPr lang="en-US" sz="2000" b="1" dirty="0" smtClean="0"/>
                        <a:t>50% of </a:t>
                      </a:r>
                      <a:r>
                        <a:rPr lang="en-US" sz="2000" b="1" dirty="0"/>
                        <a:t>cells in anterior pituitary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1072485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Gonadotropin</a:t>
                      </a:r>
                      <a:r>
                        <a:rPr lang="en-US" sz="2000" b="1" dirty="0"/>
                        <a:t>-releasing hormone - 10 amino acids; mostly released from </a:t>
                      </a:r>
                      <a:r>
                        <a:rPr lang="en-US" sz="2000" b="1" dirty="0" err="1"/>
                        <a:t>preoptic</a:t>
                      </a:r>
                      <a:r>
                        <a:rPr lang="en-US" sz="2000" b="1" dirty="0"/>
                        <a:t> neurons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Luteinizing hormone and follicle-stimulating hormone - </a:t>
                      </a:r>
                      <a:r>
                        <a:rPr lang="en-US" sz="2000" b="1" dirty="0" err="1"/>
                        <a:t>gonadotrophs</a:t>
                      </a:r>
                      <a:r>
                        <a:rPr lang="en-US" sz="2000" b="1" dirty="0"/>
                        <a:t> represent about 15 </a:t>
                      </a:r>
                      <a:r>
                        <a:rPr lang="en-US" sz="2000" b="1" dirty="0" smtClean="0"/>
                        <a:t>% </a:t>
                      </a:r>
                      <a:r>
                        <a:rPr lang="en-US" sz="2000" b="1" dirty="0"/>
                        <a:t>of anterior pituitary cells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1072485">
                <a:tc>
                  <a:txBody>
                    <a:bodyPr/>
                    <a:lstStyle/>
                    <a:p>
                      <a:r>
                        <a:rPr lang="en-US" sz="2000" b="1"/>
                        <a:t>Thyrotropin-releasing hormone - three amino acids; released from anterior hypothalamic area</a:t>
                      </a:r>
                      <a:endParaRPr lang="en-US" sz="2000" b="1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Thyroid-stimulating hormone - </a:t>
                      </a:r>
                      <a:r>
                        <a:rPr lang="en-US" sz="2000" b="1" dirty="0" err="1"/>
                        <a:t>thyrotropes</a:t>
                      </a:r>
                      <a:r>
                        <a:rPr lang="en-US" sz="2000" b="1" dirty="0"/>
                        <a:t> represent about 5 percent of anterior pituitary cells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729236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Prolactin</a:t>
                      </a:r>
                      <a:r>
                        <a:rPr lang="en-US" sz="2000" b="1" dirty="0"/>
                        <a:t>-releasing </a:t>
                      </a:r>
                      <a:r>
                        <a:rPr lang="en-US" sz="2000" b="1" dirty="0" smtClean="0"/>
                        <a:t>factors (serotonin  </a:t>
                      </a:r>
                      <a:r>
                        <a:rPr lang="en-US" sz="2000" b="1" dirty="0"/>
                        <a:t>acetylcholine, opiates, </a:t>
                      </a:r>
                      <a:r>
                        <a:rPr lang="en-US" sz="2000" b="1" dirty="0" smtClean="0"/>
                        <a:t>&amp;estrogens)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Prolactin</a:t>
                      </a:r>
                      <a:r>
                        <a:rPr lang="en-US" sz="2000" b="1" dirty="0"/>
                        <a:t> - </a:t>
                      </a:r>
                      <a:r>
                        <a:rPr lang="en-US" sz="2000" b="1" dirty="0" err="1"/>
                        <a:t>lactotrophs</a:t>
                      </a:r>
                      <a:r>
                        <a:rPr lang="en-US" sz="2000" b="1" dirty="0"/>
                        <a:t> represent 10 to 30 percent of anterior pituitary cells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</a:tbl>
          </a:graphicData>
        </a:graphic>
      </p:graphicFrame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633736"/>
            <a:ext cx="65" cy="153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86827"/>
              </p:ext>
            </p:extLst>
          </p:nvPr>
        </p:nvGraphicFramePr>
        <p:xfrm>
          <a:off x="539552" y="2420888"/>
          <a:ext cx="8208912" cy="10778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14907"/>
                <a:gridCol w="197014"/>
                <a:gridCol w="4596991"/>
              </a:tblGrid>
              <a:tr h="241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Hypothalamic inhibitory hormones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31">
                <a:tc>
                  <a:txBody>
                    <a:bodyPr/>
                    <a:lstStyle/>
                    <a:p>
                      <a:r>
                        <a:rPr lang="en-US" sz="1600" b="1"/>
                        <a:t>Somatostatin - 14 amino acids</a:t>
                      </a:r>
                      <a:endParaRPr lang="en-US" sz="1600" b="1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b="1"/>
                        <a:t>Inhibits the release of growth hormone</a:t>
                      </a:r>
                      <a:endParaRPr lang="en-US" sz="1600" b="1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31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Prolactin</a:t>
                      </a:r>
                      <a:r>
                        <a:rPr lang="en-US" sz="1600" b="1" dirty="0"/>
                        <a:t>-inhibiting factors - includes dopamine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gridSpan="2">
                  <a:txBody>
                    <a:bodyPr/>
                    <a:lstStyle/>
                    <a:p>
                      <a:r>
                        <a:rPr lang="en-US" sz="1600" b="1" dirty="0"/>
                        <a:t>Major </a:t>
                      </a:r>
                      <a:r>
                        <a:rPr lang="en-US" sz="1600" b="1" dirty="0" err="1"/>
                        <a:t>prolactin</a:t>
                      </a:r>
                      <a:r>
                        <a:rPr lang="en-US" sz="1600" b="1" dirty="0"/>
                        <a:t> control is inhibitory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Sellar</a:t>
            </a:r>
            <a:r>
              <a:rPr lang="en-US" dirty="0" smtClean="0"/>
              <a:t> </a:t>
            </a:r>
            <a:r>
              <a:rPr lang="en-US" dirty="0"/>
              <a:t>masses</a:t>
            </a:r>
            <a:br>
              <a:rPr lang="en-US" dirty="0"/>
            </a:br>
            <a:r>
              <a:rPr lang="en-US" dirty="0" smtClean="0"/>
              <a:t>Causes: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1628800"/>
          <a:ext cx="8496944" cy="4616036"/>
        </p:xfrm>
        <a:graphic>
          <a:graphicData uri="http://schemas.openxmlformats.org/drawingml/2006/table">
            <a:tbl>
              <a:tblPr/>
              <a:tblGrid>
                <a:gridCol w="4608512"/>
                <a:gridCol w="3888432"/>
              </a:tblGrid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Benign tumors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Metastatic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Pituitary adenoma (most common sellar mass)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Lung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Craniopharyngioma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Breast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Meningiomas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Cysts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Pituitary hyperplasia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Rathke's</a:t>
                      </a:r>
                      <a:r>
                        <a:rPr lang="en-US" sz="1800" dirty="0"/>
                        <a:t> cleft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Lactotroph hyperplasia (during pregnancy)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Arachnoid</a:t>
                      </a:r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Thyrotroph and gonadotroph hyperplasia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Dermoid</a:t>
                      </a:r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Somatotroph hyperplasia due to ectopic GHRH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Pituitary abscess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Malignant tumors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Lymphocytic </a:t>
                      </a:r>
                      <a:r>
                        <a:rPr lang="en-US" sz="2000" b="1" u="sng" dirty="0" err="1"/>
                        <a:t>hypophysitis</a:t>
                      </a:r>
                      <a:endParaRPr lang="en-US" sz="2000" b="1" u="sng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Primary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Carotid </a:t>
                      </a:r>
                      <a:r>
                        <a:rPr lang="en-US" sz="2000" b="1" u="sng" dirty="0" err="1"/>
                        <a:t>arteriovenous</a:t>
                      </a:r>
                      <a:r>
                        <a:rPr lang="en-US" sz="2000" b="1" u="sng" dirty="0"/>
                        <a:t> fistula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Germ cell tumor (ectopic pinealoma)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Sarcoma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Chordoma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 dirty="0"/>
                        <a:t>Pituitary carcinoma (rare)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844824"/>
          <a:ext cx="7848872" cy="4179153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Neurologic symptoms (most common)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Visual impairment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Headache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Other (including </a:t>
                      </a:r>
                      <a:r>
                        <a:rPr lang="en-US" sz="1800" dirty="0" err="1"/>
                        <a:t>diplopia</a:t>
                      </a:r>
                      <a:r>
                        <a:rPr lang="en-US" sz="1800" dirty="0"/>
                        <a:t>, seizures, and CSF </a:t>
                      </a:r>
                      <a:r>
                        <a:rPr lang="en-US" sz="1800" dirty="0" err="1"/>
                        <a:t>rhinorrhea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Incidental finding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When an imaging procedure is performed because of an unrelated symptom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 err="1"/>
                        <a:t>Hypopituitarism</a:t>
                      </a:r>
                      <a:endParaRPr lang="en-US" sz="2000" b="1" u="sng" dirty="0"/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Biochemical evidence (most common)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Clinical symptoms (less common, but include </a:t>
                      </a:r>
                      <a:r>
                        <a:rPr lang="en-US" sz="1800" dirty="0" err="1"/>
                        <a:t>oligomenorrhea</a:t>
                      </a:r>
                      <a:r>
                        <a:rPr lang="en-US" sz="1800" dirty="0"/>
                        <a:t> or amenorrhea in women, decreased libido and/or erectile dysfunction in men)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Sellar</a:t>
            </a:r>
            <a:r>
              <a:rPr lang="en-US" dirty="0" smtClean="0"/>
              <a:t> </a:t>
            </a:r>
            <a:r>
              <a:rPr lang="en-US" dirty="0"/>
              <a:t>masses</a:t>
            </a:r>
            <a:br>
              <a:rPr lang="en-US" dirty="0"/>
            </a:br>
            <a:r>
              <a:rPr lang="en-US" dirty="0" smtClean="0"/>
              <a:t>Causes: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tuitarytumor.net/wp-content/uploads/2012/01/Pituitary-Tu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260648"/>
            <a:ext cx="638132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Basic Embryology</a:t>
            </a:r>
            <a:r>
              <a:rPr lang="en-CA" sz="2800" dirty="0" smtClean="0"/>
              <a:t>, Anatomy  and physiology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Non-functional pituitary tumours mass-effect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err="1" smtClean="0"/>
              <a:t>Prolactin</a:t>
            </a:r>
            <a:r>
              <a:rPr lang="en-CA" sz="2800" dirty="0" smtClean="0"/>
              <a:t>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Growth hormone secreting cell disorder: </a:t>
            </a:r>
            <a:r>
              <a:rPr lang="en-CA" sz="2800" dirty="0" err="1" smtClean="0"/>
              <a:t>acromegaly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ACTH secreting cell disorders: </a:t>
            </a:r>
            <a:r>
              <a:rPr lang="en-CA" sz="2800" dirty="0" err="1" smtClean="0"/>
              <a:t>cushing’s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TSH secreting cell </a:t>
            </a:r>
            <a:r>
              <a:rPr lang="en-CA" sz="2800" dirty="0" err="1" smtClean="0"/>
              <a:t>tumor</a:t>
            </a:r>
            <a:r>
              <a:rPr lang="en-CA" sz="2800" dirty="0" smtClean="0"/>
              <a:t>: </a:t>
            </a:r>
            <a:r>
              <a:rPr lang="en-CA" sz="2800" dirty="0" err="1" smtClean="0"/>
              <a:t>TSHoma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err="1" smtClean="0"/>
              <a:t>Gonadotropin</a:t>
            </a:r>
            <a:r>
              <a:rPr lang="en-CA" sz="2800" dirty="0" smtClean="0"/>
              <a:t> secreting cell disorder</a:t>
            </a:r>
          </a:p>
          <a:p>
            <a:pPr>
              <a:buFont typeface="Wingdings" pitchFamily="2" charset="2"/>
              <a:buChar char="q"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8660" y="1412776"/>
            <a:ext cx="6715708" cy="4835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10 % by MRI most of them &lt; 1 cm</a:t>
            </a:r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8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Baseline: TSH, FT4, FT3, LH, FSH, </a:t>
            </a:r>
            <a:r>
              <a:rPr lang="en-CA" sz="2400" dirty="0" err="1" smtClean="0"/>
              <a:t>Prolactin</a:t>
            </a:r>
            <a:r>
              <a:rPr lang="en-CA" sz="2400" dirty="0" smtClean="0"/>
              <a:t>, GH, IGF-</a:t>
            </a:r>
            <a:r>
              <a:rPr lang="en-CA" sz="2400" dirty="0" err="1" smtClean="0"/>
              <a:t>I,Testosterone</a:t>
            </a:r>
            <a:r>
              <a:rPr lang="en-CA" sz="2400" dirty="0" smtClean="0"/>
              <a:t>, </a:t>
            </a:r>
            <a:r>
              <a:rPr lang="en-CA" sz="2400" dirty="0" err="1" smtClean="0"/>
              <a:t>Estradiol</a:t>
            </a: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MRI brain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 smtClean="0"/>
              <a:t>Neuropthalmic</a:t>
            </a:r>
            <a:r>
              <a:rPr lang="en-CA" sz="2400" dirty="0" smtClean="0"/>
              <a:t> evaluation of visual field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287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Functional adenoma ( hormonal-secreting)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Non-Functional adenoma 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5854"/>
            <a:ext cx="9144000" cy="54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Non-Functional pituitary lesion: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No </a:t>
            </a:r>
            <a:r>
              <a:rPr lang="en-CA" sz="2400" dirty="0" smtClean="0"/>
              <a:t>signs and symptoms of hormonal </a:t>
            </a:r>
            <a:r>
              <a:rPr lang="en-CA" sz="2400" b="1" u="sng" dirty="0" err="1" smtClean="0"/>
              <a:t>hypersecretion</a:t>
            </a:r>
            <a:endParaRPr lang="en-CA" sz="2400" b="1" u="sng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25 % of pituitary  tumour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Average age 50 – 55 yrs old, more in male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As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 by imaging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Symptoms of mass effects ( mechanical pressure)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err="1" smtClean="0"/>
              <a:t>Hypopituitarism</a:t>
            </a:r>
            <a:r>
              <a:rPr lang="en-CA" sz="2400" dirty="0" smtClean="0"/>
              <a:t> ( mechanism)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marL="0" indent="0">
              <a:buNone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Approach to the patient with an incidental abnormality on MRI of the pituitary gland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90114" name="Picture 2" descr="Imag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9698" y="1124744"/>
            <a:ext cx="8535094" cy="546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Treatment of</a:t>
            </a:r>
            <a:br>
              <a:rPr lang="en-CA" b="1" dirty="0" smtClean="0"/>
            </a:br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Surgery  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Recurrence rate 17 % if gross removal, 40 %  with  residual tumour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	Predictors of recurrence:  young male,  cavernous sinus 	invasion, extent of </a:t>
            </a:r>
            <a:r>
              <a:rPr lang="en-CA" sz="2000" dirty="0" err="1" smtClean="0"/>
              <a:t>suprasellar</a:t>
            </a:r>
            <a:r>
              <a:rPr lang="en-CA" sz="2000" dirty="0" smtClean="0"/>
              <a:t> </a:t>
            </a:r>
            <a:r>
              <a:rPr lang="en-CA" sz="2000" dirty="0" err="1" smtClean="0"/>
              <a:t>extention</a:t>
            </a:r>
            <a:r>
              <a:rPr lang="en-CA" sz="2000" dirty="0" smtClean="0"/>
              <a:t> of residual </a:t>
            </a:r>
            <a:r>
              <a:rPr lang="en-CA" sz="2000" dirty="0" err="1" smtClean="0"/>
              <a:t>tumor</a:t>
            </a:r>
            <a:r>
              <a:rPr lang="en-CA" sz="2000" dirty="0" smtClean="0"/>
              <a:t>, duration 	of follow up, marker; Ki-67</a:t>
            </a:r>
          </a:p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Observation</a:t>
            </a: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Adjunctive therapy: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Radiation therapy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Dopamine agonist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Effect of pituitary </a:t>
            </a:r>
            <a:r>
              <a:rPr lang="en-CA" b="1" dirty="0" err="1" smtClean="0"/>
              <a:t>tumor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130736"/>
            <a:ext cx="9144000" cy="57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Anterior </a:t>
            </a:r>
            <a:r>
              <a:rPr lang="en-CA" sz="2400" dirty="0" smtClean="0"/>
              <a:t>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Full </a:t>
            </a:r>
            <a:r>
              <a:rPr lang="en-CA" sz="2400" dirty="0" smtClean="0"/>
              <a:t>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</a:t>
            </a:r>
            <a:r>
              <a:rPr lang="en-CA" dirty="0" err="1" smtClean="0"/>
              <a:t>rolactinoma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Premenopausal women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Menstrual dysfunction </a:t>
            </a:r>
            <a:r>
              <a:rPr lang="en-CA" sz="2000" dirty="0"/>
              <a:t>(</a:t>
            </a:r>
            <a:r>
              <a:rPr lang="en-CA" sz="2000" dirty="0" err="1"/>
              <a:t>oligomenorrhea</a:t>
            </a:r>
            <a:r>
              <a:rPr lang="en-CA" sz="2000" dirty="0"/>
              <a:t> or </a:t>
            </a:r>
            <a:r>
              <a:rPr lang="en-CA" sz="2000" dirty="0" smtClean="0"/>
              <a:t>amenorrhea</a:t>
            </a:r>
            <a:r>
              <a:rPr lang="en-CA" sz="2000" dirty="0"/>
              <a:t>10 to 20 % </a:t>
            </a:r>
            <a:r>
              <a:rPr lang="en-CA" sz="2000" dirty="0" smtClean="0"/>
              <a:t>) 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/>
              <a:t>I</a:t>
            </a:r>
            <a:r>
              <a:rPr lang="en-CA" sz="2000" dirty="0" smtClean="0"/>
              <a:t>nfertility (luteal phase abnormalities or anovulation). 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 err="1" smtClean="0"/>
              <a:t>Galactorrhea</a:t>
            </a:r>
            <a:r>
              <a:rPr lang="en-CA" sz="2000" dirty="0"/>
              <a:t>.</a:t>
            </a:r>
            <a:endParaRPr lang="en-CA" sz="2000" dirty="0" smtClean="0"/>
          </a:p>
          <a:p>
            <a:pPr marL="0" indent="0">
              <a:buNone/>
            </a:pPr>
            <a:r>
              <a:rPr lang="en-CA" sz="2400" b="1" dirty="0" smtClean="0"/>
              <a:t>Postmenopausal women (</a:t>
            </a:r>
            <a:r>
              <a:rPr lang="en-CA" sz="2400" dirty="0" smtClean="0"/>
              <a:t>already </a:t>
            </a:r>
            <a:r>
              <a:rPr lang="en-CA" sz="2400" dirty="0" err="1" smtClean="0"/>
              <a:t>hypogonadal</a:t>
            </a:r>
            <a:r>
              <a:rPr lang="en-CA" sz="2400" dirty="0" smtClean="0"/>
              <a:t>)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It must be large </a:t>
            </a:r>
            <a:r>
              <a:rPr lang="en-CA" sz="2000" dirty="0"/>
              <a:t>enough to cause headaches or impair vision, </a:t>
            </a:r>
            <a:endParaRPr lang="en-CA" sz="2000" dirty="0" smtClean="0"/>
          </a:p>
          <a:p>
            <a:pPr>
              <a:buFont typeface="Wingdings" pitchFamily="2" charset="2"/>
              <a:buChar char="q"/>
            </a:pPr>
            <a:r>
              <a:rPr lang="en-CA" sz="2000" dirty="0"/>
              <a:t>I</a:t>
            </a:r>
            <a:r>
              <a:rPr lang="en-CA" sz="2000" dirty="0" smtClean="0"/>
              <a:t>ncidental </a:t>
            </a:r>
            <a:r>
              <a:rPr lang="en-CA" sz="2000" dirty="0" err="1"/>
              <a:t>sellar</a:t>
            </a:r>
            <a:r>
              <a:rPr lang="en-CA" sz="2000" dirty="0"/>
              <a:t> mass by MRI. </a:t>
            </a:r>
            <a:endParaRPr lang="en-CA" sz="2000" dirty="0" smtClean="0"/>
          </a:p>
          <a:p>
            <a:pPr marL="0" indent="0">
              <a:buNone/>
            </a:pPr>
            <a:r>
              <a:rPr lang="en-CA" sz="2400" b="1" dirty="0" smtClean="0"/>
              <a:t>Men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Decreased </a:t>
            </a:r>
            <a:r>
              <a:rPr lang="en-CA" sz="2000" dirty="0"/>
              <a:t>libido and infertility. </a:t>
            </a:r>
            <a:endParaRPr lang="en-CA" sz="2000" dirty="0" smtClean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Erectile dysfunction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 err="1" smtClean="0"/>
              <a:t>Gynecomastia</a:t>
            </a:r>
            <a:r>
              <a:rPr lang="en-CA" sz="2000" dirty="0" smtClean="0"/>
              <a:t> and </a:t>
            </a:r>
            <a:r>
              <a:rPr lang="en-CA" sz="2000" dirty="0" err="1" smtClean="0"/>
              <a:t>rarly</a:t>
            </a:r>
            <a:r>
              <a:rPr lang="en-CA" sz="2000" dirty="0" smtClean="0"/>
              <a:t> </a:t>
            </a:r>
            <a:r>
              <a:rPr lang="en-CA" sz="2000" dirty="0" err="1" smtClean="0"/>
              <a:t>galactorrhea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4657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706"/>
            <a:ext cx="9126066" cy="57195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592" y="6550223"/>
            <a:ext cx="824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1972; 113:14; 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1977; 296:589;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Ther</a:t>
            </a:r>
            <a:r>
              <a:rPr lang="en-US" sz="1400" dirty="0" smtClean="0"/>
              <a:t> 2000; 22:1085;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1976;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Serum </a:t>
            </a:r>
            <a:r>
              <a:rPr lang="en-US" sz="3200" dirty="0" err="1" smtClean="0"/>
              <a:t>prolactin</a:t>
            </a:r>
            <a:r>
              <a:rPr lang="en-US" sz="3200" dirty="0" smtClean="0"/>
              <a:t> concentrations increase during pregnancy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921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31517"/>
            <a:ext cx="6408712" cy="48713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6488668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Tysonet</a:t>
            </a:r>
            <a:r>
              <a:rPr lang="en-US" dirty="0" smtClean="0"/>
              <a:t> al, Am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1972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Partial list of drugs known to cause </a:t>
            </a:r>
            <a:r>
              <a:rPr lang="en-US" sz="3200" dirty="0" err="1" smtClean="0"/>
              <a:t>hyperprolactinemia</a:t>
            </a:r>
            <a:r>
              <a:rPr lang="en-US" sz="3200" dirty="0" smtClean="0"/>
              <a:t> and/or </a:t>
            </a:r>
            <a:r>
              <a:rPr lang="en-US" sz="3200" dirty="0" err="1" smtClean="0"/>
              <a:t>galactorrhea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54128"/>
              </p:ext>
            </p:extLst>
          </p:nvPr>
        </p:nvGraphicFramePr>
        <p:xfrm>
          <a:off x="179512" y="1556792"/>
          <a:ext cx="8712968" cy="47639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67921"/>
                <a:gridCol w="3745047"/>
              </a:tblGrid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Typical antipsychotics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u="sng" dirty="0"/>
                        <a:t>Gastrointestinal drugs</a:t>
                      </a:r>
                    </a:p>
                  </a:txBody>
                  <a:tcPr marL="45156" marR="45156" marT="22578" marB="22578" anchor="ctr"/>
                </a:tc>
              </a:tr>
              <a:tr h="451556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/>
                        <a:t>Chlorpromazine,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</a:t>
                      </a:r>
                      <a:r>
                        <a:rPr lang="en-US" sz="2000" b="1" dirty="0" err="1" smtClean="0"/>
                        <a:t>lomipramine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fluphenazine</a:t>
                      </a:r>
                      <a:r>
                        <a:rPr lang="en-US" sz="2000" b="1" dirty="0" smtClean="0"/>
                        <a:t>], </a:t>
                      </a:r>
                      <a:r>
                        <a:rPr lang="en-US" sz="2000" b="1" dirty="0" err="1" smtClean="0"/>
                        <a:t>prochlorperazine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thioridazine</a:t>
                      </a:r>
                      <a:endParaRPr lang="en-US" sz="2000" b="1" dirty="0"/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Cimetidine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Tagamet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Haloperidol (</a:t>
                      </a:r>
                      <a:r>
                        <a:rPr lang="en-US" sz="2000" b="1" dirty="0" err="1"/>
                        <a:t>Haldol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Metoclopramide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Reglan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Pimozide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Orap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u="sng" dirty="0"/>
                        <a:t>Antihypertensive agents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Atypical antipsychotics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Methyldopa (</a:t>
                      </a:r>
                      <a:r>
                        <a:rPr lang="en-US" sz="2000" b="1" dirty="0" err="1"/>
                        <a:t>Aldomet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Risperidone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Risperdal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Reserpine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Hydromox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Serpasil</a:t>
                      </a:r>
                      <a:r>
                        <a:rPr lang="en-US" sz="2000" b="1" dirty="0"/>
                        <a:t>, others)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Molindone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Moban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Verapamil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Calan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Isoptin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Olanzapine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Zyprexa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Opiates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Antidepressant agents*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Codeine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Clomipramine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Anafranil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Morphine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Desipramine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Norpramin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156" marR="45156" marT="22578" marB="2257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800" dirty="0" err="1" smtClean="0"/>
              <a:t>Hyperfunctioning</a:t>
            </a:r>
            <a:r>
              <a:rPr lang="en-CA" sz="2800" dirty="0" smtClean="0"/>
              <a:t> mass →→ Acromegaly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  <a:p>
            <a:pPr>
              <a:buFont typeface="Wingdings" pitchFamily="2" charset="2"/>
              <a:buChar char="q"/>
            </a:pPr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</a:t>
            </a:r>
            <a:r>
              <a:rPr lang="en-CA" sz="2800" dirty="0" smtClean="0"/>
              <a:t>deficiency (Short stature)</a:t>
            </a:r>
            <a:endParaRPr lang="en-CA" sz="28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Nose is widened and thickened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Cheekbones are obvious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Forehead bulges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Lips are thick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Facial lines are marked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Overlying skin is thickened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Mandibular</a:t>
            </a:r>
            <a:r>
              <a:rPr lang="en-US" sz="2000" b="1" dirty="0" smtClean="0"/>
              <a:t> overgrowth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Prognathism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Maxillary widening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Teeth </a:t>
            </a:r>
            <a:r>
              <a:rPr lang="en-US" sz="2000" b="1" dirty="0"/>
              <a:t>s</a:t>
            </a:r>
            <a:r>
              <a:rPr lang="en-US" sz="2000" b="1" dirty="0" smtClean="0"/>
              <a:t>eparation</a:t>
            </a:r>
          </a:p>
        </p:txBody>
      </p:sp>
      <p:pic>
        <p:nvPicPr>
          <p:cNvPr id="4" name="Picture 3" descr="graphic-3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1484784"/>
            <a:ext cx="3384376" cy="2088232"/>
          </a:xfrm>
          <a:prstGeom prst="rect">
            <a:avLst/>
          </a:prstGeom>
        </p:spPr>
      </p:pic>
      <p:pic>
        <p:nvPicPr>
          <p:cNvPr id="5" name="Content Placeholder 3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861048"/>
            <a:ext cx="2555776" cy="2204601"/>
          </a:xfrm>
          <a:prstGeom prst="rect">
            <a:avLst/>
          </a:prstGeom>
        </p:spPr>
      </p:pic>
      <p:pic>
        <p:nvPicPr>
          <p:cNvPr id="6" name="Picture 5" descr="jaber-rouzbahani-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97152"/>
            <a:ext cx="2088232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Swelling of the hands in a patient with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, which resulted in an increase in glove size and the need to remove rings.</a:t>
            </a:r>
            <a:endParaRPr lang="en-US" sz="2400" dirty="0"/>
          </a:p>
        </p:txBody>
      </p:sp>
      <p:pic>
        <p:nvPicPr>
          <p:cNvPr id="4" name="Picture 5" descr="image_0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06896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11428"/>
            <a:ext cx="7029766" cy="65253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smtClean="0"/>
              <a:t>Anterior Pituitary developed 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Ectodermal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smtClean="0"/>
              <a:t>oropharynx &amp; Migrate </a:t>
            </a:r>
            <a:r>
              <a:rPr lang="en-CA" sz="2400" dirty="0" smtClean="0"/>
              <a:t>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Posterior pituitary from neural cells as an </a:t>
            </a:r>
            <a:r>
              <a:rPr lang="en-CA" sz="2400" dirty="0" err="1"/>
              <a:t>outpouching</a:t>
            </a:r>
            <a:r>
              <a:rPr lang="en-CA" sz="2400" dirty="0"/>
              <a:t> from the floor of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Pituitary </a:t>
            </a:r>
            <a:r>
              <a:rPr lang="en-CA" sz="2400" dirty="0"/>
              <a:t>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5" name="Picture 2" descr="http://www.vivo.colostate.edu/hbooks/pathphys/endocrine/hypopit/rath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352928" cy="20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3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Acromegaly</a:t>
            </a:r>
            <a:br>
              <a:rPr lang="en-CA" b="1" dirty="0" smtClean="0"/>
            </a:br>
            <a:r>
              <a:rPr lang="en-CA" b="1" dirty="0" smtClean="0"/>
              <a:t>Diagnosis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err="1" smtClean="0"/>
              <a:t>GH</a:t>
            </a:r>
            <a:r>
              <a:rPr lang="en-CA" sz="2400" dirty="0" smtClean="0"/>
              <a:t> </a:t>
            </a:r>
            <a:r>
              <a:rPr lang="en-CA" sz="2400" dirty="0" smtClean="0"/>
              <a:t>level ( not-reliable, pulsatile)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err="1" smtClean="0"/>
              <a:t>IGF</a:t>
            </a:r>
            <a:r>
              <a:rPr lang="en-CA" sz="2400" dirty="0" smtClean="0"/>
              <a:t>-I is the best screening test </a:t>
            </a: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75 g OGTT tolerance test for </a:t>
            </a:r>
            <a:r>
              <a:rPr lang="en-CA" sz="2400" dirty="0" err="1" smtClean="0"/>
              <a:t>GH</a:t>
            </a:r>
            <a:r>
              <a:rPr lang="en-CA" sz="2400" dirty="0" smtClean="0"/>
              <a:t> </a:t>
            </a:r>
            <a:r>
              <a:rPr lang="en-CA" sz="2400" dirty="0" smtClean="0"/>
              <a:t>suppression is the gold </a:t>
            </a:r>
            <a:r>
              <a:rPr lang="en-CA" sz="2400" dirty="0" err="1" smtClean="0"/>
              <a:t>standered</a:t>
            </a:r>
            <a:r>
              <a:rPr lang="en-CA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Other :</a:t>
            </a: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Fasting and random blood sugar, HbA1c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Lipid profile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Cardiac disease is a major cause of morbidity and mortality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50 % died before age of 50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/>
              <a:t>HTN</a:t>
            </a:r>
            <a:r>
              <a:rPr lang="en-CA" sz="2400" dirty="0"/>
              <a:t> in 40%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/>
              <a:t>LVH</a:t>
            </a:r>
            <a:r>
              <a:rPr lang="en-CA" sz="2400" dirty="0"/>
              <a:t> in 50%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Diastolic dysfunction as an early sign of cardiomyopathy</a:t>
            </a:r>
          </a:p>
          <a:p>
            <a:pPr>
              <a:lnSpc>
                <a:spcPct val="200000"/>
              </a:lnSpc>
            </a:pPr>
            <a:endParaRPr lang="en-CA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Acromegaly</a:t>
            </a:r>
            <a:br>
              <a:rPr lang="en-CA" b="1" dirty="0" smtClean="0"/>
            </a:br>
            <a:r>
              <a:rPr lang="en-CA" b="1" dirty="0" smtClean="0"/>
              <a:t>complications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4837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Acromegaly</a:t>
            </a:r>
            <a:br>
              <a:rPr lang="en-CA" b="1" dirty="0" smtClean="0"/>
            </a:br>
            <a:r>
              <a:rPr lang="en-CA" b="1" dirty="0"/>
              <a:t>T</a:t>
            </a:r>
            <a:r>
              <a:rPr lang="en-CA" b="1" dirty="0" smtClean="0"/>
              <a:t>reatment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Medical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err="1" smtClean="0"/>
              <a:t>Somatostatin</a:t>
            </a:r>
            <a:r>
              <a:rPr lang="en-CA" dirty="0" smtClean="0"/>
              <a:t> analogue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err="1" smtClean="0"/>
              <a:t>Pegvisomant</a:t>
            </a:r>
            <a:endParaRPr lang="en-CA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Surgical resection of the tumour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87825"/>
            <a:ext cx="4419600" cy="2555875"/>
          </a:xfrm>
          <a:prstGeom prst="rect">
            <a:avLst/>
          </a:prstGeom>
          <a:noFill/>
        </p:spPr>
      </p:pic>
      <p:pic>
        <p:nvPicPr>
          <p:cNvPr id="50179" name="Picture 3" descr="ha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4419600" cy="3887788"/>
          </a:xfrm>
          <a:prstGeom prst="rect">
            <a:avLst/>
          </a:prstGeom>
          <a:noFill/>
        </p:spPr>
      </p:pic>
      <p:pic>
        <p:nvPicPr>
          <p:cNvPr id="50180" name="Picture 4" descr="kvi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88913"/>
            <a:ext cx="3394075" cy="648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787" y="1196752"/>
            <a:ext cx="8084539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       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95438"/>
            <a:ext cx="1706562" cy="2057400"/>
          </a:xfrm>
          <a:noFill/>
          <a:ln/>
        </p:spPr>
      </p:pic>
      <p:pic>
        <p:nvPicPr>
          <p:cNvPr id="6147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pic>
        <p:nvPicPr>
          <p:cNvPr id="6149" name="Picture 5" descr="mmsigna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967412" y="4437063"/>
            <a:ext cx="1400175" cy="1190625"/>
          </a:xfrm>
          <a:noFill/>
          <a:ln/>
        </p:spPr>
      </p:pic>
      <p:sp>
        <p:nvSpPr>
          <p:cNvPr id="6148" name="Arc 4"/>
          <p:cNvSpPr>
            <a:spLocks/>
          </p:cNvSpPr>
          <p:nvPr/>
        </p:nvSpPr>
        <p:spPr bwMode="auto">
          <a:xfrm>
            <a:off x="1381125" y="318135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ACTH   (</a:t>
            </a:r>
            <a:r>
              <a:rPr lang="en-US" sz="3200" b="1"/>
              <a:t>+)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0" y="444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 Cortisol</a:t>
            </a:r>
          </a:p>
        </p:txBody>
      </p:sp>
      <p:sp>
        <p:nvSpPr>
          <p:cNvPr id="6153" name="Arc 9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4008" y="908720"/>
            <a:ext cx="0" cy="9906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33800" y="381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CRH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29000" y="914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+)</a:t>
            </a:r>
          </a:p>
        </p:txBody>
      </p:sp>
      <p:sp>
        <p:nvSpPr>
          <p:cNvPr id="6157" name="Arc 13"/>
          <p:cNvSpPr>
            <a:spLocks/>
          </p:cNvSpPr>
          <p:nvPr/>
        </p:nvSpPr>
        <p:spPr bwMode="auto">
          <a:xfrm rot="11135527">
            <a:off x="5048250" y="923925"/>
            <a:ext cx="3517900" cy="3619500"/>
          </a:xfrm>
          <a:custGeom>
            <a:avLst/>
            <a:gdLst>
              <a:gd name="G0" fmla="+- 21600 0 0"/>
              <a:gd name="G1" fmla="+- 15897 0 0"/>
              <a:gd name="G2" fmla="+- 21600 0 0"/>
              <a:gd name="T0" fmla="*/ 28634 w 28634"/>
              <a:gd name="T1" fmla="*/ 36320 h 37497"/>
              <a:gd name="T2" fmla="*/ 6976 w 28634"/>
              <a:gd name="T3" fmla="*/ 0 h 37497"/>
              <a:gd name="T4" fmla="*/ 21600 w 28634"/>
              <a:gd name="T5" fmla="*/ 15897 h 37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634" h="37497" fill="none" extrusionOk="0">
                <a:moveTo>
                  <a:pt x="28633" y="36319"/>
                </a:moveTo>
                <a:cubicBezTo>
                  <a:pt x="26370" y="37099"/>
                  <a:pt x="23993" y="37496"/>
                  <a:pt x="21600" y="37497"/>
                </a:cubicBezTo>
                <a:cubicBezTo>
                  <a:pt x="9670" y="37497"/>
                  <a:pt x="0" y="27826"/>
                  <a:pt x="0" y="15897"/>
                </a:cubicBezTo>
                <a:cubicBezTo>
                  <a:pt x="-1" y="9855"/>
                  <a:pt x="2530" y="4090"/>
                  <a:pt x="6976" y="0"/>
                </a:cubicBezTo>
              </a:path>
              <a:path w="28634" h="37497" stroke="0" extrusionOk="0">
                <a:moveTo>
                  <a:pt x="28633" y="36319"/>
                </a:moveTo>
                <a:cubicBezTo>
                  <a:pt x="26370" y="37099"/>
                  <a:pt x="23993" y="37496"/>
                  <a:pt x="21600" y="37497"/>
                </a:cubicBezTo>
                <a:cubicBezTo>
                  <a:pt x="9670" y="37497"/>
                  <a:pt x="0" y="27826"/>
                  <a:pt x="0" y="15897"/>
                </a:cubicBezTo>
                <a:cubicBezTo>
                  <a:pt x="-1" y="9855"/>
                  <a:pt x="2530" y="4090"/>
                  <a:pt x="6976" y="0"/>
                </a:cubicBezTo>
                <a:lnTo>
                  <a:pt x="21600" y="15897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553200" y="1295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  <p:bldP spid="6152" grpId="0"/>
      <p:bldP spid="6153" grpId="0" animBg="1"/>
      <p:bldP spid="6154" grpId="0" animBg="1"/>
      <p:bldP spid="6155" grpId="0"/>
      <p:bldP spid="6156" grpId="0"/>
      <p:bldP spid="6157" grpId="0" animBg="1"/>
      <p:bldP spid="61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95438"/>
            <a:ext cx="1706562" cy="2057400"/>
          </a:xfrm>
          <a:noFill/>
          <a:ln/>
        </p:spPr>
      </p:pic>
      <p:pic>
        <p:nvPicPr>
          <p:cNvPr id="10243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pic>
        <p:nvPicPr>
          <p:cNvPr id="10245" name="Picture 5" descr="mmsigna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967412" y="4437063"/>
            <a:ext cx="1400175" cy="1190625"/>
          </a:xfrm>
          <a:noFill/>
          <a:ln/>
        </p:spPr>
      </p:pic>
      <p:sp>
        <p:nvSpPr>
          <p:cNvPr id="10244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ACTH   (</a:t>
            </a:r>
            <a:r>
              <a:rPr lang="en-US" sz="3200" b="1"/>
              <a:t>+)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0" y="444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 Cortisol</a:t>
            </a:r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648200" y="8382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33800" y="381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/>
              <a:t>CRH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495800" y="7159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 (</a:t>
            </a:r>
            <a:r>
              <a:rPr lang="en-US" sz="3200" b="1"/>
              <a:t>+)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52400" y="609600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hangingPunct="0"/>
            <a:r>
              <a:rPr lang="en-US" sz="2800" b="1" i="1" u="sng" dirty="0">
                <a:solidFill>
                  <a:srgbClr val="FFFF00"/>
                </a:solidFill>
                <a:latin typeface="Book Antiqua" pitchFamily="18" charset="0"/>
              </a:rPr>
              <a:t>ACTH-dependent Cushing’s disease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-130175" y="2743200"/>
            <a:ext cx="454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sz="2000" b="1">
                <a:solidFill>
                  <a:srgbClr val="FC0128"/>
                </a:solidFill>
                <a:latin typeface="Book Antiqua" pitchFamily="18" charset="0"/>
              </a:rPr>
              <a:t>Autonomous ACTH secreting tumour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  <p:bldP spid="10247" grpId="0"/>
      <p:bldP spid="10248" grpId="0" animBg="1"/>
      <p:bldP spid="10253" grpId="0" animBg="1"/>
      <p:bldP spid="102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1680" y="210815"/>
            <a:ext cx="5654246" cy="638653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91145"/>
              </p:ext>
            </p:extLst>
          </p:nvPr>
        </p:nvGraphicFramePr>
        <p:xfrm>
          <a:off x="395536" y="692693"/>
          <a:ext cx="8352928" cy="57343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665599"/>
                <a:gridCol w="3687329"/>
              </a:tblGrid>
              <a:tr h="441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Diagnosis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Percent of patients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ACTH-dependent 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Cushing's disease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68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Ectopic ACTH syndrome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12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Ectopic CRH syndrome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ACTH-independent 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Adrenal adenoma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10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 dirty="0"/>
                        <a:t>Adrenal carcinoma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8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Micronodular hyperplasia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Macronodular hyperplasia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r>
                        <a:rPr lang="en-US" sz="1800" b="1"/>
                        <a:t>Pseudo-Cushing's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Major depressive disorder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Alcoholism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Figure 1A. 6-week embryo shows the dual origin of the gland from Rathke's pouch and from diencephalic floor (infundibulum) (used with permission).</a:t>
            </a:r>
          </a:p>
        </p:txBody>
      </p:sp>
      <p:pic>
        <p:nvPicPr>
          <p:cNvPr id="1026" name="Object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6" y="309556"/>
            <a:ext cx="6377582" cy="475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Rectangle 25"/>
          <p:cNvSpPr>
            <a:spLocks noChangeArrowheads="1"/>
          </p:cNvSpPr>
          <p:nvPr/>
        </p:nvSpPr>
        <p:spPr bwMode="auto">
          <a:xfrm>
            <a:off x="685800" y="6096000"/>
            <a:ext cx="800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Sadler, T., Susceptible periods during embryogenesis of the heart and endocrine glands. Environ Health Perspect, 2000; 108: 555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80 %  HTN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Heart Failure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OSA: 33% mild, 18% severe.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thin skin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Very rare &lt; 2.8 %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Signs of hyperthyroidism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High TSH, FT4, FT3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6800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Figure 1B. Pituitary at 11 weeks of life. The gland is formed and a cleft persists between pars intermedia and pars anterior.  The craniopharyngeal canal closes and occasionally the adenohypophysis remains in the nasopharynx (used with permission).</a:t>
            </a:r>
          </a:p>
        </p:txBody>
      </p:sp>
      <p:pic>
        <p:nvPicPr>
          <p:cNvPr id="2050" name="Object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60648"/>
            <a:ext cx="6300919" cy="4683417"/>
          </a:xfrm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685800" y="6096000"/>
            <a:ext cx="784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/>
              <a:t>Sadler, T., Susceptible periods during embryogenesis of the heart and endocrine glands. Environ Health Perspect, 2000; 108: 555</a:t>
            </a:r>
          </a:p>
        </p:txBody>
      </p:sp>
    </p:spTree>
    <p:extLst>
      <p:ext uri="{BB962C8B-B14F-4D97-AF65-F5344CB8AC3E}">
        <p14:creationId xmlns:p14="http://schemas.microsoft.com/office/powerpoint/2010/main" val="3108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</a:t>
            </a:r>
            <a:r>
              <a:rPr lang="en-CA" b="1" dirty="0" smtClean="0"/>
              <a:t>Anatomy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Lies </a:t>
            </a:r>
            <a:r>
              <a:rPr lang="en-CA" sz="2400" dirty="0" smtClean="0"/>
              <a:t>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Floor by the roof of sphenoid sinus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06_Adenohypophy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8130"/>
            <a:ext cx="5832648" cy="69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7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1539</Words>
  <Application>Microsoft Office PowerPoint</Application>
  <PresentationFormat>On-screen Show (4:3)</PresentationFormat>
  <Paragraphs>295</Paragraphs>
  <Slides>51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Anterior Pituitary insufficiency</vt:lpstr>
      <vt:lpstr>Objectives </vt:lpstr>
      <vt:lpstr>Pituitary Development</vt:lpstr>
      <vt:lpstr>Pituitary Development</vt:lpstr>
      <vt:lpstr>PowerPoint Presentation</vt:lpstr>
      <vt:lpstr>Figure 1B. Pituitary at 11 weeks of life. The gland is formed and a cleft persists between pars intermedia and pars anterior.  The craniopharyngeal canal closes and occasionally the adenohypophysis remains in the nasopharynx (used with permission).</vt:lpstr>
      <vt:lpstr>Pituitary Anatomy </vt:lpstr>
      <vt:lpstr>Pituitary Development</vt:lpstr>
      <vt:lpstr>PowerPoint Presentation</vt:lpstr>
      <vt:lpstr>PowerPoint Presentation</vt:lpstr>
      <vt:lpstr>Pituitary Anatomy</vt:lpstr>
      <vt:lpstr>Vascular and neural connections between the hypothalamus and pituitary </vt:lpstr>
      <vt:lpstr>Pituitary Anatomy</vt:lpstr>
      <vt:lpstr>Pituitary hormones </vt:lpstr>
      <vt:lpstr>Hypothalamic stimulatory hormones </vt:lpstr>
      <vt:lpstr>PowerPoint Presentation</vt:lpstr>
      <vt:lpstr>Sellar masses Causes:</vt:lpstr>
      <vt:lpstr>Sellar masses Causes:</vt:lpstr>
      <vt:lpstr>PowerPoint Presentation</vt:lpstr>
      <vt:lpstr>PowerPoint Presentation</vt:lpstr>
      <vt:lpstr>Evaluation of Pituitary mass</vt:lpstr>
      <vt:lpstr>assessment of pituitary function</vt:lpstr>
      <vt:lpstr>Evaluation of  Pituitary lesion</vt:lpstr>
      <vt:lpstr>Evaluation of Pituitary lesion</vt:lpstr>
      <vt:lpstr>Evaluation of Pituitary lesion</vt:lpstr>
      <vt:lpstr>Non- functional pituitary adenoma</vt:lpstr>
      <vt:lpstr>Approach to the patient with an incidental abnormality on MRI of the pituitary gland </vt:lpstr>
      <vt:lpstr>Treatment of Non- functional pituitary adenoma</vt:lpstr>
      <vt:lpstr>Effect of pituitary tumor</vt:lpstr>
      <vt:lpstr>Prolactinoma</vt:lpstr>
      <vt:lpstr>Prolactinoma </vt:lpstr>
      <vt:lpstr>PowerPoint Presentation</vt:lpstr>
      <vt:lpstr>Serum prolactin concentrations increase during pregnancy </vt:lpstr>
      <vt:lpstr>Partial list of drugs known to cause hyperprolactinemia and/or galactorrhea </vt:lpstr>
      <vt:lpstr>Growth hormone </vt:lpstr>
      <vt:lpstr>Growth hormone disorder</vt:lpstr>
      <vt:lpstr>PowerPoint Presentation</vt:lpstr>
      <vt:lpstr>PowerPoint Presentation</vt:lpstr>
      <vt:lpstr>PowerPoint Presentation</vt:lpstr>
      <vt:lpstr>Acromegaly Diagnosis </vt:lpstr>
      <vt:lpstr>Acromegaly complications </vt:lpstr>
      <vt:lpstr>Acromegaly Treatment </vt:lpstr>
      <vt:lpstr>ACTH-disorders</vt:lpstr>
      <vt:lpstr>PowerPoint Presentation</vt:lpstr>
      <vt:lpstr>ACTH-disorders</vt:lpstr>
      <vt:lpstr>            </vt:lpstr>
      <vt:lpstr>PowerPoint Presentation</vt:lpstr>
      <vt:lpstr>PowerPoint Presentation</vt:lpstr>
      <vt:lpstr>PowerPoint Presentation</vt:lpstr>
      <vt:lpstr>HPA-axis ( excessive cortisol)</vt:lpstr>
      <vt:lpstr>TSH-Producing adenoma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DR JAMMAH</cp:lastModifiedBy>
  <cp:revision>198</cp:revision>
  <dcterms:created xsi:type="dcterms:W3CDTF">2011-04-22T06:05:51Z</dcterms:created>
  <dcterms:modified xsi:type="dcterms:W3CDTF">2013-01-28T06:54:12Z</dcterms:modified>
</cp:coreProperties>
</file>