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</p:sldMasterIdLst>
  <p:notesMasterIdLst>
    <p:notesMasterId r:id="rId53"/>
  </p:notesMasterIdLst>
  <p:sldIdLst>
    <p:sldId id="256" r:id="rId2"/>
    <p:sldId id="293" r:id="rId3"/>
    <p:sldId id="258" r:id="rId4"/>
    <p:sldId id="321" r:id="rId5"/>
    <p:sldId id="316" r:id="rId6"/>
    <p:sldId id="317" r:id="rId7"/>
    <p:sldId id="299" r:id="rId8"/>
    <p:sldId id="261" r:id="rId9"/>
    <p:sldId id="315" r:id="rId10"/>
    <p:sldId id="318" r:id="rId11"/>
    <p:sldId id="260" r:id="rId12"/>
    <p:sldId id="314" r:id="rId13"/>
    <p:sldId id="262" r:id="rId14"/>
    <p:sldId id="263" r:id="rId15"/>
    <p:sldId id="300" r:id="rId16"/>
    <p:sldId id="301" r:id="rId17"/>
    <p:sldId id="302" r:id="rId18"/>
    <p:sldId id="303" r:id="rId19"/>
    <p:sldId id="322" r:id="rId20"/>
    <p:sldId id="267" r:id="rId21"/>
    <p:sldId id="266" r:id="rId22"/>
    <p:sldId id="325" r:id="rId23"/>
    <p:sldId id="269" r:id="rId24"/>
    <p:sldId id="270" r:id="rId25"/>
    <p:sldId id="271" r:id="rId26"/>
    <p:sldId id="274" r:id="rId27"/>
    <p:sldId id="304" r:id="rId28"/>
    <p:sldId id="276" r:id="rId29"/>
    <p:sldId id="277" r:id="rId30"/>
    <p:sldId id="279" r:id="rId31"/>
    <p:sldId id="323" r:id="rId32"/>
    <p:sldId id="305" r:id="rId33"/>
    <p:sldId id="306" r:id="rId34"/>
    <p:sldId id="307" r:id="rId35"/>
    <p:sldId id="280" r:id="rId36"/>
    <p:sldId id="257" r:id="rId37"/>
    <p:sldId id="308" r:id="rId38"/>
    <p:sldId id="309" r:id="rId39"/>
    <p:sldId id="282" r:id="rId40"/>
    <p:sldId id="284" r:id="rId41"/>
    <p:sldId id="324" r:id="rId42"/>
    <p:sldId id="283" r:id="rId43"/>
    <p:sldId id="286" r:id="rId44"/>
    <p:sldId id="311" r:id="rId45"/>
    <p:sldId id="285" r:id="rId46"/>
    <p:sldId id="313" r:id="rId47"/>
    <p:sldId id="312" r:id="rId48"/>
    <p:sldId id="289" r:id="rId49"/>
    <p:sldId id="310" r:id="rId50"/>
    <p:sldId id="290" r:id="rId51"/>
    <p:sldId id="291" r:id="rId5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21" autoAdjust="0"/>
    <p:restoredTop sz="94660"/>
  </p:normalViewPr>
  <p:slideViewPr>
    <p:cSldViewPr>
      <p:cViewPr>
        <p:scale>
          <a:sx n="50" d="100"/>
          <a:sy n="50" d="100"/>
        </p:scale>
        <p:origin x="-109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D3CDF4-098F-496C-AD08-563A6888B6ED}" type="datetimeFigureOut">
              <a:rPr lang="en-CA" smtClean="0"/>
              <a:pPr/>
              <a:t>28/01/2013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5D18BF-4901-4456-9C8F-4C710652BE96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5742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dirty="0" err="1" smtClean="0"/>
              <a:t>Diaphragma</a:t>
            </a:r>
            <a:r>
              <a:rPr lang="en-CA" baseline="0" dirty="0" smtClean="0"/>
              <a:t> </a:t>
            </a:r>
            <a:r>
              <a:rPr lang="en-CA" baseline="0" dirty="0" err="1" smtClean="0"/>
              <a:t>sella</a:t>
            </a:r>
            <a:r>
              <a:rPr lang="en-CA" baseline="0" dirty="0" smtClean="0"/>
              <a:t> is formed by a reflection of </a:t>
            </a:r>
            <a:r>
              <a:rPr lang="en-CA" baseline="0" dirty="0" err="1" smtClean="0"/>
              <a:t>dura</a:t>
            </a:r>
            <a:r>
              <a:rPr lang="en-CA" baseline="0" dirty="0" smtClean="0"/>
              <a:t> matter preventing CSF from entering the </a:t>
            </a:r>
            <a:r>
              <a:rPr lang="en-CA" baseline="0" dirty="0" err="1" smtClean="0"/>
              <a:t>sella</a:t>
            </a:r>
            <a:r>
              <a:rPr lang="en-CA" baseline="0" dirty="0" smtClean="0"/>
              <a:t> </a:t>
            </a:r>
            <a:r>
              <a:rPr lang="en-CA" baseline="0" dirty="0" err="1" smtClean="0"/>
              <a:t>turcica</a:t>
            </a:r>
            <a:r>
              <a:rPr lang="en-CA" baseline="0" dirty="0" smtClean="0"/>
              <a:t> by this diaphragm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3</a:t>
            </a:fld>
            <a:endParaRPr lang="en-CA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23</a:t>
            </a:fld>
            <a:endParaRPr lang="en-CA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24</a:t>
            </a:fld>
            <a:endParaRPr lang="en-CA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25</a:t>
            </a:fld>
            <a:endParaRPr lang="en-CA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Mass</a:t>
            </a:r>
            <a:r>
              <a:rPr lang="en-CA" baseline="0" dirty="0" smtClean="0"/>
              <a:t> effect tumour expansion lateral compressing cavernous sinus causing cranial nerve palsy like double vision, stretching </a:t>
            </a:r>
            <a:r>
              <a:rPr lang="en-CA" baseline="0" dirty="0" err="1" smtClean="0"/>
              <a:t>meninges</a:t>
            </a:r>
            <a:r>
              <a:rPr lang="en-CA" baseline="0" dirty="0" smtClean="0"/>
              <a:t> causing headache, or pushing temporal lobe causing seizure, pushing optic chiasm or headache from apoplexy. </a:t>
            </a:r>
            <a:r>
              <a:rPr lang="en-CA" baseline="0" dirty="0" err="1" smtClean="0"/>
              <a:t>Hypopituitarism</a:t>
            </a:r>
            <a:r>
              <a:rPr lang="en-CA" baseline="0" dirty="0" smtClean="0"/>
              <a:t> from </a:t>
            </a:r>
            <a:r>
              <a:rPr lang="en-CA" baseline="0" dirty="0" err="1" smtClean="0"/>
              <a:t>suprasellar</a:t>
            </a:r>
            <a:r>
              <a:rPr lang="en-CA" baseline="0" dirty="0" smtClean="0"/>
              <a:t> mass pushing stalk and cutting portal blood supply and hypothalamus signal to pituitary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26</a:t>
            </a:fld>
            <a:endParaRPr lang="en-CA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Tumour</a:t>
            </a:r>
            <a:r>
              <a:rPr lang="en-CA" baseline="0" dirty="0" smtClean="0"/>
              <a:t> greater than 2 cm, visual field defect, optic chiasm compression or touching by </a:t>
            </a:r>
            <a:r>
              <a:rPr lang="en-CA" baseline="0" dirty="0" err="1" smtClean="0"/>
              <a:t>tumor</a:t>
            </a:r>
            <a:r>
              <a:rPr lang="en-CA" baseline="0" dirty="0" smtClean="0"/>
              <a:t> with no visual field defect, </a:t>
            </a:r>
            <a:r>
              <a:rPr lang="en-CA" baseline="0" dirty="0" err="1" smtClean="0"/>
              <a:t>headach</a:t>
            </a:r>
            <a:r>
              <a:rPr lang="en-CA" baseline="0" dirty="0" smtClean="0"/>
              <a:t>, </a:t>
            </a:r>
            <a:r>
              <a:rPr lang="en-CA" baseline="0" dirty="0" err="1" smtClean="0"/>
              <a:t>suprasellar</a:t>
            </a:r>
            <a:r>
              <a:rPr lang="en-CA" baseline="0" dirty="0" smtClean="0"/>
              <a:t>/</a:t>
            </a:r>
            <a:r>
              <a:rPr lang="en-CA" baseline="0" dirty="0" err="1" smtClean="0"/>
              <a:t>parasellar</a:t>
            </a:r>
            <a:r>
              <a:rPr lang="en-CA" baseline="0" dirty="0" smtClean="0"/>
              <a:t> </a:t>
            </a:r>
            <a:r>
              <a:rPr lang="en-CA" baseline="0" dirty="0" err="1" smtClean="0"/>
              <a:t>tumor</a:t>
            </a:r>
            <a:r>
              <a:rPr lang="en-CA" baseline="0" dirty="0" smtClean="0"/>
              <a:t> extension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28</a:t>
            </a:fld>
            <a:endParaRPr lang="en-CA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Detailed history and physical examination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29</a:t>
            </a:fld>
            <a:endParaRPr lang="en-CA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35</a:t>
            </a:fld>
            <a:endParaRPr lang="en-CA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40</a:t>
            </a:fld>
            <a:endParaRPr lang="en-CA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48</a:t>
            </a:fld>
            <a:endParaRPr lang="en-CA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50</a:t>
            </a:fld>
            <a:endParaRPr lang="en-C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dirty="0" err="1" smtClean="0"/>
              <a:t>Diaphragma</a:t>
            </a:r>
            <a:r>
              <a:rPr lang="en-CA" baseline="0" dirty="0" smtClean="0"/>
              <a:t> </a:t>
            </a:r>
            <a:r>
              <a:rPr lang="en-CA" baseline="0" dirty="0" err="1" smtClean="0"/>
              <a:t>sella</a:t>
            </a:r>
            <a:r>
              <a:rPr lang="en-CA" baseline="0" dirty="0" smtClean="0"/>
              <a:t> is formed by a reflection of </a:t>
            </a:r>
            <a:r>
              <a:rPr lang="en-CA" baseline="0" dirty="0" err="1" smtClean="0"/>
              <a:t>dura</a:t>
            </a:r>
            <a:r>
              <a:rPr lang="en-CA" baseline="0" dirty="0" smtClean="0"/>
              <a:t> matter preventing CSF from entering the </a:t>
            </a:r>
            <a:r>
              <a:rPr lang="en-CA" baseline="0" dirty="0" err="1" smtClean="0"/>
              <a:t>sella</a:t>
            </a:r>
            <a:r>
              <a:rPr lang="en-CA" baseline="0" dirty="0" smtClean="0"/>
              <a:t> </a:t>
            </a:r>
            <a:r>
              <a:rPr lang="en-CA" baseline="0" dirty="0" err="1" smtClean="0"/>
              <a:t>turcica</a:t>
            </a:r>
            <a:r>
              <a:rPr lang="en-CA" baseline="0" dirty="0" smtClean="0"/>
              <a:t> by this diaphragm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7</a:t>
            </a:fld>
            <a:endParaRPr lang="en-CA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51</a:t>
            </a:fld>
            <a:endParaRPr lang="en-C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8</a:t>
            </a:fld>
            <a:endParaRPr lang="en-C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Height</a:t>
            </a:r>
            <a:r>
              <a:rPr lang="en-CA" baseline="0" dirty="0" smtClean="0"/>
              <a:t> is 5-7 mm and 10 mm lateral dimension, height is 10. superior, middle supply ant. Pituitary. Inferior supply stalk and post pituitary artery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11</a:t>
            </a:fld>
            <a:endParaRPr lang="en-CA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13</a:t>
            </a:fld>
            <a:endParaRPr lang="en-CA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14</a:t>
            </a:fld>
            <a:endParaRPr lang="en-CA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Left</a:t>
            </a:r>
            <a:r>
              <a:rPr lang="en-CA" baseline="0" dirty="0" smtClean="0"/>
              <a:t> side </a:t>
            </a:r>
            <a:r>
              <a:rPr lang="en-CA" baseline="0" dirty="0" err="1" smtClean="0"/>
              <a:t>microadenoma</a:t>
            </a:r>
            <a:r>
              <a:rPr lang="en-CA" baseline="0" dirty="0" smtClean="0"/>
              <a:t> post contract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20</a:t>
            </a:fld>
            <a:endParaRPr lang="en-CA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Guanine </a:t>
            </a:r>
            <a:r>
              <a:rPr lang="en-CA" dirty="0" err="1" smtClean="0"/>
              <a:t>nucleatide</a:t>
            </a:r>
            <a:r>
              <a:rPr lang="en-CA" dirty="0" smtClean="0"/>
              <a:t> stimulatory protein</a:t>
            </a:r>
            <a:r>
              <a:rPr lang="en-CA" baseline="0" dirty="0" smtClean="0"/>
              <a:t> gene found in 40 % of </a:t>
            </a:r>
            <a:r>
              <a:rPr lang="en-CA" baseline="0" dirty="0" err="1" smtClean="0"/>
              <a:t>somatotroph</a:t>
            </a:r>
            <a:r>
              <a:rPr lang="en-CA" baseline="0" dirty="0" smtClean="0"/>
              <a:t> adenoma/ inactivation mutation in </a:t>
            </a:r>
            <a:r>
              <a:rPr lang="en-CA" baseline="0" dirty="0" err="1" smtClean="0"/>
              <a:t>tumor</a:t>
            </a:r>
            <a:r>
              <a:rPr lang="en-CA" baseline="0" dirty="0" smtClean="0"/>
              <a:t> </a:t>
            </a:r>
            <a:r>
              <a:rPr lang="en-CA" baseline="0" dirty="0" err="1" smtClean="0"/>
              <a:t>supressing</a:t>
            </a:r>
            <a:r>
              <a:rPr lang="en-CA" baseline="0" dirty="0" smtClean="0"/>
              <a:t> gene in men 1.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21</a:t>
            </a:fld>
            <a:endParaRPr lang="en-CA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22</a:t>
            </a:fld>
            <a:endParaRPr lang="en-C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B9D9-92C3-4086-80A9-F9255D00D8D3}" type="datetimeFigureOut">
              <a:rPr lang="en-CA" smtClean="0"/>
              <a:pPr/>
              <a:t>28/01/2013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7A8BE-201B-4B3E-BB34-6F90EC17FF99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77859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B9D9-92C3-4086-80A9-F9255D00D8D3}" type="datetimeFigureOut">
              <a:rPr lang="en-CA" smtClean="0"/>
              <a:pPr/>
              <a:t>28/01/2013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7A8BE-201B-4B3E-BB34-6F90EC17FF99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510906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B9D9-92C3-4086-80A9-F9255D00D8D3}" type="datetimeFigureOut">
              <a:rPr lang="en-CA" smtClean="0"/>
              <a:pPr/>
              <a:t>28/01/2013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7A8BE-201B-4B3E-BB34-6F90EC17FF99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452326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46574F0-CE0F-46CD-BA0C-283208C0282E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B9D9-92C3-4086-80A9-F9255D00D8D3}" type="datetimeFigureOut">
              <a:rPr lang="en-CA" smtClean="0"/>
              <a:pPr/>
              <a:t>28/01/2013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7A8BE-201B-4B3E-BB34-6F90EC17FF99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95615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B9D9-92C3-4086-80A9-F9255D00D8D3}" type="datetimeFigureOut">
              <a:rPr lang="en-CA" smtClean="0"/>
              <a:pPr/>
              <a:t>28/01/2013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7A8BE-201B-4B3E-BB34-6F90EC17FF99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07046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B9D9-92C3-4086-80A9-F9255D00D8D3}" type="datetimeFigureOut">
              <a:rPr lang="en-CA" smtClean="0"/>
              <a:pPr/>
              <a:t>28/01/2013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7A8BE-201B-4B3E-BB34-6F90EC17FF99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74682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B9D9-92C3-4086-80A9-F9255D00D8D3}" type="datetimeFigureOut">
              <a:rPr lang="en-CA" smtClean="0"/>
              <a:pPr/>
              <a:t>28/01/2013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7A8BE-201B-4B3E-BB34-6F90EC17FF99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896001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B9D9-92C3-4086-80A9-F9255D00D8D3}" type="datetimeFigureOut">
              <a:rPr lang="en-CA" smtClean="0"/>
              <a:pPr/>
              <a:t>28/01/2013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7A8BE-201B-4B3E-BB34-6F90EC17FF99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586797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B9D9-92C3-4086-80A9-F9255D00D8D3}" type="datetimeFigureOut">
              <a:rPr lang="en-CA" smtClean="0"/>
              <a:pPr/>
              <a:t>28/01/2013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7A8BE-201B-4B3E-BB34-6F90EC17FF99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904628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B9D9-92C3-4086-80A9-F9255D00D8D3}" type="datetimeFigureOut">
              <a:rPr lang="en-CA" smtClean="0"/>
              <a:pPr/>
              <a:t>28/01/2013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7A8BE-201B-4B3E-BB34-6F90EC17FF99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576951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B9D9-92C3-4086-80A9-F9255D00D8D3}" type="datetimeFigureOut">
              <a:rPr lang="en-CA" smtClean="0"/>
              <a:pPr/>
              <a:t>28/01/2013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7A8BE-201B-4B3E-BB34-6F90EC17FF99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17936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66B9D9-92C3-4086-80A9-F9255D00D8D3}" type="datetimeFigureOut">
              <a:rPr lang="en-CA" smtClean="0"/>
              <a:pPr/>
              <a:t>28/01/2013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17A8BE-201B-4B3E-BB34-6F90EC17FF99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11999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Anterior Pituitary insufficiency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640" y="3573016"/>
            <a:ext cx="6400800" cy="1752600"/>
          </a:xfrm>
        </p:spPr>
        <p:txBody>
          <a:bodyPr>
            <a:noAutofit/>
          </a:bodyPr>
          <a:lstStyle/>
          <a:p>
            <a:endParaRPr lang="en-CA" sz="2400" dirty="0" smtClean="0"/>
          </a:p>
          <a:p>
            <a:r>
              <a:rPr lang="en-CA" sz="2400" dirty="0" smtClean="0"/>
              <a:t>Anwar Ali Jammah</a:t>
            </a:r>
          </a:p>
          <a:p>
            <a:r>
              <a:rPr lang="en-CA" sz="2400" dirty="0" smtClean="0"/>
              <a:t>Asst. Professor &amp; Consultant</a:t>
            </a:r>
          </a:p>
          <a:p>
            <a:r>
              <a:rPr lang="en-CA" sz="2400" dirty="0" smtClean="0"/>
              <a:t>Medicine and Endocrinology </a:t>
            </a:r>
            <a:endParaRPr lang="en-C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507_Neurohypophysis_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38125"/>
            <a:ext cx="6192688" cy="638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97719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 smtClean="0"/>
              <a:t>Pituitary </a:t>
            </a:r>
            <a:r>
              <a:rPr lang="en-CA" b="1" dirty="0" smtClean="0"/>
              <a:t>Anatomy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CA" sz="2600" dirty="0" smtClean="0"/>
              <a:t>Pituitary stalk  and its blood vessels pass through the diaphragm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CA" sz="2600" dirty="0" smtClean="0"/>
              <a:t>Lateral wall by cavernous sinus containing III, IV, VI, V1, V2 cranial nerves and internal carotid artery with sympathetic </a:t>
            </a:r>
            <a:r>
              <a:rPr lang="en-CA" sz="2600" dirty="0" err="1" smtClean="0"/>
              <a:t>fibers</a:t>
            </a:r>
            <a:r>
              <a:rPr lang="en-CA" sz="2600" dirty="0" smtClean="0"/>
              <a:t>. Both adjacent to temporal lobes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CA" sz="2600" dirty="0" smtClean="0"/>
              <a:t>Pituitary gland measures 15 X 10 X 6 mm, weighs 500 mg but about 1 g in women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endParaRPr lang="en-CA" sz="2400" dirty="0" smtClean="0"/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endParaRPr lang="en-CA" sz="2400" dirty="0" smtClean="0"/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endParaRPr lang="en-C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Vascular and neural connections between the hypothalamus and pituitary</a:t>
            </a:r>
            <a:br>
              <a:rPr lang="en-US" sz="3200" dirty="0" smtClean="0"/>
            </a:br>
            <a:endParaRPr lang="en-US" sz="3200" dirty="0"/>
          </a:p>
        </p:txBody>
      </p:sp>
      <p:pic>
        <p:nvPicPr>
          <p:cNvPr id="97282" name="Picture 2" descr="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1330" y="1124744"/>
            <a:ext cx="6592670" cy="5437938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0" y="1484784"/>
            <a:ext cx="27718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2200" b="1" u="sng" dirty="0" smtClean="0"/>
              <a:t>Blood supply : </a:t>
            </a:r>
            <a:r>
              <a:rPr lang="en-CA" sz="2200" dirty="0"/>
              <a:t>S</a:t>
            </a:r>
            <a:r>
              <a:rPr lang="en-CA" sz="2200" dirty="0" smtClean="0"/>
              <a:t>uperior,  middle, inferior </a:t>
            </a:r>
            <a:r>
              <a:rPr lang="en-CA" sz="2200" dirty="0" err="1" smtClean="0"/>
              <a:t>hypophysial</a:t>
            </a:r>
            <a:r>
              <a:rPr lang="en-CA" sz="2200" dirty="0" smtClean="0"/>
              <a:t> arteries ( internal carotid artery) running in median eminence from hypothalamus. </a:t>
            </a:r>
            <a:r>
              <a:rPr lang="en-CA" sz="2200" b="1" u="sng" dirty="0" smtClean="0"/>
              <a:t>Venous drainage:</a:t>
            </a:r>
          </a:p>
          <a:p>
            <a:r>
              <a:rPr lang="en-CA" sz="2200" dirty="0" smtClean="0"/>
              <a:t>To superior and inferior </a:t>
            </a:r>
            <a:r>
              <a:rPr lang="en-CA" sz="2200" dirty="0" err="1" smtClean="0"/>
              <a:t>petrosal</a:t>
            </a:r>
            <a:r>
              <a:rPr lang="en-CA" sz="2200" dirty="0" smtClean="0"/>
              <a:t> </a:t>
            </a:r>
            <a:r>
              <a:rPr lang="en-CA" sz="2200" dirty="0" err="1" smtClean="0"/>
              <a:t>sinsuses</a:t>
            </a:r>
            <a:r>
              <a:rPr lang="en-CA" sz="2200" dirty="0" smtClean="0"/>
              <a:t> to jugular vein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 smtClean="0"/>
              <a:t>Pituitary </a:t>
            </a:r>
            <a:r>
              <a:rPr lang="en-CA" b="1" dirty="0" smtClean="0"/>
              <a:t>Anatomy</a:t>
            </a:r>
            <a:endParaRPr lang="en-CA" b="1" dirty="0"/>
          </a:p>
        </p:txBody>
      </p:sp>
      <p:pic>
        <p:nvPicPr>
          <p:cNvPr id="4" name="Content Placeholder 3" descr="Scan_Pic000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595538" y="2023026"/>
            <a:ext cx="5784774" cy="4791570"/>
          </a:xfrm>
        </p:spPr>
      </p:pic>
      <p:sp>
        <p:nvSpPr>
          <p:cNvPr id="5" name="Rectangle 4"/>
          <p:cNvSpPr/>
          <p:nvPr/>
        </p:nvSpPr>
        <p:spPr>
          <a:xfrm>
            <a:off x="199607" y="1412776"/>
            <a:ext cx="82089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2400" dirty="0" smtClean="0"/>
              <a:t>Optic chiasm lies 10 mm above the gland and anterior to the stalk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Pituitary hormones </a:t>
            </a:r>
            <a:endParaRPr lang="en-CA" dirty="0"/>
          </a:p>
        </p:txBody>
      </p:sp>
      <p:pic>
        <p:nvPicPr>
          <p:cNvPr id="58370" name="Picture 2" descr="http://wikis.lib.ncsu.edu/images/0/04/Pit_functions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211909"/>
            <a:ext cx="9036496" cy="564609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283968" y="1418684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Anterior lobe </a:t>
            </a:r>
            <a:endParaRPr lang="en-US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51520" y="1434450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Posterior lobe 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003232" cy="490066"/>
          </a:xfrm>
        </p:spPr>
        <p:txBody>
          <a:bodyPr>
            <a:noAutofit/>
          </a:bodyPr>
          <a:lstStyle/>
          <a:p>
            <a:r>
              <a:rPr lang="en-US" sz="3200" b="1" u="sng" dirty="0" smtClean="0"/>
              <a:t>Hypothalamic stimulatory hormones</a:t>
            </a:r>
            <a:r>
              <a:rPr lang="en-US" sz="3200" b="1" dirty="0" smtClean="0">
                <a:solidFill>
                  <a:srgbClr val="FFFF00"/>
                </a:solidFill>
                <a:latin typeface="Verdana" pitchFamily="34" charset="0"/>
                <a:cs typeface="Arial" pitchFamily="34" charset="0"/>
              </a:rPr>
              <a:t/>
            </a:r>
            <a:br>
              <a:rPr lang="en-US" sz="3200" b="1" dirty="0" smtClean="0">
                <a:solidFill>
                  <a:srgbClr val="FFFF00"/>
                </a:solidFill>
                <a:latin typeface="Verdana" pitchFamily="34" charset="0"/>
                <a:cs typeface="Arial" pitchFamily="34" charset="0"/>
              </a:rPr>
            </a:br>
            <a:endParaRPr lang="en-US" sz="3200" b="1" dirty="0">
              <a:solidFill>
                <a:srgbClr val="FFFF00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2584256"/>
              </p:ext>
            </p:extLst>
          </p:nvPr>
        </p:nvGraphicFramePr>
        <p:xfrm>
          <a:off x="0" y="620688"/>
          <a:ext cx="9144000" cy="5936935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3779912"/>
                <a:gridCol w="5364088"/>
              </a:tblGrid>
              <a:tr h="1224136">
                <a:tc rowSpan="3">
                  <a:txBody>
                    <a:bodyPr/>
                    <a:lstStyle/>
                    <a:p>
                      <a:r>
                        <a:rPr lang="en-US" sz="2000" b="1" dirty="0" err="1"/>
                        <a:t>Corticotropin</a:t>
                      </a:r>
                      <a:r>
                        <a:rPr lang="en-US" sz="2000" b="1" dirty="0"/>
                        <a:t>-releasing hormone - 41 amino acids; released from </a:t>
                      </a:r>
                      <a:r>
                        <a:rPr lang="en-US" sz="2000" b="1" dirty="0" err="1"/>
                        <a:t>paraventricular</a:t>
                      </a:r>
                      <a:r>
                        <a:rPr lang="en-US" sz="2000" b="1" dirty="0"/>
                        <a:t> neurons as well as </a:t>
                      </a:r>
                      <a:r>
                        <a:rPr lang="en-US" sz="2000" b="1" dirty="0" err="1"/>
                        <a:t>supraoptic</a:t>
                      </a:r>
                      <a:r>
                        <a:rPr lang="en-US" sz="2000" b="1" dirty="0"/>
                        <a:t> and </a:t>
                      </a:r>
                      <a:r>
                        <a:rPr lang="en-US" sz="2000" b="1" dirty="0" err="1"/>
                        <a:t>arcuate</a:t>
                      </a:r>
                      <a:r>
                        <a:rPr lang="en-US" sz="2000" b="1" dirty="0"/>
                        <a:t> nuclei and limbic system</a:t>
                      </a:r>
                      <a:endParaRPr lang="en-US" sz="2000" b="1" dirty="0">
                        <a:latin typeface="+mj-lt"/>
                      </a:endParaRPr>
                    </a:p>
                  </a:txBody>
                  <a:tcPr marL="34151" marR="34151" marT="17076" marB="17076"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 err="1"/>
                        <a:t>Adrenocorticotropic</a:t>
                      </a:r>
                      <a:r>
                        <a:rPr lang="en-US" sz="2000" b="1" dirty="0"/>
                        <a:t> hormone - basophilic </a:t>
                      </a:r>
                      <a:r>
                        <a:rPr lang="en-US" sz="2000" b="1" dirty="0" err="1"/>
                        <a:t>corticotrophs</a:t>
                      </a:r>
                      <a:r>
                        <a:rPr lang="en-US" sz="2000" b="1" dirty="0"/>
                        <a:t> represent 20 percent of cells in anterior pituitary; ACTH is product of </a:t>
                      </a:r>
                      <a:r>
                        <a:rPr lang="en-US" sz="2000" b="1" dirty="0" err="1"/>
                        <a:t>proopiomelanocortin</a:t>
                      </a:r>
                      <a:r>
                        <a:rPr lang="en-US" sz="2000" b="1" dirty="0"/>
                        <a:t> (POMC) gene</a:t>
                      </a:r>
                      <a:endParaRPr lang="en-US" sz="2000" b="1" dirty="0">
                        <a:latin typeface="+mj-lt"/>
                      </a:endParaRPr>
                    </a:p>
                  </a:txBody>
                  <a:tcPr marL="34151" marR="34151" marT="17076" marB="17076" anchor="ctr"/>
                </a:tc>
              </a:tr>
              <a:tr h="474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Melanocyte-</a:t>
                      </a:r>
                      <a:r>
                        <a:rPr lang="en-US" sz="2000" b="1" dirty="0" err="1" smtClean="0"/>
                        <a:t>stim</a:t>
                      </a:r>
                      <a:r>
                        <a:rPr lang="en-US" sz="2000" b="1" dirty="0" smtClean="0"/>
                        <a:t> </a:t>
                      </a:r>
                      <a:r>
                        <a:rPr lang="en-US" sz="2000" b="1" dirty="0" err="1" smtClean="0"/>
                        <a:t>hormonee</a:t>
                      </a:r>
                      <a:r>
                        <a:rPr lang="en-US" sz="2000" b="1" dirty="0" smtClean="0"/>
                        <a:t> </a:t>
                      </a:r>
                      <a:r>
                        <a:rPr lang="en-US" sz="2000" b="1" dirty="0" err="1" smtClean="0"/>
                        <a:t>POMC</a:t>
                      </a:r>
                      <a:r>
                        <a:rPr lang="en-US" sz="2000" b="1" dirty="0" smtClean="0"/>
                        <a:t> product</a:t>
                      </a:r>
                      <a:endParaRPr lang="en-US" sz="2000" b="1" dirty="0">
                        <a:latin typeface="+mj-lt"/>
                      </a:endParaRPr>
                    </a:p>
                  </a:txBody>
                  <a:tcPr marL="34151" marR="34151" marT="17076" marB="17076" anchor="ctr"/>
                </a:tc>
              </a:tr>
              <a:tr h="3859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Endorphins - also products of POMC gene</a:t>
                      </a:r>
                      <a:endParaRPr lang="en-US" sz="2000" b="1" dirty="0">
                        <a:latin typeface="+mj-lt"/>
                      </a:endParaRPr>
                    </a:p>
                  </a:txBody>
                  <a:tcPr marL="34151" marR="34151" marT="17076" marB="17076" anchor="ctr"/>
                </a:tc>
              </a:tr>
              <a:tr h="729236">
                <a:tc>
                  <a:txBody>
                    <a:bodyPr/>
                    <a:lstStyle/>
                    <a:p>
                      <a:r>
                        <a:rPr lang="en-US" sz="2000" b="1" dirty="0"/>
                        <a:t>Growth hormone-releasing hormone - two forms, 40 and </a:t>
                      </a:r>
                      <a:r>
                        <a:rPr lang="en-US" sz="2000" b="1" dirty="0" smtClean="0"/>
                        <a:t>44AA</a:t>
                      </a:r>
                      <a:endParaRPr lang="en-US" sz="2000" b="1" dirty="0">
                        <a:latin typeface="+mj-lt"/>
                      </a:endParaRPr>
                    </a:p>
                  </a:txBody>
                  <a:tcPr marL="34151" marR="34151" marT="17076" marB="17076"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Growth hormone - acidophilic </a:t>
                      </a:r>
                      <a:r>
                        <a:rPr lang="en-US" sz="2000" b="1" dirty="0" err="1"/>
                        <a:t>somatotrophs</a:t>
                      </a:r>
                      <a:r>
                        <a:rPr lang="en-US" sz="2000" b="1" dirty="0"/>
                        <a:t> represent </a:t>
                      </a:r>
                      <a:r>
                        <a:rPr lang="en-US" sz="2000" b="1" dirty="0" smtClean="0"/>
                        <a:t>50% of </a:t>
                      </a:r>
                      <a:r>
                        <a:rPr lang="en-US" sz="2000" b="1" dirty="0"/>
                        <a:t>cells in anterior pituitary</a:t>
                      </a:r>
                      <a:endParaRPr lang="en-US" sz="2000" b="1" dirty="0">
                        <a:latin typeface="+mj-lt"/>
                      </a:endParaRPr>
                    </a:p>
                  </a:txBody>
                  <a:tcPr marL="34151" marR="34151" marT="17076" marB="17076" anchor="ctr"/>
                </a:tc>
              </a:tr>
              <a:tr h="1072485">
                <a:tc>
                  <a:txBody>
                    <a:bodyPr/>
                    <a:lstStyle/>
                    <a:p>
                      <a:r>
                        <a:rPr lang="en-US" sz="2000" b="1" dirty="0" err="1"/>
                        <a:t>Gonadotropin</a:t>
                      </a:r>
                      <a:r>
                        <a:rPr lang="en-US" sz="2000" b="1" dirty="0"/>
                        <a:t>-releasing hormone - 10 amino acids; mostly released from </a:t>
                      </a:r>
                      <a:r>
                        <a:rPr lang="en-US" sz="2000" b="1" dirty="0" err="1"/>
                        <a:t>preoptic</a:t>
                      </a:r>
                      <a:r>
                        <a:rPr lang="en-US" sz="2000" b="1" dirty="0"/>
                        <a:t> neurons</a:t>
                      </a:r>
                      <a:endParaRPr lang="en-US" sz="2000" b="1" dirty="0">
                        <a:latin typeface="+mj-lt"/>
                      </a:endParaRPr>
                    </a:p>
                  </a:txBody>
                  <a:tcPr marL="34151" marR="34151" marT="17076" marB="17076"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Luteinizing hormone and follicle-stimulating hormone - </a:t>
                      </a:r>
                      <a:r>
                        <a:rPr lang="en-US" sz="2000" b="1" dirty="0" err="1"/>
                        <a:t>gonadotrophs</a:t>
                      </a:r>
                      <a:r>
                        <a:rPr lang="en-US" sz="2000" b="1" dirty="0"/>
                        <a:t> represent about 15 </a:t>
                      </a:r>
                      <a:r>
                        <a:rPr lang="en-US" sz="2000" b="1" dirty="0" smtClean="0"/>
                        <a:t>% </a:t>
                      </a:r>
                      <a:r>
                        <a:rPr lang="en-US" sz="2000" b="1" dirty="0"/>
                        <a:t>of anterior pituitary cells</a:t>
                      </a:r>
                      <a:endParaRPr lang="en-US" sz="2000" b="1" dirty="0">
                        <a:latin typeface="+mj-lt"/>
                      </a:endParaRPr>
                    </a:p>
                  </a:txBody>
                  <a:tcPr marL="34151" marR="34151" marT="17076" marB="17076" anchor="ctr"/>
                </a:tc>
              </a:tr>
              <a:tr h="1072485">
                <a:tc>
                  <a:txBody>
                    <a:bodyPr/>
                    <a:lstStyle/>
                    <a:p>
                      <a:r>
                        <a:rPr lang="en-US" sz="2000" b="1"/>
                        <a:t>Thyrotropin-releasing hormone - three amino acids; released from anterior hypothalamic area</a:t>
                      </a:r>
                      <a:endParaRPr lang="en-US" sz="2000" b="1">
                        <a:latin typeface="+mj-lt"/>
                      </a:endParaRPr>
                    </a:p>
                  </a:txBody>
                  <a:tcPr marL="34151" marR="34151" marT="17076" marB="17076"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Thyroid-stimulating hormone - </a:t>
                      </a:r>
                      <a:r>
                        <a:rPr lang="en-US" sz="2000" b="1" dirty="0" err="1"/>
                        <a:t>thyrotropes</a:t>
                      </a:r>
                      <a:r>
                        <a:rPr lang="en-US" sz="2000" b="1" dirty="0"/>
                        <a:t> represent about 5 percent of anterior pituitary cells</a:t>
                      </a:r>
                      <a:endParaRPr lang="en-US" sz="2000" b="1" dirty="0">
                        <a:latin typeface="+mj-lt"/>
                      </a:endParaRPr>
                    </a:p>
                  </a:txBody>
                  <a:tcPr marL="34151" marR="34151" marT="17076" marB="17076" anchor="ctr"/>
                </a:tc>
              </a:tr>
              <a:tr h="729236">
                <a:tc>
                  <a:txBody>
                    <a:bodyPr/>
                    <a:lstStyle/>
                    <a:p>
                      <a:r>
                        <a:rPr lang="en-US" sz="2000" b="1" dirty="0" err="1"/>
                        <a:t>Prolactin</a:t>
                      </a:r>
                      <a:r>
                        <a:rPr lang="en-US" sz="2000" b="1" dirty="0"/>
                        <a:t>-releasing </a:t>
                      </a:r>
                      <a:r>
                        <a:rPr lang="en-US" sz="2000" b="1" dirty="0" smtClean="0"/>
                        <a:t>factors (serotonin  </a:t>
                      </a:r>
                      <a:r>
                        <a:rPr lang="en-US" sz="2000" b="1" dirty="0"/>
                        <a:t>acetylcholine, opiates, </a:t>
                      </a:r>
                      <a:r>
                        <a:rPr lang="en-US" sz="2000" b="1" dirty="0" smtClean="0"/>
                        <a:t>&amp;estrogens)</a:t>
                      </a:r>
                      <a:endParaRPr lang="en-US" sz="2000" b="1" dirty="0">
                        <a:latin typeface="+mj-lt"/>
                      </a:endParaRPr>
                    </a:p>
                  </a:txBody>
                  <a:tcPr marL="34151" marR="34151" marT="17076" marB="17076" anchor="ctr"/>
                </a:tc>
                <a:tc>
                  <a:txBody>
                    <a:bodyPr/>
                    <a:lstStyle/>
                    <a:p>
                      <a:r>
                        <a:rPr lang="en-US" sz="2000" b="1" dirty="0" err="1"/>
                        <a:t>Prolactin</a:t>
                      </a:r>
                      <a:r>
                        <a:rPr lang="en-US" sz="2000" b="1" dirty="0"/>
                        <a:t> - </a:t>
                      </a:r>
                      <a:r>
                        <a:rPr lang="en-US" sz="2000" b="1" dirty="0" err="1"/>
                        <a:t>lactotrophs</a:t>
                      </a:r>
                      <a:r>
                        <a:rPr lang="en-US" sz="2000" b="1" dirty="0"/>
                        <a:t> represent 10 to 30 percent of anterior pituitary cells</a:t>
                      </a:r>
                      <a:endParaRPr lang="en-US" sz="2000" b="1" dirty="0">
                        <a:latin typeface="+mj-lt"/>
                      </a:endParaRPr>
                    </a:p>
                  </a:txBody>
                  <a:tcPr marL="34151" marR="34151" marT="17076" marB="17076" anchor="ctr"/>
                </a:tc>
              </a:tr>
            </a:tbl>
          </a:graphicData>
        </a:graphic>
      </p:graphicFrame>
      <p:sp>
        <p:nvSpPr>
          <p:cNvPr id="87042" name="Rectangle 2"/>
          <p:cNvSpPr>
            <a:spLocks noChangeArrowheads="1"/>
          </p:cNvSpPr>
          <p:nvPr/>
        </p:nvSpPr>
        <p:spPr bwMode="auto">
          <a:xfrm>
            <a:off x="0" y="1633736"/>
            <a:ext cx="65" cy="1538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2486827"/>
              </p:ext>
            </p:extLst>
          </p:nvPr>
        </p:nvGraphicFramePr>
        <p:xfrm>
          <a:off x="539552" y="2420888"/>
          <a:ext cx="8208912" cy="1077816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3414907"/>
                <a:gridCol w="197014"/>
                <a:gridCol w="4596991"/>
              </a:tblGrid>
              <a:tr h="241700">
                <a:tc gridSpan="3"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Hypothalamic inhibitory hormones</a:t>
                      </a:r>
                      <a:endParaRPr lang="en-US" sz="1600" b="1" dirty="0">
                        <a:latin typeface="+mj-lt"/>
                      </a:endParaRPr>
                    </a:p>
                  </a:txBody>
                  <a:tcPr marL="34151" marR="34151" marT="17076" marB="17076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66231">
                <a:tc>
                  <a:txBody>
                    <a:bodyPr/>
                    <a:lstStyle/>
                    <a:p>
                      <a:r>
                        <a:rPr lang="en-US" sz="1600" b="1"/>
                        <a:t>Somatostatin - 14 amino acids</a:t>
                      </a:r>
                      <a:endParaRPr lang="en-US" sz="1600" b="1">
                        <a:latin typeface="+mj-lt"/>
                      </a:endParaRPr>
                    </a:p>
                  </a:txBody>
                  <a:tcPr marL="34151" marR="34151" marT="17076" marB="17076" anchor="ctr"/>
                </a:tc>
                <a:tc gridSpan="2">
                  <a:txBody>
                    <a:bodyPr/>
                    <a:lstStyle/>
                    <a:p>
                      <a:r>
                        <a:rPr lang="en-US" sz="1600" b="1"/>
                        <a:t>Inhibits the release of growth hormone</a:t>
                      </a:r>
                      <a:endParaRPr lang="en-US" sz="1600" b="1">
                        <a:latin typeface="+mj-lt"/>
                      </a:endParaRPr>
                    </a:p>
                  </a:txBody>
                  <a:tcPr marL="34151" marR="34151" marT="17076" marB="17076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66231"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Prolactin</a:t>
                      </a:r>
                      <a:r>
                        <a:rPr lang="en-US" sz="1600" b="1" dirty="0"/>
                        <a:t>-inhibiting factors - includes dopamine</a:t>
                      </a:r>
                      <a:endParaRPr lang="en-US" sz="1600" b="1" dirty="0">
                        <a:latin typeface="+mj-lt"/>
                      </a:endParaRPr>
                    </a:p>
                  </a:txBody>
                  <a:tcPr marL="34151" marR="34151" marT="17076" marB="17076" anchor="ctr"/>
                </a:tc>
                <a:tc gridSpan="2">
                  <a:txBody>
                    <a:bodyPr/>
                    <a:lstStyle/>
                    <a:p>
                      <a:r>
                        <a:rPr lang="en-US" sz="1600" b="1" dirty="0"/>
                        <a:t>Major </a:t>
                      </a:r>
                      <a:r>
                        <a:rPr lang="en-US" sz="1600" b="1" dirty="0" err="1"/>
                        <a:t>prolactin</a:t>
                      </a:r>
                      <a:r>
                        <a:rPr lang="en-US" sz="1600" b="1" dirty="0"/>
                        <a:t> control is inhibitory</a:t>
                      </a:r>
                      <a:endParaRPr lang="en-US" sz="1600" b="1" dirty="0">
                        <a:latin typeface="+mj-lt"/>
                      </a:endParaRPr>
                    </a:p>
                  </a:txBody>
                  <a:tcPr marL="34151" marR="34151" marT="17076" marB="17076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Sellar</a:t>
            </a:r>
            <a:r>
              <a:rPr lang="en-US" dirty="0" smtClean="0"/>
              <a:t> </a:t>
            </a:r>
            <a:r>
              <a:rPr lang="en-US" dirty="0"/>
              <a:t>masses</a:t>
            </a:r>
            <a:br>
              <a:rPr lang="en-US" dirty="0"/>
            </a:br>
            <a:r>
              <a:rPr lang="en-US" dirty="0" smtClean="0"/>
              <a:t>Causes: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395536" y="1628800"/>
          <a:ext cx="8496944" cy="4616036"/>
        </p:xfrm>
        <a:graphic>
          <a:graphicData uri="http://schemas.openxmlformats.org/drawingml/2006/table">
            <a:tbl>
              <a:tblPr/>
              <a:tblGrid>
                <a:gridCol w="4608512"/>
                <a:gridCol w="3888432"/>
              </a:tblGrid>
              <a:tr h="169333">
                <a:tc>
                  <a:txBody>
                    <a:bodyPr/>
                    <a:lstStyle/>
                    <a:p>
                      <a:r>
                        <a:rPr lang="en-US" sz="2000" b="1" u="sng" dirty="0"/>
                        <a:t>Benign tumors</a:t>
                      </a:r>
                    </a:p>
                  </a:txBody>
                  <a:tcPr marL="42333" marR="42333" marT="21167" marB="2116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/>
                      <a:r>
                        <a:rPr lang="en-US" sz="2000" b="1" u="sng" dirty="0"/>
                        <a:t>Metastatic</a:t>
                      </a:r>
                    </a:p>
                  </a:txBody>
                  <a:tcPr marL="42333" marR="42333" marT="21167" marB="2116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9333">
                <a:tc>
                  <a:txBody>
                    <a:bodyPr/>
                    <a:lstStyle/>
                    <a:p>
                      <a:r>
                        <a:rPr lang="en-US" sz="1800"/>
                        <a:t>Pituitary adenoma (most common sellar mass)</a:t>
                      </a:r>
                    </a:p>
                  </a:txBody>
                  <a:tcPr marL="42333" marR="42333" marT="21167" marB="2116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/>
                      <a:r>
                        <a:rPr lang="en-US" sz="1800" dirty="0"/>
                        <a:t>Lung</a:t>
                      </a:r>
                    </a:p>
                  </a:txBody>
                  <a:tcPr marL="42333" marR="42333" marT="21167" marB="2116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9333">
                <a:tc>
                  <a:txBody>
                    <a:bodyPr/>
                    <a:lstStyle/>
                    <a:p>
                      <a:r>
                        <a:rPr lang="en-US" sz="1800"/>
                        <a:t>Craniopharyngioma</a:t>
                      </a:r>
                    </a:p>
                  </a:txBody>
                  <a:tcPr marL="42333" marR="42333" marT="21167" marB="2116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/>
                      <a:r>
                        <a:rPr lang="en-US" sz="1800" dirty="0"/>
                        <a:t>Breast</a:t>
                      </a:r>
                    </a:p>
                  </a:txBody>
                  <a:tcPr marL="42333" marR="42333" marT="21167" marB="2116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9333">
                <a:tc>
                  <a:txBody>
                    <a:bodyPr/>
                    <a:lstStyle/>
                    <a:p>
                      <a:r>
                        <a:rPr lang="en-US" sz="1800"/>
                        <a:t>Meningiomas</a:t>
                      </a:r>
                    </a:p>
                  </a:txBody>
                  <a:tcPr marL="42333" marR="42333" marT="21167" marB="2116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/>
                      <a:r>
                        <a:rPr lang="en-US" sz="2000" b="1" u="sng" dirty="0"/>
                        <a:t>Cysts</a:t>
                      </a:r>
                    </a:p>
                  </a:txBody>
                  <a:tcPr marL="42333" marR="42333" marT="21167" marB="2116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9333">
                <a:tc>
                  <a:txBody>
                    <a:bodyPr/>
                    <a:lstStyle/>
                    <a:p>
                      <a:r>
                        <a:rPr lang="en-US" sz="2000" b="1" u="sng" dirty="0"/>
                        <a:t>Pituitary hyperplasia</a:t>
                      </a:r>
                    </a:p>
                  </a:txBody>
                  <a:tcPr marL="42333" marR="42333" marT="21167" marB="2116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/>
                      <a:r>
                        <a:rPr lang="en-US" sz="1800" dirty="0" err="1"/>
                        <a:t>Rathke's</a:t>
                      </a:r>
                      <a:r>
                        <a:rPr lang="en-US" sz="1800" dirty="0"/>
                        <a:t> cleft</a:t>
                      </a:r>
                    </a:p>
                  </a:txBody>
                  <a:tcPr marL="42333" marR="42333" marT="21167" marB="2116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9333">
                <a:tc>
                  <a:txBody>
                    <a:bodyPr/>
                    <a:lstStyle/>
                    <a:p>
                      <a:r>
                        <a:rPr lang="en-US" sz="1800"/>
                        <a:t>Lactotroph hyperplasia (during pregnancy)</a:t>
                      </a:r>
                    </a:p>
                  </a:txBody>
                  <a:tcPr marL="42333" marR="42333" marT="21167" marB="2116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/>
                      <a:r>
                        <a:rPr lang="en-US" sz="1800" dirty="0" err="1"/>
                        <a:t>Arachnoid</a:t>
                      </a:r>
                      <a:endParaRPr lang="en-US" sz="1800" dirty="0"/>
                    </a:p>
                  </a:txBody>
                  <a:tcPr marL="42333" marR="42333" marT="21167" marB="2116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9333">
                <a:tc>
                  <a:txBody>
                    <a:bodyPr/>
                    <a:lstStyle/>
                    <a:p>
                      <a:r>
                        <a:rPr lang="en-US" sz="1800"/>
                        <a:t>Thyrotroph and gonadotroph hyperplasia</a:t>
                      </a:r>
                    </a:p>
                  </a:txBody>
                  <a:tcPr marL="42333" marR="42333" marT="21167" marB="2116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/>
                      <a:r>
                        <a:rPr lang="en-US" sz="1800" dirty="0" err="1"/>
                        <a:t>Dermoid</a:t>
                      </a:r>
                      <a:endParaRPr lang="en-US" sz="1800" dirty="0"/>
                    </a:p>
                  </a:txBody>
                  <a:tcPr marL="42333" marR="42333" marT="21167" marB="2116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9333">
                <a:tc>
                  <a:txBody>
                    <a:bodyPr/>
                    <a:lstStyle/>
                    <a:p>
                      <a:r>
                        <a:rPr lang="en-US" sz="1800"/>
                        <a:t>Somatotroph hyperplasia due to ectopic GHRH</a:t>
                      </a:r>
                    </a:p>
                  </a:txBody>
                  <a:tcPr marL="42333" marR="42333" marT="21167" marB="2116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/>
                      <a:r>
                        <a:rPr lang="en-US" sz="2000" b="1" u="sng" dirty="0"/>
                        <a:t>Pituitary abscess</a:t>
                      </a:r>
                    </a:p>
                  </a:txBody>
                  <a:tcPr marL="42333" marR="42333" marT="21167" marB="2116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9333">
                <a:tc>
                  <a:txBody>
                    <a:bodyPr/>
                    <a:lstStyle/>
                    <a:p>
                      <a:r>
                        <a:rPr lang="en-US" sz="2000" b="1" u="sng" dirty="0"/>
                        <a:t>Malignant tumors</a:t>
                      </a:r>
                    </a:p>
                  </a:txBody>
                  <a:tcPr marL="42333" marR="42333" marT="21167" marB="2116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/>
                      <a:r>
                        <a:rPr lang="en-US" sz="2000" b="1" u="sng" dirty="0"/>
                        <a:t>Lymphocytic </a:t>
                      </a:r>
                      <a:r>
                        <a:rPr lang="en-US" sz="2000" b="1" u="sng" dirty="0" err="1"/>
                        <a:t>hypophysitis</a:t>
                      </a:r>
                      <a:endParaRPr lang="en-US" sz="2000" b="1" u="sng" dirty="0"/>
                    </a:p>
                  </a:txBody>
                  <a:tcPr marL="42333" marR="42333" marT="21167" marB="2116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9333">
                <a:tc>
                  <a:txBody>
                    <a:bodyPr/>
                    <a:lstStyle/>
                    <a:p>
                      <a:r>
                        <a:rPr lang="en-US" sz="1800"/>
                        <a:t>Primary</a:t>
                      </a:r>
                    </a:p>
                  </a:txBody>
                  <a:tcPr marL="42333" marR="42333" marT="21167" marB="2116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/>
                      <a:r>
                        <a:rPr lang="en-US" sz="2000" b="1" u="sng" dirty="0"/>
                        <a:t>Carotid </a:t>
                      </a:r>
                      <a:r>
                        <a:rPr lang="en-US" sz="2000" b="1" u="sng" dirty="0" err="1"/>
                        <a:t>arteriovenous</a:t>
                      </a:r>
                      <a:r>
                        <a:rPr lang="en-US" sz="2000" b="1" u="sng" dirty="0"/>
                        <a:t> fistula</a:t>
                      </a:r>
                    </a:p>
                  </a:txBody>
                  <a:tcPr marL="42333" marR="42333" marT="21167" marB="2116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9333">
                <a:tc>
                  <a:txBody>
                    <a:bodyPr/>
                    <a:lstStyle/>
                    <a:p>
                      <a:r>
                        <a:rPr lang="en-US" sz="1800"/>
                        <a:t>Germ cell tumor (ectopic pinealoma)</a:t>
                      </a:r>
                    </a:p>
                  </a:txBody>
                  <a:tcPr marL="42333" marR="42333" marT="21167" marB="2116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42333" marR="42333" marT="21167" marB="2116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9333">
                <a:tc>
                  <a:txBody>
                    <a:bodyPr/>
                    <a:lstStyle/>
                    <a:p>
                      <a:r>
                        <a:rPr lang="en-US" sz="1800"/>
                        <a:t>Sarcoma</a:t>
                      </a:r>
                    </a:p>
                  </a:txBody>
                  <a:tcPr marL="42333" marR="42333" marT="21167" marB="2116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42333" marR="42333" marT="21167" marB="2116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9333">
                <a:tc>
                  <a:txBody>
                    <a:bodyPr/>
                    <a:lstStyle/>
                    <a:p>
                      <a:r>
                        <a:rPr lang="en-US" sz="1800"/>
                        <a:t>Chordoma</a:t>
                      </a:r>
                    </a:p>
                  </a:txBody>
                  <a:tcPr marL="42333" marR="42333" marT="21167" marB="2116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42333" marR="42333" marT="21167" marB="2116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9333">
                <a:tc>
                  <a:txBody>
                    <a:bodyPr/>
                    <a:lstStyle/>
                    <a:p>
                      <a:r>
                        <a:rPr lang="en-US" sz="1800" dirty="0"/>
                        <a:t>Pituitary carcinoma (rare)</a:t>
                      </a:r>
                    </a:p>
                  </a:txBody>
                  <a:tcPr marL="42333" marR="42333" marT="21167" marB="2116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42333" marR="42333" marT="21167" marB="2116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67544" y="1844824"/>
          <a:ext cx="7848872" cy="4179153"/>
        </p:xfrm>
        <a:graphic>
          <a:graphicData uri="http://schemas.openxmlformats.org/drawingml/2006/table">
            <a:tbl>
              <a:tblPr/>
              <a:tblGrid>
                <a:gridCol w="7848872"/>
              </a:tblGrid>
              <a:tr h="361244">
                <a:tc>
                  <a:txBody>
                    <a:bodyPr/>
                    <a:lstStyle/>
                    <a:p>
                      <a:r>
                        <a:rPr lang="en-US" sz="2000" b="1" u="sng" dirty="0"/>
                        <a:t>Neurologic symptoms (most common)</a:t>
                      </a:r>
                    </a:p>
                  </a:txBody>
                  <a:tcPr marL="90311" marR="90311" marT="45156" marB="4515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244">
                <a:tc>
                  <a:txBody>
                    <a:bodyPr/>
                    <a:lstStyle/>
                    <a:p>
                      <a:pPr lvl="1"/>
                      <a:r>
                        <a:rPr lang="en-US" sz="1800" dirty="0"/>
                        <a:t>Visual impairment</a:t>
                      </a:r>
                    </a:p>
                  </a:txBody>
                  <a:tcPr marL="90311" marR="90311" marT="45156" marB="4515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244">
                <a:tc>
                  <a:txBody>
                    <a:bodyPr/>
                    <a:lstStyle/>
                    <a:p>
                      <a:pPr lvl="1"/>
                      <a:r>
                        <a:rPr lang="en-US" sz="1800" dirty="0"/>
                        <a:t>Headache</a:t>
                      </a:r>
                    </a:p>
                  </a:txBody>
                  <a:tcPr marL="90311" marR="90311" marT="45156" marB="4515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244">
                <a:tc>
                  <a:txBody>
                    <a:bodyPr/>
                    <a:lstStyle/>
                    <a:p>
                      <a:pPr lvl="1"/>
                      <a:r>
                        <a:rPr lang="en-US" sz="1800" dirty="0"/>
                        <a:t>Other (including </a:t>
                      </a:r>
                      <a:r>
                        <a:rPr lang="en-US" sz="1800" dirty="0" err="1"/>
                        <a:t>diplopia</a:t>
                      </a:r>
                      <a:r>
                        <a:rPr lang="en-US" sz="1800" dirty="0"/>
                        <a:t>, seizures, and CSF </a:t>
                      </a:r>
                      <a:r>
                        <a:rPr lang="en-US" sz="1800" dirty="0" err="1"/>
                        <a:t>rhinorrhea</a:t>
                      </a:r>
                      <a:r>
                        <a:rPr lang="en-US" sz="1800" dirty="0"/>
                        <a:t>)</a:t>
                      </a:r>
                    </a:p>
                  </a:txBody>
                  <a:tcPr marL="90311" marR="90311" marT="45156" marB="4515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244">
                <a:tc>
                  <a:txBody>
                    <a:bodyPr/>
                    <a:lstStyle/>
                    <a:p>
                      <a:r>
                        <a:rPr lang="en-US" sz="2000" b="1" u="sng" dirty="0"/>
                        <a:t>Incidental finding</a:t>
                      </a:r>
                    </a:p>
                  </a:txBody>
                  <a:tcPr marL="90311" marR="90311" marT="45156" marB="4515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2178">
                <a:tc>
                  <a:txBody>
                    <a:bodyPr/>
                    <a:lstStyle/>
                    <a:p>
                      <a:pPr lvl="1"/>
                      <a:r>
                        <a:rPr lang="en-US" sz="1800" dirty="0"/>
                        <a:t>When an imaging procedure is performed because of an unrelated symptom</a:t>
                      </a:r>
                    </a:p>
                  </a:txBody>
                  <a:tcPr marL="90311" marR="90311" marT="45156" marB="4515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244">
                <a:tc>
                  <a:txBody>
                    <a:bodyPr/>
                    <a:lstStyle/>
                    <a:p>
                      <a:r>
                        <a:rPr lang="en-US" sz="2000" b="1" u="sng" dirty="0" err="1"/>
                        <a:t>Hypopituitarism</a:t>
                      </a:r>
                      <a:endParaRPr lang="en-US" sz="2000" b="1" u="sng" dirty="0"/>
                    </a:p>
                  </a:txBody>
                  <a:tcPr marL="90311" marR="90311" marT="45156" marB="4515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244">
                <a:tc>
                  <a:txBody>
                    <a:bodyPr/>
                    <a:lstStyle/>
                    <a:p>
                      <a:pPr lvl="1"/>
                      <a:r>
                        <a:rPr lang="en-US" sz="1800" dirty="0"/>
                        <a:t>Biochemical evidence (most common)</a:t>
                      </a:r>
                    </a:p>
                  </a:txBody>
                  <a:tcPr marL="90311" marR="90311" marT="45156" marB="4515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03111">
                <a:tc>
                  <a:txBody>
                    <a:bodyPr/>
                    <a:lstStyle/>
                    <a:p>
                      <a:pPr lvl="1"/>
                      <a:r>
                        <a:rPr lang="en-US" sz="1800" dirty="0"/>
                        <a:t>Clinical symptoms (less common, but include </a:t>
                      </a:r>
                      <a:r>
                        <a:rPr lang="en-US" sz="1800" dirty="0" err="1"/>
                        <a:t>oligomenorrhea</a:t>
                      </a:r>
                      <a:r>
                        <a:rPr lang="en-US" sz="1800" dirty="0"/>
                        <a:t> or amenorrhea in women, decreased libido and/or erectile dysfunction in men)</a:t>
                      </a:r>
                    </a:p>
                  </a:txBody>
                  <a:tcPr marL="90311" marR="90311" marT="45156" marB="4515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Sellar</a:t>
            </a:r>
            <a:r>
              <a:rPr lang="en-US" dirty="0" smtClean="0"/>
              <a:t> </a:t>
            </a:r>
            <a:r>
              <a:rPr lang="en-US" dirty="0"/>
              <a:t>masses</a:t>
            </a:r>
            <a:br>
              <a:rPr lang="en-US" dirty="0"/>
            </a:br>
            <a:r>
              <a:rPr lang="en-US" dirty="0" smtClean="0"/>
              <a:t>Causes: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ituitarytumor.net/wp-content/uploads/2012/01/Pituitary-Tum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38" y="260648"/>
            <a:ext cx="6381327" cy="63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44834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Objectives 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CA" sz="2800" dirty="0" smtClean="0"/>
              <a:t>Basic Embryology</a:t>
            </a:r>
            <a:r>
              <a:rPr lang="en-CA" sz="2800" dirty="0" smtClean="0"/>
              <a:t>, Anatomy  and physiology 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CA" sz="2800" dirty="0" smtClean="0"/>
              <a:t>Non-functional pituitary tumours mass-effect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CA" sz="2800" dirty="0" err="1" smtClean="0"/>
              <a:t>Prolactin</a:t>
            </a:r>
            <a:r>
              <a:rPr lang="en-CA" sz="2800" dirty="0" smtClean="0"/>
              <a:t> secreting cell disorder: </a:t>
            </a:r>
            <a:r>
              <a:rPr lang="en-CA" sz="2800" dirty="0" err="1" smtClean="0"/>
              <a:t>prolactinoma</a:t>
            </a:r>
            <a:endParaRPr lang="en-CA" sz="2800" dirty="0" smtClean="0"/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CA" sz="2800" dirty="0" smtClean="0"/>
              <a:t>Growth hormone secreting cell disorder: </a:t>
            </a:r>
            <a:r>
              <a:rPr lang="en-CA" sz="2800" dirty="0" err="1" smtClean="0"/>
              <a:t>acromegaly</a:t>
            </a:r>
            <a:endParaRPr lang="en-CA" sz="2800" dirty="0" smtClean="0"/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CA" sz="2800" dirty="0" smtClean="0"/>
              <a:t>ACTH secreting cell disorders: </a:t>
            </a:r>
            <a:r>
              <a:rPr lang="en-CA" sz="2800" dirty="0" err="1" smtClean="0"/>
              <a:t>cushing’s</a:t>
            </a:r>
            <a:endParaRPr lang="en-CA" sz="2800" dirty="0" smtClean="0"/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CA" sz="2800" dirty="0" smtClean="0"/>
              <a:t>TSH secreting cell </a:t>
            </a:r>
            <a:r>
              <a:rPr lang="en-CA" sz="2800" dirty="0" err="1" smtClean="0"/>
              <a:t>tumor</a:t>
            </a:r>
            <a:r>
              <a:rPr lang="en-CA" sz="2800" dirty="0" smtClean="0"/>
              <a:t>: </a:t>
            </a:r>
            <a:r>
              <a:rPr lang="en-CA" sz="2800" dirty="0" err="1" smtClean="0"/>
              <a:t>TSHoma</a:t>
            </a:r>
            <a:endParaRPr lang="en-CA" sz="2800" dirty="0" smtClean="0"/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CA" sz="2800" dirty="0" err="1" smtClean="0"/>
              <a:t>Gonadotropin</a:t>
            </a:r>
            <a:r>
              <a:rPr lang="en-CA" sz="2800" dirty="0" smtClean="0"/>
              <a:t> secreting cell disorder</a:t>
            </a:r>
          </a:p>
          <a:p>
            <a:pPr>
              <a:buFont typeface="Wingdings" pitchFamily="2" charset="2"/>
              <a:buChar char="q"/>
            </a:pPr>
            <a:endParaRPr lang="en-C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Content Placeholder 3" descr="pit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168660" y="1412776"/>
            <a:ext cx="6715708" cy="483531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 smtClean="0"/>
              <a:t>Evaluation of Pituitary mass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39341"/>
            <a:ext cx="8229600" cy="4525963"/>
          </a:xfrm>
        </p:spPr>
        <p:txBody>
          <a:bodyPr>
            <a:normAutofit/>
          </a:bodyPr>
          <a:lstStyle/>
          <a:p>
            <a:pPr>
              <a:lnSpc>
                <a:spcPct val="250000"/>
              </a:lnSpc>
              <a:buFont typeface="Wingdings" pitchFamily="2" charset="2"/>
              <a:buChar char="q"/>
            </a:pPr>
            <a:r>
              <a:rPr lang="en-CA" sz="2400" dirty="0" smtClean="0"/>
              <a:t>Pituitary </a:t>
            </a:r>
            <a:r>
              <a:rPr lang="en-CA" sz="2400" dirty="0" err="1" smtClean="0"/>
              <a:t>incidentaloma</a:t>
            </a:r>
            <a:r>
              <a:rPr lang="en-CA" sz="2400" dirty="0" smtClean="0"/>
              <a:t>: 1.5 -31% in autopsy ( prevalence)</a:t>
            </a:r>
            <a:endParaRPr lang="en-CA" sz="2400" dirty="0"/>
          </a:p>
          <a:p>
            <a:pPr>
              <a:lnSpc>
                <a:spcPct val="250000"/>
              </a:lnSpc>
              <a:buFont typeface="Wingdings" pitchFamily="2" charset="2"/>
              <a:buChar char="q"/>
            </a:pPr>
            <a:r>
              <a:rPr lang="en-CA" sz="2400" dirty="0" smtClean="0"/>
              <a:t>10 % by MRI most of them &lt; 1 cm</a:t>
            </a:r>
          </a:p>
          <a:p>
            <a:pPr lvl="7">
              <a:lnSpc>
                <a:spcPct val="250000"/>
              </a:lnSpc>
              <a:buFont typeface="Wingdings" pitchFamily="2" charset="2"/>
              <a:buChar char="q"/>
            </a:pPr>
            <a:endParaRPr lang="en-CA" sz="2400" dirty="0" smtClean="0"/>
          </a:p>
          <a:p>
            <a:pPr lvl="7">
              <a:lnSpc>
                <a:spcPct val="250000"/>
              </a:lnSpc>
              <a:buFont typeface="Wingdings" pitchFamily="2" charset="2"/>
              <a:buChar char="q"/>
            </a:pPr>
            <a:endParaRPr lang="en-CA" sz="2400" dirty="0" smtClean="0"/>
          </a:p>
          <a:p>
            <a:pPr lvl="7">
              <a:lnSpc>
                <a:spcPct val="250000"/>
              </a:lnSpc>
              <a:buFont typeface="Wingdings" pitchFamily="2" charset="2"/>
              <a:buChar char="q"/>
            </a:pPr>
            <a:endParaRPr lang="en-CA" sz="2400" dirty="0" smtClean="0"/>
          </a:p>
          <a:p>
            <a:pPr lvl="8">
              <a:lnSpc>
                <a:spcPct val="250000"/>
              </a:lnSpc>
              <a:buFont typeface="Wingdings" pitchFamily="2" charset="2"/>
              <a:buChar char="q"/>
            </a:pPr>
            <a:endParaRPr lang="en-CA" sz="2400" dirty="0" smtClean="0"/>
          </a:p>
          <a:p>
            <a:pPr lvl="7">
              <a:lnSpc>
                <a:spcPct val="250000"/>
              </a:lnSpc>
              <a:buFont typeface="Wingdings" pitchFamily="2" charset="2"/>
              <a:buChar char="q"/>
            </a:pPr>
            <a:endParaRPr lang="en-CA" sz="2400" dirty="0" smtClean="0"/>
          </a:p>
          <a:p>
            <a:pPr lvl="7">
              <a:lnSpc>
                <a:spcPct val="250000"/>
              </a:lnSpc>
              <a:buFont typeface="Wingdings" pitchFamily="2" charset="2"/>
              <a:buChar char="q"/>
            </a:pPr>
            <a:endParaRPr lang="en-CA" sz="2400" dirty="0" smtClean="0"/>
          </a:p>
          <a:p>
            <a:pPr lvl="7">
              <a:lnSpc>
                <a:spcPct val="250000"/>
              </a:lnSpc>
              <a:buFont typeface="Wingdings" pitchFamily="2" charset="2"/>
              <a:buChar char="q"/>
            </a:pPr>
            <a:endParaRPr lang="en-CA" sz="2400" dirty="0" smtClean="0"/>
          </a:p>
          <a:p>
            <a:pPr lvl="7">
              <a:lnSpc>
                <a:spcPct val="250000"/>
              </a:lnSpc>
              <a:buFont typeface="Wingdings" pitchFamily="2" charset="2"/>
              <a:buChar char="q"/>
            </a:pPr>
            <a:endParaRPr lang="en-CA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b="1" dirty="0" smtClean="0"/>
              <a:t>assessment of pituitary function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  <a:buFont typeface="Wingdings" pitchFamily="2" charset="2"/>
              <a:buChar char="q"/>
            </a:pPr>
            <a:r>
              <a:rPr lang="en-CA" sz="2400" dirty="0" smtClean="0"/>
              <a:t>Baseline: TSH, FT4, FT3, LH, FSH, </a:t>
            </a:r>
            <a:r>
              <a:rPr lang="en-CA" sz="2400" dirty="0" err="1" smtClean="0"/>
              <a:t>Prolactin</a:t>
            </a:r>
            <a:r>
              <a:rPr lang="en-CA" sz="2400" dirty="0" smtClean="0"/>
              <a:t>, GH, IGF-</a:t>
            </a:r>
            <a:r>
              <a:rPr lang="en-CA" sz="2400" dirty="0" err="1" smtClean="0"/>
              <a:t>I,Testosterone</a:t>
            </a:r>
            <a:r>
              <a:rPr lang="en-CA" sz="2400" dirty="0" smtClean="0"/>
              <a:t>, </a:t>
            </a:r>
            <a:r>
              <a:rPr lang="en-CA" sz="2400" dirty="0" err="1" smtClean="0"/>
              <a:t>Estradiol</a:t>
            </a:r>
            <a:endParaRPr lang="en-CA" sz="2400" dirty="0" smtClean="0"/>
          </a:p>
          <a:p>
            <a:pPr>
              <a:lnSpc>
                <a:spcPct val="200000"/>
              </a:lnSpc>
              <a:buFont typeface="Wingdings" pitchFamily="2" charset="2"/>
              <a:buChar char="q"/>
            </a:pPr>
            <a:r>
              <a:rPr lang="en-CA" sz="2400" dirty="0" smtClean="0"/>
              <a:t>MRI brain</a:t>
            </a:r>
          </a:p>
          <a:p>
            <a:pPr>
              <a:lnSpc>
                <a:spcPct val="200000"/>
              </a:lnSpc>
              <a:buFont typeface="Wingdings" pitchFamily="2" charset="2"/>
              <a:buChar char="q"/>
            </a:pPr>
            <a:r>
              <a:rPr lang="en-CA" sz="2400" dirty="0" err="1" smtClean="0"/>
              <a:t>Neuropthalmic</a:t>
            </a:r>
            <a:r>
              <a:rPr lang="en-CA" sz="2400" dirty="0" smtClean="0"/>
              <a:t> evaluation of visual field</a:t>
            </a:r>
          </a:p>
          <a:p>
            <a:pPr>
              <a:lnSpc>
                <a:spcPct val="200000"/>
              </a:lnSpc>
              <a:buFont typeface="Wingdings" pitchFamily="2" charset="2"/>
              <a:buChar char="q"/>
            </a:pPr>
            <a:endParaRPr lang="en-CA" sz="2400" dirty="0" smtClean="0"/>
          </a:p>
          <a:p>
            <a:pPr>
              <a:lnSpc>
                <a:spcPct val="200000"/>
              </a:lnSpc>
              <a:buFont typeface="Wingdings" pitchFamily="2" charset="2"/>
              <a:buChar char="q"/>
            </a:pPr>
            <a:endParaRPr lang="en-CA" sz="2400" dirty="0" smtClean="0"/>
          </a:p>
          <a:p>
            <a:pPr>
              <a:lnSpc>
                <a:spcPct val="200000"/>
              </a:lnSpc>
              <a:buFont typeface="Wingdings" pitchFamily="2" charset="2"/>
              <a:buChar char="q"/>
            </a:pPr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162878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 smtClean="0"/>
              <a:t>Evaluation of  Pituitary lesion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endParaRPr lang="en-CA" sz="2400" dirty="0" smtClean="0"/>
          </a:p>
          <a:p>
            <a:pPr>
              <a:buFont typeface="Wingdings" pitchFamily="2" charset="2"/>
              <a:buChar char="q"/>
            </a:pPr>
            <a:r>
              <a:rPr lang="en-CA" sz="2400" dirty="0" smtClean="0"/>
              <a:t>Functional adenoma ( hormonal-secreting)</a:t>
            </a:r>
          </a:p>
          <a:p>
            <a:pPr>
              <a:buFont typeface="Wingdings" pitchFamily="2" charset="2"/>
              <a:buChar char="q"/>
            </a:pPr>
            <a:endParaRPr lang="en-CA" sz="2400" dirty="0" smtClean="0"/>
          </a:p>
          <a:p>
            <a:pPr>
              <a:buFont typeface="Wingdings" pitchFamily="2" charset="2"/>
              <a:buChar char="q"/>
            </a:pPr>
            <a:r>
              <a:rPr lang="en-CA" sz="2400" dirty="0" smtClean="0"/>
              <a:t>Non-Functional adenoma </a:t>
            </a:r>
          </a:p>
          <a:p>
            <a:pPr>
              <a:buFont typeface="Wingdings" pitchFamily="2" charset="2"/>
              <a:buChar char="q"/>
            </a:pPr>
            <a:endParaRPr lang="en-C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 smtClean="0"/>
              <a:t>Evaluation of Pituitary lesion</a:t>
            </a:r>
            <a:endParaRPr lang="en-CA" b="1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45854"/>
            <a:ext cx="9144000" cy="5423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 smtClean="0"/>
              <a:t>Evaluation of Pituitary lesion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en-CA" sz="2400" b="1" dirty="0" smtClean="0"/>
              <a:t>Non-Functional pituitary lesion:</a:t>
            </a:r>
          </a:p>
          <a:p>
            <a:pPr lvl="1">
              <a:lnSpc>
                <a:spcPct val="250000"/>
              </a:lnSpc>
              <a:buFont typeface="Wingdings" pitchFamily="2" charset="2"/>
              <a:buChar char="q"/>
            </a:pPr>
            <a:r>
              <a:rPr lang="en-CA" sz="2400" dirty="0" smtClean="0"/>
              <a:t>No </a:t>
            </a:r>
            <a:r>
              <a:rPr lang="en-CA" sz="2400" dirty="0" smtClean="0"/>
              <a:t>signs and symptoms of hormonal </a:t>
            </a:r>
            <a:r>
              <a:rPr lang="en-CA" sz="2400" b="1" u="sng" dirty="0" err="1" smtClean="0"/>
              <a:t>hypersecretion</a:t>
            </a:r>
            <a:endParaRPr lang="en-CA" sz="2400" b="1" u="sng" dirty="0" smtClean="0"/>
          </a:p>
          <a:p>
            <a:pPr lvl="1">
              <a:lnSpc>
                <a:spcPct val="250000"/>
              </a:lnSpc>
              <a:buFont typeface="Wingdings" pitchFamily="2" charset="2"/>
              <a:buChar char="q"/>
            </a:pPr>
            <a:r>
              <a:rPr lang="en-CA" sz="2400" dirty="0" smtClean="0"/>
              <a:t>25 % of pituitary  tumour</a:t>
            </a:r>
          </a:p>
          <a:p>
            <a:pPr lvl="1">
              <a:lnSpc>
                <a:spcPct val="250000"/>
              </a:lnSpc>
              <a:buFont typeface="Wingdings" pitchFamily="2" charset="2"/>
              <a:buChar char="q"/>
            </a:pPr>
            <a:r>
              <a:rPr lang="en-CA" sz="2400" dirty="0" smtClean="0"/>
              <a:t>Needs evaluation either micro or </a:t>
            </a:r>
            <a:r>
              <a:rPr lang="en-CA" sz="2400" dirty="0" err="1" smtClean="0"/>
              <a:t>macroadenoma</a:t>
            </a:r>
            <a:endParaRPr lang="en-CA" sz="2400" dirty="0" smtClean="0"/>
          </a:p>
          <a:p>
            <a:pPr lvl="1">
              <a:lnSpc>
                <a:spcPct val="250000"/>
              </a:lnSpc>
              <a:buFont typeface="Wingdings" pitchFamily="2" charset="2"/>
              <a:buChar char="q"/>
            </a:pPr>
            <a:r>
              <a:rPr lang="en-CA" sz="2400" dirty="0" smtClean="0"/>
              <a:t>Average age 50 – 55 yrs old, more in male</a:t>
            </a:r>
          </a:p>
          <a:p>
            <a:pPr>
              <a:buFont typeface="Wingdings" pitchFamily="2" charset="2"/>
              <a:buChar char="q"/>
            </a:pPr>
            <a:endParaRPr lang="en-CA" sz="2400" dirty="0" smtClean="0"/>
          </a:p>
          <a:p>
            <a:pPr>
              <a:buFont typeface="Wingdings" pitchFamily="2" charset="2"/>
              <a:buChar char="q"/>
            </a:pPr>
            <a:endParaRPr lang="en-C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b="1" dirty="0" smtClean="0"/>
              <a:t>Non- functional pituitary adenoma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en-CA" sz="2800" b="1" dirty="0" smtClean="0"/>
              <a:t>Presentation of NFPA</a:t>
            </a:r>
            <a:r>
              <a:rPr lang="en-CA" sz="2800" dirty="0" smtClean="0"/>
              <a:t>:</a:t>
            </a:r>
          </a:p>
          <a:p>
            <a:pPr>
              <a:buFont typeface="Wingdings" pitchFamily="2" charset="2"/>
              <a:buChar char="q"/>
            </a:pPr>
            <a:endParaRPr lang="en-CA" sz="2400" dirty="0" smtClean="0"/>
          </a:p>
          <a:p>
            <a:pPr lvl="1">
              <a:buFont typeface="Wingdings" pitchFamily="2" charset="2"/>
              <a:buChar char="q"/>
            </a:pPr>
            <a:r>
              <a:rPr lang="en-CA" sz="2400" dirty="0" smtClean="0"/>
              <a:t>As </a:t>
            </a:r>
            <a:r>
              <a:rPr lang="en-CA" sz="2400" dirty="0" err="1" smtClean="0"/>
              <a:t>incidentaloma</a:t>
            </a:r>
            <a:r>
              <a:rPr lang="en-CA" sz="2400" dirty="0" smtClean="0"/>
              <a:t> by imaging</a:t>
            </a:r>
          </a:p>
          <a:p>
            <a:pPr lvl="1">
              <a:buFont typeface="Wingdings" pitchFamily="2" charset="2"/>
              <a:buChar char="q"/>
            </a:pPr>
            <a:endParaRPr lang="en-CA" sz="2400" dirty="0" smtClean="0"/>
          </a:p>
          <a:p>
            <a:pPr lvl="1">
              <a:buFont typeface="Wingdings" pitchFamily="2" charset="2"/>
              <a:buChar char="q"/>
            </a:pPr>
            <a:r>
              <a:rPr lang="en-CA" sz="2400" dirty="0" smtClean="0"/>
              <a:t>Symptoms of mass effects ( mechanical pressure)</a:t>
            </a:r>
          </a:p>
          <a:p>
            <a:pPr lvl="1">
              <a:buFont typeface="Wingdings" pitchFamily="2" charset="2"/>
              <a:buChar char="q"/>
            </a:pPr>
            <a:endParaRPr lang="en-CA" sz="2400" dirty="0" smtClean="0"/>
          </a:p>
          <a:p>
            <a:pPr lvl="1">
              <a:buFont typeface="Wingdings" pitchFamily="2" charset="2"/>
              <a:buChar char="q"/>
            </a:pPr>
            <a:r>
              <a:rPr lang="en-CA" sz="2400" dirty="0" err="1" smtClean="0"/>
              <a:t>Hypopituitarism</a:t>
            </a:r>
            <a:r>
              <a:rPr lang="en-CA" sz="2400" dirty="0" smtClean="0"/>
              <a:t> ( mechanism)</a:t>
            </a:r>
          </a:p>
          <a:p>
            <a:pPr lvl="1">
              <a:buFont typeface="Wingdings" pitchFamily="2" charset="2"/>
              <a:buChar char="q"/>
            </a:pPr>
            <a:endParaRPr lang="en-CA" sz="2400" dirty="0" smtClean="0"/>
          </a:p>
          <a:p>
            <a:pPr marL="0" indent="0">
              <a:buNone/>
            </a:pPr>
            <a:endParaRPr lang="en-C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Approach to the patient with an incidental abnormality on MRI of the pituitary gland</a:t>
            </a:r>
            <a:br>
              <a:rPr lang="en-US" sz="3200" dirty="0" smtClean="0"/>
            </a:br>
            <a:endParaRPr lang="en-US" sz="3200" dirty="0"/>
          </a:p>
        </p:txBody>
      </p:sp>
      <p:pic>
        <p:nvPicPr>
          <p:cNvPr id="90114" name="Picture 2" descr="Image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/>
          <a:stretch>
            <a:fillRect/>
          </a:stretch>
        </p:blipFill>
        <p:spPr bwMode="auto">
          <a:xfrm>
            <a:off x="309698" y="1124744"/>
            <a:ext cx="8535094" cy="54610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b="1" dirty="0" smtClean="0"/>
              <a:t>Treatment of</a:t>
            </a:r>
            <a:br>
              <a:rPr lang="en-CA" b="1" dirty="0" smtClean="0"/>
            </a:br>
            <a:r>
              <a:rPr lang="en-CA" b="1" dirty="0" smtClean="0"/>
              <a:t>Non- functional pituitary adenoma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en-CA" sz="2400" b="1" dirty="0" smtClean="0"/>
              <a:t>Surgery  </a:t>
            </a:r>
          </a:p>
          <a:p>
            <a:pPr lvl="1">
              <a:buFont typeface="Wingdings" pitchFamily="2" charset="2"/>
              <a:buChar char="q"/>
            </a:pPr>
            <a:r>
              <a:rPr lang="en-CA" sz="2000" dirty="0" smtClean="0"/>
              <a:t>Recurrence rate 17 % if gross removal, 40 %  with  residual tumour</a:t>
            </a:r>
          </a:p>
          <a:p>
            <a:pPr lvl="1">
              <a:buFont typeface="Wingdings" pitchFamily="2" charset="2"/>
              <a:buChar char="q"/>
            </a:pPr>
            <a:r>
              <a:rPr lang="en-CA" sz="2000" dirty="0" smtClean="0"/>
              <a:t>	Predictors of recurrence:  young male,  cavernous sinus 	invasion, extent of </a:t>
            </a:r>
            <a:r>
              <a:rPr lang="en-CA" sz="2000" dirty="0" err="1" smtClean="0"/>
              <a:t>suprasellar</a:t>
            </a:r>
            <a:r>
              <a:rPr lang="en-CA" sz="2000" dirty="0" smtClean="0"/>
              <a:t> </a:t>
            </a:r>
            <a:r>
              <a:rPr lang="en-CA" sz="2000" dirty="0" err="1" smtClean="0"/>
              <a:t>extention</a:t>
            </a:r>
            <a:r>
              <a:rPr lang="en-CA" sz="2000" dirty="0" smtClean="0"/>
              <a:t> of residual </a:t>
            </a:r>
            <a:r>
              <a:rPr lang="en-CA" sz="2000" dirty="0" err="1" smtClean="0"/>
              <a:t>tumor</a:t>
            </a:r>
            <a:r>
              <a:rPr lang="en-CA" sz="2000" dirty="0" smtClean="0"/>
              <a:t>, duration 	of follow up, marker; Ki-67</a:t>
            </a:r>
          </a:p>
          <a:p>
            <a:pPr>
              <a:buFont typeface="Wingdings" pitchFamily="2" charset="2"/>
              <a:buChar char="q"/>
            </a:pPr>
            <a:r>
              <a:rPr lang="en-CA" sz="2400" b="1" dirty="0" smtClean="0"/>
              <a:t>Observation</a:t>
            </a:r>
            <a:endParaRPr lang="en-CA" sz="2400" dirty="0" smtClean="0"/>
          </a:p>
          <a:p>
            <a:pPr>
              <a:buFont typeface="Wingdings" pitchFamily="2" charset="2"/>
              <a:buChar char="q"/>
            </a:pPr>
            <a:r>
              <a:rPr lang="en-CA" sz="2400" b="1" dirty="0" smtClean="0"/>
              <a:t>Adjunctive therapy:</a:t>
            </a:r>
          </a:p>
          <a:p>
            <a:pPr lvl="1">
              <a:buFont typeface="Wingdings" pitchFamily="2" charset="2"/>
              <a:buChar char="q"/>
            </a:pPr>
            <a:r>
              <a:rPr lang="en-CA" sz="2400" dirty="0" smtClean="0"/>
              <a:t>Radiation therapy</a:t>
            </a:r>
          </a:p>
          <a:p>
            <a:pPr lvl="1">
              <a:buFont typeface="Wingdings" pitchFamily="2" charset="2"/>
              <a:buChar char="q"/>
            </a:pPr>
            <a:r>
              <a:rPr lang="en-CA" sz="2400" dirty="0" smtClean="0"/>
              <a:t>Dopamine agonist</a:t>
            </a:r>
          </a:p>
          <a:p>
            <a:pPr lvl="1">
              <a:buFont typeface="Wingdings" pitchFamily="2" charset="2"/>
              <a:buChar char="q"/>
            </a:pPr>
            <a:r>
              <a:rPr lang="en-CA" sz="2400" dirty="0" err="1" smtClean="0"/>
              <a:t>Somatostatin</a:t>
            </a:r>
            <a:r>
              <a:rPr lang="en-CA" sz="2400" dirty="0" smtClean="0"/>
              <a:t> analogue</a:t>
            </a:r>
            <a:endParaRPr lang="en-C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b="1" dirty="0" smtClean="0"/>
              <a:t>Effect of pituitary </a:t>
            </a:r>
            <a:r>
              <a:rPr lang="en-CA" b="1" dirty="0" err="1" smtClean="0"/>
              <a:t>tumor</a:t>
            </a:r>
            <a:endParaRPr lang="en-CA" b="1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0" y="1130736"/>
            <a:ext cx="9144000" cy="5727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 smtClean="0"/>
              <a:t>Pituitary Development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  <a:buFont typeface="Wingdings" pitchFamily="2" charset="2"/>
              <a:buChar char="q"/>
            </a:pPr>
            <a:endParaRPr lang="en-CA" sz="2400" dirty="0" smtClean="0"/>
          </a:p>
          <a:p>
            <a:pPr>
              <a:lnSpc>
                <a:spcPct val="250000"/>
              </a:lnSpc>
              <a:buFont typeface="Wingdings" pitchFamily="2" charset="2"/>
              <a:buChar char="q"/>
            </a:pPr>
            <a:r>
              <a:rPr lang="en-CA" sz="2400" dirty="0" smtClean="0"/>
              <a:t>Anterior </a:t>
            </a:r>
            <a:r>
              <a:rPr lang="en-CA" sz="2400" dirty="0" smtClean="0"/>
              <a:t>pituitary is recognizable by 4- 5</a:t>
            </a:r>
            <a:r>
              <a:rPr lang="en-CA" sz="2400" baseline="30000" dirty="0" smtClean="0"/>
              <a:t>th</a:t>
            </a:r>
            <a:r>
              <a:rPr lang="en-CA" sz="2400" dirty="0" smtClean="0"/>
              <a:t> wk of gestation</a:t>
            </a:r>
          </a:p>
          <a:p>
            <a:pPr>
              <a:lnSpc>
                <a:spcPct val="200000"/>
              </a:lnSpc>
              <a:buFont typeface="Wingdings" pitchFamily="2" charset="2"/>
              <a:buChar char="q"/>
            </a:pPr>
            <a:endParaRPr lang="en-CA" sz="2400" dirty="0" smtClean="0"/>
          </a:p>
          <a:p>
            <a:pPr>
              <a:lnSpc>
                <a:spcPct val="200000"/>
              </a:lnSpc>
              <a:buFont typeface="Wingdings" pitchFamily="2" charset="2"/>
              <a:buChar char="q"/>
            </a:pPr>
            <a:r>
              <a:rPr lang="en-CA" sz="2400" dirty="0" smtClean="0"/>
              <a:t>Full </a:t>
            </a:r>
            <a:r>
              <a:rPr lang="en-CA" sz="2400" dirty="0" smtClean="0"/>
              <a:t>maturation by 20</a:t>
            </a:r>
            <a:r>
              <a:rPr lang="en-CA" sz="2400" baseline="30000" dirty="0" smtClean="0"/>
              <a:t>th</a:t>
            </a:r>
            <a:r>
              <a:rPr lang="en-CA" sz="2400" dirty="0" smtClean="0"/>
              <a:t> wk</a:t>
            </a:r>
          </a:p>
          <a:p>
            <a:pPr>
              <a:buFont typeface="Wingdings" pitchFamily="2" charset="2"/>
              <a:buChar char="q"/>
            </a:pPr>
            <a:endParaRPr lang="en-C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 smtClean="0"/>
              <a:t>Prolactinoma</a:t>
            </a:r>
            <a:endParaRPr lang="en-CA" dirty="0"/>
          </a:p>
        </p:txBody>
      </p:sp>
      <p:pic>
        <p:nvPicPr>
          <p:cNvPr id="3" name="Picture 2" descr="Prolact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1628800"/>
            <a:ext cx="5832648" cy="49685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/>
              <a:t>P</a:t>
            </a:r>
            <a:r>
              <a:rPr lang="en-CA" dirty="0" err="1" smtClean="0"/>
              <a:t>rolactinoma</a:t>
            </a:r>
            <a:r>
              <a:rPr lang="en-CA" dirty="0" smtClean="0"/>
              <a:t> 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CA" sz="2400" b="1" dirty="0"/>
              <a:t>Premenopausal women</a:t>
            </a:r>
            <a:endParaRPr lang="en-CA" sz="2400" dirty="0"/>
          </a:p>
          <a:p>
            <a:pPr>
              <a:buFont typeface="Wingdings" pitchFamily="2" charset="2"/>
              <a:buChar char="q"/>
            </a:pPr>
            <a:r>
              <a:rPr lang="en-CA" sz="2000" dirty="0" smtClean="0"/>
              <a:t>Menstrual dysfunction </a:t>
            </a:r>
            <a:r>
              <a:rPr lang="en-CA" sz="2000" dirty="0"/>
              <a:t>(</a:t>
            </a:r>
            <a:r>
              <a:rPr lang="en-CA" sz="2000" dirty="0" err="1"/>
              <a:t>oligomenorrhea</a:t>
            </a:r>
            <a:r>
              <a:rPr lang="en-CA" sz="2000" dirty="0"/>
              <a:t> or </a:t>
            </a:r>
            <a:r>
              <a:rPr lang="en-CA" sz="2000" dirty="0" smtClean="0"/>
              <a:t>amenorrhea</a:t>
            </a:r>
            <a:r>
              <a:rPr lang="en-CA" sz="2000" dirty="0"/>
              <a:t>10 to 20 % </a:t>
            </a:r>
            <a:r>
              <a:rPr lang="en-CA" sz="2000" dirty="0" smtClean="0"/>
              <a:t>) </a:t>
            </a:r>
          </a:p>
          <a:p>
            <a:pPr>
              <a:buFont typeface="Wingdings" pitchFamily="2" charset="2"/>
              <a:buChar char="q"/>
            </a:pPr>
            <a:r>
              <a:rPr lang="en-CA" sz="2000" dirty="0"/>
              <a:t>I</a:t>
            </a:r>
            <a:r>
              <a:rPr lang="en-CA" sz="2000" dirty="0" smtClean="0"/>
              <a:t>nfertility (luteal phase abnormalities or anovulation). </a:t>
            </a:r>
          </a:p>
          <a:p>
            <a:pPr>
              <a:buFont typeface="Wingdings" pitchFamily="2" charset="2"/>
              <a:buChar char="q"/>
            </a:pPr>
            <a:r>
              <a:rPr lang="en-CA" sz="2000" dirty="0" err="1" smtClean="0"/>
              <a:t>Galactorrhea</a:t>
            </a:r>
            <a:r>
              <a:rPr lang="en-CA" sz="2000" dirty="0"/>
              <a:t>.</a:t>
            </a:r>
            <a:endParaRPr lang="en-CA" sz="2000" dirty="0" smtClean="0"/>
          </a:p>
          <a:p>
            <a:pPr marL="0" indent="0">
              <a:buNone/>
            </a:pPr>
            <a:r>
              <a:rPr lang="en-CA" sz="2400" b="1" dirty="0" smtClean="0"/>
              <a:t>Postmenopausal women (</a:t>
            </a:r>
            <a:r>
              <a:rPr lang="en-CA" sz="2400" dirty="0" smtClean="0"/>
              <a:t>already </a:t>
            </a:r>
            <a:r>
              <a:rPr lang="en-CA" sz="2400" dirty="0" err="1" smtClean="0"/>
              <a:t>hypogonadal</a:t>
            </a:r>
            <a:r>
              <a:rPr lang="en-CA" sz="2400" dirty="0" smtClean="0"/>
              <a:t>)</a:t>
            </a:r>
            <a:endParaRPr lang="en-CA" sz="2400" dirty="0"/>
          </a:p>
          <a:p>
            <a:pPr>
              <a:buFont typeface="Wingdings" pitchFamily="2" charset="2"/>
              <a:buChar char="q"/>
            </a:pPr>
            <a:r>
              <a:rPr lang="en-CA" sz="2000" dirty="0" smtClean="0"/>
              <a:t>It must be large </a:t>
            </a:r>
            <a:r>
              <a:rPr lang="en-CA" sz="2000" dirty="0"/>
              <a:t>enough to cause headaches or impair vision, </a:t>
            </a:r>
            <a:endParaRPr lang="en-CA" sz="2000" dirty="0" smtClean="0"/>
          </a:p>
          <a:p>
            <a:pPr>
              <a:buFont typeface="Wingdings" pitchFamily="2" charset="2"/>
              <a:buChar char="q"/>
            </a:pPr>
            <a:r>
              <a:rPr lang="en-CA" sz="2000" dirty="0"/>
              <a:t>I</a:t>
            </a:r>
            <a:r>
              <a:rPr lang="en-CA" sz="2000" dirty="0" smtClean="0"/>
              <a:t>ncidental </a:t>
            </a:r>
            <a:r>
              <a:rPr lang="en-CA" sz="2000" dirty="0" err="1"/>
              <a:t>sellar</a:t>
            </a:r>
            <a:r>
              <a:rPr lang="en-CA" sz="2000" dirty="0"/>
              <a:t> mass by MRI. </a:t>
            </a:r>
            <a:endParaRPr lang="en-CA" sz="2000" dirty="0" smtClean="0"/>
          </a:p>
          <a:p>
            <a:pPr marL="0" indent="0">
              <a:buNone/>
            </a:pPr>
            <a:r>
              <a:rPr lang="en-CA" sz="2400" b="1" dirty="0" smtClean="0"/>
              <a:t>Men</a:t>
            </a:r>
            <a:endParaRPr lang="en-CA" sz="2400" dirty="0"/>
          </a:p>
          <a:p>
            <a:pPr>
              <a:buFont typeface="Wingdings" pitchFamily="2" charset="2"/>
              <a:buChar char="q"/>
            </a:pPr>
            <a:r>
              <a:rPr lang="en-CA" sz="2000" dirty="0" smtClean="0"/>
              <a:t>Decreased </a:t>
            </a:r>
            <a:r>
              <a:rPr lang="en-CA" sz="2000" dirty="0"/>
              <a:t>libido and infertility. </a:t>
            </a:r>
            <a:endParaRPr lang="en-CA" sz="2000" dirty="0" smtClean="0"/>
          </a:p>
          <a:p>
            <a:pPr>
              <a:buFont typeface="Wingdings" pitchFamily="2" charset="2"/>
              <a:buChar char="q"/>
            </a:pPr>
            <a:r>
              <a:rPr lang="en-CA" sz="2000" dirty="0" smtClean="0"/>
              <a:t>Erectile dysfunction</a:t>
            </a:r>
          </a:p>
          <a:p>
            <a:pPr>
              <a:buFont typeface="Wingdings" pitchFamily="2" charset="2"/>
              <a:buChar char="q"/>
            </a:pPr>
            <a:r>
              <a:rPr lang="en-CA" sz="2000" dirty="0" err="1" smtClean="0"/>
              <a:t>Gynecomastia</a:t>
            </a:r>
            <a:r>
              <a:rPr lang="en-CA" sz="2000" dirty="0" smtClean="0"/>
              <a:t> and </a:t>
            </a:r>
            <a:r>
              <a:rPr lang="en-CA" sz="2000" dirty="0" err="1" smtClean="0"/>
              <a:t>rarly</a:t>
            </a:r>
            <a:r>
              <a:rPr lang="en-CA" sz="2000" dirty="0" smtClean="0"/>
              <a:t> </a:t>
            </a:r>
            <a:r>
              <a:rPr lang="en-CA" sz="2000" dirty="0" err="1" smtClean="0"/>
              <a:t>galactorrhea</a:t>
            </a:r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74657329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1138" name="Picture 2" descr="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0706"/>
            <a:ext cx="9126066" cy="5719517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899592" y="6550223"/>
            <a:ext cx="82444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Am J </a:t>
            </a:r>
            <a:r>
              <a:rPr lang="en-US" sz="1400" dirty="0" err="1" smtClean="0"/>
              <a:t>Obstet</a:t>
            </a:r>
            <a:r>
              <a:rPr lang="en-US" sz="1400" dirty="0" smtClean="0"/>
              <a:t> </a:t>
            </a:r>
            <a:r>
              <a:rPr lang="en-US" sz="1400" dirty="0" err="1" smtClean="0"/>
              <a:t>Gynecol</a:t>
            </a:r>
            <a:r>
              <a:rPr lang="en-US" sz="1400" dirty="0" smtClean="0"/>
              <a:t> 1972; 113:14; N </a:t>
            </a:r>
            <a:r>
              <a:rPr lang="en-US" sz="1400" dirty="0" err="1" smtClean="0"/>
              <a:t>Engl</a:t>
            </a:r>
            <a:r>
              <a:rPr lang="en-US" sz="1400" dirty="0" smtClean="0"/>
              <a:t> J Med 1977; 296:589; </a:t>
            </a:r>
            <a:r>
              <a:rPr lang="en-US" sz="1400" dirty="0" err="1" smtClean="0"/>
              <a:t>Clin</a:t>
            </a:r>
            <a:r>
              <a:rPr lang="en-US" sz="1400" dirty="0" smtClean="0"/>
              <a:t> </a:t>
            </a:r>
            <a:r>
              <a:rPr lang="en-US" sz="1400" dirty="0" err="1" smtClean="0"/>
              <a:t>Ther</a:t>
            </a:r>
            <a:r>
              <a:rPr lang="en-US" sz="1400" dirty="0" smtClean="0"/>
              <a:t> 2000; 22:1085; </a:t>
            </a:r>
            <a:r>
              <a:rPr lang="en-US" sz="1400" dirty="0" err="1" smtClean="0"/>
              <a:t>Clin</a:t>
            </a:r>
            <a:r>
              <a:rPr lang="en-US" sz="1400" dirty="0" smtClean="0"/>
              <a:t> </a:t>
            </a:r>
            <a:r>
              <a:rPr lang="en-US" sz="1400" dirty="0" err="1" smtClean="0"/>
              <a:t>Endocrinol</a:t>
            </a:r>
            <a:r>
              <a:rPr lang="en-US" sz="1400" dirty="0" smtClean="0"/>
              <a:t> 1976;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Serum </a:t>
            </a:r>
            <a:r>
              <a:rPr lang="en-US" sz="3200" dirty="0" err="1" smtClean="0"/>
              <a:t>prolactin</a:t>
            </a:r>
            <a:r>
              <a:rPr lang="en-US" sz="3200" dirty="0" smtClean="0"/>
              <a:t> concentrations increase during pregnancy</a:t>
            </a:r>
            <a:br>
              <a:rPr lang="en-US" sz="3200" dirty="0" smtClean="0"/>
            </a:br>
            <a:endParaRPr lang="en-US" sz="3200" dirty="0"/>
          </a:p>
        </p:txBody>
      </p:sp>
      <p:pic>
        <p:nvPicPr>
          <p:cNvPr id="92162" name="Picture 2" descr="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631517"/>
            <a:ext cx="6408712" cy="4871312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3275856" y="6488668"/>
            <a:ext cx="58681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 err="1" smtClean="0"/>
              <a:t>Tysonet</a:t>
            </a:r>
            <a:r>
              <a:rPr lang="en-US" dirty="0" smtClean="0"/>
              <a:t> al, Am J </a:t>
            </a:r>
            <a:r>
              <a:rPr lang="en-US" dirty="0" err="1" smtClean="0"/>
              <a:t>Obstet</a:t>
            </a:r>
            <a:r>
              <a:rPr lang="en-US" dirty="0" smtClean="0"/>
              <a:t> </a:t>
            </a:r>
            <a:r>
              <a:rPr lang="en-US" dirty="0" err="1" smtClean="0"/>
              <a:t>Gynecol</a:t>
            </a:r>
            <a:r>
              <a:rPr lang="en-US" dirty="0" smtClean="0"/>
              <a:t> 1972</a:t>
            </a:r>
            <a:endParaRPr 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Partial list of drugs known to cause </a:t>
            </a:r>
            <a:r>
              <a:rPr lang="en-US" sz="3200" dirty="0" err="1" smtClean="0"/>
              <a:t>hyperprolactinemia</a:t>
            </a:r>
            <a:r>
              <a:rPr lang="en-US" sz="3200" dirty="0" smtClean="0"/>
              <a:t> and/or </a:t>
            </a:r>
            <a:r>
              <a:rPr lang="en-US" sz="3200" dirty="0" err="1" smtClean="0"/>
              <a:t>galactorrhea</a:t>
            </a: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6654128"/>
              </p:ext>
            </p:extLst>
          </p:nvPr>
        </p:nvGraphicFramePr>
        <p:xfrm>
          <a:off x="179512" y="1556792"/>
          <a:ext cx="8712968" cy="4763916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4967921"/>
                <a:gridCol w="3745047"/>
              </a:tblGrid>
              <a:tr h="180622">
                <a:tc>
                  <a:txBody>
                    <a:bodyPr/>
                    <a:lstStyle/>
                    <a:p>
                      <a:r>
                        <a:rPr lang="en-US" sz="2000" b="1" u="sng" dirty="0"/>
                        <a:t>Typical antipsychotics</a:t>
                      </a:r>
                    </a:p>
                  </a:txBody>
                  <a:tcPr marL="45156" marR="45156" marT="22578" marB="22578" anchor="ctr"/>
                </a:tc>
                <a:tc>
                  <a:txBody>
                    <a:bodyPr/>
                    <a:lstStyle/>
                    <a:p>
                      <a:pPr lvl="0"/>
                      <a:r>
                        <a:rPr lang="en-US" sz="2000" b="1" u="sng" dirty="0"/>
                        <a:t>Gastrointestinal drugs</a:t>
                      </a:r>
                    </a:p>
                  </a:txBody>
                  <a:tcPr marL="45156" marR="45156" marT="22578" marB="22578" anchor="ctr"/>
                </a:tc>
              </a:tr>
              <a:tr h="451556">
                <a:tc>
                  <a:txBody>
                    <a:bodyPr/>
                    <a:lstStyle/>
                    <a:p>
                      <a:pPr lvl="1"/>
                      <a:r>
                        <a:rPr lang="en-US" sz="2000" b="1" dirty="0" smtClean="0"/>
                        <a:t>Chlorpromazine,</a:t>
                      </a:r>
                      <a:r>
                        <a:rPr lang="en-US" sz="2000" b="1" baseline="0" dirty="0" smtClean="0"/>
                        <a:t> </a:t>
                      </a:r>
                      <a:r>
                        <a:rPr lang="en-US" sz="2000" b="1" baseline="0" dirty="0" err="1" smtClean="0"/>
                        <a:t>C</a:t>
                      </a:r>
                      <a:r>
                        <a:rPr lang="en-US" sz="2000" b="1" dirty="0" err="1" smtClean="0"/>
                        <a:t>lomipramine</a:t>
                      </a:r>
                      <a:r>
                        <a:rPr lang="en-US" sz="2000" b="1" dirty="0" smtClean="0"/>
                        <a:t> </a:t>
                      </a:r>
                      <a:r>
                        <a:rPr lang="en-US" sz="2000" b="1" dirty="0" err="1" smtClean="0"/>
                        <a:t>fluphenazine</a:t>
                      </a:r>
                      <a:r>
                        <a:rPr lang="en-US" sz="2000" b="1" dirty="0" smtClean="0"/>
                        <a:t>], </a:t>
                      </a:r>
                      <a:r>
                        <a:rPr lang="en-US" sz="2000" b="1" dirty="0" err="1" smtClean="0"/>
                        <a:t>prochlorperazine</a:t>
                      </a:r>
                      <a:r>
                        <a:rPr lang="en-US" sz="2000" b="1" dirty="0" smtClean="0"/>
                        <a:t>, </a:t>
                      </a:r>
                      <a:r>
                        <a:rPr lang="en-US" sz="2000" b="1" dirty="0" err="1" smtClean="0"/>
                        <a:t>thioridazine</a:t>
                      </a:r>
                      <a:endParaRPr lang="en-US" sz="2000" b="1" dirty="0"/>
                    </a:p>
                  </a:txBody>
                  <a:tcPr marL="45156" marR="45156" marT="22578" marB="22578" anchor="ctr"/>
                </a:tc>
                <a:tc>
                  <a:txBody>
                    <a:bodyPr/>
                    <a:lstStyle/>
                    <a:p>
                      <a:pPr lvl="1"/>
                      <a:r>
                        <a:rPr lang="en-US" sz="2000" b="1" dirty="0" err="1"/>
                        <a:t>Cimetidine</a:t>
                      </a:r>
                      <a:r>
                        <a:rPr lang="en-US" sz="2000" b="1" dirty="0"/>
                        <a:t> (</a:t>
                      </a:r>
                      <a:r>
                        <a:rPr lang="en-US" sz="2000" b="1" dirty="0" err="1"/>
                        <a:t>Tagamet</a:t>
                      </a:r>
                      <a:r>
                        <a:rPr lang="en-US" sz="2000" b="1" dirty="0"/>
                        <a:t>)</a:t>
                      </a:r>
                    </a:p>
                  </a:txBody>
                  <a:tcPr marL="45156" marR="45156" marT="22578" marB="22578" anchor="ctr"/>
                </a:tc>
              </a:tr>
              <a:tr h="180622">
                <a:tc>
                  <a:txBody>
                    <a:bodyPr/>
                    <a:lstStyle/>
                    <a:p>
                      <a:pPr lvl="1"/>
                      <a:r>
                        <a:rPr lang="en-US" sz="2000" b="1" dirty="0"/>
                        <a:t>Haloperidol (</a:t>
                      </a:r>
                      <a:r>
                        <a:rPr lang="en-US" sz="2000" b="1" dirty="0" err="1"/>
                        <a:t>Haldol</a:t>
                      </a:r>
                      <a:r>
                        <a:rPr lang="en-US" sz="2000" b="1" dirty="0"/>
                        <a:t>)</a:t>
                      </a:r>
                    </a:p>
                  </a:txBody>
                  <a:tcPr marL="45156" marR="45156" marT="22578" marB="22578" anchor="ctr"/>
                </a:tc>
                <a:tc>
                  <a:txBody>
                    <a:bodyPr/>
                    <a:lstStyle/>
                    <a:p>
                      <a:pPr lvl="1"/>
                      <a:r>
                        <a:rPr lang="en-US" sz="2000" b="1" dirty="0" err="1"/>
                        <a:t>Metoclopramide</a:t>
                      </a:r>
                      <a:r>
                        <a:rPr lang="en-US" sz="2000" b="1" dirty="0"/>
                        <a:t> (</a:t>
                      </a:r>
                      <a:r>
                        <a:rPr lang="en-US" sz="2000" b="1" dirty="0" err="1"/>
                        <a:t>Reglan</a:t>
                      </a:r>
                      <a:r>
                        <a:rPr lang="en-US" sz="2000" b="1" dirty="0"/>
                        <a:t>)</a:t>
                      </a:r>
                    </a:p>
                  </a:txBody>
                  <a:tcPr marL="45156" marR="45156" marT="22578" marB="22578" anchor="ctr"/>
                </a:tc>
              </a:tr>
              <a:tr h="180622">
                <a:tc>
                  <a:txBody>
                    <a:bodyPr/>
                    <a:lstStyle/>
                    <a:p>
                      <a:pPr lvl="1"/>
                      <a:r>
                        <a:rPr lang="en-US" sz="2000" b="1" dirty="0" err="1"/>
                        <a:t>Pimozide</a:t>
                      </a:r>
                      <a:r>
                        <a:rPr lang="en-US" sz="2000" b="1" dirty="0"/>
                        <a:t> (</a:t>
                      </a:r>
                      <a:r>
                        <a:rPr lang="en-US" sz="2000" b="1" dirty="0" err="1"/>
                        <a:t>Orap</a:t>
                      </a:r>
                      <a:r>
                        <a:rPr lang="en-US" sz="2000" b="1" dirty="0"/>
                        <a:t>)</a:t>
                      </a:r>
                    </a:p>
                  </a:txBody>
                  <a:tcPr marL="45156" marR="45156" marT="22578" marB="22578" anchor="ctr"/>
                </a:tc>
                <a:tc>
                  <a:txBody>
                    <a:bodyPr/>
                    <a:lstStyle/>
                    <a:p>
                      <a:pPr lvl="0"/>
                      <a:r>
                        <a:rPr lang="en-US" sz="2000" b="1" u="sng" dirty="0"/>
                        <a:t>Antihypertensive agents</a:t>
                      </a:r>
                    </a:p>
                  </a:txBody>
                  <a:tcPr marL="45156" marR="45156" marT="22578" marB="22578" anchor="ctr"/>
                </a:tc>
              </a:tr>
              <a:tr h="180622">
                <a:tc>
                  <a:txBody>
                    <a:bodyPr/>
                    <a:lstStyle/>
                    <a:p>
                      <a:r>
                        <a:rPr lang="en-US" sz="2000" b="1" u="sng" dirty="0"/>
                        <a:t>Atypical antipsychotics</a:t>
                      </a:r>
                    </a:p>
                  </a:txBody>
                  <a:tcPr marL="45156" marR="45156" marT="22578" marB="22578" anchor="ctr"/>
                </a:tc>
                <a:tc>
                  <a:txBody>
                    <a:bodyPr/>
                    <a:lstStyle/>
                    <a:p>
                      <a:pPr lvl="1"/>
                      <a:r>
                        <a:rPr lang="en-US" sz="2000" b="1" dirty="0"/>
                        <a:t>Methyldopa (</a:t>
                      </a:r>
                      <a:r>
                        <a:rPr lang="en-US" sz="2000" b="1" dirty="0" err="1"/>
                        <a:t>Aldomet</a:t>
                      </a:r>
                      <a:r>
                        <a:rPr lang="en-US" sz="2000" b="1" dirty="0"/>
                        <a:t>)</a:t>
                      </a:r>
                    </a:p>
                  </a:txBody>
                  <a:tcPr marL="45156" marR="45156" marT="22578" marB="22578" anchor="ctr"/>
                </a:tc>
              </a:tr>
              <a:tr h="180622">
                <a:tc>
                  <a:txBody>
                    <a:bodyPr/>
                    <a:lstStyle/>
                    <a:p>
                      <a:pPr lvl="1"/>
                      <a:r>
                        <a:rPr lang="en-US" sz="2000" b="1" dirty="0" err="1"/>
                        <a:t>Risperidone</a:t>
                      </a:r>
                      <a:r>
                        <a:rPr lang="en-US" sz="2000" b="1" dirty="0"/>
                        <a:t> (</a:t>
                      </a:r>
                      <a:r>
                        <a:rPr lang="en-US" sz="2000" b="1" dirty="0" err="1"/>
                        <a:t>Risperdal</a:t>
                      </a:r>
                      <a:r>
                        <a:rPr lang="en-US" sz="2000" b="1" dirty="0"/>
                        <a:t>)</a:t>
                      </a:r>
                    </a:p>
                  </a:txBody>
                  <a:tcPr marL="45156" marR="45156" marT="22578" marB="22578" anchor="ctr"/>
                </a:tc>
                <a:tc>
                  <a:txBody>
                    <a:bodyPr/>
                    <a:lstStyle/>
                    <a:p>
                      <a:pPr lvl="1"/>
                      <a:r>
                        <a:rPr lang="en-US" sz="2000" b="1" dirty="0" err="1"/>
                        <a:t>Reserpine</a:t>
                      </a:r>
                      <a:r>
                        <a:rPr lang="en-US" sz="2000" b="1" dirty="0"/>
                        <a:t> (</a:t>
                      </a:r>
                      <a:r>
                        <a:rPr lang="en-US" sz="2000" b="1" dirty="0" err="1"/>
                        <a:t>Hydromox</a:t>
                      </a:r>
                      <a:r>
                        <a:rPr lang="en-US" sz="2000" b="1" dirty="0"/>
                        <a:t>, </a:t>
                      </a:r>
                      <a:r>
                        <a:rPr lang="en-US" sz="2000" b="1" dirty="0" err="1"/>
                        <a:t>Serpasil</a:t>
                      </a:r>
                      <a:r>
                        <a:rPr lang="en-US" sz="2000" b="1" dirty="0"/>
                        <a:t>, others)</a:t>
                      </a:r>
                    </a:p>
                  </a:txBody>
                  <a:tcPr marL="45156" marR="45156" marT="22578" marB="22578" anchor="ctr"/>
                </a:tc>
              </a:tr>
              <a:tr h="180622">
                <a:tc>
                  <a:txBody>
                    <a:bodyPr/>
                    <a:lstStyle/>
                    <a:p>
                      <a:pPr lvl="1"/>
                      <a:r>
                        <a:rPr lang="en-US" sz="2000" b="1" dirty="0" err="1"/>
                        <a:t>Molindone</a:t>
                      </a:r>
                      <a:r>
                        <a:rPr lang="en-US" sz="2000" b="1" dirty="0"/>
                        <a:t> (</a:t>
                      </a:r>
                      <a:r>
                        <a:rPr lang="en-US" sz="2000" b="1" dirty="0" err="1"/>
                        <a:t>Moban</a:t>
                      </a:r>
                      <a:r>
                        <a:rPr lang="en-US" sz="2000" b="1" dirty="0"/>
                        <a:t>)</a:t>
                      </a:r>
                    </a:p>
                  </a:txBody>
                  <a:tcPr marL="45156" marR="45156" marT="22578" marB="22578" anchor="ctr"/>
                </a:tc>
                <a:tc>
                  <a:txBody>
                    <a:bodyPr/>
                    <a:lstStyle/>
                    <a:p>
                      <a:pPr lvl="1"/>
                      <a:r>
                        <a:rPr lang="en-US" sz="2000" b="1" dirty="0" err="1"/>
                        <a:t>Verapamil</a:t>
                      </a:r>
                      <a:r>
                        <a:rPr lang="en-US" sz="2000" b="1" dirty="0"/>
                        <a:t> (</a:t>
                      </a:r>
                      <a:r>
                        <a:rPr lang="en-US" sz="2000" b="1" dirty="0" err="1"/>
                        <a:t>Calan</a:t>
                      </a:r>
                      <a:r>
                        <a:rPr lang="en-US" sz="2000" b="1" dirty="0"/>
                        <a:t>, </a:t>
                      </a:r>
                      <a:r>
                        <a:rPr lang="en-US" sz="2000" b="1" dirty="0" err="1"/>
                        <a:t>Isoptin</a:t>
                      </a:r>
                      <a:r>
                        <a:rPr lang="en-US" sz="2000" b="1" dirty="0"/>
                        <a:t>)</a:t>
                      </a:r>
                    </a:p>
                  </a:txBody>
                  <a:tcPr marL="45156" marR="45156" marT="22578" marB="22578" anchor="ctr"/>
                </a:tc>
              </a:tr>
              <a:tr h="180622">
                <a:tc>
                  <a:txBody>
                    <a:bodyPr/>
                    <a:lstStyle/>
                    <a:p>
                      <a:pPr lvl="1"/>
                      <a:r>
                        <a:rPr lang="en-US" sz="2000" b="1" dirty="0" err="1"/>
                        <a:t>Olanzapine</a:t>
                      </a:r>
                      <a:r>
                        <a:rPr lang="en-US" sz="2000" b="1" dirty="0"/>
                        <a:t> (</a:t>
                      </a:r>
                      <a:r>
                        <a:rPr lang="en-US" sz="2000" b="1" dirty="0" err="1"/>
                        <a:t>Zyprexa</a:t>
                      </a:r>
                      <a:r>
                        <a:rPr lang="en-US" sz="2000" b="1" dirty="0"/>
                        <a:t>)</a:t>
                      </a:r>
                    </a:p>
                  </a:txBody>
                  <a:tcPr marL="45156" marR="45156" marT="22578" marB="22578" anchor="ctr"/>
                </a:tc>
                <a:tc>
                  <a:txBody>
                    <a:bodyPr/>
                    <a:lstStyle/>
                    <a:p>
                      <a:pPr lvl="1"/>
                      <a:r>
                        <a:rPr lang="en-US" sz="2000" b="1" dirty="0"/>
                        <a:t>Opiates</a:t>
                      </a:r>
                    </a:p>
                  </a:txBody>
                  <a:tcPr marL="45156" marR="45156" marT="22578" marB="22578" anchor="ctr"/>
                </a:tc>
              </a:tr>
              <a:tr h="180622">
                <a:tc>
                  <a:txBody>
                    <a:bodyPr/>
                    <a:lstStyle/>
                    <a:p>
                      <a:r>
                        <a:rPr lang="en-US" sz="2000" b="1" u="sng" dirty="0"/>
                        <a:t>Antidepressant agents*</a:t>
                      </a:r>
                    </a:p>
                  </a:txBody>
                  <a:tcPr marL="45156" marR="45156" marT="22578" marB="22578" anchor="ctr"/>
                </a:tc>
                <a:tc>
                  <a:txBody>
                    <a:bodyPr/>
                    <a:lstStyle/>
                    <a:p>
                      <a:pPr lvl="1"/>
                      <a:r>
                        <a:rPr lang="en-US" sz="2000" b="1" dirty="0"/>
                        <a:t>Codeine</a:t>
                      </a:r>
                    </a:p>
                  </a:txBody>
                  <a:tcPr marL="45156" marR="45156" marT="22578" marB="22578" anchor="ctr"/>
                </a:tc>
              </a:tr>
              <a:tr h="180622">
                <a:tc>
                  <a:txBody>
                    <a:bodyPr/>
                    <a:lstStyle/>
                    <a:p>
                      <a:pPr lvl="1"/>
                      <a:r>
                        <a:rPr lang="en-US" sz="2000" b="1" dirty="0" err="1"/>
                        <a:t>Clomipramine</a:t>
                      </a:r>
                      <a:r>
                        <a:rPr lang="en-US" sz="2000" b="1" dirty="0"/>
                        <a:t> (</a:t>
                      </a:r>
                      <a:r>
                        <a:rPr lang="en-US" sz="2000" b="1" dirty="0" err="1"/>
                        <a:t>Anafranil</a:t>
                      </a:r>
                      <a:r>
                        <a:rPr lang="en-US" sz="2000" b="1" dirty="0"/>
                        <a:t>)</a:t>
                      </a:r>
                    </a:p>
                  </a:txBody>
                  <a:tcPr marL="45156" marR="45156" marT="22578" marB="22578" anchor="ctr"/>
                </a:tc>
                <a:tc>
                  <a:txBody>
                    <a:bodyPr/>
                    <a:lstStyle/>
                    <a:p>
                      <a:pPr lvl="1"/>
                      <a:r>
                        <a:rPr lang="en-US" sz="2000" b="1" dirty="0"/>
                        <a:t>Morphine</a:t>
                      </a:r>
                    </a:p>
                  </a:txBody>
                  <a:tcPr marL="45156" marR="45156" marT="22578" marB="22578" anchor="ctr"/>
                </a:tc>
              </a:tr>
              <a:tr h="180622">
                <a:tc>
                  <a:txBody>
                    <a:bodyPr/>
                    <a:lstStyle/>
                    <a:p>
                      <a:pPr lvl="1"/>
                      <a:r>
                        <a:rPr lang="en-US" sz="2000" b="1" dirty="0" err="1"/>
                        <a:t>Desipramine</a:t>
                      </a:r>
                      <a:r>
                        <a:rPr lang="en-US" sz="2000" b="1" dirty="0"/>
                        <a:t> (</a:t>
                      </a:r>
                      <a:r>
                        <a:rPr lang="en-US" sz="2000" b="1" dirty="0" err="1"/>
                        <a:t>Norpramin</a:t>
                      </a:r>
                      <a:r>
                        <a:rPr lang="en-US" sz="2000" b="1" dirty="0"/>
                        <a:t>)</a:t>
                      </a:r>
                    </a:p>
                  </a:txBody>
                  <a:tcPr marL="45156" marR="45156" marT="22578" marB="22578" anchor="ctr"/>
                </a:tc>
                <a:tc>
                  <a:txBody>
                    <a:bodyPr/>
                    <a:lstStyle/>
                    <a:p>
                      <a:endParaRPr lang="en-US" sz="2000" b="1" dirty="0"/>
                    </a:p>
                  </a:txBody>
                  <a:tcPr marL="45156" marR="45156" marT="22578" marB="22578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 smtClean="0"/>
              <a:t>Growth hormone 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50000"/>
              </a:lnSpc>
              <a:buFont typeface="Wingdings" pitchFamily="2" charset="2"/>
              <a:buChar char="q"/>
            </a:pPr>
            <a:r>
              <a:rPr lang="en-CA" sz="2800" dirty="0" err="1" smtClean="0"/>
              <a:t>Hyperfunctioning</a:t>
            </a:r>
            <a:r>
              <a:rPr lang="en-CA" sz="2800" dirty="0" smtClean="0"/>
              <a:t> mass →→ Acromegaly</a:t>
            </a:r>
          </a:p>
          <a:p>
            <a:pPr>
              <a:lnSpc>
                <a:spcPct val="250000"/>
              </a:lnSpc>
              <a:buFont typeface="Wingdings" pitchFamily="2" charset="2"/>
              <a:buChar char="q"/>
            </a:pPr>
            <a:endParaRPr lang="en-CA" sz="2800" dirty="0" smtClean="0"/>
          </a:p>
          <a:p>
            <a:pPr>
              <a:buFont typeface="Wingdings" pitchFamily="2" charset="2"/>
              <a:buChar char="q"/>
            </a:pPr>
            <a:r>
              <a:rPr lang="en-CA" sz="2800" dirty="0" smtClean="0"/>
              <a:t>Pituitary </a:t>
            </a:r>
            <a:r>
              <a:rPr lang="en-CA" sz="2800" dirty="0" err="1" smtClean="0"/>
              <a:t>tumor</a:t>
            </a:r>
            <a:r>
              <a:rPr lang="en-CA" sz="2800" dirty="0" smtClean="0"/>
              <a:t> as mass effect →→ Growth hormone </a:t>
            </a:r>
            <a:r>
              <a:rPr lang="en-CA" sz="2800" dirty="0" smtClean="0"/>
              <a:t>deficiency (Short stature)</a:t>
            </a:r>
            <a:endParaRPr lang="en-CA" sz="2800" dirty="0" smtClean="0"/>
          </a:p>
          <a:p>
            <a:pPr>
              <a:lnSpc>
                <a:spcPct val="250000"/>
              </a:lnSpc>
              <a:buFont typeface="Wingdings" pitchFamily="2" charset="2"/>
              <a:buChar char="q"/>
            </a:pPr>
            <a:endParaRPr lang="en-CA" sz="2800" dirty="0" smtClean="0"/>
          </a:p>
          <a:p>
            <a:pPr>
              <a:lnSpc>
                <a:spcPct val="250000"/>
              </a:lnSpc>
              <a:buFont typeface="Wingdings" pitchFamily="2" charset="2"/>
              <a:buChar char="q"/>
            </a:pPr>
            <a:endParaRPr lang="en-CA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Growth hormone disorder</a:t>
            </a:r>
            <a:endParaRPr lang="en-CA" dirty="0"/>
          </a:p>
        </p:txBody>
      </p:sp>
      <p:pic>
        <p:nvPicPr>
          <p:cNvPr id="4" name="Content Placeholder 3" descr="Endocrine_growth_regulation_svg_-244x30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35696" y="1268760"/>
            <a:ext cx="4392488" cy="482453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sz="2000" b="1" dirty="0" smtClean="0"/>
              <a:t>Nose is widened and thickened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sz="2000" b="1" dirty="0" smtClean="0"/>
              <a:t>Cheekbones are obvious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sz="2000" b="1" dirty="0" smtClean="0"/>
              <a:t>Forehead bulges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sz="2000" b="1" dirty="0" smtClean="0"/>
              <a:t>Lips are thick 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sz="2000" b="1" dirty="0" smtClean="0"/>
              <a:t>Facial lines are marked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sz="2000" b="1" dirty="0" smtClean="0"/>
              <a:t>Overlying skin is thickened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sz="2000" b="1" dirty="0" err="1" smtClean="0"/>
              <a:t>Mandibular</a:t>
            </a:r>
            <a:r>
              <a:rPr lang="en-US" sz="2000" b="1" dirty="0" smtClean="0"/>
              <a:t> overgrowth 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sz="2000" b="1" dirty="0" err="1" smtClean="0"/>
              <a:t>Prognathism</a:t>
            </a:r>
            <a:endParaRPr lang="en-US" sz="2000" b="1" dirty="0" smtClean="0"/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sz="2000" b="1" dirty="0" smtClean="0"/>
              <a:t>Maxillary widening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sz="2000" b="1" dirty="0" smtClean="0"/>
              <a:t>Teeth </a:t>
            </a:r>
            <a:r>
              <a:rPr lang="en-US" sz="2000" b="1" dirty="0"/>
              <a:t>s</a:t>
            </a:r>
            <a:r>
              <a:rPr lang="en-US" sz="2000" b="1" dirty="0" smtClean="0"/>
              <a:t>eparation</a:t>
            </a:r>
          </a:p>
        </p:txBody>
      </p:sp>
      <p:pic>
        <p:nvPicPr>
          <p:cNvPr id="4" name="Picture 3" descr="graphic-3_small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59624" y="1484784"/>
            <a:ext cx="3384376" cy="2088232"/>
          </a:xfrm>
          <a:prstGeom prst="rect">
            <a:avLst/>
          </a:prstGeom>
        </p:spPr>
      </p:pic>
      <p:pic>
        <p:nvPicPr>
          <p:cNvPr id="5" name="Content Placeholder 3" descr="image_galler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3861048"/>
            <a:ext cx="2555776" cy="2204601"/>
          </a:xfrm>
          <a:prstGeom prst="rect">
            <a:avLst/>
          </a:prstGeom>
        </p:spPr>
      </p:pic>
      <p:pic>
        <p:nvPicPr>
          <p:cNvPr id="6" name="Picture 5" descr="jaber-rouzbahani-h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5976" y="4797152"/>
            <a:ext cx="2088232" cy="1916832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400" dirty="0" smtClean="0"/>
              <a:t>Swelling of the hands in a patient with </a:t>
            </a:r>
            <a:r>
              <a:rPr lang="en-US" sz="2400" dirty="0" err="1" smtClean="0"/>
              <a:t>acromegaly</a:t>
            </a:r>
            <a:r>
              <a:rPr lang="en-US" sz="2400" dirty="0" smtClean="0"/>
              <a:t>, which resulted in an increase in glove size and the need to remove rings.</a:t>
            </a:r>
            <a:endParaRPr lang="en-US" sz="2400" dirty="0"/>
          </a:p>
        </p:txBody>
      </p:sp>
      <p:pic>
        <p:nvPicPr>
          <p:cNvPr id="4" name="Picture 5" descr="image_000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7" y="3068960"/>
            <a:ext cx="3617913" cy="2448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cromegal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311428"/>
            <a:ext cx="7029766" cy="6525344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en-CA" sz="2400" dirty="0" smtClean="0"/>
              <a:t>Anterior Pituitary developed from </a:t>
            </a:r>
            <a:r>
              <a:rPr lang="en-CA" sz="2400" dirty="0" err="1" smtClean="0"/>
              <a:t>Rathke’s</a:t>
            </a:r>
            <a:r>
              <a:rPr lang="en-CA" sz="2400" dirty="0" smtClean="0"/>
              <a:t> pouch, Ectodermal </a:t>
            </a:r>
            <a:r>
              <a:rPr lang="en-CA" sz="2400" dirty="0" err="1" smtClean="0"/>
              <a:t>evagination</a:t>
            </a:r>
            <a:r>
              <a:rPr lang="en-CA" sz="2400" dirty="0" smtClean="0"/>
              <a:t> of </a:t>
            </a:r>
            <a:r>
              <a:rPr lang="en-CA" sz="2400" dirty="0" smtClean="0"/>
              <a:t>oropharynx &amp; Migrate </a:t>
            </a:r>
            <a:r>
              <a:rPr lang="en-CA" sz="2400" dirty="0" smtClean="0"/>
              <a:t>to join </a:t>
            </a:r>
            <a:r>
              <a:rPr lang="en-CA" sz="2400" dirty="0" err="1" smtClean="0"/>
              <a:t>neurohypophysis</a:t>
            </a:r>
            <a:endParaRPr lang="en-CA" sz="2400" dirty="0" smtClean="0"/>
          </a:p>
          <a:p>
            <a:pPr>
              <a:buFont typeface="Wingdings" pitchFamily="2" charset="2"/>
              <a:buChar char="q"/>
            </a:pPr>
            <a:r>
              <a:rPr lang="en-CA" sz="2400" dirty="0"/>
              <a:t>Posterior pituitary from neural cells as an </a:t>
            </a:r>
            <a:r>
              <a:rPr lang="en-CA" sz="2400" dirty="0" err="1"/>
              <a:t>outpouching</a:t>
            </a:r>
            <a:r>
              <a:rPr lang="en-CA" sz="2400" dirty="0"/>
              <a:t> from the floor of 3</a:t>
            </a:r>
            <a:r>
              <a:rPr lang="en-CA" sz="2400" baseline="30000" dirty="0"/>
              <a:t>rd</a:t>
            </a:r>
            <a:r>
              <a:rPr lang="en-CA" sz="2400" dirty="0"/>
              <a:t> ventricle</a:t>
            </a:r>
          </a:p>
          <a:p>
            <a:pPr>
              <a:buFont typeface="Wingdings" pitchFamily="2" charset="2"/>
              <a:buChar char="q"/>
            </a:pPr>
            <a:r>
              <a:rPr lang="en-CA" sz="2400" dirty="0" smtClean="0"/>
              <a:t>Pituitary </a:t>
            </a:r>
            <a:r>
              <a:rPr lang="en-CA" sz="2400" dirty="0"/>
              <a:t>stalk in midline joins the pituitary gland with hypothalamus that is below 3</a:t>
            </a:r>
            <a:r>
              <a:rPr lang="en-CA" sz="2400" baseline="30000" dirty="0"/>
              <a:t>rd</a:t>
            </a:r>
            <a:r>
              <a:rPr lang="en-CA" sz="2400" dirty="0"/>
              <a:t> ventricle</a:t>
            </a:r>
          </a:p>
          <a:p>
            <a:pPr>
              <a:buFont typeface="Wingdings" pitchFamily="2" charset="2"/>
              <a:buChar char="q"/>
            </a:pPr>
            <a:endParaRPr lang="en-CA" sz="2400" dirty="0" smtClean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 smtClean="0"/>
              <a:t>Pituitary Development</a:t>
            </a:r>
            <a:endParaRPr lang="en-CA" b="1" dirty="0"/>
          </a:p>
        </p:txBody>
      </p:sp>
      <p:pic>
        <p:nvPicPr>
          <p:cNvPr id="5" name="Picture 2" descr="http://www.vivo.colostate.edu/hbooks/pathphys/endocrine/hypopit/rathk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581128"/>
            <a:ext cx="8352928" cy="2079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333274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b="1" dirty="0" smtClean="0"/>
              <a:t>Acromegaly</a:t>
            </a:r>
            <a:br>
              <a:rPr lang="en-CA" b="1" dirty="0" smtClean="0"/>
            </a:br>
            <a:r>
              <a:rPr lang="en-CA" b="1" dirty="0" smtClean="0"/>
              <a:t>Diagnosis 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en-CA" sz="2400" dirty="0" err="1" smtClean="0"/>
              <a:t>GH</a:t>
            </a:r>
            <a:r>
              <a:rPr lang="en-CA" sz="2400" dirty="0" smtClean="0"/>
              <a:t> </a:t>
            </a:r>
            <a:r>
              <a:rPr lang="en-CA" sz="2400" dirty="0" smtClean="0"/>
              <a:t>level ( not-reliable, pulsatile)</a:t>
            </a:r>
          </a:p>
          <a:p>
            <a:pPr>
              <a:buFont typeface="Wingdings" pitchFamily="2" charset="2"/>
              <a:buChar char="q"/>
            </a:pPr>
            <a:r>
              <a:rPr lang="en-CA" sz="2400" dirty="0" err="1" smtClean="0"/>
              <a:t>IGF</a:t>
            </a:r>
            <a:r>
              <a:rPr lang="en-CA" sz="2400" dirty="0" smtClean="0"/>
              <a:t>-I is the best screening test </a:t>
            </a:r>
            <a:endParaRPr lang="en-CA" sz="2400" dirty="0" smtClean="0"/>
          </a:p>
          <a:p>
            <a:pPr>
              <a:buFont typeface="Wingdings" pitchFamily="2" charset="2"/>
              <a:buChar char="q"/>
            </a:pPr>
            <a:r>
              <a:rPr lang="en-CA" sz="2400" dirty="0" smtClean="0"/>
              <a:t>75 g OGTT tolerance test for </a:t>
            </a:r>
            <a:r>
              <a:rPr lang="en-CA" sz="2400" dirty="0" err="1" smtClean="0"/>
              <a:t>GH</a:t>
            </a:r>
            <a:r>
              <a:rPr lang="en-CA" sz="2400" dirty="0" smtClean="0"/>
              <a:t> </a:t>
            </a:r>
            <a:r>
              <a:rPr lang="en-CA" sz="2400" dirty="0" smtClean="0"/>
              <a:t>suppression is the gold </a:t>
            </a:r>
            <a:r>
              <a:rPr lang="en-CA" sz="2400" dirty="0" err="1" smtClean="0"/>
              <a:t>standered</a:t>
            </a:r>
            <a:r>
              <a:rPr lang="en-CA" sz="2400" dirty="0" smtClean="0"/>
              <a:t> </a:t>
            </a:r>
          </a:p>
          <a:p>
            <a:pPr>
              <a:buFont typeface="Wingdings" pitchFamily="2" charset="2"/>
              <a:buChar char="q"/>
            </a:pPr>
            <a:r>
              <a:rPr lang="en-CA" sz="2400" dirty="0" smtClean="0"/>
              <a:t>Other :</a:t>
            </a:r>
            <a:endParaRPr lang="en-CA" sz="2400" dirty="0" smtClean="0"/>
          </a:p>
          <a:p>
            <a:pPr lvl="1">
              <a:buFont typeface="Wingdings" pitchFamily="2" charset="2"/>
              <a:buChar char="q"/>
            </a:pPr>
            <a:r>
              <a:rPr lang="en-CA" sz="2000" dirty="0" smtClean="0"/>
              <a:t>Fasting and random blood sugar, HbA1c</a:t>
            </a:r>
          </a:p>
          <a:p>
            <a:pPr lvl="1">
              <a:buFont typeface="Wingdings" pitchFamily="2" charset="2"/>
              <a:buChar char="q"/>
            </a:pPr>
            <a:r>
              <a:rPr lang="en-CA" sz="2000" dirty="0" smtClean="0"/>
              <a:t>Lipid profile</a:t>
            </a:r>
          </a:p>
          <a:p>
            <a:pPr>
              <a:buFont typeface="Wingdings" pitchFamily="2" charset="2"/>
              <a:buChar char="q"/>
            </a:pPr>
            <a:endParaRPr lang="en-CA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  <a:buFont typeface="Wingdings" pitchFamily="2" charset="2"/>
              <a:buChar char="q"/>
            </a:pPr>
            <a:r>
              <a:rPr lang="en-CA" sz="2400" dirty="0"/>
              <a:t>Cardiac disease is a major cause of morbidity and mortality</a:t>
            </a:r>
          </a:p>
          <a:p>
            <a:pPr>
              <a:lnSpc>
                <a:spcPct val="200000"/>
              </a:lnSpc>
              <a:buFont typeface="Wingdings" pitchFamily="2" charset="2"/>
              <a:buChar char="q"/>
            </a:pPr>
            <a:r>
              <a:rPr lang="en-CA" sz="2400" dirty="0"/>
              <a:t>50 % died before age of 50</a:t>
            </a:r>
          </a:p>
          <a:p>
            <a:pPr>
              <a:lnSpc>
                <a:spcPct val="200000"/>
              </a:lnSpc>
              <a:buFont typeface="Wingdings" pitchFamily="2" charset="2"/>
              <a:buChar char="q"/>
            </a:pPr>
            <a:r>
              <a:rPr lang="en-CA" sz="2400" dirty="0" err="1"/>
              <a:t>HTN</a:t>
            </a:r>
            <a:r>
              <a:rPr lang="en-CA" sz="2400" dirty="0"/>
              <a:t> in 40%</a:t>
            </a:r>
          </a:p>
          <a:p>
            <a:pPr>
              <a:lnSpc>
                <a:spcPct val="200000"/>
              </a:lnSpc>
              <a:buFont typeface="Wingdings" pitchFamily="2" charset="2"/>
              <a:buChar char="q"/>
            </a:pPr>
            <a:r>
              <a:rPr lang="en-CA" sz="2400" dirty="0" err="1"/>
              <a:t>LVH</a:t>
            </a:r>
            <a:r>
              <a:rPr lang="en-CA" sz="2400" dirty="0"/>
              <a:t> in 50%</a:t>
            </a:r>
          </a:p>
          <a:p>
            <a:pPr>
              <a:lnSpc>
                <a:spcPct val="200000"/>
              </a:lnSpc>
              <a:buFont typeface="Wingdings" pitchFamily="2" charset="2"/>
              <a:buChar char="q"/>
            </a:pPr>
            <a:r>
              <a:rPr lang="en-CA" sz="2400" dirty="0"/>
              <a:t>Diastolic dysfunction as an early sign of cardiomyopathy</a:t>
            </a:r>
          </a:p>
          <a:p>
            <a:pPr>
              <a:lnSpc>
                <a:spcPct val="200000"/>
              </a:lnSpc>
            </a:pPr>
            <a:endParaRPr lang="en-CA" sz="24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b="1" dirty="0" smtClean="0"/>
              <a:t>Acromegaly</a:t>
            </a:r>
            <a:br>
              <a:rPr lang="en-CA" b="1" dirty="0" smtClean="0"/>
            </a:br>
            <a:r>
              <a:rPr lang="en-CA" b="1" dirty="0" smtClean="0"/>
              <a:t>complications </a:t>
            </a:r>
            <a:endParaRPr lang="en-CA" b="1" dirty="0"/>
          </a:p>
        </p:txBody>
      </p:sp>
    </p:spTree>
    <p:extLst>
      <p:ext uri="{BB962C8B-B14F-4D97-AF65-F5344CB8AC3E}">
        <p14:creationId xmlns:p14="http://schemas.microsoft.com/office/powerpoint/2010/main" val="38483753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b="1" dirty="0" smtClean="0"/>
              <a:t>Acromegaly</a:t>
            </a:r>
            <a:br>
              <a:rPr lang="en-CA" b="1" dirty="0" smtClean="0"/>
            </a:br>
            <a:r>
              <a:rPr lang="en-CA" b="1" dirty="0"/>
              <a:t>T</a:t>
            </a:r>
            <a:r>
              <a:rPr lang="en-CA" b="1" dirty="0" smtClean="0"/>
              <a:t>reatment 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lnSpc>
                <a:spcPct val="250000"/>
              </a:lnSpc>
              <a:buFont typeface="Wingdings" pitchFamily="2" charset="2"/>
              <a:buChar char="q"/>
            </a:pPr>
            <a:r>
              <a:rPr lang="en-CA" sz="2400" dirty="0" smtClean="0"/>
              <a:t>Medical </a:t>
            </a:r>
          </a:p>
          <a:p>
            <a:pPr lvl="2">
              <a:lnSpc>
                <a:spcPct val="150000"/>
              </a:lnSpc>
              <a:buFont typeface="Wingdings" pitchFamily="2" charset="2"/>
              <a:buChar char="q"/>
            </a:pPr>
            <a:r>
              <a:rPr lang="en-CA" dirty="0" err="1" smtClean="0"/>
              <a:t>Somatostatin</a:t>
            </a:r>
            <a:r>
              <a:rPr lang="en-CA" dirty="0" smtClean="0"/>
              <a:t> analogue</a:t>
            </a:r>
          </a:p>
          <a:p>
            <a:pPr lvl="2">
              <a:lnSpc>
                <a:spcPct val="150000"/>
              </a:lnSpc>
              <a:buFont typeface="Wingdings" pitchFamily="2" charset="2"/>
              <a:buChar char="q"/>
            </a:pPr>
            <a:r>
              <a:rPr lang="en-CA" dirty="0" err="1" smtClean="0"/>
              <a:t>Pegvisomant</a:t>
            </a:r>
            <a:endParaRPr lang="en-CA" dirty="0" smtClean="0"/>
          </a:p>
          <a:p>
            <a:pPr lvl="1">
              <a:lnSpc>
                <a:spcPct val="250000"/>
              </a:lnSpc>
              <a:buFont typeface="Wingdings" pitchFamily="2" charset="2"/>
              <a:buChar char="q"/>
            </a:pPr>
            <a:r>
              <a:rPr lang="en-CA" sz="2400" dirty="0" smtClean="0"/>
              <a:t>Surgical resection of the tumour</a:t>
            </a:r>
            <a:endParaRPr lang="en-C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ACTH-disorders</a:t>
            </a:r>
            <a:endParaRPr lang="en-CA" dirty="0"/>
          </a:p>
        </p:txBody>
      </p:sp>
      <p:pic>
        <p:nvPicPr>
          <p:cNvPr id="4" name="Content Placeholder 3" descr="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0" y="1772816"/>
            <a:ext cx="4572000" cy="380486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4187825"/>
            <a:ext cx="4419600" cy="2555875"/>
          </a:xfrm>
          <a:prstGeom prst="rect">
            <a:avLst/>
          </a:prstGeom>
          <a:noFill/>
        </p:spPr>
      </p:pic>
      <p:pic>
        <p:nvPicPr>
          <p:cNvPr id="50179" name="Picture 3" descr="harve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228600"/>
            <a:ext cx="4419600" cy="3887788"/>
          </a:xfrm>
          <a:prstGeom prst="rect">
            <a:avLst/>
          </a:prstGeom>
          <a:noFill/>
        </p:spPr>
      </p:pic>
      <p:pic>
        <p:nvPicPr>
          <p:cNvPr id="50180" name="Picture 4" descr="kvind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725" y="188913"/>
            <a:ext cx="3394075" cy="64801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ACTH-disorders</a:t>
            </a:r>
            <a:endParaRPr lang="en-CA" dirty="0"/>
          </a:p>
        </p:txBody>
      </p:sp>
      <p:pic>
        <p:nvPicPr>
          <p:cNvPr id="4" name="Content Placeholder 3" descr="85_brown_todd_fig1-680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59787" y="1196752"/>
            <a:ext cx="8084539" cy="518457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/>
              <a:t>            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6146" name="Picture 2" descr="mmpituitary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32238" y="1595438"/>
            <a:ext cx="1706562" cy="2057400"/>
          </a:xfrm>
          <a:noFill/>
          <a:ln/>
        </p:spPr>
      </p:pic>
      <p:pic>
        <p:nvPicPr>
          <p:cNvPr id="6147" name="Picture 3" descr="mmadrenal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616325" y="5932488"/>
            <a:ext cx="1531938" cy="925512"/>
          </a:xfrm>
          <a:noFill/>
          <a:ln/>
        </p:spPr>
      </p:pic>
      <p:pic>
        <p:nvPicPr>
          <p:cNvPr id="6149" name="Picture 5" descr="mmsignature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tretch>
            <a:fillRect/>
          </a:stretch>
        </p:blipFill>
        <p:spPr>
          <a:xfrm>
            <a:off x="5967412" y="4437063"/>
            <a:ext cx="1400175" cy="1190625"/>
          </a:xfrm>
          <a:noFill/>
          <a:ln/>
        </p:spPr>
      </p:pic>
      <p:sp>
        <p:nvSpPr>
          <p:cNvPr id="6148" name="Arc 4"/>
          <p:cNvSpPr>
            <a:spLocks/>
          </p:cNvSpPr>
          <p:nvPr/>
        </p:nvSpPr>
        <p:spPr bwMode="auto">
          <a:xfrm>
            <a:off x="1381125" y="3181350"/>
            <a:ext cx="2554288" cy="3065463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23992 w 26812"/>
              <a:gd name="T1" fmla="*/ 43067 h 43200"/>
              <a:gd name="T2" fmla="*/ 26812 w 26812"/>
              <a:gd name="T3" fmla="*/ 638 h 43200"/>
              <a:gd name="T4" fmla="*/ 21600 w 26812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812" h="43200" fill="none" extrusionOk="0">
                <a:moveTo>
                  <a:pt x="23992" y="43067"/>
                </a:moveTo>
                <a:cubicBezTo>
                  <a:pt x="23197" y="43155"/>
                  <a:pt x="22399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23356" y="-1"/>
                  <a:pt x="25107" y="214"/>
                  <a:pt x="26811" y="638"/>
                </a:cubicBezTo>
              </a:path>
              <a:path w="26812" h="43200" stroke="0" extrusionOk="0">
                <a:moveTo>
                  <a:pt x="23992" y="43067"/>
                </a:moveTo>
                <a:cubicBezTo>
                  <a:pt x="23197" y="43155"/>
                  <a:pt x="22399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23356" y="-1"/>
                  <a:pt x="25107" y="214"/>
                  <a:pt x="26811" y="638"/>
                </a:cubicBezTo>
                <a:lnTo>
                  <a:pt x="21600" y="21600"/>
                </a:lnTo>
                <a:close/>
              </a:path>
            </a:pathLst>
          </a:custGeom>
          <a:noFill/>
          <a:ln w="127000" cap="rnd">
            <a:solidFill>
              <a:schemeClr val="tx1"/>
            </a:solidFill>
            <a:round/>
            <a:headEnd type="stealth" w="med" len="lg"/>
            <a:tailEnd type="none" w="med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304800" y="4445000"/>
            <a:ext cx="1905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</a:pPr>
            <a:r>
              <a:rPr lang="en-US" sz="2400" b="1"/>
              <a:t>ACTH   (</a:t>
            </a:r>
            <a:r>
              <a:rPr lang="en-US" sz="3200" b="1"/>
              <a:t>+)</a:t>
            </a: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6858000" y="4445000"/>
            <a:ext cx="2133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</a:pPr>
            <a:r>
              <a:rPr lang="en-US" sz="2400" b="1"/>
              <a:t> (</a:t>
            </a:r>
            <a:r>
              <a:rPr lang="en-US" sz="3200" b="1"/>
              <a:t>-)</a:t>
            </a:r>
            <a:r>
              <a:rPr lang="en-US" sz="2400" b="1"/>
              <a:t>   Cortisol</a:t>
            </a:r>
          </a:p>
        </p:txBody>
      </p:sp>
      <p:sp>
        <p:nvSpPr>
          <p:cNvPr id="6153" name="Arc 9"/>
          <p:cNvSpPr>
            <a:spLocks/>
          </p:cNvSpPr>
          <p:nvPr/>
        </p:nvSpPr>
        <p:spPr bwMode="auto">
          <a:xfrm rot="10800000">
            <a:off x="5189538" y="3195638"/>
            <a:ext cx="2354262" cy="3065462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24514 w 24705"/>
              <a:gd name="T1" fmla="*/ 43003 h 43200"/>
              <a:gd name="T2" fmla="*/ 24705 w 24705"/>
              <a:gd name="T3" fmla="*/ 224 h 43200"/>
              <a:gd name="T4" fmla="*/ 21600 w 24705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705" h="43200" fill="none" extrusionOk="0">
                <a:moveTo>
                  <a:pt x="24513" y="43002"/>
                </a:moveTo>
                <a:cubicBezTo>
                  <a:pt x="23548" y="43134"/>
                  <a:pt x="22574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22639" y="-1"/>
                  <a:pt x="23676" y="74"/>
                  <a:pt x="24704" y="224"/>
                </a:cubicBezTo>
              </a:path>
              <a:path w="24705" h="43200" stroke="0" extrusionOk="0">
                <a:moveTo>
                  <a:pt x="24513" y="43002"/>
                </a:moveTo>
                <a:cubicBezTo>
                  <a:pt x="23548" y="43134"/>
                  <a:pt x="22574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22639" y="-1"/>
                  <a:pt x="23676" y="74"/>
                  <a:pt x="24704" y="224"/>
                </a:cubicBezTo>
                <a:lnTo>
                  <a:pt x="21600" y="21600"/>
                </a:lnTo>
                <a:close/>
              </a:path>
            </a:pathLst>
          </a:custGeom>
          <a:noFill/>
          <a:ln w="127000" cap="rnd">
            <a:solidFill>
              <a:schemeClr val="tx1"/>
            </a:solidFill>
            <a:round/>
            <a:headEnd type="stealth" w="med" len="lg"/>
            <a:tailEnd type="none" w="med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54" name="Line 10"/>
          <p:cNvSpPr>
            <a:spLocks noChangeShapeType="1"/>
          </p:cNvSpPr>
          <p:nvPr/>
        </p:nvSpPr>
        <p:spPr bwMode="auto">
          <a:xfrm>
            <a:off x="4644008" y="908720"/>
            <a:ext cx="0" cy="990600"/>
          </a:xfrm>
          <a:prstGeom prst="line">
            <a:avLst/>
          </a:prstGeom>
          <a:noFill/>
          <a:ln w="127000">
            <a:solidFill>
              <a:srgbClr val="FFFF00"/>
            </a:solidFill>
            <a:round/>
            <a:headEnd/>
            <a:tailEnd type="stealth" w="med" len="lg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3733800" y="381000"/>
            <a:ext cx="1905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rtl="0">
              <a:spcBef>
                <a:spcPct val="50000"/>
              </a:spcBef>
            </a:pPr>
            <a:r>
              <a:rPr lang="en-US" sz="3200" b="1" dirty="0">
                <a:solidFill>
                  <a:srgbClr val="FFFF00"/>
                </a:solidFill>
              </a:rPr>
              <a:t>CRH</a:t>
            </a:r>
          </a:p>
        </p:txBody>
      </p:sp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3429000" y="914400"/>
            <a:ext cx="914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</a:pPr>
            <a:r>
              <a:rPr lang="en-US" sz="2400" b="1" dirty="0"/>
              <a:t>  </a:t>
            </a:r>
            <a:r>
              <a:rPr lang="en-US" sz="2400" b="1" dirty="0">
                <a:solidFill>
                  <a:srgbClr val="FFFF00"/>
                </a:solidFill>
              </a:rPr>
              <a:t>(</a:t>
            </a:r>
            <a:r>
              <a:rPr lang="en-US" sz="3200" b="1" dirty="0">
                <a:solidFill>
                  <a:srgbClr val="FFFF00"/>
                </a:solidFill>
              </a:rPr>
              <a:t>+)</a:t>
            </a:r>
          </a:p>
        </p:txBody>
      </p:sp>
      <p:sp>
        <p:nvSpPr>
          <p:cNvPr id="6157" name="Arc 13"/>
          <p:cNvSpPr>
            <a:spLocks/>
          </p:cNvSpPr>
          <p:nvPr/>
        </p:nvSpPr>
        <p:spPr bwMode="auto">
          <a:xfrm rot="11135527">
            <a:off x="5048250" y="923925"/>
            <a:ext cx="3517900" cy="3619500"/>
          </a:xfrm>
          <a:custGeom>
            <a:avLst/>
            <a:gdLst>
              <a:gd name="G0" fmla="+- 21600 0 0"/>
              <a:gd name="G1" fmla="+- 15897 0 0"/>
              <a:gd name="G2" fmla="+- 21600 0 0"/>
              <a:gd name="T0" fmla="*/ 28634 w 28634"/>
              <a:gd name="T1" fmla="*/ 36320 h 37497"/>
              <a:gd name="T2" fmla="*/ 6976 w 28634"/>
              <a:gd name="T3" fmla="*/ 0 h 37497"/>
              <a:gd name="T4" fmla="*/ 21600 w 28634"/>
              <a:gd name="T5" fmla="*/ 15897 h 37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634" h="37497" fill="none" extrusionOk="0">
                <a:moveTo>
                  <a:pt x="28633" y="36319"/>
                </a:moveTo>
                <a:cubicBezTo>
                  <a:pt x="26370" y="37099"/>
                  <a:pt x="23993" y="37496"/>
                  <a:pt x="21600" y="37497"/>
                </a:cubicBezTo>
                <a:cubicBezTo>
                  <a:pt x="9670" y="37497"/>
                  <a:pt x="0" y="27826"/>
                  <a:pt x="0" y="15897"/>
                </a:cubicBezTo>
                <a:cubicBezTo>
                  <a:pt x="-1" y="9855"/>
                  <a:pt x="2530" y="4090"/>
                  <a:pt x="6976" y="0"/>
                </a:cubicBezTo>
              </a:path>
              <a:path w="28634" h="37497" stroke="0" extrusionOk="0">
                <a:moveTo>
                  <a:pt x="28633" y="36319"/>
                </a:moveTo>
                <a:cubicBezTo>
                  <a:pt x="26370" y="37099"/>
                  <a:pt x="23993" y="37496"/>
                  <a:pt x="21600" y="37497"/>
                </a:cubicBezTo>
                <a:cubicBezTo>
                  <a:pt x="9670" y="37497"/>
                  <a:pt x="0" y="27826"/>
                  <a:pt x="0" y="15897"/>
                </a:cubicBezTo>
                <a:cubicBezTo>
                  <a:pt x="-1" y="9855"/>
                  <a:pt x="2530" y="4090"/>
                  <a:pt x="6976" y="0"/>
                </a:cubicBezTo>
                <a:lnTo>
                  <a:pt x="21600" y="15897"/>
                </a:lnTo>
                <a:close/>
              </a:path>
            </a:pathLst>
          </a:custGeom>
          <a:noFill/>
          <a:ln w="127000" cap="rnd">
            <a:solidFill>
              <a:schemeClr val="tx1"/>
            </a:solidFill>
            <a:round/>
            <a:headEnd type="stealth" w="med" len="lg"/>
            <a:tailEnd type="none" w="med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58" name="Text Box 14"/>
          <p:cNvSpPr txBox="1">
            <a:spLocks noChangeArrowheads="1"/>
          </p:cNvSpPr>
          <p:nvPr/>
        </p:nvSpPr>
        <p:spPr bwMode="auto">
          <a:xfrm>
            <a:off x="6553200" y="1295400"/>
            <a:ext cx="990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</a:pPr>
            <a:r>
              <a:rPr lang="en-US" sz="2400" b="1"/>
              <a:t> (</a:t>
            </a:r>
            <a:r>
              <a:rPr lang="en-US" sz="3200" b="1"/>
              <a:t>-)</a:t>
            </a:r>
            <a:r>
              <a:rPr lang="en-US" sz="2400" b="1"/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nimBg="1"/>
      <p:bldP spid="6151" grpId="0"/>
      <p:bldP spid="6152" grpId="0"/>
      <p:bldP spid="6153" grpId="0" animBg="1"/>
      <p:bldP spid="6154" grpId="0" animBg="1"/>
      <p:bldP spid="6155" grpId="0"/>
      <p:bldP spid="6156" grpId="0"/>
      <p:bldP spid="6157" grpId="0" animBg="1"/>
      <p:bldP spid="615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mmpituitary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32238" y="1595438"/>
            <a:ext cx="1706562" cy="2057400"/>
          </a:xfrm>
          <a:noFill/>
          <a:ln/>
        </p:spPr>
      </p:pic>
      <p:pic>
        <p:nvPicPr>
          <p:cNvPr id="10243" name="Picture 3" descr="mmadrenal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616325" y="5932488"/>
            <a:ext cx="1531938" cy="925512"/>
          </a:xfrm>
          <a:noFill/>
          <a:ln/>
        </p:spPr>
      </p:pic>
      <p:pic>
        <p:nvPicPr>
          <p:cNvPr id="10245" name="Picture 5" descr="mmsignature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tretch>
            <a:fillRect/>
          </a:stretch>
        </p:blipFill>
        <p:spPr>
          <a:xfrm>
            <a:off x="5967412" y="4437063"/>
            <a:ext cx="1400175" cy="1190625"/>
          </a:xfrm>
          <a:noFill/>
          <a:ln/>
        </p:spPr>
      </p:pic>
      <p:sp>
        <p:nvSpPr>
          <p:cNvPr id="10244" name="Arc 4"/>
          <p:cNvSpPr>
            <a:spLocks/>
          </p:cNvSpPr>
          <p:nvPr/>
        </p:nvSpPr>
        <p:spPr bwMode="auto">
          <a:xfrm>
            <a:off x="1371600" y="3200400"/>
            <a:ext cx="2554288" cy="3065463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23992 w 26812"/>
              <a:gd name="T1" fmla="*/ 43067 h 43200"/>
              <a:gd name="T2" fmla="*/ 26812 w 26812"/>
              <a:gd name="T3" fmla="*/ 638 h 43200"/>
              <a:gd name="T4" fmla="*/ 21600 w 26812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812" h="43200" fill="none" extrusionOk="0">
                <a:moveTo>
                  <a:pt x="23992" y="43067"/>
                </a:moveTo>
                <a:cubicBezTo>
                  <a:pt x="23197" y="43155"/>
                  <a:pt x="22399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23356" y="-1"/>
                  <a:pt x="25107" y="214"/>
                  <a:pt x="26811" y="638"/>
                </a:cubicBezTo>
              </a:path>
              <a:path w="26812" h="43200" stroke="0" extrusionOk="0">
                <a:moveTo>
                  <a:pt x="23992" y="43067"/>
                </a:moveTo>
                <a:cubicBezTo>
                  <a:pt x="23197" y="43155"/>
                  <a:pt x="22399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23356" y="-1"/>
                  <a:pt x="25107" y="214"/>
                  <a:pt x="26811" y="638"/>
                </a:cubicBezTo>
                <a:lnTo>
                  <a:pt x="21600" y="21600"/>
                </a:lnTo>
                <a:close/>
              </a:path>
            </a:pathLst>
          </a:custGeom>
          <a:noFill/>
          <a:ln w="190500" cap="rnd">
            <a:solidFill>
              <a:schemeClr val="tx1"/>
            </a:solidFill>
            <a:round/>
            <a:headEnd type="stealth" w="med" len="lg"/>
            <a:tailEnd type="none" w="med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304800" y="4445000"/>
            <a:ext cx="1905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</a:pPr>
            <a:r>
              <a:rPr lang="en-US" sz="2400" b="1"/>
              <a:t>ACTH   (</a:t>
            </a:r>
            <a:r>
              <a:rPr lang="en-US" sz="3200" b="1"/>
              <a:t>+)</a:t>
            </a: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6858000" y="4445000"/>
            <a:ext cx="2133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</a:pPr>
            <a:r>
              <a:rPr lang="en-US" sz="2400" b="1"/>
              <a:t> (</a:t>
            </a:r>
            <a:r>
              <a:rPr lang="en-US" sz="3200" b="1"/>
              <a:t>-)</a:t>
            </a:r>
            <a:r>
              <a:rPr lang="en-US" sz="2400" b="1"/>
              <a:t>   Cortisol</a:t>
            </a:r>
          </a:p>
        </p:txBody>
      </p:sp>
      <p:sp>
        <p:nvSpPr>
          <p:cNvPr id="10248" name="Arc 8"/>
          <p:cNvSpPr>
            <a:spLocks/>
          </p:cNvSpPr>
          <p:nvPr/>
        </p:nvSpPr>
        <p:spPr bwMode="auto">
          <a:xfrm rot="10800000">
            <a:off x="5189538" y="3195638"/>
            <a:ext cx="2354262" cy="3065462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24514 w 24705"/>
              <a:gd name="T1" fmla="*/ 43003 h 43200"/>
              <a:gd name="T2" fmla="*/ 24705 w 24705"/>
              <a:gd name="T3" fmla="*/ 224 h 43200"/>
              <a:gd name="T4" fmla="*/ 21600 w 24705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705" h="43200" fill="none" extrusionOk="0">
                <a:moveTo>
                  <a:pt x="24513" y="43002"/>
                </a:moveTo>
                <a:cubicBezTo>
                  <a:pt x="23548" y="43134"/>
                  <a:pt x="22574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22639" y="-1"/>
                  <a:pt x="23676" y="74"/>
                  <a:pt x="24704" y="224"/>
                </a:cubicBezTo>
              </a:path>
              <a:path w="24705" h="43200" stroke="0" extrusionOk="0">
                <a:moveTo>
                  <a:pt x="24513" y="43002"/>
                </a:moveTo>
                <a:cubicBezTo>
                  <a:pt x="23548" y="43134"/>
                  <a:pt x="22574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22639" y="-1"/>
                  <a:pt x="23676" y="74"/>
                  <a:pt x="24704" y="224"/>
                </a:cubicBezTo>
                <a:lnTo>
                  <a:pt x="21600" y="21600"/>
                </a:lnTo>
                <a:close/>
              </a:path>
            </a:pathLst>
          </a:custGeom>
          <a:noFill/>
          <a:ln w="190500" cap="rnd">
            <a:solidFill>
              <a:schemeClr val="tx1"/>
            </a:solidFill>
            <a:round/>
            <a:headEnd type="stealth" w="med" len="lg"/>
            <a:tailEnd type="none" w="med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49" name="Line 9"/>
          <p:cNvSpPr>
            <a:spLocks noChangeShapeType="1"/>
          </p:cNvSpPr>
          <p:nvPr/>
        </p:nvSpPr>
        <p:spPr bwMode="auto">
          <a:xfrm>
            <a:off x="4648200" y="838200"/>
            <a:ext cx="0" cy="990600"/>
          </a:xfrm>
          <a:prstGeom prst="line">
            <a:avLst/>
          </a:prstGeom>
          <a:noFill/>
          <a:ln w="127000">
            <a:solidFill>
              <a:schemeClr val="tx1"/>
            </a:solidFill>
            <a:round/>
            <a:headEnd/>
            <a:tailEnd type="stealth" w="med" len="lg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3733800" y="381000"/>
            <a:ext cx="1905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rtl="0">
              <a:spcBef>
                <a:spcPct val="50000"/>
              </a:spcBef>
            </a:pPr>
            <a:r>
              <a:rPr lang="en-US" sz="3200" b="1"/>
              <a:t>CRH</a:t>
            </a: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4495800" y="715963"/>
            <a:ext cx="9144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</a:pPr>
            <a:r>
              <a:rPr lang="en-US" sz="2400" b="1"/>
              <a:t>  (</a:t>
            </a:r>
            <a:r>
              <a:rPr lang="en-US" sz="3200" b="1"/>
              <a:t>+)</a:t>
            </a:r>
          </a:p>
        </p:txBody>
      </p:sp>
      <p:sp>
        <p:nvSpPr>
          <p:cNvPr id="10252" name="Rectangle 12"/>
          <p:cNvSpPr>
            <a:spLocks noChangeArrowheads="1"/>
          </p:cNvSpPr>
          <p:nvPr/>
        </p:nvSpPr>
        <p:spPr bwMode="auto">
          <a:xfrm>
            <a:off x="152400" y="609600"/>
            <a:ext cx="33686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algn="l" rtl="0" eaLnBrk="0" hangingPunct="0"/>
            <a:r>
              <a:rPr lang="en-US" sz="2800" b="1" i="1" u="sng" dirty="0">
                <a:solidFill>
                  <a:srgbClr val="FFFF00"/>
                </a:solidFill>
                <a:latin typeface="Book Antiqua" pitchFamily="18" charset="0"/>
              </a:rPr>
              <a:t>ACTH-dependent Cushing’s disease</a:t>
            </a:r>
          </a:p>
        </p:txBody>
      </p:sp>
      <p:sp>
        <p:nvSpPr>
          <p:cNvPr id="10253" name="Oval 13"/>
          <p:cNvSpPr>
            <a:spLocks noChangeArrowheads="1"/>
          </p:cNvSpPr>
          <p:nvPr/>
        </p:nvSpPr>
        <p:spPr bwMode="auto">
          <a:xfrm>
            <a:off x="4343400" y="32004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folHlink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54" name="Rectangle 14"/>
          <p:cNvSpPr>
            <a:spLocks noChangeArrowheads="1"/>
          </p:cNvSpPr>
          <p:nvPr/>
        </p:nvSpPr>
        <p:spPr bwMode="auto">
          <a:xfrm>
            <a:off x="-130175" y="2743200"/>
            <a:ext cx="45497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l" rtl="0" eaLnBrk="0" hangingPunct="0"/>
            <a:r>
              <a:rPr lang="en-US" sz="2000" b="1">
                <a:solidFill>
                  <a:srgbClr val="FC0128"/>
                </a:solidFill>
                <a:latin typeface="Book Antiqua" pitchFamily="18" charset="0"/>
              </a:rPr>
              <a:t>Autonomous ACTH secreting tumour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5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1024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animBg="1"/>
      <p:bldP spid="10246" grpId="0"/>
      <p:bldP spid="10247" grpId="0"/>
      <p:bldP spid="10248" grpId="0" animBg="1"/>
      <p:bldP spid="10253" grpId="0" animBg="1"/>
      <p:bldP spid="1025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61no9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691680" y="210815"/>
            <a:ext cx="5654246" cy="6386537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8091145"/>
              </p:ext>
            </p:extLst>
          </p:nvPr>
        </p:nvGraphicFramePr>
        <p:xfrm>
          <a:off x="395536" y="692693"/>
          <a:ext cx="8352928" cy="573430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4665599"/>
                <a:gridCol w="3687329"/>
              </a:tblGrid>
              <a:tr h="441100">
                <a:tc>
                  <a:txBody>
                    <a:bodyPr/>
                    <a:lstStyle/>
                    <a:p>
                      <a:pPr algn="ctr"/>
                      <a:r>
                        <a:rPr lang="en-US" sz="1800" b="1" u="sng" dirty="0"/>
                        <a:t>Diagnosis</a:t>
                      </a:r>
                    </a:p>
                  </a:txBody>
                  <a:tcPr marL="78154" marR="78154" marT="39077" marB="390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u="sng" dirty="0"/>
                        <a:t>Percent of patients</a:t>
                      </a:r>
                    </a:p>
                  </a:txBody>
                  <a:tcPr marL="78154" marR="78154" marT="39077" marB="39077" anchor="ctr"/>
                </a:tc>
              </a:tr>
              <a:tr h="441100">
                <a:tc gridSpan="2">
                  <a:txBody>
                    <a:bodyPr/>
                    <a:lstStyle/>
                    <a:p>
                      <a:pPr algn="ctr"/>
                      <a:r>
                        <a:rPr lang="en-US" sz="1800" b="1" u="sng" dirty="0"/>
                        <a:t>ACTH-dependent Cushing's syndrome</a:t>
                      </a:r>
                    </a:p>
                  </a:txBody>
                  <a:tcPr marL="78154" marR="78154" marT="39077" marB="39077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41100">
                <a:tc>
                  <a:txBody>
                    <a:bodyPr/>
                    <a:lstStyle/>
                    <a:p>
                      <a:r>
                        <a:rPr lang="en-US" sz="1800" b="1"/>
                        <a:t>Cushing's disease</a:t>
                      </a:r>
                    </a:p>
                  </a:txBody>
                  <a:tcPr marL="78154" marR="78154" marT="39077" marB="39077" anchor="ctr"/>
                </a:tc>
                <a:tc>
                  <a:txBody>
                    <a:bodyPr/>
                    <a:lstStyle/>
                    <a:p>
                      <a:r>
                        <a:rPr lang="en-US" sz="1800" b="1"/>
                        <a:t>68</a:t>
                      </a:r>
                    </a:p>
                  </a:txBody>
                  <a:tcPr marL="78154" marR="78154" marT="39077" marB="39077" anchor="ctr"/>
                </a:tc>
              </a:tr>
              <a:tr h="441100">
                <a:tc>
                  <a:txBody>
                    <a:bodyPr/>
                    <a:lstStyle/>
                    <a:p>
                      <a:r>
                        <a:rPr lang="en-US" sz="1800" b="1"/>
                        <a:t>Ectopic ACTH syndrome</a:t>
                      </a:r>
                    </a:p>
                  </a:txBody>
                  <a:tcPr marL="78154" marR="78154" marT="39077" marB="39077" anchor="ctr"/>
                </a:tc>
                <a:tc>
                  <a:txBody>
                    <a:bodyPr/>
                    <a:lstStyle/>
                    <a:p>
                      <a:r>
                        <a:rPr lang="en-US" sz="1800" b="1"/>
                        <a:t>12</a:t>
                      </a:r>
                    </a:p>
                  </a:txBody>
                  <a:tcPr marL="78154" marR="78154" marT="39077" marB="39077" anchor="ctr"/>
                </a:tc>
              </a:tr>
              <a:tr h="441100">
                <a:tc>
                  <a:txBody>
                    <a:bodyPr/>
                    <a:lstStyle/>
                    <a:p>
                      <a:r>
                        <a:rPr lang="en-US" sz="1800" b="1"/>
                        <a:t>Ectopic CRH syndrome</a:t>
                      </a:r>
                    </a:p>
                  </a:txBody>
                  <a:tcPr marL="78154" marR="78154" marT="39077" marB="39077" anchor="ctr"/>
                </a:tc>
                <a:tc>
                  <a:txBody>
                    <a:bodyPr/>
                    <a:lstStyle/>
                    <a:p>
                      <a:r>
                        <a:rPr lang="en-US" sz="1800" b="1"/>
                        <a:t>&lt;&lt;1</a:t>
                      </a:r>
                    </a:p>
                  </a:txBody>
                  <a:tcPr marL="78154" marR="78154" marT="39077" marB="39077" anchor="ctr"/>
                </a:tc>
              </a:tr>
              <a:tr h="441100">
                <a:tc gridSpan="2">
                  <a:txBody>
                    <a:bodyPr/>
                    <a:lstStyle/>
                    <a:p>
                      <a:pPr algn="ctr"/>
                      <a:r>
                        <a:rPr lang="en-US" sz="1800" b="1" u="sng" dirty="0"/>
                        <a:t>ACTH-independent Cushing's syndrome</a:t>
                      </a:r>
                    </a:p>
                  </a:txBody>
                  <a:tcPr marL="78154" marR="78154" marT="39077" marB="39077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41100">
                <a:tc>
                  <a:txBody>
                    <a:bodyPr/>
                    <a:lstStyle/>
                    <a:p>
                      <a:r>
                        <a:rPr lang="en-US" sz="1800" b="1"/>
                        <a:t>Adrenal adenoma</a:t>
                      </a:r>
                    </a:p>
                  </a:txBody>
                  <a:tcPr marL="78154" marR="78154" marT="39077" marB="39077" anchor="ctr"/>
                </a:tc>
                <a:tc>
                  <a:txBody>
                    <a:bodyPr/>
                    <a:lstStyle/>
                    <a:p>
                      <a:r>
                        <a:rPr lang="en-US" sz="1800" b="1"/>
                        <a:t>10</a:t>
                      </a:r>
                    </a:p>
                  </a:txBody>
                  <a:tcPr marL="78154" marR="78154" marT="39077" marB="39077" anchor="ctr"/>
                </a:tc>
              </a:tr>
              <a:tr h="441100">
                <a:tc>
                  <a:txBody>
                    <a:bodyPr/>
                    <a:lstStyle/>
                    <a:p>
                      <a:r>
                        <a:rPr lang="en-US" sz="1800" b="1" dirty="0"/>
                        <a:t>Adrenal carcinoma</a:t>
                      </a:r>
                    </a:p>
                  </a:txBody>
                  <a:tcPr marL="78154" marR="78154" marT="39077" marB="39077" anchor="ctr"/>
                </a:tc>
                <a:tc>
                  <a:txBody>
                    <a:bodyPr/>
                    <a:lstStyle/>
                    <a:p>
                      <a:r>
                        <a:rPr lang="en-US" sz="1800" b="1"/>
                        <a:t>8</a:t>
                      </a:r>
                    </a:p>
                  </a:txBody>
                  <a:tcPr marL="78154" marR="78154" marT="39077" marB="39077" anchor="ctr"/>
                </a:tc>
              </a:tr>
              <a:tr h="441100">
                <a:tc>
                  <a:txBody>
                    <a:bodyPr/>
                    <a:lstStyle/>
                    <a:p>
                      <a:r>
                        <a:rPr lang="en-US" sz="1800" b="1"/>
                        <a:t>Micronodular hyperplasia</a:t>
                      </a:r>
                    </a:p>
                  </a:txBody>
                  <a:tcPr marL="78154" marR="78154" marT="39077" marB="39077" anchor="ctr"/>
                </a:tc>
                <a:tc>
                  <a:txBody>
                    <a:bodyPr/>
                    <a:lstStyle/>
                    <a:p>
                      <a:r>
                        <a:rPr lang="en-US" sz="1800" b="1" dirty="0"/>
                        <a:t>1</a:t>
                      </a:r>
                    </a:p>
                  </a:txBody>
                  <a:tcPr marL="78154" marR="78154" marT="39077" marB="39077" anchor="ctr"/>
                </a:tc>
              </a:tr>
              <a:tr h="441100">
                <a:tc>
                  <a:txBody>
                    <a:bodyPr/>
                    <a:lstStyle/>
                    <a:p>
                      <a:r>
                        <a:rPr lang="en-US" sz="1800" b="1"/>
                        <a:t>Macronodular hyperplasia</a:t>
                      </a:r>
                    </a:p>
                  </a:txBody>
                  <a:tcPr marL="78154" marR="78154" marT="39077" marB="39077" anchor="ctr"/>
                </a:tc>
                <a:tc>
                  <a:txBody>
                    <a:bodyPr/>
                    <a:lstStyle/>
                    <a:p>
                      <a:r>
                        <a:rPr lang="en-US" sz="1800" b="1" dirty="0"/>
                        <a:t>&lt;&lt;1</a:t>
                      </a:r>
                    </a:p>
                  </a:txBody>
                  <a:tcPr marL="78154" marR="78154" marT="39077" marB="39077" anchor="ctr"/>
                </a:tc>
              </a:tr>
              <a:tr h="441100">
                <a:tc gridSpan="2">
                  <a:txBody>
                    <a:bodyPr/>
                    <a:lstStyle/>
                    <a:p>
                      <a:r>
                        <a:rPr lang="en-US" sz="1800" b="1"/>
                        <a:t>Pseudo-Cushing's syndrome</a:t>
                      </a:r>
                    </a:p>
                  </a:txBody>
                  <a:tcPr marL="78154" marR="78154" marT="39077" marB="39077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41100">
                <a:tc>
                  <a:txBody>
                    <a:bodyPr/>
                    <a:lstStyle/>
                    <a:p>
                      <a:r>
                        <a:rPr lang="en-US" sz="1800" b="1"/>
                        <a:t>Major depressive disorder</a:t>
                      </a:r>
                    </a:p>
                  </a:txBody>
                  <a:tcPr marL="78154" marR="78154" marT="39077" marB="39077" anchor="ctr"/>
                </a:tc>
                <a:tc>
                  <a:txBody>
                    <a:bodyPr/>
                    <a:lstStyle/>
                    <a:p>
                      <a:r>
                        <a:rPr lang="en-US" sz="1800" b="1"/>
                        <a:t>1</a:t>
                      </a:r>
                    </a:p>
                  </a:txBody>
                  <a:tcPr marL="78154" marR="78154" marT="39077" marB="39077" anchor="ctr"/>
                </a:tc>
              </a:tr>
              <a:tr h="441100">
                <a:tc>
                  <a:txBody>
                    <a:bodyPr/>
                    <a:lstStyle/>
                    <a:p>
                      <a:r>
                        <a:rPr lang="en-US" sz="1800" b="1"/>
                        <a:t>Alcoholism</a:t>
                      </a:r>
                    </a:p>
                  </a:txBody>
                  <a:tcPr marL="78154" marR="78154" marT="39077" marB="39077" anchor="ctr"/>
                </a:tc>
                <a:tc>
                  <a:txBody>
                    <a:bodyPr/>
                    <a:lstStyle/>
                    <a:p>
                      <a:r>
                        <a:rPr lang="en-US" sz="1800" b="1" dirty="0"/>
                        <a:t>&lt;&lt;1</a:t>
                      </a:r>
                    </a:p>
                  </a:txBody>
                  <a:tcPr marL="78154" marR="78154" marT="39077" marB="39077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9"/>
          <p:cNvSpPr txBox="1">
            <a:spLocks noChangeArrowheads="1"/>
          </p:cNvSpPr>
          <p:nvPr/>
        </p:nvSpPr>
        <p:spPr bwMode="auto">
          <a:xfrm>
            <a:off x="609600" y="5257800"/>
            <a:ext cx="7848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sz="1800">
                <a:latin typeface="Arial" charset="0"/>
              </a:rPr>
              <a:t>Figure 1A. 6-week embryo shows the dual origin of the gland from Rathke's pouch and from diencephalic floor (infundibulum) (used with permission).</a:t>
            </a:r>
          </a:p>
        </p:txBody>
      </p:sp>
      <p:pic>
        <p:nvPicPr>
          <p:cNvPr id="1026" name="Object 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746" y="309556"/>
            <a:ext cx="6377582" cy="4754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9" name="Rectangle 25"/>
          <p:cNvSpPr>
            <a:spLocks noChangeArrowheads="1"/>
          </p:cNvSpPr>
          <p:nvPr/>
        </p:nvSpPr>
        <p:spPr bwMode="auto">
          <a:xfrm>
            <a:off x="685800" y="6096000"/>
            <a:ext cx="80010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600" i="1"/>
              <a:t>Sadler, T., Susceptible periods during embryogenesis of the heart and endocrine glands. Environ Health Perspect, 2000; 108: 555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82415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 smtClean="0"/>
              <a:t>HPA-axis ( excessive </a:t>
            </a:r>
            <a:r>
              <a:rPr lang="en-CA" b="1" dirty="0" err="1" smtClean="0"/>
              <a:t>cortisol</a:t>
            </a:r>
            <a:r>
              <a:rPr lang="en-CA" b="1" dirty="0" smtClean="0"/>
              <a:t>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CA" sz="2400" dirty="0" smtClean="0"/>
              <a:t>80 %  HTN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CA" sz="2400" dirty="0" smtClean="0"/>
              <a:t>Heart Failure 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CA" sz="2400" dirty="0" smtClean="0"/>
              <a:t>OSA: 33% mild, 18% severe. 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CA" sz="2400" dirty="0" smtClean="0"/>
              <a:t>Glucose intolerance in 60%, control of </a:t>
            </a:r>
            <a:r>
              <a:rPr lang="en-CA" sz="2400" dirty="0" err="1" smtClean="0"/>
              <a:t>hyperglycemia</a:t>
            </a:r>
            <a:endParaRPr lang="en-CA" sz="2400" dirty="0" smtClean="0"/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CA" sz="2400" dirty="0" smtClean="0"/>
              <a:t>Osteoporosis with vertebral fracture→→ positioning of patient in OR ( 50 %), 20 % with fracture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CA" sz="2400" dirty="0" smtClean="0"/>
              <a:t>thin skin</a:t>
            </a:r>
            <a:endParaRPr lang="en-C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 smtClean="0"/>
              <a:t>TSH-Producing adenoma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endParaRPr lang="en-CA" sz="2400" dirty="0" smtClean="0"/>
          </a:p>
          <a:p>
            <a:pPr>
              <a:buFont typeface="Wingdings" pitchFamily="2" charset="2"/>
              <a:buChar char="q"/>
            </a:pPr>
            <a:r>
              <a:rPr lang="en-CA" sz="2400" dirty="0" smtClean="0"/>
              <a:t>Very rare &lt; 2.8 %</a:t>
            </a:r>
          </a:p>
          <a:p>
            <a:pPr>
              <a:buFont typeface="Wingdings" pitchFamily="2" charset="2"/>
              <a:buChar char="q"/>
            </a:pPr>
            <a:endParaRPr lang="en-CA" sz="2400" dirty="0" smtClean="0"/>
          </a:p>
          <a:p>
            <a:pPr>
              <a:buFont typeface="Wingdings" pitchFamily="2" charset="2"/>
              <a:buChar char="q"/>
            </a:pPr>
            <a:r>
              <a:rPr lang="en-CA" sz="2400" dirty="0" smtClean="0"/>
              <a:t>Signs of hyperthyroidism</a:t>
            </a:r>
          </a:p>
          <a:p>
            <a:pPr>
              <a:buFont typeface="Wingdings" pitchFamily="2" charset="2"/>
              <a:buChar char="q"/>
            </a:pPr>
            <a:endParaRPr lang="en-CA" sz="2400" dirty="0" smtClean="0"/>
          </a:p>
          <a:p>
            <a:pPr>
              <a:buFont typeface="Wingdings" pitchFamily="2" charset="2"/>
              <a:buChar char="q"/>
            </a:pPr>
            <a:r>
              <a:rPr lang="en-CA" sz="2400" dirty="0" smtClean="0"/>
              <a:t>High TSH, FT4, FT3</a:t>
            </a:r>
          </a:p>
          <a:p>
            <a:pPr>
              <a:buFont typeface="Wingdings" pitchFamily="2" charset="2"/>
              <a:buChar char="q"/>
            </a:pPr>
            <a:endParaRPr lang="en-CA" sz="2400" dirty="0" smtClean="0"/>
          </a:p>
          <a:p>
            <a:pPr>
              <a:buFont typeface="Wingdings" pitchFamily="2" charset="2"/>
              <a:buChar char="q"/>
            </a:pPr>
            <a:r>
              <a:rPr lang="en-CA" sz="2400" dirty="0" smtClean="0"/>
              <a:t>Treatment </a:t>
            </a:r>
            <a:r>
              <a:rPr lang="en-CA" sz="2400" dirty="0" err="1" smtClean="0"/>
              <a:t>preop</a:t>
            </a:r>
            <a:r>
              <a:rPr lang="en-CA" sz="2400" dirty="0" smtClean="0"/>
              <a:t> with anti-thyroid meds pre-op</a:t>
            </a:r>
          </a:p>
          <a:p>
            <a:pPr>
              <a:buFont typeface="Wingdings" pitchFamily="2" charset="2"/>
              <a:buChar char="q"/>
            </a:pPr>
            <a:endParaRPr lang="en-CA" dirty="0" smtClean="0"/>
          </a:p>
          <a:p>
            <a:pPr>
              <a:buFont typeface="Wingdings" pitchFamily="2" charset="2"/>
              <a:buChar char="q"/>
            </a:pPr>
            <a:endParaRPr lang="en-C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4876800"/>
            <a:ext cx="8229600" cy="1143000"/>
          </a:xfrm>
        </p:spPr>
        <p:txBody>
          <a:bodyPr>
            <a:normAutofit fontScale="90000"/>
          </a:bodyPr>
          <a:lstStyle/>
          <a:p>
            <a:pPr algn="just" eaLnBrk="1" hangingPunct="1"/>
            <a:r>
              <a:rPr lang="en-US" sz="1800" smtClean="0">
                <a:solidFill>
                  <a:schemeClr val="tx1"/>
                </a:solidFill>
                <a:latin typeface="Arial" charset="0"/>
              </a:rPr>
              <a:t>Figure 1B. Pituitary at 11 weeks of life. The gland is formed and a cleft persists between pars intermedia and pars anterior.  The craniopharyngeal canal closes and occasionally the adenohypophysis remains in the nasopharynx (used with permission).</a:t>
            </a:r>
          </a:p>
        </p:txBody>
      </p:sp>
      <p:pic>
        <p:nvPicPr>
          <p:cNvPr id="2050" name="Object 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15616" y="260648"/>
            <a:ext cx="6300919" cy="4683417"/>
          </a:xfrm>
        </p:spPr>
      </p:pic>
      <p:sp>
        <p:nvSpPr>
          <p:cNvPr id="2053" name="Rectangle 9"/>
          <p:cNvSpPr>
            <a:spLocks noChangeArrowheads="1"/>
          </p:cNvSpPr>
          <p:nvPr/>
        </p:nvSpPr>
        <p:spPr bwMode="auto">
          <a:xfrm>
            <a:off x="685800" y="6096000"/>
            <a:ext cx="78486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600" i="1"/>
              <a:t>Sadler, T., Susceptible periods during embryogenesis of the heart and endocrine glands. Environ Health Perspect, 2000; 108: 555</a:t>
            </a:r>
          </a:p>
        </p:txBody>
      </p:sp>
    </p:spTree>
    <p:extLst>
      <p:ext uri="{BB962C8B-B14F-4D97-AF65-F5344CB8AC3E}">
        <p14:creationId xmlns:p14="http://schemas.microsoft.com/office/powerpoint/2010/main" val="3108229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 smtClean="0"/>
              <a:t>Pituitary </a:t>
            </a:r>
            <a:r>
              <a:rPr lang="en-CA" b="1" dirty="0" smtClean="0"/>
              <a:t>Anatomy 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50000"/>
              </a:lnSpc>
              <a:buFont typeface="Wingdings" pitchFamily="2" charset="2"/>
              <a:buChar char="q"/>
            </a:pPr>
            <a:r>
              <a:rPr lang="en-CA" sz="2400" dirty="0" smtClean="0"/>
              <a:t>Lies </a:t>
            </a:r>
            <a:r>
              <a:rPr lang="en-CA" sz="2400" dirty="0" smtClean="0"/>
              <a:t>at the base of the skull as </a:t>
            </a:r>
            <a:r>
              <a:rPr lang="en-CA" sz="2400" dirty="0" err="1" smtClean="0"/>
              <a:t>sella</a:t>
            </a:r>
            <a:r>
              <a:rPr lang="en-CA" sz="2400" dirty="0" smtClean="0"/>
              <a:t> </a:t>
            </a:r>
            <a:r>
              <a:rPr lang="en-CA" sz="2400" dirty="0" err="1" smtClean="0"/>
              <a:t>turcica</a:t>
            </a:r>
            <a:endParaRPr lang="en-CA" sz="2400" dirty="0" smtClean="0"/>
          </a:p>
          <a:p>
            <a:pPr>
              <a:lnSpc>
                <a:spcPct val="250000"/>
              </a:lnSpc>
              <a:buFont typeface="Wingdings" pitchFamily="2" charset="2"/>
              <a:buChar char="q"/>
            </a:pPr>
            <a:r>
              <a:rPr lang="en-CA" sz="2400" dirty="0" smtClean="0"/>
              <a:t>Roof is formed by </a:t>
            </a:r>
            <a:r>
              <a:rPr lang="en-CA" sz="2400" dirty="0" err="1" smtClean="0"/>
              <a:t>diaphragma</a:t>
            </a:r>
            <a:r>
              <a:rPr lang="en-CA" sz="2400" dirty="0" smtClean="0"/>
              <a:t> </a:t>
            </a:r>
            <a:r>
              <a:rPr lang="en-CA" sz="2400" dirty="0" err="1" smtClean="0"/>
              <a:t>sellae</a:t>
            </a:r>
            <a:endParaRPr lang="en-CA" sz="2400" dirty="0" smtClean="0"/>
          </a:p>
          <a:p>
            <a:pPr>
              <a:lnSpc>
                <a:spcPct val="250000"/>
              </a:lnSpc>
              <a:buFont typeface="Wingdings" pitchFamily="2" charset="2"/>
              <a:buChar char="q"/>
            </a:pPr>
            <a:r>
              <a:rPr lang="en-CA" sz="2400" dirty="0" smtClean="0"/>
              <a:t>Floor by the roof of sphenoid sinus</a:t>
            </a:r>
          </a:p>
          <a:p>
            <a:pPr>
              <a:lnSpc>
                <a:spcPct val="250000"/>
              </a:lnSpc>
              <a:buFont typeface="Wingdings" pitchFamily="2" charset="2"/>
              <a:buChar char="q"/>
            </a:pPr>
            <a:endParaRPr lang="en-C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 smtClean="0"/>
              <a:t>Pituitary Development</a:t>
            </a:r>
            <a:endParaRPr lang="en-CA" b="1" dirty="0"/>
          </a:p>
        </p:txBody>
      </p:sp>
      <p:pic>
        <p:nvPicPr>
          <p:cNvPr id="4" name="Content Placeholder 3" descr="Scan_Pic000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71538" y="1928802"/>
            <a:ext cx="6643734" cy="442915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506_Adenohypophysis_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-18130"/>
            <a:ext cx="5832648" cy="6918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62794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2754</TotalTime>
  <Words>1539</Words>
  <Application>Microsoft Office PowerPoint</Application>
  <PresentationFormat>On-screen Show (4:3)</PresentationFormat>
  <Paragraphs>295</Paragraphs>
  <Slides>51</Slides>
  <Notes>20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2" baseType="lpstr">
      <vt:lpstr>Office Theme</vt:lpstr>
      <vt:lpstr>Anterior Pituitary insufficiency</vt:lpstr>
      <vt:lpstr>Objectives </vt:lpstr>
      <vt:lpstr>Pituitary Development</vt:lpstr>
      <vt:lpstr>Pituitary Development</vt:lpstr>
      <vt:lpstr>PowerPoint Presentation</vt:lpstr>
      <vt:lpstr>Figure 1B. Pituitary at 11 weeks of life. The gland is formed and a cleft persists between pars intermedia and pars anterior.  The craniopharyngeal canal closes and occasionally the adenohypophysis remains in the nasopharynx (used with permission).</vt:lpstr>
      <vt:lpstr>Pituitary Anatomy </vt:lpstr>
      <vt:lpstr>Pituitary Development</vt:lpstr>
      <vt:lpstr>PowerPoint Presentation</vt:lpstr>
      <vt:lpstr>PowerPoint Presentation</vt:lpstr>
      <vt:lpstr>Pituitary Anatomy</vt:lpstr>
      <vt:lpstr>Vascular and neural connections between the hypothalamus and pituitary </vt:lpstr>
      <vt:lpstr>Pituitary Anatomy</vt:lpstr>
      <vt:lpstr>Pituitary hormones </vt:lpstr>
      <vt:lpstr>Hypothalamic stimulatory hormones </vt:lpstr>
      <vt:lpstr>PowerPoint Presentation</vt:lpstr>
      <vt:lpstr>Sellar masses Causes:</vt:lpstr>
      <vt:lpstr>Sellar masses Causes:</vt:lpstr>
      <vt:lpstr>PowerPoint Presentation</vt:lpstr>
      <vt:lpstr>PowerPoint Presentation</vt:lpstr>
      <vt:lpstr>Evaluation of Pituitary mass</vt:lpstr>
      <vt:lpstr>assessment of pituitary function</vt:lpstr>
      <vt:lpstr>Evaluation of  Pituitary lesion</vt:lpstr>
      <vt:lpstr>Evaluation of Pituitary lesion</vt:lpstr>
      <vt:lpstr>Evaluation of Pituitary lesion</vt:lpstr>
      <vt:lpstr>Non- functional pituitary adenoma</vt:lpstr>
      <vt:lpstr>Approach to the patient with an incidental abnormality on MRI of the pituitary gland </vt:lpstr>
      <vt:lpstr>Treatment of Non- functional pituitary adenoma</vt:lpstr>
      <vt:lpstr>Effect of pituitary tumor</vt:lpstr>
      <vt:lpstr>Prolactinoma</vt:lpstr>
      <vt:lpstr>Prolactinoma </vt:lpstr>
      <vt:lpstr>PowerPoint Presentation</vt:lpstr>
      <vt:lpstr>Serum prolactin concentrations increase during pregnancy </vt:lpstr>
      <vt:lpstr>Partial list of drugs known to cause hyperprolactinemia and/or galactorrhea </vt:lpstr>
      <vt:lpstr>Growth hormone </vt:lpstr>
      <vt:lpstr>Growth hormone disorder</vt:lpstr>
      <vt:lpstr>PowerPoint Presentation</vt:lpstr>
      <vt:lpstr>PowerPoint Presentation</vt:lpstr>
      <vt:lpstr>PowerPoint Presentation</vt:lpstr>
      <vt:lpstr>Acromegaly Diagnosis </vt:lpstr>
      <vt:lpstr>Acromegaly complications </vt:lpstr>
      <vt:lpstr>Acromegaly Treatment </vt:lpstr>
      <vt:lpstr>ACTH-disorders</vt:lpstr>
      <vt:lpstr>PowerPoint Presentation</vt:lpstr>
      <vt:lpstr>ACTH-disorders</vt:lpstr>
      <vt:lpstr>            </vt:lpstr>
      <vt:lpstr>PowerPoint Presentation</vt:lpstr>
      <vt:lpstr>PowerPoint Presentation</vt:lpstr>
      <vt:lpstr>PowerPoint Presentation</vt:lpstr>
      <vt:lpstr>HPA-axis ( excessive cortisol)</vt:lpstr>
      <vt:lpstr>TSH-Producing adenoma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Anterior pituitary insufficiency</dc:title>
  <dc:creator>aishah</dc:creator>
  <cp:lastModifiedBy>DR JAMMAH</cp:lastModifiedBy>
  <cp:revision>198</cp:revision>
  <dcterms:created xsi:type="dcterms:W3CDTF">2011-04-22T06:05:51Z</dcterms:created>
  <dcterms:modified xsi:type="dcterms:W3CDTF">2013-01-28T06:54:12Z</dcterms:modified>
</cp:coreProperties>
</file>