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9"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2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4C5FC-2F66-477B-B50D-08A2EDC06118}" type="datetimeFigureOut">
              <a:rPr lang="en-US" smtClean="0"/>
              <a:t>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739E7-F656-4A9D-8FB3-164A4DDCBB6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studentconsult.com/content/bookcontent.cfm?xrefID=R024010"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robbinspathology.com/passthru/linktopage.cfm?showtab=toc&amp;xrefID=R024015"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www.robbinspathology.com/passthru/linktopage.cfm?showtab=toc&amp;xrefID=R024016" TargetMode="External"/><Relationship Id="rId4" Type="http://schemas.openxmlformats.org/officeDocument/2006/relationships/hyperlink" Target="http://www.robbinspathology.com/passthru/linktopage.cfm?showtab=toc&amp;xrefID=C00501871"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robbinspathology.com/content/bookcontent.cfm?ID=HC024020"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robbinspathology.com/passthru/linktopage.cfm?showtab=toc&amp;xrefID=C00601871" TargetMode="External"/><Relationship Id="rId5" Type="http://schemas.openxmlformats.org/officeDocument/2006/relationships/hyperlink" Target="http://www.robbinspathology.com/passthru/linktopage.cfm?showtab=toc&amp;xrefID=R024018" TargetMode="External"/><Relationship Id="rId4" Type="http://schemas.openxmlformats.org/officeDocument/2006/relationships/hyperlink" Target="http://www.robbinspathology.com/passthru/linktopage.cfm?showtab=toc&amp;xrefID=R024017"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robbinspathology.com/passthru/linktopage.cfm?showtab=toc&amp;xrefID=C00601871"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robbinspathology.com/content/bookcontent.cfm?ID=HC024020"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studentconsult.com/content/bookcontent.cfm?xrefID=R024007"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tudentconsult.com/content/bookcontent.cfm?xrefID=R02400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tudentconsult.com/content/bookcontent.cfm?xrefID=R024009"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robbinspathology.com/passthru/linktopage.cfm?showtab=toc&amp;xrefID=R024020"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robbinspathology.com/passthru/linktopage.cfm?showtab=toc&amp;xrefID=R024016" TargetMode="External"/><Relationship Id="rId5" Type="http://schemas.openxmlformats.org/officeDocument/2006/relationships/hyperlink" Target="http://www.robbinspathology.com/passthru/linktopage.cfm?showtab=toc&amp;xrefID=C00601871" TargetMode="External"/><Relationship Id="rId4" Type="http://schemas.openxmlformats.org/officeDocument/2006/relationships/hyperlink" Target="http://www.robbinspathology.com/passthru/linktopage.cfm?showtab=toc&amp;xrefID=R024021"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Signaling by extracellular secreted molecules </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Diffusely </a:t>
            </a:r>
            <a:r>
              <a:rPr lang="en-US" sz="1200" kern="1200" dirty="0" err="1" smtClean="0">
                <a:solidFill>
                  <a:schemeClr val="tx1"/>
                </a:solidFill>
                <a:latin typeface="+mn-lt"/>
                <a:ea typeface="+mn-ea"/>
                <a:cs typeface="+mn-cs"/>
              </a:rPr>
              <a:t>hyperplastic</a:t>
            </a:r>
            <a:r>
              <a:rPr lang="en-US" sz="1200" kern="1200" dirty="0" smtClean="0">
                <a:solidFill>
                  <a:schemeClr val="tx1"/>
                </a:solidFill>
                <a:latin typeface="+mn-lt"/>
                <a:ea typeface="+mn-ea"/>
                <a:cs typeface="+mn-cs"/>
              </a:rPr>
              <a:t> thyroid in a case of Graves disease. The follicles are lined by tall, columnar epithelium. The crowded, enlarged epithelial cells project into the lumens of the follicles. These cells actively </a:t>
            </a:r>
            <a:r>
              <a:rPr lang="en-US" sz="1200" kern="1200" dirty="0" err="1" smtClean="0">
                <a:solidFill>
                  <a:schemeClr val="tx1"/>
                </a:solidFill>
                <a:latin typeface="+mn-lt"/>
                <a:ea typeface="+mn-ea"/>
                <a:cs typeface="+mn-cs"/>
              </a:rPr>
              <a:t>resorb</a:t>
            </a:r>
            <a:r>
              <a:rPr lang="en-US" sz="1200" kern="1200" dirty="0" smtClean="0">
                <a:solidFill>
                  <a:schemeClr val="tx1"/>
                </a:solidFill>
                <a:latin typeface="+mn-lt"/>
                <a:ea typeface="+mn-ea"/>
                <a:cs typeface="+mn-cs"/>
              </a:rPr>
              <a:t> the colloid in the centers of the follicles, resulting in the scalloped appearance of the edges of the colloid</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err="1" smtClean="0">
                <a:solidFill>
                  <a:schemeClr val="tx1"/>
                </a:solidFill>
                <a:latin typeface="+mn-lt"/>
                <a:ea typeface="+mn-ea"/>
                <a:cs typeface="+mn-cs"/>
              </a:rPr>
              <a:t>Thyroiditis</a:t>
            </a:r>
          </a:p>
          <a:p>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or inflammation of the thyroid gland, encompasses a diverse group of disorders characterized by some form of thyroid inflammation. These diseases include conditions that result in acute illness with severe thyroid pain (e.g., infectious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subacutegranulomatousthyroiditis</a:t>
            </a:r>
            <a:r>
              <a:rPr lang="en-US" sz="1200" kern="1200" dirty="0" smtClean="0">
                <a:solidFill>
                  <a:schemeClr val="tx1"/>
                </a:solidFill>
                <a:latin typeface="+mn-lt"/>
                <a:ea typeface="+mn-ea"/>
                <a:cs typeface="+mn-cs"/>
              </a:rPr>
              <a:t>) and disorders in which there is relatively little inflammation and the illness is manifested primarily by thyroid dysfunction (</a:t>
            </a:r>
            <a:r>
              <a:rPr lang="en-US" sz="1200" kern="1200" dirty="0" err="1" smtClean="0">
                <a:solidFill>
                  <a:schemeClr val="tx1"/>
                </a:solidFill>
                <a:latin typeface="+mn-lt"/>
                <a:ea typeface="+mn-ea"/>
                <a:cs typeface="+mn-cs"/>
              </a:rPr>
              <a:t>subacute</a:t>
            </a:r>
            <a:r>
              <a:rPr lang="en-US" sz="1200" kern="1200" dirty="0" smtClean="0">
                <a:solidFill>
                  <a:schemeClr val="tx1"/>
                </a:solidFill>
                <a:latin typeface="+mn-lt"/>
                <a:ea typeface="+mn-ea"/>
                <a:cs typeface="+mn-cs"/>
              </a:rPr>
              <a:t> lymphocytic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and fibrous [</a:t>
            </a:r>
            <a:r>
              <a:rPr lang="en-US" sz="1200" kern="1200" dirty="0" err="1" smtClean="0">
                <a:solidFill>
                  <a:schemeClr val="tx1"/>
                </a:solidFill>
                <a:latin typeface="+mn-lt"/>
                <a:ea typeface="+mn-ea"/>
                <a:cs typeface="+mn-cs"/>
              </a:rPr>
              <a:t>Reidel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HASHIMOTO THYROIDITIS </a:t>
            </a:r>
            <a:r>
              <a:rPr lang="en-US" dirty="0" err="1" smtClean="0"/>
              <a:t>Body_ID</a:t>
            </a:r>
            <a:r>
              <a:rPr lang="en-US" dirty="0" smtClean="0"/>
              <a:t>: </a:t>
            </a:r>
            <a:r>
              <a:rPr lang="en-US" b="1" dirty="0" smtClean="0"/>
              <a:t>HC024025</a:t>
            </a:r>
            <a:r>
              <a:rPr lang="en-US" dirty="0" smtClean="0"/>
              <a:t> Hashimoto </a:t>
            </a:r>
            <a:r>
              <a:rPr lang="en-US" dirty="0" err="1" smtClean="0"/>
              <a:t>thyroiditis</a:t>
            </a:r>
            <a:r>
              <a:rPr lang="en-US" dirty="0" smtClean="0"/>
              <a:t> is the most common cause of hypothyroidism in areas of the world where iodine levels are sufficient. The name </a:t>
            </a:r>
            <a:r>
              <a:rPr lang="en-US" i="1" dirty="0" smtClean="0"/>
              <a:t>Hashimoto </a:t>
            </a:r>
            <a:r>
              <a:rPr lang="en-US" i="1" dirty="0" err="1" smtClean="0"/>
              <a:t>thyroiditis</a:t>
            </a:r>
            <a:r>
              <a:rPr lang="en-US" dirty="0" smtClean="0"/>
              <a:t> is derived from the 1912 report by Hashimoto describing patients with goiter and intense lymphocytic infiltration of the thyroid </a:t>
            </a:r>
            <a:r>
              <a:rPr lang="en-US" i="1" dirty="0" smtClean="0"/>
              <a:t>(</a:t>
            </a:r>
            <a:r>
              <a:rPr lang="en-US" i="1" dirty="0" err="1" smtClean="0"/>
              <a:t>struma</a:t>
            </a:r>
            <a:r>
              <a:rPr lang="en-US" i="1" dirty="0" smtClean="0"/>
              <a:t> </a:t>
            </a:r>
            <a:r>
              <a:rPr lang="en-US" i="1" dirty="0" err="1" smtClean="0"/>
              <a:t>lymphomatosa</a:t>
            </a:r>
            <a:r>
              <a:rPr lang="en-US" i="1" dirty="0" smtClean="0"/>
              <a:t>)</a:t>
            </a:r>
            <a:r>
              <a:rPr lang="en-US" dirty="0" smtClean="0"/>
              <a:t>.</a:t>
            </a:r>
            <a:r>
              <a:rPr lang="en-US" baseline="30000" dirty="0" smtClean="0">
                <a:hlinkClick r:id="rId3" action="ppaction://hlinkfile" tooltip="Go here now"/>
              </a:rPr>
              <a:t>10</a:t>
            </a:r>
            <a:r>
              <a:rPr lang="en-US" dirty="0" smtClean="0"/>
              <a:t> Hashimoto </a:t>
            </a:r>
            <a:r>
              <a:rPr lang="en-US" dirty="0" err="1" smtClean="0"/>
              <a:t>thyroiditis</a:t>
            </a:r>
            <a:r>
              <a:rPr lang="en-US" dirty="0" smtClean="0"/>
              <a:t> and Graves disease (see below) are the two most common immunologically mediated disorders of the thyroid. Hashimoto </a:t>
            </a:r>
            <a:r>
              <a:rPr lang="en-US" dirty="0" err="1" smtClean="0"/>
              <a:t>thyroiditis</a:t>
            </a:r>
            <a:r>
              <a:rPr lang="en-US" dirty="0" smtClean="0"/>
              <a:t> is characterized by gradual thyroid failure because of autoimmune destruction of the thyroid gland. This disorder is most prevalent between 45 and 65 years of age and is more common in women than in men, with a female predominance of 10 : 1 to 20 : 1. Although it is primarily a disease of older women, it can occur in children and is a major cause of </a:t>
            </a:r>
            <a:r>
              <a:rPr lang="en-US" dirty="0" err="1" smtClean="0"/>
              <a:t>nonendemic</a:t>
            </a:r>
            <a:r>
              <a:rPr lang="en-US" dirty="0" smtClean="0"/>
              <a:t> goiter in the pediatric population.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(or chronic lymphocytic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is the most common cause of hypothyroidism in areas of the world where iodine levels are sufficient. It is characterized by gradual thyroid failure because of autoimmune destruction of the thyroid gland. The name </a:t>
            </a:r>
            <a:r>
              <a:rPr lang="en-US" sz="1200" i="1" kern="1200" dirty="0" smtClean="0">
                <a:solidFill>
                  <a:schemeClr val="tx1"/>
                </a:solidFill>
                <a:latin typeface="+mn-lt"/>
                <a:ea typeface="+mn-ea"/>
                <a:cs typeface="+mn-cs"/>
              </a:rPr>
              <a:t>Hashimoto </a:t>
            </a:r>
            <a:r>
              <a:rPr lang="en-US" sz="1200" i="1" kern="1200" dirty="0" err="1" smtClean="0">
                <a:solidFill>
                  <a:schemeClr val="tx1"/>
                </a:solidFill>
                <a:latin typeface="+mn-lt"/>
                <a:ea typeface="+mn-ea"/>
                <a:cs typeface="+mn-cs"/>
              </a:rPr>
              <a:t>thyroiditis</a:t>
            </a:r>
            <a:r>
              <a:rPr lang="en-US" sz="1200" i="1" kern="1200" dirty="0" smtClean="0">
                <a:solidFill>
                  <a:schemeClr val="tx1"/>
                </a:solidFill>
                <a:latin typeface="+mn-lt"/>
                <a:ea typeface="+mn-ea"/>
                <a:cs typeface="+mn-cs"/>
              </a:rPr>
              <a:t> is derived from the 1912 report by Hashimoto describing patients with goiter and intense lymphocytic infiltration of the thyroid (</a:t>
            </a:r>
            <a:r>
              <a:rPr lang="en-US" sz="1200" i="1" kern="1200" dirty="0" err="1" smtClean="0">
                <a:solidFill>
                  <a:schemeClr val="tx1"/>
                </a:solidFill>
                <a:latin typeface="+mn-lt"/>
                <a:ea typeface="+mn-ea"/>
                <a:cs typeface="+mn-cs"/>
              </a:rPr>
              <a:t>strumalymphomatosa</a:t>
            </a:r>
            <a:r>
              <a:rPr lang="en-US" sz="1200" i="1" kern="1200" dirty="0" smtClean="0">
                <a:solidFill>
                  <a:schemeClr val="tx1"/>
                </a:solidFill>
                <a:latin typeface="+mn-lt"/>
                <a:ea typeface="+mn-ea"/>
                <a:cs typeface="+mn-cs"/>
              </a:rPr>
              <a:t>). This disorder is most prevalent between 45 and 65 years of age and is more common in women than in men, with a female predominance of 10:1 to 20:1. Although it is primarily a disease of older women, it can occur in children and is a major cause of </a:t>
            </a:r>
            <a:r>
              <a:rPr lang="en-US" sz="1200" i="1" kern="1200" dirty="0" err="1" smtClean="0">
                <a:solidFill>
                  <a:schemeClr val="tx1"/>
                </a:solidFill>
                <a:latin typeface="+mn-lt"/>
                <a:ea typeface="+mn-ea"/>
                <a:cs typeface="+mn-cs"/>
              </a:rPr>
              <a:t>nonendemic</a:t>
            </a:r>
            <a:r>
              <a:rPr lang="en-US" sz="1200" i="1" kern="1200" dirty="0" smtClean="0">
                <a:solidFill>
                  <a:schemeClr val="tx1"/>
                </a:solidFill>
                <a:latin typeface="+mn-lt"/>
                <a:ea typeface="+mn-ea"/>
                <a:cs typeface="+mn-cs"/>
              </a:rPr>
              <a:t> goiter in children.	</a:t>
            </a:r>
          </a:p>
          <a:p>
            <a:r>
              <a:rPr lang="en-US" sz="1200" kern="1200" dirty="0" smtClean="0">
                <a:solidFill>
                  <a:schemeClr val="tx1"/>
                </a:solidFill>
                <a:latin typeface="+mn-lt"/>
                <a:ea typeface="+mn-ea"/>
                <a:cs typeface="+mn-cs"/>
              </a:rPr>
              <a:t>Epidemiologic studies have demonstrated a significant </a:t>
            </a:r>
            <a:r>
              <a:rPr lang="en-US" sz="1200" i="1" kern="1200" dirty="0" smtClean="0">
                <a:solidFill>
                  <a:schemeClr val="tx1"/>
                </a:solidFill>
                <a:latin typeface="+mn-lt"/>
                <a:ea typeface="+mn-ea"/>
                <a:cs typeface="+mn-cs"/>
              </a:rPr>
              <a:t>genetic component to Hashimoto </a:t>
            </a:r>
            <a:r>
              <a:rPr lang="en-US" sz="1200" i="1" kern="1200" dirty="0" err="1" smtClean="0">
                <a:solidFill>
                  <a:schemeClr val="tx1"/>
                </a:solidFill>
                <a:latin typeface="+mn-lt"/>
                <a:ea typeface="+mn-ea"/>
                <a:cs typeface="+mn-cs"/>
              </a:rPr>
              <a:t>thyroiditis</a:t>
            </a:r>
            <a:r>
              <a:rPr lang="en-US" sz="1200" i="1" kern="1200" dirty="0" smtClean="0">
                <a:solidFill>
                  <a:schemeClr val="tx1"/>
                </a:solidFill>
                <a:latin typeface="+mn-lt"/>
                <a:ea typeface="+mn-ea"/>
                <a:cs typeface="+mn-cs"/>
              </a:rPr>
              <a:t>, although, as in most other autoimmune disorders, the pattern of inheritance is non-</a:t>
            </a:r>
            <a:r>
              <a:rPr lang="en-US" sz="1200" i="1" kern="1200" dirty="0" err="1" smtClean="0">
                <a:solidFill>
                  <a:schemeClr val="tx1"/>
                </a:solidFill>
                <a:latin typeface="+mn-lt"/>
                <a:ea typeface="+mn-ea"/>
                <a:cs typeface="+mn-cs"/>
              </a:rPr>
              <a:t>Mendelian</a:t>
            </a:r>
            <a:r>
              <a:rPr lang="en-US" sz="1200" i="1" kern="1200" dirty="0" smtClean="0">
                <a:solidFill>
                  <a:schemeClr val="tx1"/>
                </a:solidFill>
                <a:latin typeface="+mn-lt"/>
                <a:ea typeface="+mn-ea"/>
                <a:cs typeface="+mn-cs"/>
              </a:rPr>
              <a:t> and likely to be influenced by subtle variations in the functions of multiple genes. The concordance rate in monozygotic twins is 30% to 60%, and up to 50% of asymptomatic first-degree relatives of Hashimoto patients demonstrate circulating </a:t>
            </a:r>
            <a:r>
              <a:rPr lang="en-US" sz="1200" i="1" kern="1200" dirty="0" err="1" smtClean="0">
                <a:solidFill>
                  <a:schemeClr val="tx1"/>
                </a:solidFill>
                <a:latin typeface="+mn-lt"/>
                <a:ea typeface="+mn-ea"/>
                <a:cs typeface="+mn-cs"/>
              </a:rPr>
              <a:t>antithyroid</a:t>
            </a:r>
            <a:r>
              <a:rPr lang="en-US" sz="1200" i="1" kern="1200" dirty="0" smtClean="0">
                <a:solidFill>
                  <a:schemeClr val="tx1"/>
                </a:solidFill>
                <a:latin typeface="+mn-lt"/>
                <a:ea typeface="+mn-ea"/>
                <a:cs typeface="+mn-cs"/>
              </a:rPr>
              <a:t> antibodies.</a:t>
            </a:r>
            <a:r>
              <a:rPr lang="en-US" sz="1200" i="1" kern="1200" baseline="30000" dirty="0" smtClean="0">
                <a:solidFill>
                  <a:schemeClr val="tx1"/>
                </a:solidFill>
                <a:latin typeface="+mn-lt"/>
                <a:ea typeface="+mn-ea"/>
                <a:cs typeface="+mn-cs"/>
                <a:hlinkClick r:id="rId3"/>
              </a:rPr>
              <a:t>15 Several chromosomal abnormalities have been associated with thyroid autoimmunity. For example, adults with Turner syndrome (see </a:t>
            </a:r>
            <a:r>
              <a:rPr lang="en-US" sz="1200" i="1" u="sng" kern="1200" baseline="30000" dirty="0" smtClean="0">
                <a:solidFill>
                  <a:schemeClr val="tx1"/>
                </a:solidFill>
                <a:latin typeface="+mn-lt"/>
                <a:ea typeface="+mn-ea"/>
                <a:cs typeface="+mn-cs"/>
                <a:hlinkClick r:id="rId4"/>
              </a:rPr>
              <a:t>Chapter 5) have a high prevalence of circulating antithyroid antibodies, and a substantial minority (∼20%) develops subclinical or clinical hypothyroidism that is indistinguishable from Hashimoto thyroiditis. Similarly, adults with trisomy 21 (Down syndrome, see Chapter 5) are also at an increased risk for developing Hashimoto thyroiditis and hypothyroidism. There are reports that polymorphisms in the HLA locus, specifically the HLA-DR3 and HLA-DR5 alleles, are linked to Hashimoto thyroiditis, but the association is weak. Finally, genomewide linkage analyses in families with Hashimoto thyroiditis have provided evidence for several susceptibility loci, such as on chromosomes 6p and 12q, that may harbor genes predisposing to this disorder.</a:t>
            </a:r>
            <a:r>
              <a:rPr lang="en-US" sz="1200" i="1" u="sng" kern="1200" baseline="30000" dirty="0" smtClean="0">
                <a:solidFill>
                  <a:schemeClr val="tx1"/>
                </a:solidFill>
                <a:latin typeface="+mn-lt"/>
                <a:ea typeface="+mn-ea"/>
                <a:cs typeface="+mn-cs"/>
                <a:hlinkClick r:id="rId5"/>
              </a:rPr>
              <a:t>16	</a:t>
            </a:r>
          </a:p>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is an autoimmune disease in which the immune system reacts against a variety of thyroid antigens. The overriding feature of 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is progressive depletion of thyroid epithelial cells (</a:t>
            </a:r>
            <a:r>
              <a:rPr lang="en-US" sz="1200" kern="1200" dirty="0" err="1" smtClean="0">
                <a:solidFill>
                  <a:schemeClr val="tx1"/>
                </a:solidFill>
                <a:latin typeface="+mn-lt"/>
                <a:ea typeface="+mn-ea"/>
                <a:cs typeface="+mn-cs"/>
              </a:rPr>
              <a:t>thyrocytes</a:t>
            </a:r>
            <a:r>
              <a:rPr lang="en-US" sz="1200" kern="1200" dirty="0" smtClean="0">
                <a:solidFill>
                  <a:schemeClr val="tx1"/>
                </a:solidFill>
                <a:latin typeface="+mn-lt"/>
                <a:ea typeface="+mn-ea"/>
                <a:cs typeface="+mn-cs"/>
              </a:rPr>
              <a:t>), which are gradually replaced by mononuclear cell infiltration and fibrosis. Multiple immunologic mechanisms may contribute to the death of </a:t>
            </a:r>
            <a:r>
              <a:rPr lang="en-US" sz="1200" kern="1200" dirty="0" err="1" smtClean="0">
                <a:solidFill>
                  <a:schemeClr val="tx1"/>
                </a:solidFill>
                <a:latin typeface="+mn-lt"/>
                <a:ea typeface="+mn-ea"/>
                <a:cs typeface="+mn-cs"/>
              </a:rPr>
              <a:t>thyrocytes</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3"/>
              </a:rPr>
              <a:t>Fig. 24-9).</a:t>
            </a:r>
            <a:r>
              <a:rPr lang="en-US" sz="1200" u="sng" kern="1200" baseline="30000" dirty="0" smtClean="0">
                <a:solidFill>
                  <a:schemeClr val="tx1"/>
                </a:solidFill>
                <a:latin typeface="+mn-lt"/>
                <a:ea typeface="+mn-ea"/>
                <a:cs typeface="+mn-cs"/>
                <a:hlinkClick r:id="rId4"/>
              </a:rPr>
              <a:t>17,</a:t>
            </a:r>
            <a:r>
              <a:rPr lang="en-US" sz="1200" u="sng" kern="1200" baseline="30000" dirty="0" smtClean="0">
                <a:solidFill>
                  <a:schemeClr val="tx1"/>
                </a:solidFill>
                <a:latin typeface="+mn-lt"/>
                <a:ea typeface="+mn-ea"/>
                <a:cs typeface="+mn-cs"/>
                <a:hlinkClick r:id="rId5"/>
              </a:rPr>
              <a:t>18 Sensitization of autoreactive CD4+ T-helper cells to thyroid antigens appears to be the initiating event. The effector mechanisms for thyrocyte death include the following:</a:t>
            </a:r>
            <a:r>
              <a:rPr lang="en-US" sz="1200" i="1" u="sng" kern="1200" baseline="30000" dirty="0" smtClean="0">
                <a:solidFill>
                  <a:schemeClr val="tx1"/>
                </a:solidFill>
                <a:latin typeface="+mn-lt"/>
                <a:ea typeface="+mn-ea"/>
                <a:cs typeface="+mn-cs"/>
                <a:hlinkClick r:id="rId5"/>
              </a:rPr>
              <a:t>CD8+ cytotoxic T cell-mediated cell death: CD8+ cytotoxic T cells may cause thyrocyte destruction by one of two pathways: exocytosis of perforin/granzyme granules or engagement of death receptors, specifically CD95 (also known as Fas) on the target cell (</a:t>
            </a:r>
            <a:r>
              <a:rPr lang="en-US" sz="1200" i="1" u="sng" kern="1200" baseline="30000" dirty="0" smtClean="0">
                <a:solidFill>
                  <a:schemeClr val="tx1"/>
                </a:solidFill>
                <a:latin typeface="+mn-lt"/>
                <a:ea typeface="+mn-ea"/>
                <a:cs typeface="+mn-cs"/>
                <a:hlinkClick r:id="rId6"/>
              </a:rPr>
              <a:t>Chapter 6).Cytokine-mediated cell death: CD4+ T cells produce inflammatory cytokines such as IFN-γ in the immediate thyrocyte milieu, with resultant recruitment and activation of macrophages and damage to follicles.Binding of antithyroid antibodies (anti-TSH receptor antibodies, antithyroglobulin, and antithyroid peroxidase antibodies) followed by antibody-dependent cell-mediated cytotoxicity (ADCC) (Chapter 6).</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Clinical Course. Hashimoto </a:t>
            </a:r>
            <a:r>
              <a:rPr lang="en-US" sz="1200" b="1" kern="1200" dirty="0" err="1" smtClean="0">
                <a:solidFill>
                  <a:schemeClr val="tx1"/>
                </a:solidFill>
                <a:latin typeface="+mn-lt"/>
                <a:ea typeface="+mn-ea"/>
                <a:cs typeface="+mn-cs"/>
              </a:rPr>
              <a:t>thyroiditis</a:t>
            </a:r>
            <a:r>
              <a:rPr lang="en-US" sz="1200" b="1" kern="1200" dirty="0" smtClean="0">
                <a:solidFill>
                  <a:schemeClr val="tx1"/>
                </a:solidFill>
                <a:latin typeface="+mn-lt"/>
                <a:ea typeface="+mn-ea"/>
                <a:cs typeface="+mn-cs"/>
              </a:rPr>
              <a:t> comes to clinical attention as painless enlargement of the thyroid, usually associated with some degree of hypothyroidism, in a middle-aged woman. The enlargement of the gland is usually symmetric and diffuse, but in some cases, it may be sufficiently localized to raise a suspicion of neoplasm. In the usual clinical course, hypothyroidism develops gradually. In some cases, however, it may be preceded by transient </a:t>
            </a:r>
            <a:r>
              <a:rPr lang="en-US" sz="1200" b="1" kern="1200" dirty="0" err="1" smtClean="0">
                <a:solidFill>
                  <a:schemeClr val="tx1"/>
                </a:solidFill>
                <a:latin typeface="+mn-lt"/>
                <a:ea typeface="+mn-ea"/>
                <a:cs typeface="+mn-cs"/>
              </a:rPr>
              <a:t>thyrotoxicosis</a:t>
            </a:r>
            <a:r>
              <a:rPr lang="en-US" sz="1200" b="1" kern="1200" dirty="0" smtClean="0">
                <a:solidFill>
                  <a:schemeClr val="tx1"/>
                </a:solidFill>
                <a:latin typeface="+mn-lt"/>
                <a:ea typeface="+mn-ea"/>
                <a:cs typeface="+mn-cs"/>
              </a:rPr>
              <a:t> caused by disruption of thyroid follicles, with secondary release of thyroid hormones ("</a:t>
            </a:r>
            <a:r>
              <a:rPr lang="en-US" sz="1200" b="1" kern="1200" dirty="0" err="1" smtClean="0">
                <a:solidFill>
                  <a:schemeClr val="tx1"/>
                </a:solidFill>
                <a:latin typeface="+mn-lt"/>
                <a:ea typeface="+mn-ea"/>
                <a:cs typeface="+mn-cs"/>
              </a:rPr>
              <a:t>hashitoxicosis</a:t>
            </a:r>
            <a:r>
              <a:rPr lang="en-US" sz="1200" b="1" kern="1200" dirty="0" smtClean="0">
                <a:solidFill>
                  <a:schemeClr val="tx1"/>
                </a:solidFill>
                <a:latin typeface="+mn-lt"/>
                <a:ea typeface="+mn-ea"/>
                <a:cs typeface="+mn-cs"/>
              </a:rPr>
              <a:t>"). During this phase, free T</a:t>
            </a:r>
            <a:r>
              <a:rPr lang="en-US" sz="1200" b="1" kern="1200" baseline="-25000" dirty="0" smtClean="0">
                <a:solidFill>
                  <a:schemeClr val="tx1"/>
                </a:solidFill>
                <a:latin typeface="+mn-lt"/>
                <a:ea typeface="+mn-ea"/>
                <a:cs typeface="+mn-cs"/>
              </a:rPr>
              <a:t>4</a:t>
            </a:r>
            <a:r>
              <a:rPr lang="en-US" sz="1200" b="1" kern="1200" baseline="0" dirty="0" smtClean="0">
                <a:solidFill>
                  <a:schemeClr val="tx1"/>
                </a:solidFill>
                <a:latin typeface="+mn-lt"/>
                <a:ea typeface="+mn-ea"/>
                <a:cs typeface="+mn-cs"/>
              </a:rPr>
              <a:t> and T</a:t>
            </a:r>
            <a:r>
              <a:rPr lang="en-US" sz="1200" b="1" kern="1200" baseline="-25000" dirty="0" smtClean="0">
                <a:solidFill>
                  <a:schemeClr val="tx1"/>
                </a:solidFill>
                <a:latin typeface="+mn-lt"/>
                <a:ea typeface="+mn-ea"/>
                <a:cs typeface="+mn-cs"/>
              </a:rPr>
              <a:t>3</a:t>
            </a:r>
            <a:r>
              <a:rPr lang="en-US" sz="1200" b="1" kern="1200" baseline="0" dirty="0" smtClean="0">
                <a:solidFill>
                  <a:schemeClr val="tx1"/>
                </a:solidFill>
                <a:latin typeface="+mn-lt"/>
                <a:ea typeface="+mn-ea"/>
                <a:cs typeface="+mn-cs"/>
              </a:rPr>
              <a:t> levels are elevated, TSH is diminished, and radioactive iodine uptake is decreased. As hypothyroidism supervenes, T</a:t>
            </a:r>
            <a:r>
              <a:rPr lang="en-US" sz="1200" b="1" kern="1200" baseline="-25000" dirty="0" smtClean="0">
                <a:solidFill>
                  <a:schemeClr val="tx1"/>
                </a:solidFill>
                <a:latin typeface="+mn-lt"/>
                <a:ea typeface="+mn-ea"/>
                <a:cs typeface="+mn-cs"/>
              </a:rPr>
              <a:t>4</a:t>
            </a:r>
            <a:r>
              <a:rPr lang="en-US" sz="1200" b="1" kern="1200" baseline="0" dirty="0" smtClean="0">
                <a:solidFill>
                  <a:schemeClr val="tx1"/>
                </a:solidFill>
                <a:latin typeface="+mn-lt"/>
                <a:ea typeface="+mn-ea"/>
                <a:cs typeface="+mn-cs"/>
              </a:rPr>
              <a:t> and T</a:t>
            </a:r>
            <a:r>
              <a:rPr lang="en-US" sz="1200" b="1" kern="1200" baseline="-25000" dirty="0" smtClean="0">
                <a:solidFill>
                  <a:schemeClr val="tx1"/>
                </a:solidFill>
                <a:latin typeface="+mn-lt"/>
                <a:ea typeface="+mn-ea"/>
                <a:cs typeface="+mn-cs"/>
              </a:rPr>
              <a:t>3</a:t>
            </a:r>
            <a:r>
              <a:rPr lang="en-US" sz="1200" b="1" kern="1200" baseline="0" dirty="0" smtClean="0">
                <a:solidFill>
                  <a:schemeClr val="tx1"/>
                </a:solidFill>
                <a:latin typeface="+mn-lt"/>
                <a:ea typeface="+mn-ea"/>
                <a:cs typeface="+mn-cs"/>
              </a:rPr>
              <a:t> levels progressively fall, accompanied by a compensatory increase in TSH. Patients with Hashimoto </a:t>
            </a:r>
            <a:r>
              <a:rPr lang="en-US" sz="1200" b="1" kern="1200" baseline="0" dirty="0" err="1" smtClean="0">
                <a:solidFill>
                  <a:schemeClr val="tx1"/>
                </a:solidFill>
                <a:latin typeface="+mn-lt"/>
                <a:ea typeface="+mn-ea"/>
                <a:cs typeface="+mn-cs"/>
              </a:rPr>
              <a:t>thyroiditis</a:t>
            </a:r>
            <a:r>
              <a:rPr lang="en-US" sz="1200" b="1" kern="1200" baseline="0" dirty="0" smtClean="0">
                <a:solidFill>
                  <a:schemeClr val="tx1"/>
                </a:solidFill>
                <a:latin typeface="+mn-lt"/>
                <a:ea typeface="+mn-ea"/>
                <a:cs typeface="+mn-cs"/>
              </a:rPr>
              <a:t> are at increased risk for developing other concomitant autoimmune diseases, both endocrine (type 1 diabetes, autoimmune </a:t>
            </a:r>
            <a:r>
              <a:rPr lang="en-US" sz="1200" b="1" kern="1200" baseline="0" dirty="0" err="1" smtClean="0">
                <a:solidFill>
                  <a:schemeClr val="tx1"/>
                </a:solidFill>
                <a:latin typeface="+mn-lt"/>
                <a:ea typeface="+mn-ea"/>
                <a:cs typeface="+mn-cs"/>
              </a:rPr>
              <a:t>adrenalitis</a:t>
            </a:r>
            <a:r>
              <a:rPr lang="en-US" sz="1200" b="1" kern="1200" baseline="0" dirty="0" smtClean="0">
                <a:solidFill>
                  <a:schemeClr val="tx1"/>
                </a:solidFill>
                <a:latin typeface="+mn-lt"/>
                <a:ea typeface="+mn-ea"/>
                <a:cs typeface="+mn-cs"/>
              </a:rPr>
              <a:t>), and </a:t>
            </a:r>
            <a:r>
              <a:rPr lang="en-US" sz="1200" b="1" kern="1200" baseline="0" dirty="0" err="1" smtClean="0">
                <a:solidFill>
                  <a:schemeClr val="tx1"/>
                </a:solidFill>
                <a:latin typeface="+mn-lt"/>
                <a:ea typeface="+mn-ea"/>
                <a:cs typeface="+mn-cs"/>
              </a:rPr>
              <a:t>nonendocrine</a:t>
            </a:r>
            <a:r>
              <a:rPr lang="en-US" sz="1200" b="1" kern="1200" baseline="0" dirty="0" smtClean="0">
                <a:solidFill>
                  <a:schemeClr val="tx1"/>
                </a:solidFill>
                <a:latin typeface="+mn-lt"/>
                <a:ea typeface="+mn-ea"/>
                <a:cs typeface="+mn-cs"/>
              </a:rPr>
              <a:t> (systemic lupus </a:t>
            </a:r>
            <a:r>
              <a:rPr lang="en-US" sz="1200" b="1" kern="1200" baseline="0" dirty="0" err="1" smtClean="0">
                <a:solidFill>
                  <a:schemeClr val="tx1"/>
                </a:solidFill>
                <a:latin typeface="+mn-lt"/>
                <a:ea typeface="+mn-ea"/>
                <a:cs typeface="+mn-cs"/>
              </a:rPr>
              <a:t>erythematosus</a:t>
            </a:r>
            <a:r>
              <a:rPr lang="en-US" sz="1200" b="1" kern="1200" baseline="0" dirty="0" smtClean="0">
                <a:solidFill>
                  <a:schemeClr val="tx1"/>
                </a:solidFill>
                <a:latin typeface="+mn-lt"/>
                <a:ea typeface="+mn-ea"/>
                <a:cs typeface="+mn-cs"/>
              </a:rPr>
              <a:t>, myasthenia gravis, and </a:t>
            </a:r>
            <a:r>
              <a:rPr lang="en-US" sz="1200" b="1" kern="1200" baseline="0" dirty="0" err="1" smtClean="0">
                <a:solidFill>
                  <a:schemeClr val="tx1"/>
                </a:solidFill>
                <a:latin typeface="+mn-lt"/>
                <a:ea typeface="+mn-ea"/>
                <a:cs typeface="+mn-cs"/>
              </a:rPr>
              <a:t>Sjögren</a:t>
            </a:r>
            <a:r>
              <a:rPr lang="en-US" sz="1200" b="1" kern="1200" baseline="0" dirty="0" smtClean="0">
                <a:solidFill>
                  <a:schemeClr val="tx1"/>
                </a:solidFill>
                <a:latin typeface="+mn-lt"/>
                <a:ea typeface="+mn-ea"/>
                <a:cs typeface="+mn-cs"/>
              </a:rPr>
              <a:t> syndrome; see </a:t>
            </a:r>
            <a:r>
              <a:rPr lang="en-US" sz="1200" b="1" u="sng" kern="1200" baseline="0" dirty="0" smtClean="0">
                <a:solidFill>
                  <a:schemeClr val="tx1"/>
                </a:solidFill>
                <a:latin typeface="+mn-lt"/>
                <a:ea typeface="+mn-ea"/>
                <a:cs typeface="+mn-cs"/>
                <a:hlinkClick r:id="rId3"/>
              </a:rPr>
              <a:t>Chapter 6), and also at increased risk for the development of B-cell non-Hodgkin lymphomas. However, there is no established risk for developing thyroid epithelial </a:t>
            </a:r>
            <a:r>
              <a:rPr lang="en-US" sz="1200" b="1" u="sng" kern="1200" baseline="0" dirty="0" err="1" smtClean="0">
                <a:solidFill>
                  <a:schemeClr val="tx1"/>
                </a:solidFill>
                <a:latin typeface="+mn-lt"/>
                <a:ea typeface="+mn-ea"/>
                <a:cs typeface="+mn-cs"/>
                <a:hlinkClick r:id="rId3"/>
              </a:rPr>
              <a:t>neoplasms.</a:t>
            </a:r>
            <a:r>
              <a:rPr lang="en-US" sz="1200" b="1" kern="1200" dirty="0" err="1" smtClean="0">
                <a:solidFill>
                  <a:schemeClr val="tx1"/>
                </a:solidFill>
                <a:latin typeface="+mn-lt"/>
                <a:ea typeface="+mn-ea"/>
                <a:cs typeface="+mn-cs"/>
              </a:rPr>
              <a:t>Morphology</a:t>
            </a:r>
            <a:r>
              <a:rPr lang="en-US" sz="1200" b="1" kern="1200" dirty="0" smtClean="0">
                <a:solidFill>
                  <a:schemeClr val="tx1"/>
                </a:solidFill>
                <a:latin typeface="+mn-lt"/>
                <a:ea typeface="+mn-ea"/>
                <a:cs typeface="+mn-cs"/>
              </a:rPr>
              <a:t>. The thyroid is often diffusely enlarged, although more localized enlargement may be seen in some cases. The capsule is intact, and the gland is well demarcated from adjacent structures. The cut surface is pale, yellow-tan, firm, and somewhat nodular. Microscopic examination reveals extensive infiltration of the parenchyma by a mononuclear inflammatory infiltrate containing small lymphocytes, plasma cells, and well-developed germinal centers (</a:t>
            </a:r>
            <a:r>
              <a:rPr lang="en-US" sz="1200" b="1" u="sng" kern="1200" dirty="0" smtClean="0">
                <a:solidFill>
                  <a:schemeClr val="tx1"/>
                </a:solidFill>
                <a:latin typeface="+mn-lt"/>
                <a:ea typeface="+mn-ea"/>
                <a:cs typeface="+mn-cs"/>
                <a:hlinkClick r:id="rId4"/>
              </a:rPr>
              <a:t>Fig. 24-10). The thyroid follicles are atrophic and are lined in many areas by epithelial cells distinguished by the presence of abundant eosinophilic, granular cytoplasm, termed Hürthle cells. This is a metaplastic response of the normally low cuboidal follicular epithelium to ongoing injury. In fine-needle aspiration biopsies, the presence of Hürthle cells in conjunction with a heterogeneous population of lymphocytes is characteristic of Hashimoto thyroiditis. In "classic" Hashimoto thyroiditis, interstitial connective tissue is increased and may be abundant. A fibrous variant is characterized by severe thyroid follicular atrophy and dense "keloid-like" fibrosis, with broad bands of acellular collagen encompassing residual thyroid tissue. Unlike Reidel thyroiditis (see below), the fibrosis does not extend beyond the capsule of the gland. The remnant thyroid parenchyma demonstrates features of chronic lymphocytic thyroiditis.	</a:t>
            </a:r>
          </a:p>
          <a:p>
            <a:r>
              <a:rPr lang="en-US" sz="1200" kern="1200" dirty="0" smtClean="0">
                <a:solidFill>
                  <a:schemeClr val="tx1"/>
                </a:solidFill>
                <a:latin typeface="+mn-lt"/>
                <a:ea typeface="+mn-ea"/>
                <a:cs typeface="+mn-cs"/>
              </a:rPr>
              <a:t>Pathogenesis of 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Three proposed models for mechanism of </a:t>
            </a:r>
            <a:r>
              <a:rPr lang="en-US" sz="1200" kern="1200" dirty="0" err="1" smtClean="0">
                <a:solidFill>
                  <a:schemeClr val="tx1"/>
                </a:solidFill>
                <a:latin typeface="+mn-lt"/>
                <a:ea typeface="+mn-ea"/>
                <a:cs typeface="+mn-cs"/>
              </a:rPr>
              <a:t>thyrocyte</a:t>
            </a:r>
            <a:r>
              <a:rPr lang="en-US" sz="1200" kern="1200" dirty="0" smtClean="0">
                <a:solidFill>
                  <a:schemeClr val="tx1"/>
                </a:solidFill>
                <a:latin typeface="+mn-lt"/>
                <a:ea typeface="+mn-ea"/>
                <a:cs typeface="+mn-cs"/>
              </a:rPr>
              <a:t> destruction in Hashimoto disease. Sensitization of </a:t>
            </a:r>
            <a:r>
              <a:rPr lang="en-US" sz="1200" kern="1200" dirty="0" err="1" smtClean="0">
                <a:solidFill>
                  <a:schemeClr val="tx1"/>
                </a:solidFill>
                <a:latin typeface="+mn-lt"/>
                <a:ea typeface="+mn-ea"/>
                <a:cs typeface="+mn-cs"/>
              </a:rPr>
              <a:t>autoreactive</a:t>
            </a:r>
            <a:r>
              <a:rPr lang="en-US" sz="1200" kern="1200" dirty="0" smtClean="0">
                <a:solidFill>
                  <a:schemeClr val="tx1"/>
                </a:solidFill>
                <a:latin typeface="+mn-lt"/>
                <a:ea typeface="+mn-ea"/>
                <a:cs typeface="+mn-cs"/>
              </a:rPr>
              <a:t> CD4+ T cells to thyroid antigens appears to be the initiating event for all three mechanisms of thyroid cell death. See the text for details. </a:t>
            </a:r>
            <a:endParaRPr/>
          </a:p>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The thyroid parenchyma contains a dense lymphocytic infiltrate with germinal centers. Residual thyroid follicles lined by deeply </a:t>
            </a:r>
            <a:r>
              <a:rPr lang="en-US" sz="1200" kern="1200" dirty="0" err="1" smtClean="0">
                <a:solidFill>
                  <a:schemeClr val="tx1"/>
                </a:solidFill>
                <a:latin typeface="+mn-lt"/>
                <a:ea typeface="+mn-ea"/>
                <a:cs typeface="+mn-cs"/>
              </a:rPr>
              <a:t>eosinophilic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Hürthle</a:t>
            </a:r>
            <a:r>
              <a:rPr lang="en-US" sz="1200" kern="1200" dirty="0" smtClean="0">
                <a:solidFill>
                  <a:schemeClr val="tx1"/>
                </a:solidFill>
                <a:latin typeface="+mn-lt"/>
                <a:ea typeface="+mn-ea"/>
                <a:cs typeface="+mn-cs"/>
              </a:rPr>
              <a:t> cells are also seen. </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Hypothyroidism</a:t>
            </a:r>
            <a:r>
              <a:rPr lang="en-US" dirty="0" smtClean="0"/>
              <a:t> is caused by any structural or functional derangement that interferes with the production of adequate levels of thyroid hormone. Hypothyroidism is a fairly common disorder, and by some estimates the population prevalence of overt hypothyroidism is 0.3%, while subclinical hypothyroidism can be found in greater than 4%.</a:t>
            </a:r>
            <a:r>
              <a:rPr lang="en-US" baseline="30000" dirty="0" smtClean="0">
                <a:hlinkClick r:id="rId3" action="ppaction://hlinkfile" tooltip="Go here now"/>
              </a:rPr>
              <a:t>7</a:t>
            </a:r>
            <a:r>
              <a:rPr lang="en-US" dirty="0" smtClean="0"/>
              <a:t> The prevalence of hypothyroidism increases with age, and it is nearly tenfold more common in women than in men. It can result from a defect anywhere in the hypothalamic-pituitary-thyroid axis. As in the case of hyperthyroidism, this disorder is divided into </a:t>
            </a:r>
            <a:r>
              <a:rPr lang="en-US" i="1" dirty="0" smtClean="0"/>
              <a:t>primary</a:t>
            </a:r>
            <a:r>
              <a:rPr lang="en-US" dirty="0" smtClean="0"/>
              <a:t> and </a:t>
            </a:r>
            <a:r>
              <a:rPr lang="en-US" i="1" dirty="0" smtClean="0"/>
              <a:t>secondary</a:t>
            </a:r>
            <a:r>
              <a:rPr lang="en-US" dirty="0" smtClean="0"/>
              <a:t> categories, depending on whether the hypothyroidism arises from an intrinsic abnormality in the thyroid itself, or occurs as a result of pituitary and hypothalamic disease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thyroid gland consists of two bulky lateral lobes connected by a relatively thin isthmus, usually located below and anterior to the larynx. Normal variations in the structure of the thyroid gland include the presence of a pyramidal lobe, a remnant of the </a:t>
            </a:r>
            <a:r>
              <a:rPr lang="en-US" sz="1200" kern="1200" dirty="0" err="1" smtClean="0">
                <a:solidFill>
                  <a:schemeClr val="tx1"/>
                </a:solidFill>
                <a:latin typeface="+mn-lt"/>
                <a:ea typeface="+mn-ea"/>
                <a:cs typeface="+mn-cs"/>
              </a:rPr>
              <a:t>thyroglossal</a:t>
            </a:r>
            <a:r>
              <a:rPr lang="en-US" sz="1200" kern="1200" dirty="0" smtClean="0">
                <a:solidFill>
                  <a:schemeClr val="tx1"/>
                </a:solidFill>
                <a:latin typeface="+mn-lt"/>
                <a:ea typeface="+mn-ea"/>
                <a:cs typeface="+mn-cs"/>
              </a:rPr>
              <a:t> duct above the isthmus.</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Homeostasis in the hypothalamus-pituitary-thyroid axis and mechanism of action of thyroid hormones. Secretion of thyroid hormones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is controlled by </a:t>
            </a:r>
            <a:r>
              <a:rPr lang="en-US" sz="1200" kern="1200" baseline="0" dirty="0" err="1" smtClean="0">
                <a:solidFill>
                  <a:schemeClr val="tx1"/>
                </a:solidFill>
                <a:latin typeface="+mn-lt"/>
                <a:ea typeface="+mn-ea"/>
                <a:cs typeface="+mn-cs"/>
              </a:rPr>
              <a:t>trophic</a:t>
            </a:r>
            <a:r>
              <a:rPr lang="en-US" sz="1200" kern="1200" baseline="0" dirty="0" smtClean="0">
                <a:solidFill>
                  <a:schemeClr val="tx1"/>
                </a:solidFill>
                <a:latin typeface="+mn-lt"/>
                <a:ea typeface="+mn-ea"/>
                <a:cs typeface="+mn-cs"/>
              </a:rPr>
              <a:t> factors secreted by both the hypothalamus and the anterior pituitary. Decreased levels of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stimulate the release of </a:t>
            </a:r>
            <a:r>
              <a:rPr lang="en-US" sz="1200" kern="1200" baseline="0" dirty="0" err="1" smtClean="0">
                <a:solidFill>
                  <a:schemeClr val="tx1"/>
                </a:solidFill>
                <a:latin typeface="+mn-lt"/>
                <a:ea typeface="+mn-ea"/>
                <a:cs typeface="+mn-cs"/>
              </a:rPr>
              <a:t>thyrotropin</a:t>
            </a:r>
            <a:r>
              <a:rPr lang="en-US" sz="1200" kern="1200" baseline="0" dirty="0" smtClean="0">
                <a:solidFill>
                  <a:schemeClr val="tx1"/>
                </a:solidFill>
                <a:latin typeface="+mn-lt"/>
                <a:ea typeface="+mn-ea"/>
                <a:cs typeface="+mn-cs"/>
              </a:rPr>
              <a:t>-releasing hormone (TRH) from the hypothalamus and thyroid-stimulating hormone (TSH) from the anterior pituitary, causing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levels to rise. Elevated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levels, in turn, suppress the secretion of both TRH and TSH. This relationship is termed a negative-feedback loop. TSH binds to the TSH receptor on the thyroid follicular epithelium, which causes activation of G proteins, and cyclic AMP (</a:t>
            </a:r>
            <a:r>
              <a:rPr lang="en-US" sz="1200" kern="1200" baseline="0" dirty="0" err="1" smtClean="0">
                <a:solidFill>
                  <a:schemeClr val="tx1"/>
                </a:solidFill>
                <a:latin typeface="+mn-lt"/>
                <a:ea typeface="+mn-ea"/>
                <a:cs typeface="+mn-cs"/>
              </a:rPr>
              <a:t>cAMP</a:t>
            </a:r>
            <a:r>
              <a:rPr lang="en-US" sz="1200" kern="1200" baseline="0" dirty="0" smtClean="0">
                <a:solidFill>
                  <a:schemeClr val="tx1"/>
                </a:solidFill>
                <a:latin typeface="+mn-lt"/>
                <a:ea typeface="+mn-ea"/>
                <a:cs typeface="+mn-cs"/>
              </a:rPr>
              <a:t>)-mediated synthesis and release of thyroid hormones (T3 and T4). In the periphery,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interact with the thyroid hormone receptor (TR) to form a hormone-receptor complex that </a:t>
            </a:r>
            <a:r>
              <a:rPr lang="en-US" sz="1200" kern="1200" baseline="0" dirty="0" err="1" smtClean="0">
                <a:solidFill>
                  <a:schemeClr val="tx1"/>
                </a:solidFill>
                <a:latin typeface="+mn-lt"/>
                <a:ea typeface="+mn-ea"/>
                <a:cs typeface="+mn-cs"/>
              </a:rPr>
              <a:t>translocates</a:t>
            </a:r>
            <a:r>
              <a:rPr lang="en-US" sz="1200" kern="1200" baseline="0" dirty="0" smtClean="0">
                <a:solidFill>
                  <a:schemeClr val="tx1"/>
                </a:solidFill>
                <a:latin typeface="+mn-lt"/>
                <a:ea typeface="+mn-ea"/>
                <a:cs typeface="+mn-cs"/>
              </a:rPr>
              <a:t> to the nucleus and binds to so-called thyroid response elements (</a:t>
            </a:r>
            <a:r>
              <a:rPr lang="en-US" sz="1200" kern="1200" baseline="0" dirty="0" err="1" smtClean="0">
                <a:solidFill>
                  <a:schemeClr val="tx1"/>
                </a:solidFill>
                <a:latin typeface="+mn-lt"/>
                <a:ea typeface="+mn-ea"/>
                <a:cs typeface="+mn-cs"/>
              </a:rPr>
              <a:t>TREs</a:t>
            </a:r>
            <a:r>
              <a:rPr lang="en-US" sz="1200" kern="1200" baseline="0" dirty="0" smtClean="0">
                <a:solidFill>
                  <a:schemeClr val="tx1"/>
                </a:solidFill>
                <a:latin typeface="+mn-lt"/>
                <a:ea typeface="+mn-ea"/>
                <a:cs typeface="+mn-cs"/>
              </a:rPr>
              <a:t>) on target genes initiating transcription.</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Hypothyroidism</a:t>
            </a:r>
            <a:r>
              <a:rPr lang="en-US" dirty="0" smtClean="0"/>
              <a:t> is caused by any structural or functional derangement that interferes with the production of adequate levels of thyroid hormone. Hypothyroidism is a fairly common disorder, and by some estimates the population prevalence of overt hypothyroidism is 0.3%, while subclinical hypothyroidism can be found in greater than 4%.</a:t>
            </a:r>
            <a:r>
              <a:rPr lang="en-US" baseline="30000" dirty="0" smtClean="0">
                <a:hlinkClick r:id="rId3" action="ppaction://hlinkfile" tooltip="Go here now"/>
              </a:rPr>
              <a:t>7</a:t>
            </a:r>
            <a:r>
              <a:rPr lang="en-US" dirty="0" smtClean="0"/>
              <a:t> The prevalence of hypothyroidism increases with age, and it is nearly tenfold more common in women than in men. It can result from a defect anywhere in the hypothalamic-pituitary-thyroid axis. As in the case of hyperthyroidism, this disorder is divided into </a:t>
            </a:r>
            <a:r>
              <a:rPr lang="en-US" i="1" dirty="0" smtClean="0"/>
              <a:t>primary</a:t>
            </a:r>
            <a:r>
              <a:rPr lang="en-US" dirty="0" smtClean="0"/>
              <a:t> and </a:t>
            </a:r>
            <a:r>
              <a:rPr lang="en-US" i="1" dirty="0" smtClean="0"/>
              <a:t>secondary</a:t>
            </a:r>
            <a:r>
              <a:rPr lang="en-US" dirty="0" smtClean="0"/>
              <a:t> categories, depending on whether the hypothyroidism arises from an intrinsic abnormality in the thyroid itself, or occurs as a result of pituitary and hypothalamic disease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t" latinLnBrk="0" hangingPunct="1"/>
            <a:r>
              <a:rPr lang="en-US" sz="1200" b="1" i="0" u="none" strike="noStrike" kern="1200" dirty="0" err="1" smtClean="0">
                <a:solidFill>
                  <a:schemeClr val="tx1"/>
                </a:solidFill>
                <a:latin typeface="+mn-lt"/>
                <a:ea typeface="+mn-ea"/>
                <a:cs typeface="+mn-cs"/>
              </a:rPr>
              <a:t>Postablative</a:t>
            </a:r>
            <a:endParaRPr lang="en-US" sz="1200" b="1" i="0" u="none" strike="noStrike" kern="1200" dirty="0" smtClean="0">
              <a:solidFill>
                <a:schemeClr val="tx1"/>
              </a:solidFill>
              <a:latin typeface="+mn-lt"/>
              <a:ea typeface="+mn-ea"/>
              <a:cs typeface="+mn-cs"/>
            </a:endParaRPr>
          </a:p>
          <a:p>
            <a:pPr rtl="0" eaLnBrk="1" fontAlgn="ctr" latinLnBrk="0" hangingPunct="1"/>
            <a:endParaRPr lang="en-US" sz="1200" b="0" i="0" u="none" strike="noStrike" kern="1200" dirty="0" smtClean="0">
              <a:solidFill>
                <a:schemeClr val="tx1"/>
              </a:solidFill>
              <a:latin typeface="+mn-lt"/>
              <a:ea typeface="+mn-ea"/>
              <a:cs typeface="+mn-cs"/>
            </a:endParaRPr>
          </a:p>
          <a:p>
            <a:pPr rtl="0" eaLnBrk="1" fontAlgn="t" latinLnBrk="0" hangingPunct="1"/>
            <a:r>
              <a:rPr lang="en-US" sz="1200" b="0" i="0" u="none" strike="noStrike" kern="1200" dirty="0" smtClean="0">
                <a:solidFill>
                  <a:schemeClr val="tx1"/>
                </a:solidFill>
                <a:latin typeface="+mn-lt"/>
                <a:ea typeface="+mn-ea"/>
                <a:cs typeface="+mn-cs"/>
              </a:rPr>
              <a:t>  Surgery, radioiodine therapy, or external irradiation</a:t>
            </a:r>
          </a:p>
          <a:p>
            <a:pPr rtl="0" eaLnBrk="1" fontAlgn="ctr" latinLnBrk="0" hangingPunct="1"/>
            <a:endParaRPr lang="en-US" sz="1200" b="0" i="0" u="none" strike="noStrike" kern="1200" dirty="0" smtClean="0">
              <a:solidFill>
                <a:schemeClr val="tx1"/>
              </a:solidFill>
              <a:latin typeface="+mn-lt"/>
              <a:ea typeface="+mn-ea"/>
              <a:cs typeface="+mn-cs"/>
            </a:endParaRPr>
          </a:p>
          <a:p>
            <a:pPr rtl="0" eaLnBrk="1" fontAlgn="t" latinLnBrk="0" hangingPunct="1"/>
            <a:r>
              <a:rPr lang="en-US" sz="1200" b="0" i="0" u="none" strike="noStrike" kern="1200" dirty="0" smtClean="0">
                <a:solidFill>
                  <a:schemeClr val="tx1"/>
                </a:solidFill>
                <a:latin typeface="+mn-lt"/>
                <a:ea typeface="+mn-ea"/>
                <a:cs typeface="+mn-cs"/>
              </a:rPr>
              <a:t>Autoimmune hypothyroidism</a:t>
            </a:r>
          </a:p>
          <a:p>
            <a:pPr rtl="0" eaLnBrk="1" fontAlgn="ctr" latinLnBrk="0" hangingPunct="1"/>
            <a:endParaRPr lang="en-US" sz="1200" b="0" i="0" u="none" strike="noStrike" kern="1200" dirty="0" smtClean="0">
              <a:solidFill>
                <a:schemeClr val="tx1"/>
              </a:solidFill>
              <a:latin typeface="+mn-lt"/>
              <a:ea typeface="+mn-ea"/>
              <a:cs typeface="+mn-cs"/>
            </a:endParaRPr>
          </a:p>
          <a:p>
            <a:pPr rtl="0" eaLnBrk="1" fontAlgn="t" latinLnBrk="0" hangingPunct="1"/>
            <a:r>
              <a:rPr lang="en-US" sz="1200" b="0" i="0" u="none" strike="noStrike" kern="1200" dirty="0" smtClean="0">
                <a:solidFill>
                  <a:schemeClr val="tx1"/>
                </a:solidFill>
                <a:latin typeface="+mn-lt"/>
                <a:ea typeface="+mn-ea"/>
                <a:cs typeface="+mn-cs"/>
              </a:rPr>
              <a:t>  Hashimoto </a:t>
            </a:r>
            <a:r>
              <a:rPr lang="en-US" sz="1200" b="0" i="0" u="none" strike="noStrike" kern="1200" dirty="0" err="1" smtClean="0">
                <a:solidFill>
                  <a:schemeClr val="tx1"/>
                </a:solidFill>
                <a:latin typeface="+mn-lt"/>
                <a:ea typeface="+mn-ea"/>
                <a:cs typeface="+mn-cs"/>
              </a:rPr>
              <a:t>thyroiditis</a:t>
            </a:r>
            <a:r>
              <a:rPr lang="en-US" sz="1200" b="0" i="0" u="none" strike="noStrike"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CRETINISM </a:t>
            </a:r>
            <a:r>
              <a:rPr lang="en-US" dirty="0" err="1" smtClean="0"/>
              <a:t>Body_ID</a:t>
            </a:r>
            <a:r>
              <a:rPr lang="en-US" dirty="0" smtClean="0"/>
              <a:t>: </a:t>
            </a:r>
            <a:r>
              <a:rPr lang="en-US" b="1" dirty="0" smtClean="0"/>
              <a:t>HC024022</a:t>
            </a:r>
            <a:r>
              <a:rPr lang="en-US" dirty="0" smtClean="0"/>
              <a:t> </a:t>
            </a:r>
            <a:r>
              <a:rPr lang="en-US" i="1" dirty="0" smtClean="0"/>
              <a:t>Cretinism</a:t>
            </a:r>
            <a:r>
              <a:rPr lang="en-US" dirty="0" smtClean="0"/>
              <a:t> refers to hypothyroidism that develops in infancy or early childhood. The term </a:t>
            </a:r>
            <a:r>
              <a:rPr lang="en-US" i="1" dirty="0" smtClean="0"/>
              <a:t>cretin</a:t>
            </a:r>
            <a:r>
              <a:rPr lang="en-US" dirty="0" smtClean="0"/>
              <a:t> was derived from the French </a:t>
            </a:r>
            <a:r>
              <a:rPr lang="en-US" i="1" dirty="0" err="1" smtClean="0"/>
              <a:t>chrétien</a:t>
            </a:r>
            <a:r>
              <a:rPr lang="en-US" dirty="0" smtClean="0"/>
              <a:t>, meaning "Christian" or "</a:t>
            </a:r>
            <a:r>
              <a:rPr lang="en-US" dirty="0" err="1" smtClean="0"/>
              <a:t>Christlike</a:t>
            </a:r>
            <a:r>
              <a:rPr lang="en-US" dirty="0" smtClean="0"/>
              <a:t>," and was applied to these unfortunates because they were considered to be so mentally retarded as to be incapable of sinning. In the past this disorder occurred fairly commonly in areas of the world where dietary iodine deficiency is endemic, such as the Himalayas, inland China, Africa, and other mountainous areas. It has become much less frequent in recent years, as a result of the widespread supplementation of foods with iodine. On rare occasions, cretinism may also result from inborn errors in metabolism that interfere with the biosynthesis of normal levels of thyroid hormone (</a:t>
            </a:r>
            <a:r>
              <a:rPr lang="en-US" dirty="0" err="1" smtClean="0"/>
              <a:t>dyshormonogenetic</a:t>
            </a:r>
            <a:r>
              <a:rPr lang="en-US" dirty="0" smtClean="0"/>
              <a:t> goiter</a:t>
            </a:r>
          </a:p>
          <a:p>
            <a:endParaRPr lang="en-US" dirty="0" smtClean="0"/>
          </a:p>
          <a:p>
            <a:r>
              <a:rPr lang="en-US" dirty="0" smtClean="0"/>
              <a:t>MYXEDEMA </a:t>
            </a:r>
            <a:r>
              <a:rPr lang="en-US" dirty="0" err="1" smtClean="0"/>
              <a:t>Body_ID</a:t>
            </a:r>
            <a:r>
              <a:rPr lang="en-US" dirty="0" smtClean="0"/>
              <a:t>: </a:t>
            </a:r>
            <a:r>
              <a:rPr lang="en-US" b="1" dirty="0" smtClean="0"/>
              <a:t>HC024023</a:t>
            </a:r>
            <a:r>
              <a:rPr lang="en-US" dirty="0" smtClean="0"/>
              <a:t> The term </a:t>
            </a:r>
            <a:r>
              <a:rPr lang="en-US" i="1" dirty="0" err="1" smtClean="0"/>
              <a:t>myxedema</a:t>
            </a:r>
            <a:r>
              <a:rPr lang="en-US" dirty="0" smtClean="0"/>
              <a:t> is applied to hypothyroidism developing in the older child or adult. </a:t>
            </a:r>
            <a:r>
              <a:rPr lang="en-US" dirty="0" err="1" smtClean="0"/>
              <a:t>Myxedema</a:t>
            </a:r>
            <a:r>
              <a:rPr lang="en-US" dirty="0" smtClean="0"/>
              <a:t>, or Gull disease, was first linked with thyroid dysfunction in 1873 by Sir William Gull in an article addressing the development of a "</a:t>
            </a:r>
            <a:r>
              <a:rPr lang="en-US" dirty="0" err="1" smtClean="0"/>
              <a:t>cretinoid</a:t>
            </a:r>
            <a:r>
              <a:rPr lang="en-US" dirty="0" smtClean="0"/>
              <a:t> state" in adults.</a:t>
            </a:r>
            <a:r>
              <a:rPr lang="en-US" baseline="30000" dirty="0" smtClean="0">
                <a:hlinkClick r:id="rId3" action="ppaction://hlinkfile" tooltip="Go here now"/>
              </a:rPr>
              <a:t>9</a:t>
            </a:r>
            <a:r>
              <a:rPr lang="en-US" dirty="0" smtClean="0"/>
              <a:t> The clinical manifestations vary with the age of onset of the deficiency. The older child shows signs and symptoms intermediate between those of the cretin and those of the adult with hypothyroidism. In the adult the condition appears insidiously and may take years to reach the level of clinical suspicion. </a:t>
            </a:r>
            <a:r>
              <a:rPr lang="en-US" dirty="0" err="1" smtClean="0"/>
              <a:t>Body_ID</a:t>
            </a:r>
            <a:r>
              <a:rPr lang="en-US" dirty="0" smtClean="0"/>
              <a:t>: </a:t>
            </a:r>
            <a:r>
              <a:rPr lang="en-US" b="1" dirty="0" smtClean="0"/>
              <a:t>P024064</a:t>
            </a:r>
            <a:r>
              <a:rPr lang="en-US" dirty="0" smtClean="0"/>
              <a:t> </a:t>
            </a:r>
            <a:r>
              <a:rPr lang="en-US" i="1" dirty="0" smtClean="0"/>
              <a:t>Clinical features of </a:t>
            </a:r>
            <a:r>
              <a:rPr lang="en-US" i="1" dirty="0" err="1" smtClean="0"/>
              <a:t>myxedema</a:t>
            </a:r>
            <a:r>
              <a:rPr lang="en-US" i="1" dirty="0" smtClean="0"/>
              <a:t> are characterized by a slowing of physical and mental activity.</a:t>
            </a:r>
            <a:r>
              <a:rPr lang="en-US" dirty="0" smtClean="0"/>
              <a:t> The initial symptoms include generalized fatigue, apathy, and mental sluggishness, which may mimic depression in the early stages of the disease. Speech and intellectual functions become slowed. Patients with </a:t>
            </a:r>
            <a:r>
              <a:rPr lang="en-US" dirty="0" err="1" smtClean="0"/>
              <a:t>myxedema</a:t>
            </a:r>
            <a:r>
              <a:rPr lang="en-US" dirty="0" smtClean="0"/>
              <a:t> are listless, cold intolerant, and frequently overweight. Decreased sympathetic activity results in constipation and decreased sweating. The skin of these patients is cool and pale because of decreased blood flow. Reduced cardiac output probably contributes to shortness of breath and decreased exercise capacity, two frequent complaints in individuals with hypothyroidism. Thyroid hormones regulate the transcription of several </a:t>
            </a:r>
            <a:r>
              <a:rPr lang="en-US" dirty="0" err="1" smtClean="0"/>
              <a:t>sarcolemmal</a:t>
            </a:r>
            <a:r>
              <a:rPr lang="en-US" dirty="0" smtClean="0"/>
              <a:t> genes, such as </a:t>
            </a:r>
            <a:r>
              <a:rPr lang="en-US" i="1" dirty="0" smtClean="0"/>
              <a:t>calcium </a:t>
            </a:r>
            <a:r>
              <a:rPr lang="en-US" i="1" dirty="0" err="1" smtClean="0"/>
              <a:t>ATPases</a:t>
            </a:r>
            <a:r>
              <a:rPr lang="en-US" dirty="0" smtClean="0"/>
              <a:t>, whose encoded products are critical in maintaining efficient cardiac output. In addition, hypothyroidism promotes an </a:t>
            </a:r>
            <a:r>
              <a:rPr lang="en-US" dirty="0" err="1" smtClean="0"/>
              <a:t>atherogenic</a:t>
            </a:r>
            <a:r>
              <a:rPr lang="en-US" dirty="0" smtClean="0"/>
              <a:t> profile-an increase in total cholesterol and low-density lipoprotein (LDL) levels-probably contributing toward the adverse cardiovascular mortality rates in this disease. </a:t>
            </a:r>
            <a:r>
              <a:rPr lang="en-US" dirty="0" err="1" smtClean="0"/>
              <a:t>Histologically</a:t>
            </a:r>
            <a:r>
              <a:rPr lang="en-US" dirty="0" smtClean="0"/>
              <a:t>, there is an accumulation of matrix substances, such as </a:t>
            </a:r>
            <a:r>
              <a:rPr lang="en-US" dirty="0" err="1" smtClean="0"/>
              <a:t>glycosaminoglycans</a:t>
            </a:r>
            <a:r>
              <a:rPr lang="en-US" dirty="0" smtClean="0"/>
              <a:t> and </a:t>
            </a:r>
            <a:r>
              <a:rPr lang="en-US" dirty="0" err="1" smtClean="0"/>
              <a:t>hyaluronic</a:t>
            </a:r>
            <a:r>
              <a:rPr lang="en-US" dirty="0" smtClean="0"/>
              <a:t> acid, in skin, subcutaneous tissue, and a number of visceral sites. This results in non-pitting edema, a broadening and coarsening of facial features, enlargement of the tongue, and deepening of the voice.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Graves reported in 1835 his observations of a disease characterized by "violent and long continued palpitations in females" associated with enlargement of the thyroid gland. </a:t>
            </a:r>
            <a:r>
              <a:rPr lang="en-US" sz="1200" i="1" kern="1200" dirty="0" smtClean="0">
                <a:solidFill>
                  <a:schemeClr val="tx1"/>
                </a:solidFill>
                <a:latin typeface="+mn-lt"/>
                <a:ea typeface="+mn-ea"/>
                <a:cs typeface="+mn-cs"/>
              </a:rPr>
              <a:t>Graves disease is the most common cause of endogenous hyperthyroidism. It is characterized by a triad of clinical </a:t>
            </a:r>
            <a:r>
              <a:rPr lang="en-US" sz="1200" i="1" kern="1200" dirty="0" err="1" smtClean="0">
                <a:solidFill>
                  <a:schemeClr val="tx1"/>
                </a:solidFill>
                <a:latin typeface="+mn-lt"/>
                <a:ea typeface="+mn-ea"/>
                <a:cs typeface="+mn-cs"/>
              </a:rPr>
              <a:t>findings:Hyperthyroidism</a:t>
            </a:r>
            <a:r>
              <a:rPr lang="en-US" sz="1200" i="1" kern="1200" dirty="0" smtClean="0">
                <a:solidFill>
                  <a:schemeClr val="tx1"/>
                </a:solidFill>
                <a:latin typeface="+mn-lt"/>
                <a:ea typeface="+mn-ea"/>
                <a:cs typeface="+mn-cs"/>
              </a:rPr>
              <a:t> owing to </a:t>
            </a:r>
            <a:r>
              <a:rPr lang="en-US" sz="1200" i="1" kern="1200" dirty="0" err="1" smtClean="0">
                <a:solidFill>
                  <a:schemeClr val="tx1"/>
                </a:solidFill>
                <a:latin typeface="+mn-lt"/>
                <a:ea typeface="+mn-ea"/>
                <a:cs typeface="+mn-cs"/>
              </a:rPr>
              <a:t>hyperfunctional</a:t>
            </a:r>
            <a:r>
              <a:rPr lang="en-US" sz="1200" i="1" kern="1200" dirty="0" smtClean="0">
                <a:solidFill>
                  <a:schemeClr val="tx1"/>
                </a:solidFill>
                <a:latin typeface="+mn-lt"/>
                <a:ea typeface="+mn-ea"/>
                <a:cs typeface="+mn-cs"/>
              </a:rPr>
              <a:t>, diffuse enlargement of the </a:t>
            </a:r>
            <a:r>
              <a:rPr lang="en-US" sz="1200" i="1" kern="1200" dirty="0" err="1" smtClean="0">
                <a:solidFill>
                  <a:schemeClr val="tx1"/>
                </a:solidFill>
                <a:latin typeface="+mn-lt"/>
                <a:ea typeface="+mn-ea"/>
                <a:cs typeface="+mn-cs"/>
              </a:rPr>
              <a:t>thyroidInfiltrativeophthalmopathy</a:t>
            </a:r>
            <a:r>
              <a:rPr lang="en-US" sz="1200" i="1" kern="1200" dirty="0" smtClean="0">
                <a:solidFill>
                  <a:schemeClr val="tx1"/>
                </a:solidFill>
                <a:latin typeface="+mn-lt"/>
                <a:ea typeface="+mn-ea"/>
                <a:cs typeface="+mn-cs"/>
              </a:rPr>
              <a:t> with resultant </a:t>
            </a:r>
            <a:r>
              <a:rPr lang="en-US" sz="1200" i="1" kern="1200" dirty="0" err="1" smtClean="0">
                <a:solidFill>
                  <a:schemeClr val="tx1"/>
                </a:solidFill>
                <a:latin typeface="+mn-lt"/>
                <a:ea typeface="+mn-ea"/>
                <a:cs typeface="+mn-cs"/>
              </a:rPr>
              <a:t>exophthalmosLocalized</a:t>
            </a:r>
            <a:r>
              <a:rPr lang="en-US" sz="1200" i="1" kern="1200" dirty="0" smtClean="0">
                <a:solidFill>
                  <a:schemeClr val="tx1"/>
                </a:solidFill>
                <a:latin typeface="+mn-lt"/>
                <a:ea typeface="+mn-ea"/>
                <a:cs typeface="+mn-cs"/>
              </a:rPr>
              <a:t>, infiltrative </a:t>
            </a:r>
            <a:r>
              <a:rPr lang="en-US" sz="1200" i="1" kern="1200" dirty="0" err="1" smtClean="0">
                <a:solidFill>
                  <a:schemeClr val="tx1"/>
                </a:solidFill>
                <a:latin typeface="+mn-lt"/>
                <a:ea typeface="+mn-ea"/>
                <a:cs typeface="+mn-cs"/>
              </a:rPr>
              <a:t>dermopathy</a:t>
            </a:r>
            <a:r>
              <a:rPr lang="en-US" sz="1200" i="1" kern="1200" dirty="0" smtClean="0">
                <a:solidFill>
                  <a:schemeClr val="tx1"/>
                </a:solidFill>
                <a:latin typeface="+mn-lt"/>
                <a:ea typeface="+mn-ea"/>
                <a:cs typeface="+mn-cs"/>
              </a:rPr>
              <a:t>, sometimes called </a:t>
            </a:r>
            <a:r>
              <a:rPr lang="en-US" sz="1200" i="1" kern="1200" dirty="0" err="1" smtClean="0">
                <a:solidFill>
                  <a:schemeClr val="tx1"/>
                </a:solidFill>
                <a:latin typeface="+mn-lt"/>
                <a:ea typeface="+mn-ea"/>
                <a:cs typeface="+mn-cs"/>
              </a:rPr>
              <a:t>pretibialmyxedema</a:t>
            </a:r>
            <a:r>
              <a:rPr lang="en-US" sz="1200" i="1" kern="1200" dirty="0" smtClean="0">
                <a:solidFill>
                  <a:schemeClr val="tx1"/>
                </a:solidFill>
                <a:latin typeface="+mn-lt"/>
                <a:ea typeface="+mn-ea"/>
                <a:cs typeface="+mn-cs"/>
              </a:rPr>
              <a:t>, which is present in a minority of patients	</a:t>
            </a:r>
          </a:p>
          <a:p>
            <a:r>
              <a:rPr lang="en-US" sz="1200" kern="1200" dirty="0" smtClean="0">
                <a:solidFill>
                  <a:schemeClr val="tx1"/>
                </a:solidFill>
                <a:latin typeface="+mn-lt"/>
                <a:ea typeface="+mn-ea"/>
                <a:cs typeface="+mn-cs"/>
              </a:rPr>
              <a:t>Graves disease has a peak incidence between the ages of 20 and 40, </a:t>
            </a:r>
            <a:r>
              <a:rPr lang="en-US" sz="1200" i="1" kern="1200" dirty="0" smtClean="0">
                <a:solidFill>
                  <a:schemeClr val="tx1"/>
                </a:solidFill>
                <a:latin typeface="+mn-lt"/>
                <a:ea typeface="+mn-ea"/>
                <a:cs typeface="+mn-cs"/>
              </a:rPr>
              <a:t>women being affected up to seven times more frequently than men. This disorder is said to be present in 1.5% to 2.0% of women in the United States. Genetic factors are important in the etiology of Graves disease. An increased incidence of Graves disease occurs among family members of affected patients, and the concordance rate in monozygotic twins is as high as 60%. A recurring theme, as with other autoimmune disorders, is a genetic susceptibility to Graves disease associated with the presence of certain major </a:t>
            </a:r>
            <a:r>
              <a:rPr lang="en-US" sz="1200" i="1" kern="1200" dirty="0" err="1" smtClean="0">
                <a:solidFill>
                  <a:schemeClr val="tx1"/>
                </a:solidFill>
                <a:latin typeface="+mn-lt"/>
                <a:ea typeface="+mn-ea"/>
                <a:cs typeface="+mn-cs"/>
              </a:rPr>
              <a:t>histocompatibilityhaplotypes</a:t>
            </a:r>
            <a:r>
              <a:rPr lang="en-US" sz="1200" i="1" kern="1200" dirty="0" smtClean="0">
                <a:solidFill>
                  <a:schemeClr val="tx1"/>
                </a:solidFill>
                <a:latin typeface="+mn-lt"/>
                <a:ea typeface="+mn-ea"/>
                <a:cs typeface="+mn-cs"/>
              </a:rPr>
              <a:t>, specifically HLA-B8 and -DR3. Polymorphisms in the </a:t>
            </a:r>
            <a:r>
              <a:rPr lang="en-US" sz="1200" i="1" kern="1200" dirty="0" err="1" smtClean="0">
                <a:solidFill>
                  <a:schemeClr val="tx1"/>
                </a:solidFill>
                <a:latin typeface="+mn-lt"/>
                <a:ea typeface="+mn-ea"/>
                <a:cs typeface="+mn-cs"/>
              </a:rPr>
              <a:t>cytotoxic</a:t>
            </a:r>
            <a:r>
              <a:rPr lang="en-US" sz="1200" i="1" kern="1200" dirty="0" smtClean="0">
                <a:solidFill>
                  <a:schemeClr val="tx1"/>
                </a:solidFill>
                <a:latin typeface="+mn-lt"/>
                <a:ea typeface="+mn-ea"/>
                <a:cs typeface="+mn-cs"/>
              </a:rPr>
              <a:t> T-lymphocyte-associated-4 (CTLA-4) gene are also linked to Graves disease.</a:t>
            </a:r>
            <a:r>
              <a:rPr lang="en-US" sz="1200" i="1" kern="1200" baseline="30000" dirty="0" smtClean="0">
                <a:solidFill>
                  <a:schemeClr val="tx1"/>
                </a:solidFill>
                <a:latin typeface="+mn-lt"/>
                <a:ea typeface="+mn-ea"/>
                <a:cs typeface="+mn-cs"/>
                <a:hlinkClick r:id="rId3"/>
              </a:rPr>
              <a:t>20,</a:t>
            </a:r>
            <a:r>
              <a:rPr lang="en-US" sz="1200" i="1" kern="1200" baseline="30000" dirty="0" smtClean="0">
                <a:solidFill>
                  <a:schemeClr val="tx1"/>
                </a:solidFill>
                <a:latin typeface="+mn-lt"/>
                <a:ea typeface="+mn-ea"/>
                <a:cs typeface="+mn-cs"/>
                <a:hlinkClick r:id="rId4"/>
              </a:rPr>
              <a:t>21 Recall that the HLA proteins are a critical component of antigen presentation to T cells, while CTLA-4 is an inhibitory receptor that prevents T-cell responses to self-antigens (</a:t>
            </a:r>
            <a:r>
              <a:rPr lang="en-US" sz="1200" i="1" u="sng" kern="1200" baseline="30000" dirty="0" smtClean="0">
                <a:solidFill>
                  <a:schemeClr val="tx1"/>
                </a:solidFill>
                <a:latin typeface="+mn-lt"/>
                <a:ea typeface="+mn-ea"/>
                <a:cs typeface="+mn-cs"/>
                <a:hlinkClick r:id="rId5"/>
              </a:rPr>
              <a:t>Chapter 6). Genomewide linkage analyses have revealed additional susceptibility loci localized to chromosome 6p (also linked to Hashimoto thyroiditis) and to chromosome 20q, among others.</a:t>
            </a:r>
            <a:r>
              <a:rPr lang="en-US" sz="1200" i="1" u="sng" kern="1200" baseline="30000" dirty="0" smtClean="0">
                <a:solidFill>
                  <a:schemeClr val="tx1"/>
                </a:solidFill>
                <a:latin typeface="+mn-lt"/>
                <a:ea typeface="+mn-ea"/>
                <a:cs typeface="+mn-cs"/>
                <a:hlinkClick r:id="rId6"/>
              </a:rPr>
              <a:t>16	</a:t>
            </a:r>
          </a:p>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Graves disease is an autoimmune disorder in which a variety of antibodies may be present in the serum, including antibodies to the TSH receptor, thyroid </a:t>
            </a:r>
            <a:r>
              <a:rPr lang="en-US" sz="1200" i="1" kern="1200" dirty="0" err="1" smtClean="0">
                <a:solidFill>
                  <a:schemeClr val="tx1"/>
                </a:solidFill>
                <a:latin typeface="+mn-lt"/>
                <a:ea typeface="+mn-ea"/>
                <a:cs typeface="+mn-cs"/>
              </a:rPr>
              <a:t>peroxisomes</a:t>
            </a:r>
            <a:r>
              <a:rPr lang="en-US" sz="1200" i="1" kern="1200" dirty="0" smtClean="0">
                <a:solidFill>
                  <a:schemeClr val="tx1"/>
                </a:solidFill>
                <a:latin typeface="+mn-lt"/>
                <a:ea typeface="+mn-ea"/>
                <a:cs typeface="+mn-cs"/>
              </a:rPr>
              <a:t>, and </a:t>
            </a:r>
            <a:r>
              <a:rPr lang="en-US" sz="1200" i="1" kern="1200" dirty="0" err="1" smtClean="0">
                <a:solidFill>
                  <a:schemeClr val="tx1"/>
                </a:solidFill>
                <a:latin typeface="+mn-lt"/>
                <a:ea typeface="+mn-ea"/>
                <a:cs typeface="+mn-cs"/>
              </a:rPr>
              <a:t>thyroglobulin</a:t>
            </a:r>
            <a:r>
              <a:rPr lang="en-US" sz="1200" i="1" kern="1200" dirty="0" smtClean="0">
                <a:solidFill>
                  <a:schemeClr val="tx1"/>
                </a:solidFill>
                <a:latin typeface="+mn-lt"/>
                <a:ea typeface="+mn-ea"/>
                <a:cs typeface="+mn-cs"/>
              </a:rPr>
              <a:t>. Of these, </a:t>
            </a:r>
            <a:r>
              <a:rPr lang="en-US" sz="1200" i="1" kern="1200" dirty="0" err="1" smtClean="0">
                <a:solidFill>
                  <a:schemeClr val="tx1"/>
                </a:solidFill>
                <a:latin typeface="+mn-lt"/>
                <a:ea typeface="+mn-ea"/>
                <a:cs typeface="+mn-cs"/>
              </a:rPr>
              <a:t>autoantibodies</a:t>
            </a:r>
            <a:r>
              <a:rPr lang="en-US" sz="1200" i="1" kern="1200" dirty="0" smtClean="0">
                <a:solidFill>
                  <a:schemeClr val="tx1"/>
                </a:solidFill>
                <a:latin typeface="+mn-lt"/>
                <a:ea typeface="+mn-ea"/>
                <a:cs typeface="+mn-cs"/>
              </a:rPr>
              <a:t> to the TSH receptor are central to disease pathogenesis, although the specific effects of the antibodies vary depending on which TSH receptor </a:t>
            </a:r>
            <a:r>
              <a:rPr lang="en-US" sz="1200" i="1" kern="1200" dirty="0" err="1" smtClean="0">
                <a:solidFill>
                  <a:schemeClr val="tx1"/>
                </a:solidFill>
                <a:latin typeface="+mn-lt"/>
                <a:ea typeface="+mn-ea"/>
                <a:cs typeface="+mn-cs"/>
              </a:rPr>
              <a:t>epitope</a:t>
            </a:r>
            <a:r>
              <a:rPr lang="en-US" sz="1200" i="1" kern="1200" dirty="0" smtClean="0">
                <a:solidFill>
                  <a:schemeClr val="tx1"/>
                </a:solidFill>
                <a:latin typeface="+mn-lt"/>
                <a:ea typeface="+mn-ea"/>
                <a:cs typeface="+mn-cs"/>
              </a:rPr>
              <a:t> they are directed </a:t>
            </a:r>
            <a:r>
              <a:rPr lang="en-US" sz="1200" i="1" kern="1200" dirty="0" err="1" smtClean="0">
                <a:solidFill>
                  <a:schemeClr val="tx1"/>
                </a:solidFill>
                <a:latin typeface="+mn-lt"/>
                <a:ea typeface="+mn-ea"/>
                <a:cs typeface="+mn-cs"/>
              </a:rPr>
              <a:t>against:Thyroid</a:t>
            </a:r>
            <a:r>
              <a:rPr lang="en-US" sz="1200" i="1" kern="1200" dirty="0" smtClean="0">
                <a:solidFill>
                  <a:schemeClr val="tx1"/>
                </a:solidFill>
                <a:latin typeface="+mn-lt"/>
                <a:ea typeface="+mn-ea"/>
                <a:cs typeface="+mn-cs"/>
              </a:rPr>
              <a:t>-stimulating immunoglobulin (TSI): Almost 50 years ago, serum from patients with Graves disease was found to contain a long-acting thyroid stimulator (LATS), so named because it stimulated thyroid function more slowly than TSH. LATS proved to be an </a:t>
            </a:r>
            <a:r>
              <a:rPr lang="en-US" sz="1200" i="1" kern="1200" dirty="0" err="1" smtClean="0">
                <a:solidFill>
                  <a:schemeClr val="tx1"/>
                </a:solidFill>
                <a:latin typeface="+mn-lt"/>
                <a:ea typeface="+mn-ea"/>
                <a:cs typeface="+mn-cs"/>
              </a:rPr>
              <a:t>IgG</a:t>
            </a:r>
            <a:r>
              <a:rPr lang="en-US" sz="1200" i="1" kern="1200" dirty="0" smtClean="0">
                <a:solidFill>
                  <a:schemeClr val="tx1"/>
                </a:solidFill>
                <a:latin typeface="+mn-lt"/>
                <a:ea typeface="+mn-ea"/>
                <a:cs typeface="+mn-cs"/>
              </a:rPr>
              <a:t> antibody that binds to the TSH receptor and mimics the action of TSH, stimulating </a:t>
            </a:r>
            <a:r>
              <a:rPr lang="en-US" sz="1200" i="1" kern="1200" dirty="0" err="1" smtClean="0">
                <a:solidFill>
                  <a:schemeClr val="tx1"/>
                </a:solidFill>
                <a:latin typeface="+mn-lt"/>
                <a:ea typeface="+mn-ea"/>
                <a:cs typeface="+mn-cs"/>
              </a:rPr>
              <a:t>adenylcyclase</a:t>
            </a:r>
            <a:r>
              <a:rPr lang="en-US" sz="1200" i="1" kern="1200" dirty="0" smtClean="0">
                <a:solidFill>
                  <a:schemeClr val="tx1"/>
                </a:solidFill>
                <a:latin typeface="+mn-lt"/>
                <a:ea typeface="+mn-ea"/>
                <a:cs typeface="+mn-cs"/>
              </a:rPr>
              <a:t>, with resultant increased release of thyroid hormones. Almost all patients with Graves disease have detectable levels of this autoantibody to the TSH receptor. TSI is relatively specific for Graves disease, in contrast to </a:t>
            </a:r>
            <a:r>
              <a:rPr lang="en-US" sz="1200" i="1" kern="1200" dirty="0" err="1" smtClean="0">
                <a:solidFill>
                  <a:schemeClr val="tx1"/>
                </a:solidFill>
                <a:latin typeface="+mn-lt"/>
                <a:ea typeface="+mn-ea"/>
                <a:cs typeface="+mn-cs"/>
              </a:rPr>
              <a:t>thyroglobulin</a:t>
            </a:r>
            <a:r>
              <a:rPr lang="en-US" sz="1200" i="1" kern="1200" dirty="0" smtClean="0">
                <a:solidFill>
                  <a:schemeClr val="tx1"/>
                </a:solidFill>
                <a:latin typeface="+mn-lt"/>
                <a:ea typeface="+mn-ea"/>
                <a:cs typeface="+mn-cs"/>
              </a:rPr>
              <a:t> and thyroid </a:t>
            </a:r>
            <a:r>
              <a:rPr lang="en-US" sz="1200" i="1" kern="1200" dirty="0" err="1" smtClean="0">
                <a:solidFill>
                  <a:schemeClr val="tx1"/>
                </a:solidFill>
                <a:latin typeface="+mn-lt"/>
                <a:ea typeface="+mn-ea"/>
                <a:cs typeface="+mn-cs"/>
              </a:rPr>
              <a:t>peroxidaseantibodies.Thyroid</a:t>
            </a:r>
            <a:r>
              <a:rPr lang="en-US" sz="1200" i="1" kern="1200" dirty="0" smtClean="0">
                <a:solidFill>
                  <a:schemeClr val="tx1"/>
                </a:solidFill>
                <a:latin typeface="+mn-lt"/>
                <a:ea typeface="+mn-ea"/>
                <a:cs typeface="+mn-cs"/>
              </a:rPr>
              <a:t> growth-stimulating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(TGI): Also directed against the TSH receptor, thyroid growth-stimulating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have been implicated in the proliferation of thyroid follicular </a:t>
            </a:r>
            <a:r>
              <a:rPr lang="en-US" sz="1200" i="1" kern="1200" dirty="0" err="1" smtClean="0">
                <a:solidFill>
                  <a:schemeClr val="tx1"/>
                </a:solidFill>
                <a:latin typeface="+mn-lt"/>
                <a:ea typeface="+mn-ea"/>
                <a:cs typeface="+mn-cs"/>
              </a:rPr>
              <a:t>epithelium.TSH</a:t>
            </a:r>
            <a:r>
              <a:rPr lang="en-US" sz="1200" i="1" kern="1200" dirty="0" smtClean="0">
                <a:solidFill>
                  <a:schemeClr val="tx1"/>
                </a:solidFill>
                <a:latin typeface="+mn-lt"/>
                <a:ea typeface="+mn-ea"/>
                <a:cs typeface="+mn-cs"/>
              </a:rPr>
              <a:t>-binding inhibitor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(TBII): These anti-TSH receptor antibodies prevent TSH from binding normally to its receptor on thyroid epithelial cells. In so doing, some forms of TSH-binding inhibitor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mimic the action of TSH, resulting in the stimulation of thyroid epithelial cell activity, whereas other forms may actually inhibit thyroid cell function. It is not unusual to find the coexistence of stimulating and inhibiting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in the serum of the same patient, a finding that could explain why some patients with Graves disease spontaneously develop episodes of hypothyroidism.</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Figure 24-12 Diffusely </a:t>
            </a:r>
            <a:r>
              <a:rPr lang="en-US" sz="1200" kern="1200" dirty="0" err="1" smtClean="0">
                <a:solidFill>
                  <a:schemeClr val="tx1"/>
                </a:solidFill>
                <a:latin typeface="+mn-lt"/>
                <a:ea typeface="+mn-ea"/>
                <a:cs typeface="+mn-cs"/>
              </a:rPr>
              <a:t>hyperplastic</a:t>
            </a:r>
            <a:r>
              <a:rPr lang="en-US" sz="1200" kern="1200" dirty="0" smtClean="0">
                <a:solidFill>
                  <a:schemeClr val="tx1"/>
                </a:solidFill>
                <a:latin typeface="+mn-lt"/>
                <a:ea typeface="+mn-ea"/>
                <a:cs typeface="+mn-cs"/>
              </a:rPr>
              <a:t> thyroid in a case of Graves disease. The follicles are lined by tall, columnar epithelium. The crowded, enlarged epithelial cells project into the lumens of the follicles. These cells actively </a:t>
            </a:r>
            <a:r>
              <a:rPr lang="en-US" sz="1200" kern="1200" dirty="0" err="1" smtClean="0">
                <a:solidFill>
                  <a:schemeClr val="tx1"/>
                </a:solidFill>
                <a:latin typeface="+mn-lt"/>
                <a:ea typeface="+mn-ea"/>
                <a:cs typeface="+mn-cs"/>
              </a:rPr>
              <a:t>resorb</a:t>
            </a:r>
            <a:r>
              <a:rPr lang="en-US" sz="1200" kern="1200" dirty="0" smtClean="0">
                <a:solidFill>
                  <a:schemeClr val="tx1"/>
                </a:solidFill>
                <a:latin typeface="+mn-lt"/>
                <a:ea typeface="+mn-ea"/>
                <a:cs typeface="+mn-cs"/>
              </a:rPr>
              <a:t> the colloid in the centers of the follicles, resulting in the scalloped appearance of the edges of the colloid.</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136EA5-712F-4D38-8A03-6EC70B0DAF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36EA5-712F-4D38-8A03-6EC70B0DAF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36EA5-712F-4D38-8A03-6EC70B0DAF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36EA5-712F-4D38-8A03-6EC70B0DAF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136EA5-712F-4D38-8A03-6EC70B0DAF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136EA5-712F-4D38-8A03-6EC70B0DAF13}"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136EA5-712F-4D38-8A03-6EC70B0DAF13}" type="datetimeFigureOut">
              <a:rPr lang="en-US" smtClean="0"/>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136EA5-712F-4D38-8A03-6EC70B0DAF13}" type="datetimeFigureOut">
              <a:rPr lang="en-US" smtClean="0"/>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36EA5-712F-4D38-8A03-6EC70B0DAF13}" type="datetimeFigureOut">
              <a:rPr lang="en-US" smtClean="0"/>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136EA5-712F-4D38-8A03-6EC70B0DAF13}"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136EA5-712F-4D38-8A03-6EC70B0DAF13}"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8127A-8A00-4110-8D78-5DE0284364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36EA5-712F-4D38-8A03-6EC70B0DAF13}" type="datetimeFigureOut">
              <a:rPr lang="en-US" smtClean="0"/>
              <a:t>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8127A-8A00-4110-8D78-5DE0284364A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Hypo,Hyperthyroidism</a:t>
            </a:r>
            <a:r>
              <a:rPr lang="en-US" dirty="0" smtClean="0"/>
              <a:t> and Hashimoto </a:t>
            </a:r>
            <a:r>
              <a:rPr lang="en-US" dirty="0" err="1" smtClean="0"/>
              <a:t>Thyroiditis</a:t>
            </a:r>
            <a:endParaRPr lang="en-US" dirty="0"/>
          </a:p>
        </p:txBody>
      </p:sp>
      <p:sp>
        <p:nvSpPr>
          <p:cNvPr id="3" name="Subtitle 2"/>
          <p:cNvSpPr>
            <a:spLocks noGrp="1"/>
          </p:cNvSpPr>
          <p:nvPr>
            <p:ph type="subTitle" idx="1"/>
          </p:nvPr>
        </p:nvSpPr>
        <p:spPr/>
        <p:txBody>
          <a:bodyPr/>
          <a:lstStyle/>
          <a:p>
            <a:r>
              <a:rPr lang="en-US" dirty="0" smtClean="0"/>
              <a:t>Pathology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Hypothyroidism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Cretinism: </a:t>
            </a:r>
            <a:r>
              <a:rPr lang="en-US" i="1" dirty="0" smtClean="0"/>
              <a:t>severe mental retardation, short stature, coarse facial features, a protruding tongue, and umbilical hernia</a:t>
            </a:r>
            <a:r>
              <a:rPr lang="en-US" dirty="0" smtClean="0"/>
              <a:t>.</a:t>
            </a:r>
          </a:p>
          <a:p>
            <a:r>
              <a:rPr lang="en-US" dirty="0" err="1" smtClean="0"/>
              <a:t>Myxedema</a:t>
            </a:r>
            <a:r>
              <a:rPr lang="en-US" dirty="0" smtClean="0"/>
              <a:t>: </a:t>
            </a:r>
            <a:r>
              <a:rPr lang="en-US" i="1" dirty="0" smtClean="0"/>
              <a:t>slowing of physical and mental activity:</a:t>
            </a:r>
            <a:r>
              <a:rPr lang="en-US" dirty="0" smtClean="0"/>
              <a:t> mental sluggishness-overweight. </a:t>
            </a:r>
          </a:p>
          <a:p>
            <a:r>
              <a:rPr lang="en-US" dirty="0" smtClean="0"/>
              <a:t> </a:t>
            </a:r>
            <a:r>
              <a:rPr lang="en-US" dirty="0" err="1" smtClean="0"/>
              <a:t>Glycosaminoglycans</a:t>
            </a:r>
            <a:r>
              <a:rPr lang="en-US" dirty="0" smtClean="0"/>
              <a:t> and </a:t>
            </a:r>
            <a:r>
              <a:rPr lang="en-US" dirty="0" err="1" smtClean="0"/>
              <a:t>hyaluronic</a:t>
            </a:r>
            <a:r>
              <a:rPr lang="en-US" dirty="0" smtClean="0"/>
              <a:t> acid, in skin, subcutaneous tissue,  visceral sites.</a:t>
            </a:r>
          </a:p>
          <a:p>
            <a:r>
              <a:rPr lang="en-US" dirty="0" smtClean="0"/>
              <a:t>Non-pitting edema, a broadening and coarsening of facial features, enlargement of the tongue, deepening of the voice.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Thyrotoxicosis</a:t>
            </a:r>
            <a:endParaRPr lang="en-US" dirty="0"/>
          </a:p>
        </p:txBody>
      </p:sp>
      <p:sp>
        <p:nvSpPr>
          <p:cNvPr id="3" name="Content Placeholder 2"/>
          <p:cNvSpPr>
            <a:spLocks noGrp="1"/>
          </p:cNvSpPr>
          <p:nvPr>
            <p:ph idx="1"/>
          </p:nvPr>
        </p:nvSpPr>
        <p:spPr/>
        <p:txBody>
          <a:bodyPr>
            <a:normAutofit lnSpcReduction="10000"/>
          </a:bodyPr>
          <a:lstStyle/>
          <a:p>
            <a:r>
              <a:rPr lang="en-US" dirty="0" smtClean="0"/>
              <a:t>Graves : 1835 : "violent and long continued palpitations in females" associated with enlargement of the thyroid gland. </a:t>
            </a:r>
          </a:p>
          <a:p>
            <a:r>
              <a:rPr lang="en-US" i="1" dirty="0" smtClean="0"/>
              <a:t>Graves disease </a:t>
            </a:r>
          </a:p>
          <a:p>
            <a:r>
              <a:rPr lang="en-US" i="1" dirty="0" smtClean="0"/>
              <a:t>Hyperthyroidism owing to </a:t>
            </a:r>
            <a:r>
              <a:rPr lang="en-US" i="1" dirty="0" err="1" smtClean="0"/>
              <a:t>hyperfunctional</a:t>
            </a:r>
            <a:r>
              <a:rPr lang="en-US" i="1" dirty="0" smtClean="0"/>
              <a:t>, diffuse enlargement</a:t>
            </a:r>
          </a:p>
          <a:p>
            <a:r>
              <a:rPr lang="en-US" i="1" dirty="0" smtClean="0"/>
              <a:t>Infiltrative </a:t>
            </a:r>
            <a:r>
              <a:rPr lang="en-US" i="1" dirty="0" err="1" smtClean="0"/>
              <a:t>ophthalmopathy</a:t>
            </a:r>
            <a:r>
              <a:rPr lang="en-US" i="1" dirty="0" smtClean="0"/>
              <a:t>  (</a:t>
            </a:r>
            <a:r>
              <a:rPr lang="en-US" i="1" dirty="0" err="1" smtClean="0"/>
              <a:t>exophthalmos</a:t>
            </a:r>
            <a:r>
              <a:rPr lang="en-US" i="1" dirty="0" smtClean="0"/>
              <a:t>)</a:t>
            </a:r>
          </a:p>
          <a:p>
            <a:r>
              <a:rPr lang="en-US" i="1" dirty="0" smtClean="0"/>
              <a:t>Localized, infiltrative </a:t>
            </a:r>
            <a:r>
              <a:rPr lang="en-US" i="1" dirty="0" err="1" smtClean="0"/>
              <a:t>dermopathy</a:t>
            </a:r>
            <a:r>
              <a:rPr lang="en-US" i="1" dirty="0" smtClean="0"/>
              <a:t> (</a:t>
            </a:r>
            <a:r>
              <a:rPr lang="en-US" i="1" dirty="0" err="1" smtClean="0"/>
              <a:t>pretibialmyxedema</a:t>
            </a:r>
            <a:r>
              <a:rPr lang="en-US" i="1"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Thyrotoxicosis</a:t>
            </a:r>
            <a:endParaRPr lang="en-US" dirty="0"/>
          </a:p>
        </p:txBody>
      </p:sp>
      <p:sp>
        <p:nvSpPr>
          <p:cNvPr id="3" name="Content Placeholder 2"/>
          <p:cNvSpPr>
            <a:spLocks noGrp="1"/>
          </p:cNvSpPr>
          <p:nvPr>
            <p:ph idx="1"/>
          </p:nvPr>
        </p:nvSpPr>
        <p:spPr/>
        <p:txBody>
          <a:bodyPr>
            <a:normAutofit lnSpcReduction="10000"/>
          </a:bodyPr>
          <a:lstStyle/>
          <a:p>
            <a:r>
              <a:rPr lang="en-US" i="1" dirty="0" smtClean="0"/>
              <a:t>Graves disease is an autoimmune disorder : (</a:t>
            </a:r>
            <a:r>
              <a:rPr lang="en-US" i="1" dirty="0" err="1" smtClean="0"/>
              <a:t>autoantibodies</a:t>
            </a:r>
            <a:r>
              <a:rPr lang="en-US" i="1" dirty="0" smtClean="0"/>
              <a:t> to the TSH receptor are central to disease pathogenesis):</a:t>
            </a:r>
          </a:p>
          <a:p>
            <a:r>
              <a:rPr lang="en-US" i="1" dirty="0" smtClean="0"/>
              <a:t>LATS  </a:t>
            </a:r>
            <a:r>
              <a:rPr lang="en-US" i="1" dirty="0" err="1" smtClean="0"/>
              <a:t>IgG</a:t>
            </a:r>
            <a:r>
              <a:rPr lang="en-US" i="1" dirty="0" smtClean="0"/>
              <a:t> antibody : anti-TSH receptor </a:t>
            </a:r>
          </a:p>
          <a:p>
            <a:r>
              <a:rPr lang="en-US" i="1" dirty="0" smtClean="0"/>
              <a:t>Coexistence of stimulating and inhibiting </a:t>
            </a:r>
            <a:r>
              <a:rPr lang="en-US" i="1" dirty="0" err="1" smtClean="0"/>
              <a:t>immunoglobulins</a:t>
            </a:r>
            <a:r>
              <a:rPr lang="en-US" i="1" dirty="0" smtClean="0"/>
              <a:t> in the serum of the same patient, a finding that could explain why some patients with Graves disease spontaneously develop episodes of hypothyroidism.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Thyrotoxicosis</a:t>
            </a:r>
            <a:endParaRPr lang="en-US" dirty="0"/>
          </a:p>
        </p:txBody>
      </p:sp>
      <p:pic>
        <p:nvPicPr>
          <p:cNvPr id="4098" name="Picture 2" descr="C:\Documents and Settings\Dr.Hala\My Documents\My Pictures\untitled.bmp"/>
          <p:cNvPicPr>
            <a:picLocks noGrp="1" noChangeAspect="1" noChangeArrowheads="1"/>
          </p:cNvPicPr>
          <p:nvPr>
            <p:ph idx="1"/>
          </p:nvPr>
        </p:nvPicPr>
        <p:blipFill>
          <a:blip r:embed="rId3"/>
          <a:srcRect/>
          <a:stretch>
            <a:fillRect/>
          </a:stretch>
        </p:blipFill>
        <p:spPr bwMode="auto">
          <a:xfrm>
            <a:off x="0" y="1219200"/>
            <a:ext cx="9144000" cy="5638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Thyrotoxicosis</a:t>
            </a:r>
            <a:endParaRPr lang="en-US" dirty="0"/>
          </a:p>
        </p:txBody>
      </p:sp>
      <p:pic>
        <p:nvPicPr>
          <p:cNvPr id="7170" name="Picture 2" descr="C:\Documents and Settings\Dr.Hala\My Documents\My Pictures\untitled.bmp"/>
          <p:cNvPicPr>
            <a:picLocks noGrp="1" noChangeAspect="1" noChangeArrowheads="1"/>
          </p:cNvPicPr>
          <p:nvPr>
            <p:ph idx="1"/>
          </p:nvPr>
        </p:nvPicPr>
        <p:blipFill>
          <a:blip r:embed="rId3"/>
          <a:srcRect/>
          <a:stretch>
            <a:fillRect/>
          </a:stretch>
        </p:blipFill>
        <p:spPr bwMode="auto">
          <a:xfrm>
            <a:off x="0" y="1219200"/>
            <a:ext cx="9144000" cy="56387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Thyroiditis</a:t>
            </a:r>
            <a:endParaRPr lang="en-US" dirty="0"/>
          </a:p>
        </p:txBody>
      </p:sp>
      <p:sp>
        <p:nvSpPr>
          <p:cNvPr id="3" name="Content Placeholder 2"/>
          <p:cNvSpPr>
            <a:spLocks noGrp="1"/>
          </p:cNvSpPr>
          <p:nvPr>
            <p:ph idx="1"/>
          </p:nvPr>
        </p:nvSpPr>
        <p:spPr/>
        <p:txBody>
          <a:bodyPr>
            <a:normAutofit/>
          </a:bodyPr>
          <a:lstStyle/>
          <a:p>
            <a:r>
              <a:rPr lang="en-US" b="1" dirty="0" err="1" smtClean="0"/>
              <a:t>Thyroiditis</a:t>
            </a:r>
            <a:r>
              <a:rPr lang="en-US" b="1" dirty="0" smtClean="0"/>
              <a:t>:</a:t>
            </a:r>
            <a:r>
              <a:rPr lang="en-US" dirty="0" smtClean="0"/>
              <a:t> inflammation of the thyroid gland </a:t>
            </a:r>
          </a:p>
          <a:p>
            <a:r>
              <a:rPr lang="en-US" dirty="0" smtClean="0"/>
              <a:t>Acute illness with severe thyroid pain (e.g., infectious </a:t>
            </a:r>
            <a:r>
              <a:rPr lang="en-US" dirty="0" err="1" smtClean="0"/>
              <a:t>thyroiditis</a:t>
            </a:r>
            <a:r>
              <a:rPr lang="en-US" dirty="0" smtClean="0"/>
              <a:t>, </a:t>
            </a:r>
            <a:r>
              <a:rPr lang="en-US" dirty="0" err="1" smtClean="0"/>
              <a:t>subacutegranulomatousthyroiditis</a:t>
            </a:r>
            <a:r>
              <a:rPr lang="en-US" dirty="0" smtClean="0"/>
              <a:t>)</a:t>
            </a:r>
          </a:p>
          <a:p>
            <a:r>
              <a:rPr lang="en-US" dirty="0" smtClean="0"/>
              <a:t>Disorders : little </a:t>
            </a:r>
            <a:r>
              <a:rPr lang="en-US" dirty="0" err="1" smtClean="0"/>
              <a:t>inflammation,thyroid</a:t>
            </a:r>
            <a:r>
              <a:rPr lang="en-US" dirty="0" smtClean="0"/>
              <a:t> dysfunction (</a:t>
            </a:r>
            <a:r>
              <a:rPr lang="en-US" dirty="0" err="1" smtClean="0"/>
              <a:t>subacute</a:t>
            </a:r>
            <a:r>
              <a:rPr lang="en-US" dirty="0" smtClean="0"/>
              <a:t> lymphocytic </a:t>
            </a:r>
            <a:r>
              <a:rPr lang="en-US" dirty="0" err="1" smtClean="0"/>
              <a:t>thyroiditis</a:t>
            </a:r>
            <a:r>
              <a:rPr lang="en-US" dirty="0" smtClean="0"/>
              <a:t> and fibrous [</a:t>
            </a:r>
            <a:r>
              <a:rPr lang="en-US" dirty="0" err="1" smtClean="0"/>
              <a:t>Reidel</a:t>
            </a:r>
            <a:r>
              <a:rPr lang="en-US" dirty="0" smtClean="0"/>
              <a:t>] </a:t>
            </a:r>
            <a:r>
              <a:rPr lang="en-US" dirty="0" err="1" smtClean="0"/>
              <a:t>thyroiditis</a:t>
            </a:r>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Hashimoto’s </a:t>
            </a:r>
            <a:r>
              <a:rPr lang="en-US" dirty="0" err="1" smtClean="0"/>
              <a:t>Thyroiditis</a:t>
            </a:r>
            <a:endParaRPr lang="en-US" dirty="0"/>
          </a:p>
        </p:txBody>
      </p:sp>
      <p:sp>
        <p:nvSpPr>
          <p:cNvPr id="3" name="Content Placeholder 2"/>
          <p:cNvSpPr>
            <a:spLocks noGrp="1"/>
          </p:cNvSpPr>
          <p:nvPr>
            <p:ph idx="1"/>
          </p:nvPr>
        </p:nvSpPr>
        <p:spPr/>
        <p:txBody>
          <a:bodyPr>
            <a:normAutofit lnSpcReduction="10000"/>
          </a:bodyPr>
          <a:lstStyle/>
          <a:p>
            <a:r>
              <a:rPr lang="en-US" dirty="0" smtClean="0"/>
              <a:t>Hashimoto </a:t>
            </a:r>
            <a:r>
              <a:rPr lang="en-US" dirty="0" err="1" smtClean="0"/>
              <a:t>thyroiditis</a:t>
            </a:r>
            <a:r>
              <a:rPr lang="en-US" dirty="0" smtClean="0"/>
              <a:t> is the most common cause of hypothyroidism in areas of the world where iodine levels are sufficient. The name </a:t>
            </a:r>
            <a:r>
              <a:rPr lang="en-US" i="1" dirty="0" smtClean="0"/>
              <a:t>Hashimoto </a:t>
            </a:r>
            <a:r>
              <a:rPr lang="en-US" i="1" dirty="0" err="1" smtClean="0"/>
              <a:t>thyroiditis</a:t>
            </a:r>
            <a:r>
              <a:rPr lang="en-US" dirty="0" smtClean="0"/>
              <a:t>  1912 report by Hashimoto describing patients with goiter and intense lymphocytic infiltration of the thyroid </a:t>
            </a:r>
            <a:r>
              <a:rPr lang="en-US" i="1" dirty="0" smtClean="0"/>
              <a:t>(</a:t>
            </a:r>
            <a:r>
              <a:rPr lang="en-US" i="1" dirty="0" err="1" smtClean="0"/>
              <a:t>struma</a:t>
            </a:r>
            <a:r>
              <a:rPr lang="en-US" i="1" dirty="0" smtClean="0"/>
              <a:t> </a:t>
            </a:r>
            <a:r>
              <a:rPr lang="en-US" i="1" dirty="0" err="1" smtClean="0"/>
              <a:t>lymphomatosa</a:t>
            </a:r>
            <a:r>
              <a:rPr lang="en-US" i="1" dirty="0" smtClean="0"/>
              <a:t>)</a:t>
            </a:r>
            <a:r>
              <a:rPr lang="en-US" dirty="0" smtClean="0"/>
              <a:t>.</a:t>
            </a:r>
          </a:p>
          <a:p>
            <a:r>
              <a:rPr lang="en-US" dirty="0" smtClean="0"/>
              <a:t>Hashimoto </a:t>
            </a:r>
            <a:r>
              <a:rPr lang="en-US" dirty="0" err="1" smtClean="0"/>
              <a:t>thyroiditis</a:t>
            </a:r>
            <a:r>
              <a:rPr lang="en-US" dirty="0" smtClean="0"/>
              <a:t> and Graves disease</a:t>
            </a:r>
          </a:p>
          <a:p>
            <a:r>
              <a:rPr lang="en-US" dirty="0" smtClean="0"/>
              <a:t>Female predominance of 10 : 1 to 20 : 1.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Hashimoto’s </a:t>
            </a:r>
            <a:r>
              <a:rPr lang="en-US" dirty="0" err="1" smtClean="0"/>
              <a:t>Thyroiditis</a:t>
            </a:r>
            <a:endParaRPr lang="en-US" dirty="0"/>
          </a:p>
        </p:txBody>
      </p:sp>
      <p:sp>
        <p:nvSpPr>
          <p:cNvPr id="3" name="Content Placeholder 2"/>
          <p:cNvSpPr>
            <a:spLocks noGrp="1"/>
          </p:cNvSpPr>
          <p:nvPr>
            <p:ph idx="1"/>
          </p:nvPr>
        </p:nvSpPr>
        <p:spPr/>
        <p:txBody>
          <a:bodyPr/>
          <a:lstStyle/>
          <a:p>
            <a:r>
              <a:rPr lang="en-US" dirty="0" smtClean="0"/>
              <a:t>Hashimoto </a:t>
            </a:r>
            <a:r>
              <a:rPr lang="en-US" dirty="0" err="1" smtClean="0"/>
              <a:t>thyroiditis</a:t>
            </a:r>
            <a:r>
              <a:rPr lang="en-US" dirty="0" smtClean="0"/>
              <a:t> (or chronic lymphocytic </a:t>
            </a:r>
            <a:r>
              <a:rPr lang="en-US" dirty="0" err="1" smtClean="0"/>
              <a:t>thyroiditis</a:t>
            </a:r>
            <a:r>
              <a:rPr lang="en-US" dirty="0" smtClean="0"/>
              <a:t>) is the most common cause of hypothyroidism in areas of the world where iodine levels are sufficient. </a:t>
            </a:r>
          </a:p>
          <a:p>
            <a:r>
              <a:rPr lang="en-US" dirty="0" smtClean="0"/>
              <a:t>Gradual thyroid failure by autoimmune destruction of the thyroid gland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Hashimoto </a:t>
            </a:r>
            <a:r>
              <a:rPr lang="en-US" dirty="0" err="1" smtClean="0"/>
              <a:t>Thyroiditis</a:t>
            </a:r>
            <a:endParaRPr lang="en-US" dirty="0"/>
          </a:p>
        </p:txBody>
      </p:sp>
      <p:sp>
        <p:nvSpPr>
          <p:cNvPr id="3" name="Content Placeholder 2"/>
          <p:cNvSpPr>
            <a:spLocks noGrp="1"/>
          </p:cNvSpPr>
          <p:nvPr>
            <p:ph idx="1"/>
          </p:nvPr>
        </p:nvSpPr>
        <p:spPr/>
        <p:txBody>
          <a:bodyPr>
            <a:normAutofit/>
          </a:bodyPr>
          <a:lstStyle/>
          <a:p>
            <a:r>
              <a:rPr lang="en-US" dirty="0" smtClean="0"/>
              <a:t>Hashimoto </a:t>
            </a:r>
            <a:r>
              <a:rPr lang="en-US" dirty="0" err="1" smtClean="0"/>
              <a:t>thyroiditis</a:t>
            </a:r>
            <a:r>
              <a:rPr lang="en-US" dirty="0" smtClean="0"/>
              <a:t> is an autoimmune disease in which the immune system reacts against a variety of thyroid antigens. The feature of Hashimoto </a:t>
            </a:r>
            <a:r>
              <a:rPr lang="en-US" dirty="0" err="1" smtClean="0"/>
              <a:t>thyroiditis</a:t>
            </a:r>
            <a:r>
              <a:rPr lang="en-US" dirty="0" smtClean="0"/>
              <a:t> is progressive depletion of thyroid epithelial cells (</a:t>
            </a:r>
            <a:r>
              <a:rPr lang="en-US" dirty="0" err="1" smtClean="0"/>
              <a:t>thyrocytes</a:t>
            </a:r>
            <a:r>
              <a:rPr lang="en-US" dirty="0" smtClean="0"/>
              <a:t>), replaced by mononuclear cell infiltration and fibrosis.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Hashimoto </a:t>
            </a:r>
            <a:r>
              <a:rPr lang="en-US" dirty="0" err="1" smtClean="0"/>
              <a:t>Thyroiditis</a:t>
            </a:r>
            <a:endParaRPr lang="en-US" dirty="0"/>
          </a:p>
        </p:txBody>
      </p:sp>
      <p:pic>
        <p:nvPicPr>
          <p:cNvPr id="5122" name="Picture 2" descr="C:\Documents and Settings\Dr.Hala\My Documents\My Pictures\untitled.bmp"/>
          <p:cNvPicPr>
            <a:picLocks noGrp="1" noChangeAspect="1" noChangeArrowheads="1"/>
          </p:cNvPicPr>
          <p:nvPr>
            <p:ph idx="1"/>
          </p:nvPr>
        </p:nvPicPr>
        <p:blipFill>
          <a:blip r:embed="rId3"/>
          <a:srcRect/>
          <a:stretch>
            <a:fillRect/>
          </a:stretch>
        </p:blipFill>
        <p:spPr bwMode="auto">
          <a:xfrm>
            <a:off x="304800" y="1447800"/>
            <a:ext cx="8610599" cy="5410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Hypo,Hyperthyroidism</a:t>
            </a:r>
            <a:r>
              <a:rPr lang="en-US" dirty="0" smtClean="0"/>
              <a:t> and Hashimoto </a:t>
            </a:r>
            <a:r>
              <a:rPr lang="en-US" dirty="0" err="1" smtClean="0"/>
              <a:t>Thyroiditis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Understand the concept of an endocrine organ</a:t>
            </a:r>
          </a:p>
          <a:p>
            <a:pPr lvl="0"/>
            <a:r>
              <a:rPr lang="en-US" dirty="0"/>
              <a:t>Define hypo and hyperthyroidism.</a:t>
            </a:r>
          </a:p>
          <a:p>
            <a:pPr lvl="0"/>
            <a:r>
              <a:rPr lang="en-US" dirty="0"/>
              <a:t>Define Hashimoto </a:t>
            </a:r>
            <a:r>
              <a:rPr lang="en-US" dirty="0" err="1"/>
              <a:t>thyroiditis</a:t>
            </a:r>
            <a:r>
              <a:rPr lang="en-US" dirty="0"/>
              <a:t>.</a:t>
            </a:r>
          </a:p>
          <a:p>
            <a:pPr lvl="0"/>
            <a:r>
              <a:rPr lang="en-US" dirty="0"/>
              <a:t>Recognize the causes and the </a:t>
            </a:r>
            <a:r>
              <a:rPr lang="en-US" dirty="0" err="1"/>
              <a:t>pathogenetic</a:t>
            </a:r>
            <a:r>
              <a:rPr lang="en-US" dirty="0"/>
              <a:t> mechanisms involved in hypo, hyperthyroidism and in Hashimoto </a:t>
            </a:r>
            <a:r>
              <a:rPr lang="en-US" dirty="0" err="1"/>
              <a:t>thyroiditis</a:t>
            </a:r>
            <a:r>
              <a:rPr lang="en-US" dirty="0"/>
              <a:t>.</a:t>
            </a:r>
          </a:p>
          <a:p>
            <a:pPr lvl="0"/>
            <a:r>
              <a:rPr lang="en-US" dirty="0"/>
              <a:t>Describe the pathological findings in cases of hypo and hyperthyroidism and  Hashimoto </a:t>
            </a:r>
            <a:r>
              <a:rPr lang="en-US" dirty="0" err="1"/>
              <a:t>thyroiditis</a:t>
            </a:r>
            <a:r>
              <a:rPr lang="en-US" dirty="0"/>
              <a: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Hashimoto </a:t>
            </a:r>
            <a:r>
              <a:rPr lang="en-US" dirty="0" err="1" smtClean="0"/>
              <a:t>Thyroiditis</a:t>
            </a:r>
            <a:endParaRPr lang="en-US" dirty="0"/>
          </a:p>
        </p:txBody>
      </p:sp>
      <p:sp>
        <p:nvSpPr>
          <p:cNvPr id="3" name="Content Placeholder 2"/>
          <p:cNvSpPr>
            <a:spLocks noGrp="1"/>
          </p:cNvSpPr>
          <p:nvPr>
            <p:ph idx="1"/>
          </p:nvPr>
        </p:nvSpPr>
        <p:spPr/>
        <p:txBody>
          <a:bodyPr/>
          <a:lstStyle/>
          <a:p>
            <a:endParaRPr lang="en-US" dirty="0"/>
          </a:p>
        </p:txBody>
      </p:sp>
      <p:pic>
        <p:nvPicPr>
          <p:cNvPr id="6146" name="Picture 2" descr="C:\Documents and Settings\Dr.Hala\My Documents\My Pictures\untitled.bmp"/>
          <p:cNvPicPr>
            <a:picLocks noChangeAspect="1" noChangeArrowheads="1"/>
          </p:cNvPicPr>
          <p:nvPr/>
        </p:nvPicPr>
        <p:blipFill>
          <a:blip r:embed="rId3"/>
          <a:srcRect/>
          <a:stretch>
            <a:fillRect/>
          </a:stretch>
        </p:blipFill>
        <p:spPr bwMode="auto">
          <a:xfrm>
            <a:off x="685800" y="1295400"/>
            <a:ext cx="8077200" cy="5410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An increase or a decrease in the thyroid hormones secretion lead to different clinical and pathological changes.</a:t>
            </a:r>
          </a:p>
          <a:p>
            <a:r>
              <a:rPr lang="en-US" dirty="0" smtClean="0"/>
              <a:t>Causes , </a:t>
            </a:r>
            <a:r>
              <a:rPr lang="en-US" dirty="0" err="1" smtClean="0"/>
              <a:t>pathogenetic</a:t>
            </a:r>
            <a:r>
              <a:rPr lang="en-US" dirty="0" smtClean="0"/>
              <a:t> mechanisms and the histological findings of hyper and hypothyroidism.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Hypo,Hyperthyroidism</a:t>
            </a:r>
            <a:r>
              <a:rPr lang="en-US" dirty="0" smtClean="0"/>
              <a:t> and Hashimoto </a:t>
            </a:r>
            <a:r>
              <a:rPr lang="en-US" smtClean="0"/>
              <a:t>Thyroiditis</a:t>
            </a:r>
            <a:endParaRPr lang="en-US"/>
          </a:p>
        </p:txBody>
      </p:sp>
      <p:sp>
        <p:nvSpPr>
          <p:cNvPr id="3" name="Content Placeholder 2"/>
          <p:cNvSpPr>
            <a:spLocks noGrp="1"/>
          </p:cNvSpPr>
          <p:nvPr>
            <p:ph idx="1"/>
          </p:nvPr>
        </p:nvSpPr>
        <p:spPr/>
        <p:txBody>
          <a:bodyPr>
            <a:normAutofit/>
          </a:bodyPr>
          <a:lstStyle/>
          <a:p>
            <a:r>
              <a:rPr lang="en-US" b="1" u="sng" dirty="0"/>
              <a:t>Learning objectives:</a:t>
            </a:r>
            <a:endParaRPr lang="en-US" dirty="0"/>
          </a:p>
          <a:p>
            <a:r>
              <a:rPr lang="en-US" dirty="0"/>
              <a:t> </a:t>
            </a:r>
          </a:p>
          <a:p>
            <a:r>
              <a:rPr lang="en-US" b="1" i="1" dirty="0"/>
              <a:t>The student should</a:t>
            </a:r>
            <a:r>
              <a:rPr lang="en-US" b="1" i="1" dirty="0" smtClean="0"/>
              <a:t>:</a:t>
            </a:r>
            <a:r>
              <a:rPr lang="en-US" dirty="0"/>
              <a:t> </a:t>
            </a:r>
          </a:p>
          <a:p>
            <a:pPr lvl="2"/>
            <a:r>
              <a:rPr lang="en-US" dirty="0"/>
              <a:t>Know the ways in which thyroid disorders present.</a:t>
            </a:r>
          </a:p>
          <a:p>
            <a:pPr lvl="2"/>
            <a:r>
              <a:rPr lang="en-US" dirty="0"/>
              <a:t>Know the major causes of hypo and hyperthyroidism.</a:t>
            </a:r>
          </a:p>
          <a:p>
            <a:pPr lvl="2"/>
            <a:r>
              <a:rPr lang="en-US" dirty="0"/>
              <a:t>Know the causes of a goiter.</a:t>
            </a:r>
          </a:p>
          <a:p>
            <a:pPr lvl="2"/>
            <a:r>
              <a:rPr lang="en-US" dirty="0"/>
              <a:t>Know the causes of a solitary nodule in the thyroid.</a:t>
            </a:r>
          </a:p>
          <a:p>
            <a:pPr lvl="2"/>
            <a:r>
              <a:rPr lang="en-US" dirty="0"/>
              <a:t>Understand the classification and </a:t>
            </a:r>
            <a:r>
              <a:rPr lang="en-US" dirty="0" err="1"/>
              <a:t>behaviour</a:t>
            </a:r>
            <a:r>
              <a:rPr lang="en-US" dirty="0"/>
              <a:t> of thyroid carcinoma.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80999"/>
            <a:ext cx="7772400" cy="962025"/>
          </a:xfrm>
        </p:spPr>
        <p:txBody>
          <a:bodyPr/>
          <a:lstStyle/>
          <a:p>
            <a:r>
              <a:rPr lang="en-US" dirty="0" smtClean="0"/>
              <a:t>Endocrine System</a:t>
            </a:r>
            <a:endParaRPr lang="en-US" dirty="0"/>
          </a:p>
        </p:txBody>
      </p:sp>
      <p:sp>
        <p:nvSpPr>
          <p:cNvPr id="3" name="Subtitle 2"/>
          <p:cNvSpPr>
            <a:spLocks noGrp="1"/>
          </p:cNvSpPr>
          <p:nvPr>
            <p:ph type="subTitle" idx="1"/>
          </p:nvPr>
        </p:nvSpPr>
        <p:spPr>
          <a:xfrm>
            <a:off x="0" y="1371600"/>
            <a:ext cx="9144000" cy="5486400"/>
          </a:xfrm>
          <a:solidFill>
            <a:srgbClr val="92D05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dirty="0" err="1" smtClean="0">
                <a:solidFill>
                  <a:schemeClr val="accent2">
                    <a:lumMod val="75000"/>
                  </a:schemeClr>
                </a:solidFill>
              </a:rPr>
              <a:t>Autocrine</a:t>
            </a:r>
            <a:endParaRPr lang="en-US" dirty="0" smtClean="0">
              <a:solidFill>
                <a:schemeClr val="accent2">
                  <a:lumMod val="75000"/>
                </a:schemeClr>
              </a:solidFill>
            </a:endParaRPr>
          </a:p>
          <a:p>
            <a:r>
              <a:rPr lang="en-US" dirty="0" err="1" smtClean="0">
                <a:solidFill>
                  <a:schemeClr val="accent2">
                    <a:lumMod val="75000"/>
                  </a:schemeClr>
                </a:solidFill>
              </a:rPr>
              <a:t>Paracrine</a:t>
            </a:r>
            <a:endParaRPr lang="en-US" dirty="0" smtClean="0">
              <a:solidFill>
                <a:schemeClr val="accent2">
                  <a:lumMod val="75000"/>
                </a:schemeClr>
              </a:solidFill>
            </a:endParaRPr>
          </a:p>
          <a:p>
            <a:r>
              <a:rPr lang="en-US" dirty="0" smtClean="0">
                <a:solidFill>
                  <a:schemeClr val="accent2">
                    <a:lumMod val="75000"/>
                  </a:schemeClr>
                </a:solidFill>
              </a:rPr>
              <a:t>Endocrine</a:t>
            </a:r>
          </a:p>
          <a:p>
            <a:r>
              <a:rPr lang="en-US" dirty="0" smtClean="0">
                <a:solidFill>
                  <a:schemeClr val="accent2">
                    <a:lumMod val="75000"/>
                  </a:schemeClr>
                </a:solidFill>
              </a:rPr>
              <a:t>In endocrine signaling, the secreted molecules (</a:t>
            </a:r>
            <a:r>
              <a:rPr lang="en-US" i="1" dirty="0" smtClean="0">
                <a:solidFill>
                  <a:schemeClr val="accent2">
                    <a:lumMod val="75000"/>
                  </a:schemeClr>
                </a:solidFill>
              </a:rPr>
              <a:t>hormones)</a:t>
            </a:r>
            <a:r>
              <a:rPr lang="en-US" dirty="0" smtClean="0">
                <a:solidFill>
                  <a:schemeClr val="accent2">
                    <a:lumMod val="75000"/>
                  </a:schemeClr>
                </a:solidFill>
              </a:rPr>
              <a:t> act on target cells that are distant from their site of synthesis. </a:t>
            </a:r>
          </a:p>
          <a:p>
            <a:r>
              <a:rPr lang="en-US" dirty="0" smtClean="0">
                <a:solidFill>
                  <a:schemeClr val="accent2">
                    <a:lumMod val="75000"/>
                  </a:schemeClr>
                </a:solidFill>
              </a:rPr>
              <a:t>An endocrine hormone is frequently carried by the blood from its site of release to its target.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Thyroid Gland</a:t>
            </a:r>
            <a:endParaRPr lang="en-US" dirty="0"/>
          </a:p>
        </p:txBody>
      </p:sp>
      <p:sp>
        <p:nvSpPr>
          <p:cNvPr id="3" name="Content Placeholder 2"/>
          <p:cNvSpPr>
            <a:spLocks noGrp="1"/>
          </p:cNvSpPr>
          <p:nvPr>
            <p:ph idx="1"/>
          </p:nvPr>
        </p:nvSpPr>
        <p:spPr/>
        <p:txBody>
          <a:bodyPr/>
          <a:lstStyle/>
          <a:p>
            <a:r>
              <a:rPr lang="en-US" dirty="0" smtClean="0"/>
              <a:t>The thyroid gland consists of two bulky lateral lobes connected by a relatively thin isthmus, usually located below and anterior to the larynx.</a:t>
            </a:r>
          </a:p>
          <a:p>
            <a:r>
              <a:rPr lang="en-US" dirty="0" smtClean="0"/>
              <a:t>The thyroid gland is one of the most responsive organs in the body and contains the largest store of hormones of any endocrine gland.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Thyroid Gland</a:t>
            </a:r>
            <a:endParaRPr lang="en-US" dirty="0"/>
          </a:p>
        </p:txBody>
      </p:sp>
      <p:pic>
        <p:nvPicPr>
          <p:cNvPr id="3074" name="Picture 2" descr="C:\Documents and Settings\Dr.Hala\My Documents\My Pictures\untitled.bmp"/>
          <p:cNvPicPr>
            <a:picLocks noGrp="1" noChangeAspect="1" noChangeArrowheads="1"/>
          </p:cNvPicPr>
          <p:nvPr>
            <p:ph idx="1"/>
          </p:nvPr>
        </p:nvPicPr>
        <p:blipFill>
          <a:blip r:embed="rId3"/>
          <a:srcRect/>
          <a:stretch>
            <a:fillRect/>
          </a:stretch>
        </p:blipFill>
        <p:spPr bwMode="auto">
          <a:xfrm>
            <a:off x="838200" y="1219201"/>
            <a:ext cx="7620000" cy="5638800"/>
          </a:xfrm>
          <a:prstGeom prst="rect">
            <a:avLst/>
          </a:prstGeom>
          <a:noFill/>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Hypothyroidism</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Hypothyroidism</a:t>
            </a:r>
            <a:r>
              <a:rPr lang="en-US" dirty="0" smtClean="0"/>
              <a:t> is caused by any structural or functional derangement that interferes with the production of adequate levels of thyroid hormone:</a:t>
            </a:r>
          </a:p>
          <a:p>
            <a:r>
              <a:rPr lang="en-US" dirty="0" smtClean="0"/>
              <a:t> 0.3%--  subclinical hypothyroidism: &gt; 4%.</a:t>
            </a:r>
            <a:endParaRPr lang="en-US" baseline="30000" dirty="0" smtClean="0"/>
          </a:p>
          <a:p>
            <a:r>
              <a:rPr lang="en-US" dirty="0" smtClean="0"/>
              <a:t>Age</a:t>
            </a:r>
          </a:p>
          <a:p>
            <a:r>
              <a:rPr lang="en-US" dirty="0" smtClean="0"/>
              <a:t>Sex</a:t>
            </a:r>
          </a:p>
          <a:p>
            <a:r>
              <a:rPr lang="en-US" dirty="0" smtClean="0"/>
              <a:t>Hypothalamic-pituitary-thyroid axis. </a:t>
            </a:r>
          </a:p>
          <a:p>
            <a:r>
              <a:rPr lang="en-US" i="1" dirty="0" smtClean="0"/>
              <a:t>Primary</a:t>
            </a:r>
            <a:r>
              <a:rPr lang="en-US" dirty="0" smtClean="0"/>
              <a:t> and </a:t>
            </a:r>
            <a:r>
              <a:rPr lang="en-US" i="1" dirty="0" smtClean="0"/>
              <a:t>secondary</a:t>
            </a:r>
            <a:r>
              <a:rPr lang="en-US" dirty="0" smtClean="0"/>
              <a:t> categories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Hypothyroidism</a:t>
            </a:r>
            <a:endParaRPr lang="en-US" dirty="0"/>
          </a:p>
        </p:txBody>
      </p:sp>
      <p:graphicFrame>
        <p:nvGraphicFramePr>
          <p:cNvPr id="6" name="Content Placeholder 5"/>
          <p:cNvGraphicFramePr>
            <a:graphicFrameLocks noGrp="1"/>
          </p:cNvGraphicFramePr>
          <p:nvPr>
            <p:ph idx="1"/>
          </p:nvPr>
        </p:nvGraphicFramePr>
        <p:xfrm>
          <a:off x="609600" y="1828800"/>
          <a:ext cx="7086600" cy="4434840"/>
        </p:xfrm>
        <a:graphic>
          <a:graphicData uri="http://schemas.openxmlformats.org/drawingml/2006/table">
            <a:tbl>
              <a:tblPr firstRow="1" bandRow="1">
                <a:tableStyleId>{5C22544A-7EE6-4342-B048-85BDC9FD1C3A}</a:tableStyleId>
              </a:tblPr>
              <a:tblGrid>
                <a:gridCol w="7086600"/>
              </a:tblGrid>
              <a:tr h="152400">
                <a:tc>
                  <a:txBody>
                    <a:bodyPr/>
                    <a:lstStyle/>
                    <a:p>
                      <a:pPr algn="l"/>
                      <a:r>
                        <a:rPr lang="en-US" b="1" cap="small" dirty="0"/>
                        <a:t>primary</a:t>
                      </a:r>
                      <a:endParaRPr lang="en-US" dirty="0"/>
                    </a:p>
                  </a:txBody>
                  <a:tcPr marL="47625" marR="47625" marT="47625" marB="47625"/>
                </a:tc>
              </a:tr>
              <a:tr h="152400">
                <a:tc>
                  <a:txBody>
                    <a:bodyPr/>
                    <a:lstStyle/>
                    <a:p>
                      <a:pPr algn="r"/>
                      <a:endParaRPr lang="en-US" dirty="0"/>
                    </a:p>
                  </a:txBody>
                  <a:tcPr marL="47625" marR="47625" marT="47625" marB="47625" anchor="ctr"/>
                </a:tc>
              </a:tr>
              <a:tr h="152400">
                <a:tc>
                  <a:txBody>
                    <a:bodyPr/>
                    <a:lstStyle/>
                    <a:p>
                      <a:pPr algn="l"/>
                      <a:r>
                        <a:rPr lang="en-US" dirty="0"/>
                        <a:t>Developmental (thyroid </a:t>
                      </a:r>
                      <a:r>
                        <a:rPr lang="en-US" dirty="0" err="1"/>
                        <a:t>dysgenesis</a:t>
                      </a:r>
                      <a:r>
                        <a:rPr lang="en-US" dirty="0"/>
                        <a:t>: </a:t>
                      </a:r>
                      <a:r>
                        <a:rPr lang="en-US" i="1" dirty="0"/>
                        <a:t>PAX8, FOXE1</a:t>
                      </a:r>
                      <a:r>
                        <a:rPr lang="en-US" dirty="0"/>
                        <a:t>, TSH receptor mutations)</a:t>
                      </a:r>
                    </a:p>
                  </a:txBody>
                  <a:tcPr marL="47625" marR="47625" marT="47625" marB="47625"/>
                </a:tc>
              </a:tr>
              <a:tr h="152400">
                <a:tc>
                  <a:txBody>
                    <a:bodyPr/>
                    <a:lstStyle/>
                    <a:p>
                      <a:pPr algn="l"/>
                      <a:r>
                        <a:rPr lang="en-US" dirty="0" err="1" smtClean="0"/>
                        <a:t>Postablative</a:t>
                      </a:r>
                      <a:r>
                        <a:rPr lang="en-US" dirty="0" smtClean="0"/>
                        <a:t>,  Iodine deficiency</a:t>
                      </a:r>
                      <a:endParaRPr lang="en-US" dirty="0"/>
                    </a:p>
                  </a:txBody>
                  <a:tcPr marL="47625" marR="47625" marT="47625" marB="47625"/>
                </a:tc>
              </a:tr>
              <a:tr h="152400">
                <a:tc>
                  <a:txBody>
                    <a:bodyPr/>
                    <a:lstStyle/>
                    <a:p>
                      <a:pPr algn="r"/>
                      <a:endParaRPr lang="en-US" dirty="0"/>
                    </a:p>
                  </a:txBody>
                  <a:tcPr marL="47625" marR="47625" marT="47625" marB="47625" anchor="ctr"/>
                </a:tc>
              </a:tr>
              <a:tr h="152400">
                <a:tc>
                  <a:txBody>
                    <a:bodyPr/>
                    <a:lstStyle/>
                    <a:p>
                      <a:pPr algn="l"/>
                      <a:r>
                        <a:rPr lang="en-US" dirty="0"/>
                        <a:t>  Surgery, radioiodine therapy, or external irradiation</a:t>
                      </a:r>
                    </a:p>
                  </a:txBody>
                  <a:tcPr marL="47625" marR="47625" marT="47625" marB="47625"/>
                </a:tc>
              </a:tr>
              <a:tr h="152400">
                <a:tc>
                  <a:txBody>
                    <a:bodyPr/>
                    <a:lstStyle/>
                    <a:p>
                      <a:pPr algn="r"/>
                      <a:endParaRPr lang="en-US" dirty="0"/>
                    </a:p>
                  </a:txBody>
                  <a:tcPr marL="47625" marR="47625" marT="47625" marB="47625" anchor="ctr"/>
                </a:tc>
              </a:tr>
              <a:tr h="152400">
                <a:tc>
                  <a:txBody>
                    <a:bodyPr/>
                    <a:lstStyle/>
                    <a:p>
                      <a:pPr algn="l"/>
                      <a:r>
                        <a:rPr lang="en-US" dirty="0"/>
                        <a:t>Autoimmune hypothyroidism</a:t>
                      </a:r>
                    </a:p>
                  </a:txBody>
                  <a:tcPr marL="47625" marR="47625" marT="47625" marB="47625"/>
                </a:tc>
              </a:tr>
              <a:tr h="152400">
                <a:tc>
                  <a:txBody>
                    <a:bodyPr/>
                    <a:lstStyle/>
                    <a:p>
                      <a:pPr algn="r"/>
                      <a:endParaRPr lang="en-US" dirty="0"/>
                    </a:p>
                  </a:txBody>
                  <a:tcPr marL="47625" marR="47625" marT="47625" marB="47625" anchor="ctr"/>
                </a:tc>
              </a:tr>
              <a:tr h="152400">
                <a:tc>
                  <a:txBody>
                    <a:bodyPr/>
                    <a:lstStyle/>
                    <a:p>
                      <a:pPr algn="l"/>
                      <a:r>
                        <a:rPr lang="en-US" dirty="0"/>
                        <a:t>  Hashimoto </a:t>
                      </a:r>
                      <a:r>
                        <a:rPr lang="en-US" dirty="0" err="1"/>
                        <a:t>thyroiditis</a:t>
                      </a:r>
                      <a:r>
                        <a:rPr lang="en-US" dirty="0"/>
                        <a:t>*</a:t>
                      </a:r>
                    </a:p>
                  </a:txBody>
                  <a:tcPr marL="47625" marR="47625" marT="47625" marB="47625"/>
                </a:tc>
              </a:tr>
              <a:tr h="152400">
                <a:tc>
                  <a:txBody>
                    <a:bodyPr/>
                    <a:lstStyle/>
                    <a:p>
                      <a:pPr algn="r"/>
                      <a:endParaRPr lang="en-US" dirty="0"/>
                    </a:p>
                  </a:txBody>
                  <a:tcPr marL="47625" marR="47625" marT="47625" marB="47625" anchor="ctr"/>
                </a:tc>
              </a:tr>
              <a:tr h="152400">
                <a:tc>
                  <a:txBody>
                    <a:bodyPr/>
                    <a:lstStyle/>
                    <a:p>
                      <a:pPr algn="l"/>
                      <a:r>
                        <a:rPr lang="en-US" dirty="0"/>
                        <a:t>Congenital biosynthetic defect (</a:t>
                      </a:r>
                      <a:r>
                        <a:rPr lang="en-US" dirty="0" err="1"/>
                        <a:t>dyshormonogenetic</a:t>
                      </a:r>
                      <a:r>
                        <a:rPr lang="en-US" dirty="0"/>
                        <a:t> goiter)*</a:t>
                      </a:r>
                    </a:p>
                  </a:txBody>
                  <a:tcPr marL="47625" marR="47625" marT="47625" marB="476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Hypothyroidism</a:t>
            </a:r>
            <a:endParaRPr lang="en-US" dirty="0"/>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8229600"/>
              </a:tblGrid>
              <a:tr h="370840">
                <a:tc>
                  <a:txBody>
                    <a:bodyPr/>
                    <a:lstStyle/>
                    <a:p>
                      <a:pPr algn="l"/>
                      <a:r>
                        <a:rPr lang="en-US" b="1" cap="small" dirty="0"/>
                        <a:t>secondary</a:t>
                      </a:r>
                      <a:r>
                        <a:rPr lang="en-US" b="1" dirty="0"/>
                        <a:t> (</a:t>
                      </a:r>
                      <a:r>
                        <a:rPr lang="en-US" b="1" cap="small" dirty="0"/>
                        <a:t>central</a:t>
                      </a:r>
                      <a:r>
                        <a:rPr lang="en-US" b="1" dirty="0"/>
                        <a:t>)</a:t>
                      </a:r>
                      <a:endParaRPr lang="en-US" dirty="0"/>
                    </a:p>
                  </a:txBody>
                  <a:tcPr marL="47625" marR="47625" marT="47625" marB="47625"/>
                </a:tc>
              </a:tr>
              <a:tr h="370840">
                <a:tc>
                  <a:txBody>
                    <a:bodyPr/>
                    <a:lstStyle/>
                    <a:p>
                      <a:pPr algn="r"/>
                      <a:endParaRPr lang="en-US" dirty="0"/>
                    </a:p>
                  </a:txBody>
                  <a:tcPr marL="47625" marR="47625" marT="47625" marB="47625" anchor="ctr"/>
                </a:tc>
              </a:tr>
              <a:tr h="370840">
                <a:tc>
                  <a:txBody>
                    <a:bodyPr/>
                    <a:lstStyle/>
                    <a:p>
                      <a:pPr algn="l"/>
                      <a:r>
                        <a:rPr lang="en-US" dirty="0"/>
                        <a:t>Pituitary failure</a:t>
                      </a:r>
                    </a:p>
                  </a:txBody>
                  <a:tcPr marL="47625" marR="47625" marT="47625" marB="47625"/>
                </a:tc>
              </a:tr>
              <a:tr h="370840">
                <a:tc>
                  <a:txBody>
                    <a:bodyPr/>
                    <a:lstStyle/>
                    <a:p>
                      <a:pPr algn="r"/>
                      <a:endParaRPr lang="en-US" dirty="0"/>
                    </a:p>
                  </a:txBody>
                  <a:tcPr marL="47625" marR="47625" marT="47625" marB="47625" anchor="ctr"/>
                </a:tc>
              </a:tr>
              <a:tr h="370840">
                <a:tc>
                  <a:txBody>
                    <a:bodyPr/>
                    <a:lstStyle/>
                    <a:p>
                      <a:pPr algn="l"/>
                      <a:r>
                        <a:rPr lang="en-US" dirty="0"/>
                        <a:t>Hypothalamic failure (rare)</a:t>
                      </a:r>
                    </a:p>
                  </a:txBody>
                  <a:tcPr marL="47625" marR="47625" marT="47625" marB="47625"/>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3090</Words>
  <Application>Microsoft Office PowerPoint</Application>
  <PresentationFormat>On-screen Show (4:3)</PresentationFormat>
  <Paragraphs>127</Paragraphs>
  <Slides>21</Slides>
  <Notes>17</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Hypo,Hyperthyroidism and Hashimoto Thyroiditis</vt:lpstr>
      <vt:lpstr>Hypo,Hyperthyroidism and Hashimoto Thyroiditis</vt:lpstr>
      <vt:lpstr>Hypo,Hyperthyroidism and Hashimoto Thyroiditis</vt:lpstr>
      <vt:lpstr>Endocrine System</vt:lpstr>
      <vt:lpstr>Thyroid Gland</vt:lpstr>
      <vt:lpstr>Thyroid Gland</vt:lpstr>
      <vt:lpstr>Hypothyroidism</vt:lpstr>
      <vt:lpstr>Hypothyroidism</vt:lpstr>
      <vt:lpstr>Hypothyroidism</vt:lpstr>
      <vt:lpstr>Hypothyroidism</vt:lpstr>
      <vt:lpstr>Thyrotoxicosis</vt:lpstr>
      <vt:lpstr>Thyrotoxicosis</vt:lpstr>
      <vt:lpstr>Thyrotoxicosis</vt:lpstr>
      <vt:lpstr>Thyrotoxicosis</vt:lpstr>
      <vt:lpstr>Thyroiditis</vt:lpstr>
      <vt:lpstr>Hashimoto’s Thyroiditis</vt:lpstr>
      <vt:lpstr>Hashimoto’s Thyroiditis</vt:lpstr>
      <vt:lpstr>Hashimoto Thyroiditis</vt:lpstr>
      <vt:lpstr>Hashimoto Thyroiditis</vt:lpstr>
      <vt:lpstr>Hashimoto Thyroiditis</vt:lpstr>
      <vt:lpstr>Conclusion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Dr.Hala</dc:creator>
  <cp:lastModifiedBy>Dr.Hala</cp:lastModifiedBy>
  <cp:revision>4</cp:revision>
  <dcterms:created xsi:type="dcterms:W3CDTF">2013-02-06T06:25:05Z</dcterms:created>
  <dcterms:modified xsi:type="dcterms:W3CDTF">2013-02-06T06:47:23Z</dcterms:modified>
</cp:coreProperties>
</file>