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sldIdLst>
    <p:sldId id="256" r:id="rId2"/>
    <p:sldId id="257" r:id="rId3"/>
    <p:sldId id="274" r:id="rId4"/>
    <p:sldId id="258" r:id="rId5"/>
    <p:sldId id="259" r:id="rId6"/>
    <p:sldId id="260" r:id="rId7"/>
    <p:sldId id="261" r:id="rId8"/>
    <p:sldId id="275" r:id="rId9"/>
    <p:sldId id="262" r:id="rId10"/>
    <p:sldId id="263" r:id="rId11"/>
    <p:sldId id="264" r:id="rId12"/>
    <p:sldId id="265" r:id="rId13"/>
    <p:sldId id="276" r:id="rId14"/>
    <p:sldId id="266" r:id="rId15"/>
    <p:sldId id="267" r:id="rId16"/>
    <p:sldId id="268" r:id="rId17"/>
    <p:sldId id="269" r:id="rId18"/>
    <p:sldId id="270" r:id="rId19"/>
    <p:sldId id="271" r:id="rId20"/>
    <p:sldId id="272" r:id="rId21"/>
    <p:sldId id="273"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45" autoAdjust="0"/>
    <p:restoredTop sz="94659" autoAdjust="0"/>
  </p:normalViewPr>
  <p:slideViewPr>
    <p:cSldViewPr>
      <p:cViewPr varScale="1">
        <p:scale>
          <a:sx n="100" d="100"/>
          <a:sy n="100" d="100"/>
        </p:scale>
        <p:origin x="-294" y="-90"/>
      </p:cViewPr>
      <p:guideLst>
        <p:guide orient="horz" pos="2160"/>
        <p:guide pos="2880"/>
      </p:guideLst>
    </p:cSldViewPr>
  </p:slideViewPr>
  <p:outlineViewPr>
    <p:cViewPr>
      <p:scale>
        <a:sx n="33" d="100"/>
        <a:sy n="33" d="100"/>
      </p:scale>
      <p:origin x="42" y="817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98092B-20C6-4670-96DC-25B0C2CCEF68}" type="datetimeFigureOut">
              <a:rPr lang="en-US" smtClean="0"/>
              <a:pPr/>
              <a:t>4/26/2011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5608C3-31C3-449D-8DA3-4120425C931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robbinspathology.com/content/bookcontent.cfm?ID=HC024073"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T024010"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T024011"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C01601871" TargetMode="External"/><Relationship Id="rId5" Type="http://schemas.openxmlformats.org/officeDocument/2006/relationships/hyperlink" Target="http://www.robbinspathology.com/passthru/linktopage.cfm?showtab=toc&amp;xrefID=C02801871" TargetMode="External"/><Relationship Id="rId4" Type="http://schemas.openxmlformats.org/officeDocument/2006/relationships/hyperlink" Target="http://www.robbinspathology.com/passthru/linktopage.cfm?showtab=toc&amp;xrefID=C00501871"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robbinspathology.com/content/bookcontent.cfm?ID=HC02407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robbinspathology.com/content/bookcontent.cfm?ID=HC024087"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128"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115"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R024117" TargetMode="External"/><Relationship Id="rId5" Type="http://schemas.openxmlformats.org/officeDocument/2006/relationships/hyperlink" Target="http://www.robbinspathology.com/passthru/linktopage.cfm?showtab=toc&amp;xrefID=R024116" TargetMode="External"/><Relationship Id="rId4" Type="http://schemas.openxmlformats.org/officeDocument/2006/relationships/hyperlink" Target="http://www.robbinspathology.com/content/bookcontent.cfm?ID=HC024073"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C00401871"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Morphology. </a:t>
            </a:r>
            <a:r>
              <a:rPr lang="en-US" sz="1200" b="1" kern="1200" dirty="0" err="1" smtClean="0">
                <a:solidFill>
                  <a:schemeClr val="tx1"/>
                </a:solidFill>
                <a:latin typeface="+mn-lt"/>
                <a:ea typeface="+mn-ea"/>
                <a:cs typeface="+mn-cs"/>
              </a:rPr>
              <a:t>Aldosterone</a:t>
            </a:r>
            <a:r>
              <a:rPr lang="en-US" sz="1200" b="1" kern="1200" dirty="0" smtClean="0">
                <a:solidFill>
                  <a:schemeClr val="tx1"/>
                </a:solidFill>
                <a:latin typeface="+mn-lt"/>
                <a:ea typeface="+mn-ea"/>
                <a:cs typeface="+mn-cs"/>
              </a:rPr>
              <a:t>-producing adenomas are almost always solitary, small (&lt;2 cm in diameter), well-circumscribed lesions, more often found on the left than on the right. They tend to occur in the thirties and forties, and in women more often than in men. These lesions are often buried within the gland and do not produce visible enlargement, a point to be remembered in interpreting </a:t>
            </a:r>
            <a:r>
              <a:rPr lang="en-US" sz="1200" b="1" kern="1200" dirty="0" err="1" smtClean="0">
                <a:solidFill>
                  <a:schemeClr val="tx1"/>
                </a:solidFill>
                <a:latin typeface="+mn-lt"/>
                <a:ea typeface="+mn-ea"/>
                <a:cs typeface="+mn-cs"/>
              </a:rPr>
              <a:t>sonographic</a:t>
            </a:r>
            <a:r>
              <a:rPr lang="en-US" sz="1200" b="1" kern="1200" dirty="0" smtClean="0">
                <a:solidFill>
                  <a:schemeClr val="tx1"/>
                </a:solidFill>
                <a:latin typeface="+mn-lt"/>
                <a:ea typeface="+mn-ea"/>
                <a:cs typeface="+mn-cs"/>
              </a:rPr>
              <a:t> or scanning images. They are bright yellow on cut section (</a:t>
            </a:r>
            <a:r>
              <a:rPr lang="en-US" sz="1200" b="1" u="sng" kern="1200" dirty="0" smtClean="0">
                <a:solidFill>
                  <a:schemeClr val="tx1"/>
                </a:solidFill>
                <a:latin typeface="+mn-lt"/>
                <a:ea typeface="+mn-ea"/>
                <a:cs typeface="+mn-cs"/>
                <a:hlinkClick r:id="rId3"/>
              </a:rPr>
              <a:t>Fig. 24-45) and, surprisingly, are composed of lipid-laden cortical cells that more closely resemble fasciculata cells than glomerulosa cells (the normal source of aldosterone). In general, the cells tend to be uniform in size and shape and resemble mature cortical cells; occasionally, there is some nuclear and cellular pleomorphism but no evidence of anaplasia (Fig. 24-46). A characteristic feature of aldesterone-producing adenomas is the presence of eosinophilic, laminated cytoplasmic inclusions, known as spironolactone bodies, found after treatment with the antihypertensive drug spironolactone. In contrast to cortical adenomas associated with Cushing syndrome, those associated with hyperaldosteronism do not usually suppress ACTH secretion. Therefore, the adjacent adrenal cortex and that of the contralateral gland are not atrophic.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Vacuolated cytoplasm,</a:t>
            </a:r>
            <a:r>
              <a:rPr lang="en-US" baseline="0" dirty="0" smtClean="0"/>
              <a:t> adenoma</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err="1" smtClean="0">
                <a:solidFill>
                  <a:schemeClr val="tx1"/>
                </a:solidFill>
                <a:latin typeface="+mn-lt"/>
                <a:ea typeface="+mn-ea"/>
                <a:cs typeface="+mn-cs"/>
              </a:rPr>
              <a:t>rimary</a:t>
            </a:r>
            <a:r>
              <a:rPr lang="en-US" sz="1200" i="1" kern="1200" dirty="0" smtClean="0">
                <a:solidFill>
                  <a:schemeClr val="tx1"/>
                </a:solidFill>
                <a:latin typeface="+mn-lt"/>
                <a:ea typeface="+mn-ea"/>
                <a:cs typeface="+mn-cs"/>
              </a:rPr>
              <a:t> Chronic </a:t>
            </a:r>
            <a:r>
              <a:rPr lang="en-US" sz="1200" i="1" kern="1200" dirty="0" err="1" smtClean="0">
                <a:solidFill>
                  <a:schemeClr val="tx1"/>
                </a:solidFill>
                <a:latin typeface="+mn-lt"/>
                <a:ea typeface="+mn-ea"/>
                <a:cs typeface="+mn-cs"/>
              </a:rPr>
              <a:t>Adrenocortical</a:t>
            </a:r>
            <a:r>
              <a:rPr lang="en-US" sz="1200" i="1" kern="1200" dirty="0" smtClean="0">
                <a:solidFill>
                  <a:schemeClr val="tx1"/>
                </a:solidFill>
                <a:latin typeface="+mn-lt"/>
                <a:ea typeface="+mn-ea"/>
                <a:cs typeface="+mn-cs"/>
              </a:rPr>
              <a:t> Insufficiency (Addison Disease)	</a:t>
            </a:r>
          </a:p>
          <a:p>
            <a:r>
              <a:rPr lang="en-US" sz="1200" kern="1200" dirty="0" smtClean="0">
                <a:solidFill>
                  <a:schemeClr val="tx1"/>
                </a:solidFill>
                <a:latin typeface="+mn-lt"/>
                <a:ea typeface="+mn-ea"/>
                <a:cs typeface="+mn-cs"/>
              </a:rPr>
              <a:t>In a paper published in 1855, Thomas Addison described a group of patients suffering from a constellation of symptoms, including "general languor and debility, remarkable feebleness of the heart's action, and a peculiar change in the color of the skin" associated with disease of the "suprarenal capsules" or, in more current terminology, the adrenal glands. Addison disease, or chronic </a:t>
            </a:r>
            <a:r>
              <a:rPr lang="en-US" sz="1200" kern="1200" dirty="0" err="1" smtClean="0">
                <a:solidFill>
                  <a:schemeClr val="tx1"/>
                </a:solidFill>
                <a:latin typeface="+mn-lt"/>
                <a:ea typeface="+mn-ea"/>
                <a:cs typeface="+mn-cs"/>
              </a:rPr>
              <a:t>adrenocortical</a:t>
            </a:r>
            <a:r>
              <a:rPr lang="en-US" sz="1200" kern="1200" dirty="0" smtClean="0">
                <a:solidFill>
                  <a:schemeClr val="tx1"/>
                </a:solidFill>
                <a:latin typeface="+mn-lt"/>
                <a:ea typeface="+mn-ea"/>
                <a:cs typeface="+mn-cs"/>
              </a:rPr>
              <a:t> insufficiency, is an uncommon disorder resulting from progressive destruction of the adrenal cortex. In general, clinical manifestations of </a:t>
            </a:r>
            <a:r>
              <a:rPr lang="en-US" sz="1200" kern="1200" dirty="0" err="1" smtClean="0">
                <a:solidFill>
                  <a:schemeClr val="tx1"/>
                </a:solidFill>
                <a:latin typeface="+mn-lt"/>
                <a:ea typeface="+mn-ea"/>
                <a:cs typeface="+mn-cs"/>
              </a:rPr>
              <a:t>adrenocortical</a:t>
            </a:r>
            <a:r>
              <a:rPr lang="en-US" sz="1200" kern="1200" dirty="0" smtClean="0">
                <a:solidFill>
                  <a:schemeClr val="tx1"/>
                </a:solidFill>
                <a:latin typeface="+mn-lt"/>
                <a:ea typeface="+mn-ea"/>
                <a:cs typeface="+mn-cs"/>
              </a:rPr>
              <a:t> insufficiency do not appear until at least 90% of the adrenal cortex has been compromised. The causes of chronic </a:t>
            </a:r>
            <a:r>
              <a:rPr lang="en-US" sz="1200" kern="1200" dirty="0" err="1" smtClean="0">
                <a:solidFill>
                  <a:schemeClr val="tx1"/>
                </a:solidFill>
                <a:latin typeface="+mn-lt"/>
                <a:ea typeface="+mn-ea"/>
                <a:cs typeface="+mn-cs"/>
              </a:rPr>
              <a:t>adrenocortical</a:t>
            </a:r>
            <a:r>
              <a:rPr lang="en-US" sz="1200" kern="1200" dirty="0" smtClean="0">
                <a:solidFill>
                  <a:schemeClr val="tx1"/>
                </a:solidFill>
                <a:latin typeface="+mn-lt"/>
                <a:ea typeface="+mn-ea"/>
                <a:cs typeface="+mn-cs"/>
              </a:rPr>
              <a:t> insufficiency are listed in </a:t>
            </a:r>
            <a:r>
              <a:rPr lang="en-US" sz="1200" u="sng" kern="1200" dirty="0" smtClean="0">
                <a:solidFill>
                  <a:schemeClr val="tx1"/>
                </a:solidFill>
                <a:latin typeface="+mn-lt"/>
                <a:ea typeface="+mn-ea"/>
                <a:cs typeface="+mn-cs"/>
                <a:hlinkClick r:id="rId3"/>
              </a:rPr>
              <a:t>Table 24-10. Although all races and both sexes may be affected, certain causes of Addison disease (such as autoimmune adrenalitis) are much more common in whites, particularly in women.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Waterhouse-</a:t>
            </a:r>
            <a:r>
              <a:rPr lang="en-US" sz="1200" kern="1200" dirty="0" err="1" smtClean="0">
                <a:solidFill>
                  <a:schemeClr val="tx1"/>
                </a:solidFill>
                <a:latin typeface="+mn-lt"/>
                <a:ea typeface="+mn-ea"/>
                <a:cs typeface="+mn-cs"/>
              </a:rPr>
              <a:t>Friderichsen</a:t>
            </a:r>
            <a:r>
              <a:rPr lang="en-US" sz="1200" kern="1200" dirty="0" smtClean="0">
                <a:solidFill>
                  <a:schemeClr val="tx1"/>
                </a:solidFill>
                <a:latin typeface="+mn-lt"/>
                <a:ea typeface="+mn-ea"/>
                <a:cs typeface="+mn-cs"/>
              </a:rPr>
              <a:t> syndrome. At autopsy, the adrenals were grossly hemorrhagic and shrunken; microscopically, little residual cortical architecture is discernible. Autoimmune </a:t>
            </a:r>
            <a:r>
              <a:rPr lang="en-US" sz="1200" kern="1200" dirty="0" err="1" smtClean="0">
                <a:solidFill>
                  <a:schemeClr val="tx1"/>
                </a:solidFill>
                <a:latin typeface="+mn-lt"/>
                <a:ea typeface="+mn-ea"/>
                <a:cs typeface="+mn-cs"/>
              </a:rPr>
              <a:t>adrenalitis</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1" kern="1200" dirty="0" smtClean="0">
                <a:solidFill>
                  <a:schemeClr val="tx1"/>
                </a:solidFill>
                <a:latin typeface="+mn-lt"/>
                <a:ea typeface="+mn-ea"/>
                <a:cs typeface="+mn-cs"/>
              </a:rPr>
              <a:t>PHEOCHROMOCYTOMA	</a:t>
            </a:r>
          </a:p>
          <a:p>
            <a:r>
              <a:rPr lang="en-US" sz="1200" kern="1200" dirty="0" err="1" smtClean="0">
                <a:solidFill>
                  <a:schemeClr val="tx1"/>
                </a:solidFill>
                <a:latin typeface="+mn-lt"/>
                <a:ea typeface="+mn-ea"/>
                <a:cs typeface="+mn-cs"/>
              </a:rPr>
              <a:t>Pheochromocytomas</a:t>
            </a:r>
            <a:r>
              <a:rPr lang="en-US" sz="1200" kern="1200" dirty="0" smtClean="0">
                <a:solidFill>
                  <a:schemeClr val="tx1"/>
                </a:solidFill>
                <a:latin typeface="+mn-lt"/>
                <a:ea typeface="+mn-ea"/>
                <a:cs typeface="+mn-cs"/>
              </a:rPr>
              <a:t> are uncommon </a:t>
            </a:r>
            <a:r>
              <a:rPr lang="en-US" sz="1200" kern="1200" dirty="0" err="1" smtClean="0">
                <a:solidFill>
                  <a:schemeClr val="tx1"/>
                </a:solidFill>
                <a:latin typeface="+mn-lt"/>
                <a:ea typeface="+mn-ea"/>
                <a:cs typeface="+mn-cs"/>
              </a:rPr>
              <a:t>neoplasms</a:t>
            </a:r>
            <a:r>
              <a:rPr lang="en-US" sz="1200" kern="1200" dirty="0" smtClean="0">
                <a:solidFill>
                  <a:schemeClr val="tx1"/>
                </a:solidFill>
                <a:latin typeface="+mn-lt"/>
                <a:ea typeface="+mn-ea"/>
                <a:cs typeface="+mn-cs"/>
              </a:rPr>
              <a:t> composed of </a:t>
            </a:r>
            <a:r>
              <a:rPr lang="en-US" sz="1200" kern="1200" dirty="0" err="1" smtClean="0">
                <a:solidFill>
                  <a:schemeClr val="tx1"/>
                </a:solidFill>
                <a:latin typeface="+mn-lt"/>
                <a:ea typeface="+mn-ea"/>
                <a:cs typeface="+mn-cs"/>
              </a:rPr>
              <a:t>chromaffin</a:t>
            </a:r>
            <a:r>
              <a:rPr lang="en-US" sz="1200" kern="1200" dirty="0" smtClean="0">
                <a:solidFill>
                  <a:schemeClr val="tx1"/>
                </a:solidFill>
                <a:latin typeface="+mn-lt"/>
                <a:ea typeface="+mn-ea"/>
                <a:cs typeface="+mn-cs"/>
              </a:rPr>
              <a:t> cells, which synthesize and release </a:t>
            </a:r>
            <a:r>
              <a:rPr lang="en-US" sz="1200" kern="1200" dirty="0" err="1" smtClean="0">
                <a:solidFill>
                  <a:schemeClr val="tx1"/>
                </a:solidFill>
                <a:latin typeface="+mn-lt"/>
                <a:ea typeface="+mn-ea"/>
                <a:cs typeface="+mn-cs"/>
              </a:rPr>
              <a:t>catecholamines</a:t>
            </a:r>
            <a:r>
              <a:rPr lang="en-US" sz="1200" kern="1200" dirty="0" smtClean="0">
                <a:solidFill>
                  <a:schemeClr val="tx1"/>
                </a:solidFill>
                <a:latin typeface="+mn-lt"/>
                <a:ea typeface="+mn-ea"/>
                <a:cs typeface="+mn-cs"/>
              </a:rPr>
              <a:t> and in some instances peptide hormones. These tumors are important because they (similar to </a:t>
            </a:r>
            <a:r>
              <a:rPr lang="en-US" sz="1200" kern="1200" dirty="0" err="1" smtClean="0">
                <a:solidFill>
                  <a:schemeClr val="tx1"/>
                </a:solidFill>
                <a:latin typeface="+mn-lt"/>
                <a:ea typeface="+mn-ea"/>
                <a:cs typeface="+mn-cs"/>
              </a:rPr>
              <a:t>aldosterone</a:t>
            </a:r>
            <a:r>
              <a:rPr lang="en-US" sz="1200" kern="1200" dirty="0" smtClean="0">
                <a:solidFill>
                  <a:schemeClr val="tx1"/>
                </a:solidFill>
                <a:latin typeface="+mn-lt"/>
                <a:ea typeface="+mn-ea"/>
                <a:cs typeface="+mn-cs"/>
              </a:rPr>
              <a:t>-secreting adenomas) give rise to surgically correctable forms of hypertension. Although only about 0.1% to 0.3% of hypertensive patients have an underlying </a:t>
            </a:r>
            <a:r>
              <a:rPr lang="en-US" sz="1200" kern="1200" dirty="0" err="1" smtClean="0">
                <a:solidFill>
                  <a:schemeClr val="tx1"/>
                </a:solidFill>
                <a:latin typeface="+mn-lt"/>
                <a:ea typeface="+mn-ea"/>
                <a:cs typeface="+mn-cs"/>
              </a:rPr>
              <a:t>pheochromocytoma</a:t>
            </a:r>
            <a:r>
              <a:rPr lang="en-US" sz="1200" kern="1200" dirty="0" smtClean="0">
                <a:solidFill>
                  <a:schemeClr val="tx1"/>
                </a:solidFill>
                <a:latin typeface="+mn-lt"/>
                <a:ea typeface="+mn-ea"/>
                <a:cs typeface="+mn-cs"/>
              </a:rPr>
              <a:t>, the hypertension can be fatal when the </a:t>
            </a:r>
            <a:r>
              <a:rPr lang="en-US" sz="1200" kern="1200" dirty="0" err="1" smtClean="0">
                <a:solidFill>
                  <a:schemeClr val="tx1"/>
                </a:solidFill>
                <a:latin typeface="+mn-lt"/>
                <a:ea typeface="+mn-ea"/>
                <a:cs typeface="+mn-cs"/>
              </a:rPr>
              <a:t>pheochromocytoma</a:t>
            </a:r>
            <a:r>
              <a:rPr lang="en-US" sz="1200" kern="1200" dirty="0" smtClean="0">
                <a:solidFill>
                  <a:schemeClr val="tx1"/>
                </a:solidFill>
                <a:latin typeface="+mn-lt"/>
                <a:ea typeface="+mn-ea"/>
                <a:cs typeface="+mn-cs"/>
              </a:rPr>
              <a:t> goes unrecognized. Occasionally, one of these tumors produces other steroids or peptides and so may be associated with Cushing syndrome or some other </a:t>
            </a:r>
            <a:r>
              <a:rPr lang="en-US" sz="1200" kern="1200" dirty="0" err="1" smtClean="0">
                <a:solidFill>
                  <a:schemeClr val="tx1"/>
                </a:solidFill>
                <a:latin typeface="+mn-lt"/>
                <a:ea typeface="+mn-ea"/>
                <a:cs typeface="+mn-cs"/>
              </a:rPr>
              <a:t>endocrinopathy</a:t>
            </a:r>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latin typeface="+mn-lt"/>
                <a:ea typeface="+mn-ea"/>
                <a:cs typeface="+mn-cs"/>
              </a:rPr>
              <a:t>Pheochromocytomas</a:t>
            </a:r>
            <a:r>
              <a:rPr lang="en-US" sz="1200" kern="1200" dirty="0" smtClean="0">
                <a:solidFill>
                  <a:schemeClr val="tx1"/>
                </a:solidFill>
                <a:latin typeface="+mn-lt"/>
                <a:ea typeface="+mn-ea"/>
                <a:cs typeface="+mn-cs"/>
              </a:rPr>
              <a:t> usually subscribe to a convenient </a:t>
            </a:r>
            <a:r>
              <a:rPr lang="en-US" sz="1200" i="1" kern="1200" dirty="0" smtClean="0">
                <a:solidFill>
                  <a:schemeClr val="tx1"/>
                </a:solidFill>
                <a:latin typeface="+mn-lt"/>
                <a:ea typeface="+mn-ea"/>
                <a:cs typeface="+mn-cs"/>
              </a:rPr>
              <a:t>"rule of 10s":10% of </a:t>
            </a:r>
            <a:r>
              <a:rPr lang="en-US" sz="1200" i="1" kern="1200" dirty="0" err="1" smtClean="0">
                <a:solidFill>
                  <a:schemeClr val="tx1"/>
                </a:solidFill>
                <a:latin typeface="+mn-lt"/>
                <a:ea typeface="+mn-ea"/>
                <a:cs typeface="+mn-cs"/>
              </a:rPr>
              <a:t>pheochromocytomas</a:t>
            </a:r>
            <a:r>
              <a:rPr lang="en-US" sz="1200" i="1" kern="1200" dirty="0" smtClean="0">
                <a:solidFill>
                  <a:schemeClr val="tx1"/>
                </a:solidFill>
                <a:latin typeface="+mn-lt"/>
                <a:ea typeface="+mn-ea"/>
                <a:cs typeface="+mn-cs"/>
              </a:rPr>
              <a:t> arise in association with one of several familial syndromes (</a:t>
            </a:r>
            <a:r>
              <a:rPr lang="en-US" sz="1200" i="1" u="sng" kern="1200" dirty="0" smtClean="0">
                <a:solidFill>
                  <a:schemeClr val="tx1"/>
                </a:solidFill>
                <a:latin typeface="+mn-lt"/>
                <a:ea typeface="+mn-ea"/>
                <a:cs typeface="+mn-cs"/>
                <a:hlinkClick r:id="rId3"/>
              </a:rPr>
              <a:t>Table 24-11). These include the MEN-2A and MEN-2B syndromes (described later), type I neurofibromatosis (</a:t>
            </a:r>
            <a:r>
              <a:rPr lang="en-US" sz="1200" i="1" u="sng" kern="1200" dirty="0" smtClean="0">
                <a:solidFill>
                  <a:schemeClr val="tx1"/>
                </a:solidFill>
                <a:latin typeface="+mn-lt"/>
                <a:ea typeface="+mn-ea"/>
                <a:cs typeface="+mn-cs"/>
                <a:hlinkClick r:id="rId4"/>
              </a:rPr>
              <a:t>Chapter 5), von Hippel-Lindau syndrome (</a:t>
            </a:r>
            <a:r>
              <a:rPr lang="en-US" sz="1200" i="1" u="sng" kern="1200" dirty="0" smtClean="0">
                <a:solidFill>
                  <a:schemeClr val="tx1"/>
                </a:solidFill>
                <a:latin typeface="+mn-lt"/>
                <a:ea typeface="+mn-ea"/>
                <a:cs typeface="+mn-cs"/>
                <a:hlinkClick r:id="rId5"/>
              </a:rPr>
              <a:t>Chapter 28), and Sturge-Weber syndrome (</a:t>
            </a:r>
            <a:r>
              <a:rPr lang="en-US" sz="1200" i="1" u="sng" kern="1200" dirty="0" smtClean="0">
                <a:solidFill>
                  <a:schemeClr val="tx1"/>
                </a:solidFill>
                <a:latin typeface="+mn-lt"/>
                <a:ea typeface="+mn-ea"/>
                <a:cs typeface="+mn-cs"/>
                <a:hlinkClick r:id="rId6"/>
              </a:rPr>
              <a:t>Chapter 16).10% of pheochromocytomas are extra-adrenal, occurring in sites such as the organ of Zuckerkandl and the carotid body, where these chromaffin-negative tumors are usually called paragangliomas to distinguish them from pheochromocytomas.10% of nonfamilial adrenal pheochromocytomas are bilateral; this figure may rise to 70% in cases that are associated with familial syndromes.10% of adrenal pheochromocytomas are biologically malignant, although the associated hypertension represents a serious and potentially lethal complication of even "benign" tumors. Frank malignancy is somewhat more common (20% to 40%) in tumors arising in extra-adrenal sites.10% of adrenal pheochromocytomas arise in childhood, usually the familial subtypes, and with a strong male preponderance. The nonfamilial pheochromocytomas most often occur in adults between 40 and 60 years of age, with a slight female preponderanc</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a:t>
            </a:r>
            <a:r>
              <a:rPr lang="en-US" sz="1200" i="1" kern="1200" dirty="0" smtClean="0">
                <a:solidFill>
                  <a:schemeClr val="tx1"/>
                </a:solidFill>
                <a:latin typeface="+mn-lt"/>
                <a:ea typeface="+mn-ea"/>
                <a:cs typeface="+mn-cs"/>
              </a:rPr>
              <a:t>adrenal glands are paired endocrine organs consisting of both cortex and medulla, which differ in their development, structure, and function. In the adult, the normal adrenal gland weighs about 4 gm; but with acute stress, lipid depletion may reduce the weight, or prolonged stress, such as dying after a long chronic illness, can induce hypertrophy and hyperplasia of the cortical cells and more than double the weight of the normal gland. Beneath the capsule of the adrenal is the narrow layer of </a:t>
            </a:r>
            <a:r>
              <a:rPr lang="en-US" sz="1200" i="1" kern="1200" dirty="0" err="1" smtClean="0">
                <a:solidFill>
                  <a:schemeClr val="tx1"/>
                </a:solidFill>
                <a:latin typeface="+mn-lt"/>
                <a:ea typeface="+mn-ea"/>
                <a:cs typeface="+mn-cs"/>
              </a:rPr>
              <a:t>zonaglomerulosa</a:t>
            </a:r>
            <a:r>
              <a:rPr lang="en-US" sz="1200" i="1" kern="1200" dirty="0" smtClean="0">
                <a:solidFill>
                  <a:schemeClr val="tx1"/>
                </a:solidFill>
                <a:latin typeface="+mn-lt"/>
                <a:ea typeface="+mn-ea"/>
                <a:cs typeface="+mn-cs"/>
              </a:rPr>
              <a:t>. An equally narrow </a:t>
            </a:r>
            <a:r>
              <a:rPr lang="en-US" sz="1200" i="1" kern="1200" dirty="0" err="1" smtClean="0">
                <a:solidFill>
                  <a:schemeClr val="tx1"/>
                </a:solidFill>
                <a:latin typeface="+mn-lt"/>
                <a:ea typeface="+mn-ea"/>
                <a:cs typeface="+mn-cs"/>
              </a:rPr>
              <a:t>zonareticularis</a:t>
            </a:r>
            <a:r>
              <a:rPr lang="en-US" sz="1200" i="1" kern="1200" dirty="0" smtClean="0">
                <a:solidFill>
                  <a:schemeClr val="tx1"/>
                </a:solidFill>
                <a:latin typeface="+mn-lt"/>
                <a:ea typeface="+mn-ea"/>
                <a:cs typeface="+mn-cs"/>
              </a:rPr>
              <a:t> abuts the medulla. Intervening is the broad </a:t>
            </a:r>
            <a:r>
              <a:rPr lang="en-US" sz="1200" i="1" kern="1200" dirty="0" err="1" smtClean="0">
                <a:solidFill>
                  <a:schemeClr val="tx1"/>
                </a:solidFill>
                <a:latin typeface="+mn-lt"/>
                <a:ea typeface="+mn-ea"/>
                <a:cs typeface="+mn-cs"/>
              </a:rPr>
              <a:t>zonafasciculata</a:t>
            </a:r>
            <a:r>
              <a:rPr lang="en-US" sz="1200" i="1" kern="1200" dirty="0" smtClean="0">
                <a:solidFill>
                  <a:schemeClr val="tx1"/>
                </a:solidFill>
                <a:latin typeface="+mn-lt"/>
                <a:ea typeface="+mn-ea"/>
                <a:cs typeface="+mn-cs"/>
              </a:rPr>
              <a:t>, which makes up about 75% of the total cortex. The adrenal cortex synthesizes three different types of steroids: (1) </a:t>
            </a:r>
            <a:r>
              <a:rPr lang="en-US" sz="1200" i="1" kern="1200" dirty="0" err="1" smtClean="0">
                <a:solidFill>
                  <a:schemeClr val="tx1"/>
                </a:solidFill>
                <a:latin typeface="+mn-lt"/>
                <a:ea typeface="+mn-ea"/>
                <a:cs typeface="+mn-cs"/>
              </a:rPr>
              <a:t>glucocorticoids</a:t>
            </a:r>
            <a:r>
              <a:rPr lang="en-US" sz="1200" i="1" kern="1200" dirty="0" smtClean="0">
                <a:solidFill>
                  <a:schemeClr val="tx1"/>
                </a:solidFill>
                <a:latin typeface="+mn-lt"/>
                <a:ea typeface="+mn-ea"/>
                <a:cs typeface="+mn-cs"/>
              </a:rPr>
              <a:t> (principally </a:t>
            </a:r>
            <a:r>
              <a:rPr lang="en-US" sz="1200" i="1" kern="1200" dirty="0" err="1" smtClean="0">
                <a:solidFill>
                  <a:schemeClr val="tx1"/>
                </a:solidFill>
                <a:latin typeface="+mn-lt"/>
                <a:ea typeface="+mn-ea"/>
                <a:cs typeface="+mn-cs"/>
              </a:rPr>
              <a:t>cortisol</a:t>
            </a:r>
            <a:r>
              <a:rPr lang="en-US" sz="1200" i="1" kern="1200" dirty="0" smtClean="0">
                <a:solidFill>
                  <a:schemeClr val="tx1"/>
                </a:solidFill>
                <a:latin typeface="+mn-lt"/>
                <a:ea typeface="+mn-ea"/>
                <a:cs typeface="+mn-cs"/>
              </a:rPr>
              <a:t>), which are synthesized primarily in the </a:t>
            </a:r>
            <a:r>
              <a:rPr lang="en-US" sz="1200" i="1" kern="1200" dirty="0" err="1" smtClean="0">
                <a:solidFill>
                  <a:schemeClr val="tx1"/>
                </a:solidFill>
                <a:latin typeface="+mn-lt"/>
                <a:ea typeface="+mn-ea"/>
                <a:cs typeface="+mn-cs"/>
              </a:rPr>
              <a:t>zonafasciculata</a:t>
            </a:r>
            <a:r>
              <a:rPr lang="en-US" sz="1200" i="1" kern="1200" dirty="0" smtClean="0">
                <a:solidFill>
                  <a:schemeClr val="tx1"/>
                </a:solidFill>
                <a:latin typeface="+mn-lt"/>
                <a:ea typeface="+mn-ea"/>
                <a:cs typeface="+mn-cs"/>
              </a:rPr>
              <a:t> with a small contribution from the </a:t>
            </a:r>
            <a:r>
              <a:rPr lang="en-US" sz="1200" i="1" kern="1200" dirty="0" err="1" smtClean="0">
                <a:solidFill>
                  <a:schemeClr val="tx1"/>
                </a:solidFill>
                <a:latin typeface="+mn-lt"/>
                <a:ea typeface="+mn-ea"/>
                <a:cs typeface="+mn-cs"/>
              </a:rPr>
              <a:t>zonareticularis</a:t>
            </a:r>
            <a:r>
              <a:rPr lang="en-US" sz="1200" i="1" kern="1200" dirty="0" smtClean="0">
                <a:solidFill>
                  <a:schemeClr val="tx1"/>
                </a:solidFill>
                <a:latin typeface="+mn-lt"/>
                <a:ea typeface="+mn-ea"/>
                <a:cs typeface="+mn-cs"/>
              </a:rPr>
              <a:t>; (2) </a:t>
            </a:r>
            <a:r>
              <a:rPr lang="en-US" sz="1200" i="1" kern="1200" dirty="0" err="1" smtClean="0">
                <a:solidFill>
                  <a:schemeClr val="tx1"/>
                </a:solidFill>
                <a:latin typeface="+mn-lt"/>
                <a:ea typeface="+mn-ea"/>
                <a:cs typeface="+mn-cs"/>
              </a:rPr>
              <a:t>mineralocorticoids</a:t>
            </a:r>
            <a:r>
              <a:rPr lang="en-US" sz="1200" i="1" kern="1200" dirty="0" smtClean="0">
                <a:solidFill>
                  <a:schemeClr val="tx1"/>
                </a:solidFill>
                <a:latin typeface="+mn-lt"/>
                <a:ea typeface="+mn-ea"/>
                <a:cs typeface="+mn-cs"/>
              </a:rPr>
              <a:t>, the most important being </a:t>
            </a:r>
            <a:r>
              <a:rPr lang="en-US" sz="1200" i="1" kern="1200" dirty="0" err="1" smtClean="0">
                <a:solidFill>
                  <a:schemeClr val="tx1"/>
                </a:solidFill>
                <a:latin typeface="+mn-lt"/>
                <a:ea typeface="+mn-ea"/>
                <a:cs typeface="+mn-cs"/>
              </a:rPr>
              <a:t>aldosterone</a:t>
            </a:r>
            <a:r>
              <a:rPr lang="en-US" sz="1200" i="1" kern="1200" dirty="0" smtClean="0">
                <a:solidFill>
                  <a:schemeClr val="tx1"/>
                </a:solidFill>
                <a:latin typeface="+mn-lt"/>
                <a:ea typeface="+mn-ea"/>
                <a:cs typeface="+mn-cs"/>
              </a:rPr>
              <a:t>, which is generated in the </a:t>
            </a:r>
            <a:r>
              <a:rPr lang="en-US" sz="1200" i="1" kern="1200" dirty="0" err="1" smtClean="0">
                <a:solidFill>
                  <a:schemeClr val="tx1"/>
                </a:solidFill>
                <a:latin typeface="+mn-lt"/>
                <a:ea typeface="+mn-ea"/>
                <a:cs typeface="+mn-cs"/>
              </a:rPr>
              <a:t>zonaglomerulosa</a:t>
            </a:r>
            <a:r>
              <a:rPr lang="en-US" sz="1200" i="1" kern="1200" dirty="0" smtClean="0">
                <a:solidFill>
                  <a:schemeClr val="tx1"/>
                </a:solidFill>
                <a:latin typeface="+mn-lt"/>
                <a:ea typeface="+mn-ea"/>
                <a:cs typeface="+mn-cs"/>
              </a:rPr>
              <a:t>; and (3) sex steroids (estrogens and androgens), which are produced largely in the </a:t>
            </a:r>
            <a:r>
              <a:rPr lang="en-US" sz="1200" i="1" kern="1200" dirty="0" err="1" smtClean="0">
                <a:solidFill>
                  <a:schemeClr val="tx1"/>
                </a:solidFill>
                <a:latin typeface="+mn-lt"/>
                <a:ea typeface="+mn-ea"/>
                <a:cs typeface="+mn-cs"/>
              </a:rPr>
              <a:t>zonareticularis</a:t>
            </a:r>
            <a:r>
              <a:rPr lang="en-US" sz="1200" i="1" kern="1200" dirty="0" smtClean="0">
                <a:solidFill>
                  <a:schemeClr val="tx1"/>
                </a:solidFill>
                <a:latin typeface="+mn-lt"/>
                <a:ea typeface="+mn-ea"/>
                <a:cs typeface="+mn-cs"/>
              </a:rPr>
              <a:t>. The adrenal medulla is composed of </a:t>
            </a:r>
            <a:r>
              <a:rPr lang="en-US" sz="1200" i="1" kern="1200" dirty="0" err="1" smtClean="0">
                <a:solidFill>
                  <a:schemeClr val="tx1"/>
                </a:solidFill>
                <a:latin typeface="+mn-lt"/>
                <a:ea typeface="+mn-ea"/>
                <a:cs typeface="+mn-cs"/>
              </a:rPr>
              <a:t>chromaffin</a:t>
            </a:r>
            <a:r>
              <a:rPr lang="en-US" sz="1200" i="1" kern="1200" dirty="0" smtClean="0">
                <a:solidFill>
                  <a:schemeClr val="tx1"/>
                </a:solidFill>
                <a:latin typeface="+mn-lt"/>
                <a:ea typeface="+mn-ea"/>
                <a:cs typeface="+mn-cs"/>
              </a:rPr>
              <a:t> cells, which synthesize and secrete </a:t>
            </a:r>
            <a:r>
              <a:rPr lang="en-US" sz="1200" i="1" kern="1200" dirty="0" err="1" smtClean="0">
                <a:solidFill>
                  <a:schemeClr val="tx1"/>
                </a:solidFill>
                <a:latin typeface="+mn-lt"/>
                <a:ea typeface="+mn-ea"/>
                <a:cs typeface="+mn-cs"/>
              </a:rPr>
              <a:t>catecholamines</a:t>
            </a:r>
            <a:r>
              <a:rPr lang="en-US" sz="1200" i="1" kern="1200" dirty="0" smtClean="0">
                <a:solidFill>
                  <a:schemeClr val="tx1"/>
                </a:solidFill>
                <a:latin typeface="+mn-lt"/>
                <a:ea typeface="+mn-ea"/>
                <a:cs typeface="+mn-cs"/>
              </a:rPr>
              <a:t>, mainly </a:t>
            </a:r>
            <a:r>
              <a:rPr lang="en-US" sz="1200" i="1" u="sng" kern="1200" dirty="0" smtClean="0">
                <a:solidFill>
                  <a:schemeClr val="tx1"/>
                </a:solidFill>
                <a:latin typeface="+mn-lt"/>
                <a:ea typeface="+mn-ea"/>
                <a:cs typeface="+mn-cs"/>
                <a:hlinkClick r:id="rId3"/>
              </a:rPr>
              <a:t>epinephrine. Catecholamines have many effects that allow rapid adaptations to changes in the environment.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dirty="0" err="1" smtClean="0">
                <a:solidFill>
                  <a:schemeClr val="tx1"/>
                </a:solidFill>
                <a:latin typeface="+mn-lt"/>
                <a:ea typeface="+mn-ea"/>
                <a:cs typeface="+mn-cs"/>
              </a:rPr>
              <a:t>Pheochromocytomas</a:t>
            </a:r>
            <a:r>
              <a:rPr lang="en-US" sz="1200" kern="1200" dirty="0" smtClean="0">
                <a:solidFill>
                  <a:schemeClr val="tx1"/>
                </a:solidFill>
                <a:latin typeface="+mn-lt"/>
                <a:ea typeface="+mn-ea"/>
                <a:cs typeface="+mn-cs"/>
              </a:rPr>
              <a:t> range from small, circumscribed lesions confined to the adrenal (</a:t>
            </a:r>
            <a:r>
              <a:rPr lang="en-US" sz="1200" u="sng" kern="1200" dirty="0" smtClean="0">
                <a:solidFill>
                  <a:schemeClr val="tx1"/>
                </a:solidFill>
                <a:latin typeface="+mn-lt"/>
                <a:ea typeface="+mn-ea"/>
                <a:cs typeface="+mn-cs"/>
                <a:hlinkClick r:id="rId3"/>
              </a:rPr>
              <a:t>Fig. 24-55) to large hemorrhagic masses weighing kilograms. The average weight of a pheochromocytoma is 100 gm, but variations from just over 1 gm to almost 4000 gm have been reported. The larger tumors are well demarcated by either connective tissue or compressed cortical or medullary tissue. Richly vascularized fibrous trabeculae pass into the tumor and produce a lobular pattern. In many tumors, remnants of the adrenal gland can be seen, stretched over the surface or attached at one pole. On section, the cut surfaces of smaller pheochromocytomas are yellow-tan. Larger lesions tend to be hemorrhagic, necrotic, and cystic and typically efface the adrenal gland. Incubation of fresh tissue with a potassium dichromate solution turns the tumor a dark brown color owing to oxidation of stored catecholamines, thus the term </a:t>
            </a:r>
            <a:r>
              <a:rPr lang="en-US" sz="1200" i="1" u="sng" kern="1200" dirty="0" smtClean="0">
                <a:solidFill>
                  <a:schemeClr val="tx1"/>
                </a:solidFill>
                <a:latin typeface="+mn-lt"/>
                <a:ea typeface="+mn-ea"/>
                <a:cs typeface="+mn-cs"/>
                <a:hlinkClick r:id="rId3"/>
              </a:rPr>
              <a:t>chromaffin.	</a:t>
            </a:r>
          </a:p>
          <a:p>
            <a:r>
              <a:rPr lang="en-US" sz="1200" kern="1200" dirty="0" smtClean="0">
                <a:solidFill>
                  <a:schemeClr val="tx1"/>
                </a:solidFill>
                <a:latin typeface="+mn-lt"/>
                <a:ea typeface="+mn-ea"/>
                <a:cs typeface="+mn-cs"/>
              </a:rPr>
              <a:t>The </a:t>
            </a:r>
            <a:r>
              <a:rPr lang="en-US" sz="1200" kern="1200" dirty="0" err="1" smtClean="0">
                <a:solidFill>
                  <a:schemeClr val="tx1"/>
                </a:solidFill>
                <a:latin typeface="+mn-lt"/>
                <a:ea typeface="+mn-ea"/>
                <a:cs typeface="+mn-cs"/>
              </a:rPr>
              <a:t>histologic</a:t>
            </a:r>
            <a:r>
              <a:rPr lang="en-US" sz="1200" kern="1200" dirty="0" smtClean="0">
                <a:solidFill>
                  <a:schemeClr val="tx1"/>
                </a:solidFill>
                <a:latin typeface="+mn-lt"/>
                <a:ea typeface="+mn-ea"/>
                <a:cs typeface="+mn-cs"/>
              </a:rPr>
              <a:t> pattern in </a:t>
            </a:r>
            <a:r>
              <a:rPr lang="en-US" sz="1200" kern="1200" dirty="0" err="1" smtClean="0">
                <a:solidFill>
                  <a:schemeClr val="tx1"/>
                </a:solidFill>
                <a:latin typeface="+mn-lt"/>
                <a:ea typeface="+mn-ea"/>
                <a:cs typeface="+mn-cs"/>
              </a:rPr>
              <a:t>pheochromocytoma</a:t>
            </a:r>
            <a:r>
              <a:rPr lang="en-US" sz="1200" kern="1200" dirty="0" smtClean="0">
                <a:solidFill>
                  <a:schemeClr val="tx1"/>
                </a:solidFill>
                <a:latin typeface="+mn-lt"/>
                <a:ea typeface="+mn-ea"/>
                <a:cs typeface="+mn-cs"/>
              </a:rPr>
              <a:t> is quite variable. The tumors are composed of polygonal to spindle-shaped </a:t>
            </a:r>
            <a:r>
              <a:rPr lang="en-US" sz="1200" kern="1200" dirty="0" err="1" smtClean="0">
                <a:solidFill>
                  <a:schemeClr val="tx1"/>
                </a:solidFill>
                <a:latin typeface="+mn-lt"/>
                <a:ea typeface="+mn-ea"/>
                <a:cs typeface="+mn-cs"/>
              </a:rPr>
              <a:t>chromaffin</a:t>
            </a:r>
            <a:r>
              <a:rPr lang="en-US" sz="1200" kern="1200" dirty="0" smtClean="0">
                <a:solidFill>
                  <a:schemeClr val="tx1"/>
                </a:solidFill>
                <a:latin typeface="+mn-lt"/>
                <a:ea typeface="+mn-ea"/>
                <a:cs typeface="+mn-cs"/>
              </a:rPr>
              <a:t> cells or chief cells, clustered with the </a:t>
            </a:r>
            <a:r>
              <a:rPr lang="en-US" sz="1200" kern="1200" dirty="0" err="1" smtClean="0">
                <a:solidFill>
                  <a:schemeClr val="tx1"/>
                </a:solidFill>
                <a:latin typeface="+mn-lt"/>
                <a:ea typeface="+mn-ea"/>
                <a:cs typeface="+mn-cs"/>
              </a:rPr>
              <a:t>sustentacular</a:t>
            </a:r>
            <a:r>
              <a:rPr lang="en-US" sz="1200" kern="1200" dirty="0" smtClean="0">
                <a:solidFill>
                  <a:schemeClr val="tx1"/>
                </a:solidFill>
                <a:latin typeface="+mn-lt"/>
                <a:ea typeface="+mn-ea"/>
                <a:cs typeface="+mn-cs"/>
              </a:rPr>
              <a:t> cells into small nests or alveoli (</a:t>
            </a:r>
            <a:r>
              <a:rPr lang="en-US" sz="1200" b="1" kern="1200" dirty="0" err="1" smtClean="0">
                <a:solidFill>
                  <a:schemeClr val="tx1"/>
                </a:solidFill>
                <a:latin typeface="+mn-lt"/>
                <a:ea typeface="+mn-ea"/>
                <a:cs typeface="+mn-cs"/>
              </a:rPr>
              <a:t>zellballen</a:t>
            </a:r>
            <a:r>
              <a:rPr lang="en-US" sz="1200" b="1" kern="1200" dirty="0" smtClean="0">
                <a:solidFill>
                  <a:schemeClr val="tx1"/>
                </a:solidFill>
                <a:latin typeface="+mn-lt"/>
                <a:ea typeface="+mn-ea"/>
                <a:cs typeface="+mn-cs"/>
              </a:rPr>
              <a:t>) by a rich vascular network (</a:t>
            </a:r>
            <a:r>
              <a:rPr lang="en-US" sz="1200" b="1" u="sng" kern="1200" dirty="0" smtClean="0">
                <a:solidFill>
                  <a:schemeClr val="tx1"/>
                </a:solidFill>
                <a:latin typeface="+mn-lt"/>
                <a:ea typeface="+mn-ea"/>
                <a:cs typeface="+mn-cs"/>
                <a:hlinkClick r:id="rId3"/>
              </a:rPr>
              <a:t>Fig. 24-56). Uncommonly, the dominant cell type is a spindle or small cell; various patterns can be found in any one tumor. The cytoplasm has a finely granular appearance, best demonstrated with silver stains, owing to the appearance of granules containing catecholamines. The nuclei are usually round to ovoid, with a stippled "salt and pepper" chromatin that is characteristic of most neuroendocrine tumors. Electron microscopy reveals variable numbers of membrane-bound, electron-dense granules, representing catecholamines and sometimes other peptides (Fig. 24-57). Immunoreactivity for neuroendocrine markers (chromogranin and synaptophysin) is present in the chief cells, while the peripheral sustentacular cells label with S-100, a calcium-binding protein expressed by a variety of mesenchymal cell types.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criteria for determining malignancy in </a:t>
            </a:r>
            <a:r>
              <a:rPr lang="en-US" sz="1200" kern="1200" dirty="0" err="1" smtClean="0">
                <a:solidFill>
                  <a:schemeClr val="tx1"/>
                </a:solidFill>
                <a:latin typeface="+mn-lt"/>
                <a:ea typeface="+mn-ea"/>
                <a:cs typeface="+mn-cs"/>
              </a:rPr>
              <a:t>pheochromocytomas</a:t>
            </a:r>
            <a:r>
              <a:rPr lang="en-US" sz="1200" kern="1200" dirty="0" smtClean="0">
                <a:solidFill>
                  <a:schemeClr val="tx1"/>
                </a:solidFill>
                <a:latin typeface="+mn-lt"/>
                <a:ea typeface="+mn-ea"/>
                <a:cs typeface="+mn-cs"/>
              </a:rPr>
              <a:t> can be a vexing issue. </a:t>
            </a:r>
            <a:r>
              <a:rPr lang="en-US" sz="1200" b="1" kern="1200" dirty="0" smtClean="0">
                <a:solidFill>
                  <a:schemeClr val="tx1"/>
                </a:solidFill>
                <a:latin typeface="+mn-lt"/>
                <a:ea typeface="+mn-ea"/>
                <a:cs typeface="+mn-cs"/>
              </a:rPr>
              <a:t>There is no single </a:t>
            </a:r>
            <a:r>
              <a:rPr lang="en-US" sz="1200" b="1" kern="1200" dirty="0" err="1" smtClean="0">
                <a:solidFill>
                  <a:schemeClr val="tx1"/>
                </a:solidFill>
                <a:latin typeface="+mn-lt"/>
                <a:ea typeface="+mn-ea"/>
                <a:cs typeface="+mn-cs"/>
              </a:rPr>
              <a:t>histologic</a:t>
            </a:r>
            <a:r>
              <a:rPr lang="en-US" sz="1200" b="1" kern="1200" dirty="0" smtClean="0">
                <a:solidFill>
                  <a:schemeClr val="tx1"/>
                </a:solidFill>
                <a:latin typeface="+mn-lt"/>
                <a:ea typeface="+mn-ea"/>
                <a:cs typeface="+mn-cs"/>
              </a:rPr>
              <a:t> feature that can reliably predict clinical behavior in </a:t>
            </a:r>
            <a:r>
              <a:rPr lang="en-US" sz="1200" b="1" kern="1200" dirty="0" err="1" smtClean="0">
                <a:solidFill>
                  <a:schemeClr val="tx1"/>
                </a:solidFill>
                <a:latin typeface="+mn-lt"/>
                <a:ea typeface="+mn-ea"/>
                <a:cs typeface="+mn-cs"/>
              </a:rPr>
              <a:t>pheochromocytomas</a:t>
            </a:r>
            <a:r>
              <a:rPr lang="en-US" sz="1200" b="1" kern="1200" dirty="0" smtClean="0">
                <a:solidFill>
                  <a:schemeClr val="tx1"/>
                </a:solidFill>
                <a:latin typeface="+mn-lt"/>
                <a:ea typeface="+mn-ea"/>
                <a:cs typeface="+mn-cs"/>
              </a:rPr>
              <a:t>. Tumors with "benign" </a:t>
            </a:r>
            <a:r>
              <a:rPr lang="en-US" sz="1200" b="1" kern="1200" dirty="0" err="1" smtClean="0">
                <a:solidFill>
                  <a:schemeClr val="tx1"/>
                </a:solidFill>
                <a:latin typeface="+mn-lt"/>
                <a:ea typeface="+mn-ea"/>
                <a:cs typeface="+mn-cs"/>
              </a:rPr>
              <a:t>histologic</a:t>
            </a:r>
            <a:r>
              <a:rPr lang="en-US" sz="1200" b="1" kern="1200" dirty="0" smtClean="0">
                <a:solidFill>
                  <a:schemeClr val="tx1"/>
                </a:solidFill>
                <a:latin typeface="+mn-lt"/>
                <a:ea typeface="+mn-ea"/>
                <a:cs typeface="+mn-cs"/>
              </a:rPr>
              <a:t> features may metastasize, while bizarrely </a:t>
            </a:r>
            <a:r>
              <a:rPr lang="en-US" sz="1200" b="1" kern="1200" dirty="0" err="1" smtClean="0">
                <a:solidFill>
                  <a:schemeClr val="tx1"/>
                </a:solidFill>
                <a:latin typeface="+mn-lt"/>
                <a:ea typeface="+mn-ea"/>
                <a:cs typeface="+mn-cs"/>
              </a:rPr>
              <a:t>pleomorphic</a:t>
            </a:r>
            <a:r>
              <a:rPr lang="en-US" sz="1200" b="1" kern="1200" dirty="0" smtClean="0">
                <a:solidFill>
                  <a:schemeClr val="tx1"/>
                </a:solidFill>
                <a:latin typeface="+mn-lt"/>
                <a:ea typeface="+mn-ea"/>
                <a:cs typeface="+mn-cs"/>
              </a:rPr>
              <a:t> tumors may remain confined to the adrenal gland. In fact, cellular and nuclear </a:t>
            </a:r>
            <a:r>
              <a:rPr lang="en-US" sz="1200" b="1" kern="1200" dirty="0" err="1" smtClean="0">
                <a:solidFill>
                  <a:schemeClr val="tx1"/>
                </a:solidFill>
                <a:latin typeface="+mn-lt"/>
                <a:ea typeface="+mn-ea"/>
                <a:cs typeface="+mn-cs"/>
              </a:rPr>
              <a:t>pleomorphism</a:t>
            </a:r>
            <a:r>
              <a:rPr lang="en-US" sz="1200" b="1" kern="1200" dirty="0" smtClean="0">
                <a:solidFill>
                  <a:schemeClr val="tx1"/>
                </a:solidFill>
                <a:latin typeface="+mn-lt"/>
                <a:ea typeface="+mn-ea"/>
                <a:cs typeface="+mn-cs"/>
              </a:rPr>
              <a:t>, including the presence of giant cells, and mitotic figures are often seen in benign </a:t>
            </a:r>
            <a:r>
              <a:rPr lang="en-US" sz="1200" b="1" kern="1200" dirty="0" err="1" smtClean="0">
                <a:solidFill>
                  <a:schemeClr val="tx1"/>
                </a:solidFill>
                <a:latin typeface="+mn-lt"/>
                <a:ea typeface="+mn-ea"/>
                <a:cs typeface="+mn-cs"/>
              </a:rPr>
              <a:t>pheochromocytomas</a:t>
            </a:r>
            <a:r>
              <a:rPr lang="en-US" sz="1200" b="1" kern="1200" dirty="0" smtClean="0">
                <a:solidFill>
                  <a:schemeClr val="tx1"/>
                </a:solidFill>
                <a:latin typeface="+mn-lt"/>
                <a:ea typeface="+mn-ea"/>
                <a:cs typeface="+mn-cs"/>
              </a:rPr>
              <a:t>, while cellular monotony is paradoxically associated with an aggressive behavior (see below). Even capsular and vascular invasion may be encountered in benign lesions. Therefore, the definitive diagnosis of malignancy in </a:t>
            </a:r>
            <a:r>
              <a:rPr lang="en-US" sz="1200" b="1" kern="1200" dirty="0" err="1" smtClean="0">
                <a:solidFill>
                  <a:schemeClr val="tx1"/>
                </a:solidFill>
                <a:latin typeface="+mn-lt"/>
                <a:ea typeface="+mn-ea"/>
                <a:cs typeface="+mn-cs"/>
              </a:rPr>
              <a:t>pheochromocytomas</a:t>
            </a:r>
            <a:r>
              <a:rPr lang="en-US" sz="1200" b="1" kern="1200" dirty="0" smtClean="0">
                <a:solidFill>
                  <a:schemeClr val="tx1"/>
                </a:solidFill>
                <a:latin typeface="+mn-lt"/>
                <a:ea typeface="+mn-ea"/>
                <a:cs typeface="+mn-cs"/>
              </a:rPr>
              <a:t> is based exclusively on the presence of metastases. These may involve regional lymph nodes as well as more distant sites, including liver, lung, and bone. Several </a:t>
            </a:r>
            <a:r>
              <a:rPr lang="en-US" sz="1200" b="1" kern="1200" dirty="0" err="1" smtClean="0">
                <a:solidFill>
                  <a:schemeClr val="tx1"/>
                </a:solidFill>
                <a:latin typeface="+mn-lt"/>
                <a:ea typeface="+mn-ea"/>
                <a:cs typeface="+mn-cs"/>
              </a:rPr>
              <a:t>histologic</a:t>
            </a:r>
            <a:r>
              <a:rPr lang="en-US" sz="1200" b="1" kern="1200" dirty="0" smtClean="0">
                <a:solidFill>
                  <a:schemeClr val="tx1"/>
                </a:solidFill>
                <a:latin typeface="+mn-lt"/>
                <a:ea typeface="+mn-ea"/>
                <a:cs typeface="+mn-cs"/>
              </a:rPr>
              <a:t> features, such as numbers of mitoses, confluent tumor necrosis, and spindle cell morphology, have been associated with an aggressive behavior and increased risk of metastasis, but in and of itself, no single criterion is entirely reliable.</a:t>
            </a:r>
            <a:r>
              <a:rPr lang="en-US" sz="1200" b="1" kern="1200" baseline="30000" dirty="0" smtClean="0">
                <a:solidFill>
                  <a:schemeClr val="tx1"/>
                </a:solidFill>
                <a:latin typeface="+mn-lt"/>
                <a:ea typeface="+mn-ea"/>
                <a:cs typeface="+mn-cs"/>
                <a:hlinkClick r:id="rId3"/>
              </a:rPr>
              <a:t>128</a:t>
            </a:r>
            <a:r>
              <a:rPr lang="en-US" sz="1200" kern="1200" dirty="0" smtClean="0">
                <a:solidFill>
                  <a:schemeClr val="tx1"/>
                </a:solidFill>
                <a:latin typeface="+mn-lt"/>
                <a:ea typeface="+mn-ea"/>
                <a:cs typeface="+mn-cs"/>
              </a:rPr>
              <a:t>Pheochromocytoma. The tumor is enclosed within an attenuated cortex and demonstrates areas of hemorrhage. The comma-shaped residual adrenal is seen below</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three basic types of corticosteroids elaborated by the adrenal cortex (</a:t>
            </a:r>
            <a:r>
              <a:rPr lang="en-US" sz="1200" kern="1200" dirty="0" err="1" smtClean="0">
                <a:solidFill>
                  <a:schemeClr val="tx1"/>
                </a:solidFill>
                <a:latin typeface="+mn-lt"/>
                <a:ea typeface="+mn-ea"/>
                <a:cs typeface="+mn-cs"/>
              </a:rPr>
              <a:t>glucocorticoids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mineralocorticoids</a:t>
            </a:r>
            <a:r>
              <a:rPr lang="en-US" sz="1200" kern="1200" dirty="0" smtClean="0">
                <a:solidFill>
                  <a:schemeClr val="tx1"/>
                </a:solidFill>
                <a:latin typeface="+mn-lt"/>
                <a:ea typeface="+mn-ea"/>
                <a:cs typeface="+mn-cs"/>
              </a:rPr>
              <a:t>, and sex steroids), so there are three distinctive </a:t>
            </a:r>
            <a:r>
              <a:rPr lang="en-US" sz="1200" kern="1200" dirty="0" err="1" smtClean="0">
                <a:solidFill>
                  <a:schemeClr val="tx1"/>
                </a:solidFill>
                <a:latin typeface="+mn-lt"/>
                <a:ea typeface="+mn-ea"/>
                <a:cs typeface="+mn-cs"/>
              </a:rPr>
              <a:t>hyperadrenal</a:t>
            </a:r>
            <a:r>
              <a:rPr lang="en-US" sz="1200" kern="1200" dirty="0" smtClean="0">
                <a:solidFill>
                  <a:schemeClr val="tx1"/>
                </a:solidFill>
                <a:latin typeface="+mn-lt"/>
                <a:ea typeface="+mn-ea"/>
                <a:cs typeface="+mn-cs"/>
              </a:rPr>
              <a:t> clinical syndromes: (1) </a:t>
            </a:r>
            <a:r>
              <a:rPr lang="en-US" sz="1200" i="1" kern="1200" dirty="0" smtClean="0">
                <a:solidFill>
                  <a:schemeClr val="tx1"/>
                </a:solidFill>
                <a:latin typeface="+mn-lt"/>
                <a:ea typeface="+mn-ea"/>
                <a:cs typeface="+mn-cs"/>
              </a:rPr>
              <a:t>Cushing syndrome, characterized by an excess of </a:t>
            </a:r>
            <a:r>
              <a:rPr lang="en-US" sz="1200" i="1" kern="1200" dirty="0" err="1" smtClean="0">
                <a:solidFill>
                  <a:schemeClr val="tx1"/>
                </a:solidFill>
                <a:latin typeface="+mn-lt"/>
                <a:ea typeface="+mn-ea"/>
                <a:cs typeface="+mn-cs"/>
              </a:rPr>
              <a:t>cortisol</a:t>
            </a:r>
            <a:r>
              <a:rPr lang="en-US" sz="1200" i="1" kern="1200" dirty="0" smtClean="0">
                <a:solidFill>
                  <a:schemeClr val="tx1"/>
                </a:solidFill>
                <a:latin typeface="+mn-lt"/>
                <a:ea typeface="+mn-ea"/>
                <a:cs typeface="+mn-cs"/>
              </a:rPr>
              <a:t>; (2) </a:t>
            </a:r>
            <a:r>
              <a:rPr lang="en-US" sz="1200" i="1" kern="1200" dirty="0" err="1" smtClean="0">
                <a:solidFill>
                  <a:schemeClr val="tx1"/>
                </a:solidFill>
                <a:latin typeface="+mn-lt"/>
                <a:ea typeface="+mn-ea"/>
                <a:cs typeface="+mn-cs"/>
              </a:rPr>
              <a:t>hyperaldosteronism</a:t>
            </a:r>
            <a:r>
              <a:rPr lang="en-US" sz="1200" i="1" kern="1200" dirty="0" smtClean="0">
                <a:solidFill>
                  <a:schemeClr val="tx1"/>
                </a:solidFill>
                <a:latin typeface="+mn-lt"/>
                <a:ea typeface="+mn-ea"/>
                <a:cs typeface="+mn-cs"/>
              </a:rPr>
              <a:t>; and (3) </a:t>
            </a:r>
            <a:r>
              <a:rPr lang="en-US" sz="1200" i="1" kern="1200" dirty="0" err="1" smtClean="0">
                <a:solidFill>
                  <a:schemeClr val="tx1"/>
                </a:solidFill>
                <a:latin typeface="+mn-lt"/>
                <a:ea typeface="+mn-ea"/>
                <a:cs typeface="+mn-cs"/>
              </a:rPr>
              <a:t>adrenogenital</a:t>
            </a:r>
            <a:r>
              <a:rPr lang="en-US" sz="1200" i="1" kern="1200" dirty="0" smtClean="0">
                <a:solidFill>
                  <a:schemeClr val="tx1"/>
                </a:solidFill>
                <a:latin typeface="+mn-lt"/>
                <a:ea typeface="+mn-ea"/>
                <a:cs typeface="+mn-cs"/>
              </a:rPr>
              <a:t> or </a:t>
            </a:r>
            <a:r>
              <a:rPr lang="en-US" sz="1200" i="1" kern="1200" dirty="0" err="1" smtClean="0">
                <a:solidFill>
                  <a:schemeClr val="tx1"/>
                </a:solidFill>
                <a:latin typeface="+mn-lt"/>
                <a:ea typeface="+mn-ea"/>
                <a:cs typeface="+mn-cs"/>
              </a:rPr>
              <a:t>virilizing</a:t>
            </a:r>
            <a:r>
              <a:rPr lang="en-US" sz="1200" i="1" kern="1200" dirty="0" smtClean="0">
                <a:solidFill>
                  <a:schemeClr val="tx1"/>
                </a:solidFill>
                <a:latin typeface="+mn-lt"/>
                <a:ea typeface="+mn-ea"/>
                <a:cs typeface="+mn-cs"/>
              </a:rPr>
              <a:t> syndromes caused by an excess of androgens. The clinical features of these syndromes overlap somewhat because of the overlapping functions of some of the adrenal steroids.</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medulla</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Primary </a:t>
            </a:r>
            <a:r>
              <a:rPr lang="en-US" sz="1200" i="1" kern="1200" dirty="0" err="1" smtClean="0">
                <a:solidFill>
                  <a:schemeClr val="tx1"/>
                </a:solidFill>
                <a:latin typeface="+mn-lt"/>
                <a:ea typeface="+mn-ea"/>
                <a:cs typeface="+mn-cs"/>
              </a:rPr>
              <a:t>Hyperaldosteronism</a:t>
            </a:r>
          </a:p>
          <a:p>
            <a:r>
              <a:rPr lang="en-US" sz="1200" i="1" kern="1200" dirty="0" err="1" smtClean="0">
                <a:solidFill>
                  <a:schemeClr val="tx1"/>
                </a:solidFill>
                <a:latin typeface="+mn-lt"/>
                <a:ea typeface="+mn-ea"/>
                <a:cs typeface="+mn-cs"/>
              </a:rPr>
              <a:t>Hyperaldosteronism</a:t>
            </a:r>
            <a:r>
              <a:rPr lang="en-US" sz="1200" i="1" kern="1200" dirty="0" smtClean="0">
                <a:solidFill>
                  <a:schemeClr val="tx1"/>
                </a:solidFill>
                <a:latin typeface="+mn-lt"/>
                <a:ea typeface="+mn-ea"/>
                <a:cs typeface="+mn-cs"/>
              </a:rPr>
              <a:t> is the generic term for a small group of closely related, uncommon syndromes, all characterized by chronic excess </a:t>
            </a:r>
            <a:r>
              <a:rPr lang="en-US" sz="1200" i="1" kern="1200" dirty="0" err="1" smtClean="0">
                <a:solidFill>
                  <a:schemeClr val="tx1"/>
                </a:solidFill>
                <a:latin typeface="+mn-lt"/>
                <a:ea typeface="+mn-ea"/>
                <a:cs typeface="+mn-cs"/>
              </a:rPr>
              <a:t>aldosterone</a:t>
            </a:r>
            <a:r>
              <a:rPr lang="en-US" sz="1200" i="1" kern="1200" dirty="0" smtClean="0">
                <a:solidFill>
                  <a:schemeClr val="tx1"/>
                </a:solidFill>
                <a:latin typeface="+mn-lt"/>
                <a:ea typeface="+mn-ea"/>
                <a:cs typeface="+mn-cs"/>
              </a:rPr>
              <a:t> secretion. Excessive levels of </a:t>
            </a:r>
            <a:r>
              <a:rPr lang="en-US" sz="1200" i="1" kern="1200" dirty="0" err="1" smtClean="0">
                <a:solidFill>
                  <a:schemeClr val="tx1"/>
                </a:solidFill>
                <a:latin typeface="+mn-lt"/>
                <a:ea typeface="+mn-ea"/>
                <a:cs typeface="+mn-cs"/>
              </a:rPr>
              <a:t>aldosterone</a:t>
            </a:r>
            <a:r>
              <a:rPr lang="en-US" sz="1200" i="1" kern="1200" dirty="0" smtClean="0">
                <a:solidFill>
                  <a:schemeClr val="tx1"/>
                </a:solidFill>
                <a:latin typeface="+mn-lt"/>
                <a:ea typeface="+mn-ea"/>
                <a:cs typeface="+mn-cs"/>
              </a:rPr>
              <a:t> cause sodium retention and potassium excretion, with resultant hypertension and </a:t>
            </a:r>
            <a:r>
              <a:rPr lang="en-US" sz="1200" i="1" kern="1200" dirty="0" err="1" smtClean="0">
                <a:solidFill>
                  <a:schemeClr val="tx1"/>
                </a:solidFill>
                <a:latin typeface="+mn-lt"/>
                <a:ea typeface="+mn-ea"/>
                <a:cs typeface="+mn-cs"/>
              </a:rPr>
              <a:t>hypokalemia</a:t>
            </a:r>
            <a:r>
              <a:rPr lang="en-US" sz="1200" i="1" kern="1200" dirty="0" smtClean="0">
                <a:solidFill>
                  <a:schemeClr val="tx1"/>
                </a:solidFill>
                <a:latin typeface="+mn-lt"/>
                <a:ea typeface="+mn-ea"/>
                <a:cs typeface="+mn-cs"/>
              </a:rPr>
              <a:t>. </a:t>
            </a:r>
            <a:r>
              <a:rPr lang="en-US" sz="1200" i="1" kern="1200" dirty="0" err="1" smtClean="0">
                <a:solidFill>
                  <a:schemeClr val="tx1"/>
                </a:solidFill>
                <a:latin typeface="+mn-lt"/>
                <a:ea typeface="+mn-ea"/>
                <a:cs typeface="+mn-cs"/>
              </a:rPr>
              <a:t>Hyperaldosteronism</a:t>
            </a:r>
            <a:r>
              <a:rPr lang="en-US" sz="1200" i="1" kern="1200" dirty="0" smtClean="0">
                <a:solidFill>
                  <a:schemeClr val="tx1"/>
                </a:solidFill>
                <a:latin typeface="+mn-lt"/>
                <a:ea typeface="+mn-ea"/>
                <a:cs typeface="+mn-cs"/>
              </a:rPr>
              <a:t> may be primary, or it may be a secondary event resulting from an extra-adrenal cause.	</a:t>
            </a:r>
          </a:p>
          <a:p>
            <a:r>
              <a:rPr lang="en-US" sz="1200" i="1" kern="1200" dirty="0" smtClean="0">
                <a:solidFill>
                  <a:schemeClr val="tx1"/>
                </a:solidFill>
                <a:latin typeface="+mn-lt"/>
                <a:ea typeface="+mn-ea"/>
                <a:cs typeface="+mn-cs"/>
              </a:rPr>
              <a:t>Primary </a:t>
            </a:r>
            <a:r>
              <a:rPr lang="en-US" sz="1200" i="1" kern="1200" dirty="0" err="1" smtClean="0">
                <a:solidFill>
                  <a:schemeClr val="tx1"/>
                </a:solidFill>
                <a:latin typeface="+mn-lt"/>
                <a:ea typeface="+mn-ea"/>
                <a:cs typeface="+mn-cs"/>
              </a:rPr>
              <a:t>hyperaldosteronism</a:t>
            </a:r>
            <a:r>
              <a:rPr lang="en-US" sz="1200" i="1" kern="1200" dirty="0" smtClean="0">
                <a:solidFill>
                  <a:schemeClr val="tx1"/>
                </a:solidFill>
                <a:latin typeface="+mn-lt"/>
                <a:ea typeface="+mn-ea"/>
                <a:cs typeface="+mn-cs"/>
              </a:rPr>
              <a:t> indicates an autonomous overproduction of </a:t>
            </a:r>
            <a:r>
              <a:rPr lang="en-US" sz="1200" i="1" kern="1200" dirty="0" err="1" smtClean="0">
                <a:solidFill>
                  <a:schemeClr val="tx1"/>
                </a:solidFill>
                <a:latin typeface="+mn-lt"/>
                <a:ea typeface="+mn-ea"/>
                <a:cs typeface="+mn-cs"/>
              </a:rPr>
              <a:t>aldosterone</a:t>
            </a:r>
            <a:r>
              <a:rPr lang="en-US" sz="1200" i="1" kern="1200" dirty="0" smtClean="0">
                <a:solidFill>
                  <a:schemeClr val="tx1"/>
                </a:solidFill>
                <a:latin typeface="+mn-lt"/>
                <a:ea typeface="+mn-ea"/>
                <a:cs typeface="+mn-cs"/>
              </a:rPr>
              <a:t>, with resultant suppression of the </a:t>
            </a:r>
            <a:r>
              <a:rPr lang="en-US" sz="1200" i="1" kern="1200" dirty="0" err="1" smtClean="0">
                <a:solidFill>
                  <a:schemeClr val="tx1"/>
                </a:solidFill>
                <a:latin typeface="+mn-lt"/>
                <a:ea typeface="+mn-ea"/>
                <a:cs typeface="+mn-cs"/>
              </a:rPr>
              <a:t>renin-angiotensin</a:t>
            </a:r>
            <a:r>
              <a:rPr lang="en-US" sz="1200" i="1" kern="1200" dirty="0" smtClean="0">
                <a:solidFill>
                  <a:schemeClr val="tx1"/>
                </a:solidFill>
                <a:latin typeface="+mn-lt"/>
                <a:ea typeface="+mn-ea"/>
                <a:cs typeface="+mn-cs"/>
              </a:rPr>
              <a:t> system and decreased plasma </a:t>
            </a:r>
            <a:r>
              <a:rPr lang="en-US" sz="1200" i="1" kern="1200" dirty="0" err="1" smtClean="0">
                <a:solidFill>
                  <a:schemeClr val="tx1"/>
                </a:solidFill>
                <a:latin typeface="+mn-lt"/>
                <a:ea typeface="+mn-ea"/>
                <a:cs typeface="+mn-cs"/>
              </a:rPr>
              <a:t>renin</a:t>
            </a:r>
            <a:r>
              <a:rPr lang="en-US" sz="1200" i="1" kern="1200" dirty="0" smtClean="0">
                <a:solidFill>
                  <a:schemeClr val="tx1"/>
                </a:solidFill>
                <a:latin typeface="+mn-lt"/>
                <a:ea typeface="+mn-ea"/>
                <a:cs typeface="+mn-cs"/>
              </a:rPr>
              <a:t> activity. Primary </a:t>
            </a:r>
            <a:r>
              <a:rPr lang="en-US" sz="1200" i="1" kern="1200" dirty="0" err="1" smtClean="0">
                <a:solidFill>
                  <a:schemeClr val="tx1"/>
                </a:solidFill>
                <a:latin typeface="+mn-lt"/>
                <a:ea typeface="+mn-ea"/>
                <a:cs typeface="+mn-cs"/>
              </a:rPr>
              <a:t>hyperaldosteronism</a:t>
            </a:r>
            <a:r>
              <a:rPr lang="en-US" sz="1200" i="1" kern="1200" dirty="0" smtClean="0">
                <a:solidFill>
                  <a:schemeClr val="tx1"/>
                </a:solidFill>
                <a:latin typeface="+mn-lt"/>
                <a:ea typeface="+mn-ea"/>
                <a:cs typeface="+mn-cs"/>
              </a:rPr>
              <a:t> is caused by one of three mechanisms</a:t>
            </a:r>
            <a:r>
              <a:rPr lang="en-US" sz="1200" i="1" kern="1200" baseline="30000" dirty="0" smtClean="0">
                <a:solidFill>
                  <a:schemeClr val="tx1"/>
                </a:solidFill>
                <a:latin typeface="+mn-lt"/>
                <a:ea typeface="+mn-ea"/>
                <a:cs typeface="+mn-cs"/>
                <a:hlinkClick r:id="rId3"/>
              </a:rPr>
              <a:t>115 (</a:t>
            </a:r>
            <a:r>
              <a:rPr lang="en-US" sz="1200" i="1" u="sng" kern="1200" baseline="30000" dirty="0" smtClean="0">
                <a:solidFill>
                  <a:schemeClr val="tx1"/>
                </a:solidFill>
                <a:latin typeface="+mn-lt"/>
                <a:ea typeface="+mn-ea"/>
                <a:cs typeface="+mn-cs"/>
                <a:hlinkClick r:id="rId4"/>
              </a:rPr>
              <a:t>Fig. 24-44):Adrenocortical neoplasm, either an aldosterone-producing adrenocortical adenoma (the most common cause) or, rarely, an adrenocortical carcinoma. In approximately 80% of cases, primary hyperaldosteronism is caused by a solitary aldosterone-secreting adenoma, a condition referred to as Conn syndrome. This syndrome occurs most frequently in adult middle life and is more common in women than in men (2:1). Multiple adenomas may be present in an occasional patient.Primary adrenocortical hyperplasia (idiopathic hyperaldosteronism), characterized by bilateral nodular hyperplasia of the adrenal glands, highly reminiscent of those found in the nodular hyperplasia of Cushing syndrome. The genetic basis of idiopathic hyperaldosteronism is not clear, although it is possibly caused by an overactivity of the aldosterone synthase gene, CYP11B2.</a:t>
            </a:r>
            <a:r>
              <a:rPr lang="en-US" sz="1200" i="1" u="sng" kern="1200" baseline="30000" dirty="0" smtClean="0">
                <a:solidFill>
                  <a:schemeClr val="tx1"/>
                </a:solidFill>
                <a:latin typeface="+mn-lt"/>
                <a:ea typeface="+mn-ea"/>
                <a:cs typeface="+mn-cs"/>
                <a:hlinkClick r:id="rId5"/>
              </a:rPr>
              <a:t>116Glucocorticoid-remediable hyperaldosteronism is an uncommon cause of primary hyperaldosteronism that is familial and genetic. In some families, it is caused by a chimeric gene resulting from fusion between CYP11B1 (the 11β-hydroxylase gene) and CYP11B2 (the aldosterone synthase gene).</a:t>
            </a:r>
            <a:r>
              <a:rPr lang="en-US" sz="1200" i="1" u="sng" kern="1200" baseline="30000" dirty="0" smtClean="0">
                <a:solidFill>
                  <a:schemeClr val="tx1"/>
                </a:solidFill>
                <a:latin typeface="+mn-lt"/>
                <a:ea typeface="+mn-ea"/>
                <a:cs typeface="+mn-cs"/>
                <a:hlinkClick r:id="rId6"/>
              </a:rPr>
              <a:t>117 This leads to a sustained production of hybrid steroids in addition to both cortisol and aldosterone. The activation of aldosterone secretion is under the influence of ACTH and hence is suppressible by exogenous administration of </a:t>
            </a:r>
            <a:r>
              <a:rPr lang="en-US" sz="1200" i="1" u="sng" kern="1200" baseline="30000" dirty="0" smtClean="0">
                <a:solidFill>
                  <a:schemeClr val="tx1"/>
                </a:solidFill>
                <a:latin typeface="+mn-lt"/>
                <a:ea typeface="+mn-ea"/>
                <a:cs typeface="+mn-cs"/>
                <a:hlinkClick r:id="rId4"/>
              </a:rPr>
              <a:t>dexamethasone.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latin typeface="+mn-lt"/>
                <a:ea typeface="+mn-ea"/>
                <a:cs typeface="+mn-cs"/>
              </a:rPr>
              <a:t>n</a:t>
            </a:r>
            <a:r>
              <a:rPr lang="en-US" sz="1200" i="1" kern="1200" dirty="0" smtClean="0">
                <a:solidFill>
                  <a:schemeClr val="tx1"/>
                </a:solidFill>
                <a:latin typeface="+mn-lt"/>
                <a:ea typeface="+mn-ea"/>
                <a:cs typeface="+mn-cs"/>
              </a:rPr>
              <a:t>secondary </a:t>
            </a:r>
            <a:r>
              <a:rPr lang="en-US" sz="1200" i="1" kern="1200" dirty="0" err="1" smtClean="0">
                <a:solidFill>
                  <a:schemeClr val="tx1"/>
                </a:solidFill>
                <a:latin typeface="+mn-lt"/>
                <a:ea typeface="+mn-ea"/>
                <a:cs typeface="+mn-cs"/>
              </a:rPr>
              <a:t>hyperaldosteronism</a:t>
            </a:r>
            <a:r>
              <a:rPr lang="en-US" sz="1200" i="1" kern="1200" dirty="0" smtClean="0">
                <a:solidFill>
                  <a:schemeClr val="tx1"/>
                </a:solidFill>
                <a:latin typeface="+mn-lt"/>
                <a:ea typeface="+mn-ea"/>
                <a:cs typeface="+mn-cs"/>
              </a:rPr>
              <a:t>, in contrast, </a:t>
            </a:r>
            <a:r>
              <a:rPr lang="en-US" sz="1200" i="1" kern="1200" dirty="0" err="1" smtClean="0">
                <a:solidFill>
                  <a:schemeClr val="tx1"/>
                </a:solidFill>
                <a:latin typeface="+mn-lt"/>
                <a:ea typeface="+mn-ea"/>
                <a:cs typeface="+mn-cs"/>
              </a:rPr>
              <a:t>aldosterone</a:t>
            </a:r>
            <a:r>
              <a:rPr lang="en-US" sz="1200" i="1" kern="1200" dirty="0" smtClean="0">
                <a:solidFill>
                  <a:schemeClr val="tx1"/>
                </a:solidFill>
                <a:latin typeface="+mn-lt"/>
                <a:ea typeface="+mn-ea"/>
                <a:cs typeface="+mn-cs"/>
              </a:rPr>
              <a:t> release occurs in response to activation of the </a:t>
            </a:r>
            <a:r>
              <a:rPr lang="en-US" sz="1200" i="1" kern="1200" dirty="0" err="1" smtClean="0">
                <a:solidFill>
                  <a:schemeClr val="tx1"/>
                </a:solidFill>
                <a:latin typeface="+mn-lt"/>
                <a:ea typeface="+mn-ea"/>
                <a:cs typeface="+mn-cs"/>
              </a:rPr>
              <a:t>renin-angiotensin</a:t>
            </a:r>
            <a:r>
              <a:rPr lang="en-US" sz="1200" i="1" kern="1200" dirty="0" smtClean="0">
                <a:solidFill>
                  <a:schemeClr val="tx1"/>
                </a:solidFill>
                <a:latin typeface="+mn-lt"/>
                <a:ea typeface="+mn-ea"/>
                <a:cs typeface="+mn-cs"/>
              </a:rPr>
              <a:t> system (</a:t>
            </a:r>
            <a:r>
              <a:rPr lang="en-US" sz="1200" i="1" u="sng" kern="1200" dirty="0" smtClean="0">
                <a:solidFill>
                  <a:schemeClr val="tx1"/>
                </a:solidFill>
                <a:latin typeface="+mn-lt"/>
                <a:ea typeface="+mn-ea"/>
                <a:cs typeface="+mn-cs"/>
                <a:hlinkClick r:id="rId3"/>
              </a:rPr>
              <a:t>Chapter 4). It is characterized by increased levels of plasma renin and is encountered in conditions such as the following:Decreased renal perfusion (arteriolar nephrosclerosis, renal artery stenosis)Arterial hypovolemia and edema (congestive heart failure, cirrhosis, nephrotic syndrome)Pregnancy (due to estrogen-induced increases in plasma renin substrate).</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7E64AA16-B270-4626-8204-A5D775379F9E}" type="datetimeFigureOut">
              <a:rPr lang="en-US" smtClean="0"/>
              <a:pPr/>
              <a:t>4/26/2011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E0CAA213-F05A-4ACF-8BAC-997877E9E6EE}"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64AA16-B270-4626-8204-A5D775379F9E}" type="datetimeFigureOut">
              <a:rPr lang="en-US" smtClean="0"/>
              <a:pPr/>
              <a:t>4/26/2011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CAA213-F05A-4ACF-8BAC-997877E9E6E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64AA16-B270-4626-8204-A5D775379F9E}" type="datetimeFigureOut">
              <a:rPr lang="en-US" smtClean="0"/>
              <a:pPr/>
              <a:t>4/26/2011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CAA213-F05A-4ACF-8BAC-997877E9E6E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64AA16-B270-4626-8204-A5D775379F9E}" type="datetimeFigureOut">
              <a:rPr lang="en-US" smtClean="0"/>
              <a:pPr/>
              <a:t>4/26/2011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CAA213-F05A-4ACF-8BAC-997877E9E6E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E64AA16-B270-4626-8204-A5D775379F9E}" type="datetimeFigureOut">
              <a:rPr lang="en-US" smtClean="0"/>
              <a:pPr/>
              <a:t>4/26/2011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E0CAA213-F05A-4ACF-8BAC-997877E9E6E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E64AA16-B270-4626-8204-A5D775379F9E}" type="datetimeFigureOut">
              <a:rPr lang="en-US" smtClean="0"/>
              <a:pPr/>
              <a:t>4/26/2011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CAA213-F05A-4ACF-8BAC-997877E9E6E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E64AA16-B270-4626-8204-A5D775379F9E}" type="datetimeFigureOut">
              <a:rPr lang="en-US" smtClean="0"/>
              <a:pPr/>
              <a:t>4/26/2011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CAA213-F05A-4ACF-8BAC-997877E9E6E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E64AA16-B270-4626-8204-A5D775379F9E}" type="datetimeFigureOut">
              <a:rPr lang="en-US" smtClean="0"/>
              <a:pPr/>
              <a:t>4/26/2011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CAA213-F05A-4ACF-8BAC-997877E9E6E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64AA16-B270-4626-8204-A5D775379F9E}" type="datetimeFigureOut">
              <a:rPr lang="en-US" smtClean="0"/>
              <a:pPr/>
              <a:t>4/26/2011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CAA213-F05A-4ACF-8BAC-997877E9E6E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E64AA16-B270-4626-8204-A5D775379F9E}" type="datetimeFigureOut">
              <a:rPr lang="en-US" smtClean="0"/>
              <a:pPr/>
              <a:t>4/26/2011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CAA213-F05A-4ACF-8BAC-997877E9E6E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E64AA16-B270-4626-8204-A5D775379F9E}" type="datetimeFigureOut">
              <a:rPr lang="en-US" smtClean="0"/>
              <a:pPr/>
              <a:t>4/26/2011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CAA213-F05A-4ACF-8BAC-997877E9E6E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E64AA16-B270-4626-8204-A5D775379F9E}" type="datetimeFigureOut">
              <a:rPr lang="en-US" smtClean="0"/>
              <a:pPr/>
              <a:t>4/26/2011</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E0CAA213-F05A-4ACF-8BAC-997877E9E6E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robbinspathology.com/content/bookcontent.cfm?ID=HC024073"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T024010"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T024011"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robbinspathology.com/content/bookcontent.cfm?ID=HC024073"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robbinspathology.com/content/bookcontent.cfm?ID=HC024073"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C00401871"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Adrenal Gland</a:t>
            </a:r>
            <a:endParaRPr lang="en-US" dirty="0"/>
          </a:p>
        </p:txBody>
      </p:sp>
      <p:sp>
        <p:nvSpPr>
          <p:cNvPr id="3" name="Subtitle 2"/>
          <p:cNvSpPr>
            <a:spLocks noGrp="1"/>
          </p:cNvSpPr>
          <p:nvPr>
            <p:ph type="subTitle" idx="1"/>
          </p:nvPr>
        </p:nvSpPr>
        <p:spPr/>
        <p:txBody>
          <a:bodyPr/>
          <a:lstStyle/>
          <a:p>
            <a:r>
              <a:rPr lang="en-US" dirty="0" err="1" smtClean="0"/>
              <a:t>Hala</a:t>
            </a:r>
            <a:r>
              <a:rPr lang="en-US" dirty="0" smtClean="0"/>
              <a:t> </a:t>
            </a:r>
            <a:r>
              <a:rPr lang="en-US" dirty="0" err="1" smtClean="0"/>
              <a:t>Kfoury</a:t>
            </a:r>
            <a:r>
              <a:rPr lang="en-US" dirty="0" smtClean="0"/>
              <a:t>, MD</a:t>
            </a:r>
          </a:p>
          <a:p>
            <a:r>
              <a:rPr lang="en-US" smtClean="0"/>
              <a:t>FRCPA,KSUF,EBP</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Conn’s Syndrome</a:t>
            </a:r>
            <a:endParaRPr lang="en-US" b="1" dirty="0"/>
          </a:p>
        </p:txBody>
      </p:sp>
      <p:sp>
        <p:nvSpPr>
          <p:cNvPr id="3" name="Content Placeholder 2"/>
          <p:cNvSpPr>
            <a:spLocks noGrp="1"/>
          </p:cNvSpPr>
          <p:nvPr>
            <p:ph idx="1"/>
          </p:nvPr>
        </p:nvSpPr>
        <p:spPr/>
        <p:txBody>
          <a:bodyPr>
            <a:normAutofit fontScale="77500" lnSpcReduction="20000"/>
          </a:bodyPr>
          <a:lstStyle/>
          <a:p>
            <a:r>
              <a:rPr lang="en-US" b="1" dirty="0" err="1" smtClean="0"/>
              <a:t>Aldosterone</a:t>
            </a:r>
            <a:r>
              <a:rPr lang="en-US" b="1" dirty="0" smtClean="0"/>
              <a:t>-producing adenomas </a:t>
            </a:r>
          </a:p>
          <a:p>
            <a:r>
              <a:rPr lang="en-US" b="1" dirty="0" smtClean="0"/>
              <a:t>solitary</a:t>
            </a:r>
          </a:p>
          <a:p>
            <a:r>
              <a:rPr lang="en-US" b="1" dirty="0" smtClean="0"/>
              <a:t>small (&lt;2 cm in diameter)</a:t>
            </a:r>
          </a:p>
          <a:p>
            <a:r>
              <a:rPr lang="en-US" b="1" dirty="0" smtClean="0"/>
              <a:t>well-circumscribed lesions left &gt; right</a:t>
            </a:r>
          </a:p>
          <a:p>
            <a:r>
              <a:rPr lang="en-US" b="1" dirty="0" smtClean="0"/>
              <a:t>thirties and forties</a:t>
            </a:r>
          </a:p>
          <a:p>
            <a:r>
              <a:rPr lang="en-US" b="1" dirty="0" smtClean="0"/>
              <a:t> women more often than in men</a:t>
            </a:r>
          </a:p>
          <a:p>
            <a:r>
              <a:rPr lang="en-US" b="1" dirty="0" smtClean="0"/>
              <a:t>buried within the gland and do not produce visible enlargement</a:t>
            </a:r>
          </a:p>
          <a:p>
            <a:r>
              <a:rPr lang="en-US" b="1" dirty="0" smtClean="0"/>
              <a:t>bright yellow on cut section</a:t>
            </a:r>
          </a:p>
          <a:p>
            <a:r>
              <a:rPr lang="en-US" b="1" u="sng" dirty="0" smtClean="0">
                <a:hlinkClick r:id="rId3"/>
              </a:rPr>
              <a:t>cortical cells (fasciculata cells than glomerulosa cells) (the normal source of aldosterone)</a:t>
            </a:r>
          </a:p>
          <a:p>
            <a:r>
              <a:rPr lang="en-US" b="1" u="sng" dirty="0" smtClean="0">
                <a:hlinkClick r:id="rId3"/>
              </a:rPr>
              <a:t>the cells tend to be uniform in size (mature cortical cells)</a:t>
            </a:r>
          </a:p>
          <a:p>
            <a:r>
              <a:rPr lang="en-US" b="1" u="sng" dirty="0" smtClean="0">
                <a:hlinkClick r:id="rId3"/>
              </a:rPr>
              <a:t> eosinophilic, laminated cytoplasmic inclusions( spironolactone bodies)after spironolactone</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Conn’s  Syndrome</a:t>
            </a:r>
            <a:endParaRPr lang="en-US" b="1" dirty="0"/>
          </a:p>
        </p:txBody>
      </p:sp>
      <p:pic>
        <p:nvPicPr>
          <p:cNvPr id="20482" name="Picture 2" descr="C:\Documents and Settings\Dr.Hala\My Documents\My Pictures\untitled.bmp"/>
          <p:cNvPicPr>
            <a:picLocks noGrp="1" noChangeAspect="1" noChangeArrowheads="1"/>
          </p:cNvPicPr>
          <p:nvPr>
            <p:ph idx="1"/>
          </p:nvPr>
        </p:nvPicPr>
        <p:blipFill>
          <a:blip r:embed="rId3" cstate="print"/>
          <a:stretch>
            <a:fillRect/>
          </a:stretch>
        </p:blipFill>
        <p:spPr bwMode="auto">
          <a:xfrm>
            <a:off x="1447800" y="1642533"/>
            <a:ext cx="6096000" cy="5215467"/>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Adrenocortical</a:t>
            </a:r>
            <a:r>
              <a:rPr lang="en-US" b="1" dirty="0" smtClean="0"/>
              <a:t> Insufficiency</a:t>
            </a:r>
            <a:endParaRPr lang="en-US" b="1" dirty="0"/>
          </a:p>
        </p:txBody>
      </p:sp>
      <p:sp>
        <p:nvSpPr>
          <p:cNvPr id="3" name="Content Placeholder 2"/>
          <p:cNvSpPr>
            <a:spLocks noGrp="1"/>
          </p:cNvSpPr>
          <p:nvPr>
            <p:ph idx="1"/>
          </p:nvPr>
        </p:nvSpPr>
        <p:spPr/>
        <p:txBody>
          <a:bodyPr>
            <a:normAutofit fontScale="70000" lnSpcReduction="20000"/>
          </a:bodyPr>
          <a:lstStyle/>
          <a:p>
            <a:pPr>
              <a:buNone/>
            </a:pPr>
            <a:endParaRPr b="1" dirty="0"/>
          </a:p>
          <a:p>
            <a:r>
              <a:rPr lang="en-US" b="1" i="1" dirty="0" smtClean="0"/>
              <a:t>Loss of cortex	</a:t>
            </a:r>
          </a:p>
          <a:p>
            <a:r>
              <a:rPr lang="en-US" b="1" dirty="0" err="1" smtClean="0"/>
              <a:t>Congential</a:t>
            </a:r>
            <a:r>
              <a:rPr lang="en-US" b="1" dirty="0" smtClean="0"/>
              <a:t> adrenal </a:t>
            </a:r>
            <a:r>
              <a:rPr lang="en-US" b="1" i="1" dirty="0" err="1" smtClean="0"/>
              <a:t>hypoplasia</a:t>
            </a:r>
          </a:p>
          <a:p>
            <a:r>
              <a:rPr lang="en-US" b="1" dirty="0" smtClean="0"/>
              <a:t>X-linked adrenal </a:t>
            </a:r>
            <a:r>
              <a:rPr lang="en-US" b="1" dirty="0" err="1" smtClean="0"/>
              <a:t>hypoplasia</a:t>
            </a:r>
            <a:r>
              <a:rPr lang="en-US" b="1" dirty="0" smtClean="0"/>
              <a:t> (</a:t>
            </a:r>
            <a:r>
              <a:rPr lang="en-US" b="1" i="1" dirty="0" smtClean="0"/>
              <a:t>DAX-1 gene on Xp21)	</a:t>
            </a:r>
          </a:p>
          <a:p>
            <a:r>
              <a:rPr lang="en-US" b="1" dirty="0" smtClean="0"/>
              <a:t>"Miniature" type adrenal </a:t>
            </a:r>
            <a:r>
              <a:rPr lang="en-US" b="1" dirty="0" err="1" smtClean="0"/>
              <a:t>hypoplasia</a:t>
            </a:r>
            <a:r>
              <a:rPr lang="en-US" b="1" dirty="0" smtClean="0"/>
              <a:t> (unknown cause)	</a:t>
            </a:r>
          </a:p>
          <a:p>
            <a:r>
              <a:rPr lang="en-US" b="1" dirty="0" err="1" smtClean="0"/>
              <a:t>Adrenoleukodystrophy</a:t>
            </a:r>
            <a:r>
              <a:rPr lang="en-US" b="1" dirty="0" smtClean="0"/>
              <a:t> (</a:t>
            </a:r>
            <a:r>
              <a:rPr lang="en-US" b="1" i="1" dirty="0" smtClean="0"/>
              <a:t>ALD gene on Xq28)	</a:t>
            </a:r>
          </a:p>
          <a:p>
            <a:r>
              <a:rPr lang="en-US" b="1" dirty="0" smtClean="0"/>
              <a:t>Autoimmune adrenal insufficiency	</a:t>
            </a:r>
          </a:p>
          <a:p>
            <a:r>
              <a:rPr lang="en-US" b="1" dirty="0" smtClean="0"/>
              <a:t>Autoimmune </a:t>
            </a:r>
            <a:r>
              <a:rPr lang="en-US" b="1" dirty="0" err="1" smtClean="0"/>
              <a:t>polyendocrinopathy</a:t>
            </a:r>
            <a:r>
              <a:rPr lang="en-US" b="1" dirty="0" smtClean="0"/>
              <a:t> syndrome type 1 (</a:t>
            </a:r>
            <a:r>
              <a:rPr lang="en-US" b="1" i="1" dirty="0" smtClean="0"/>
              <a:t>AIRE-1 gene on 21q22)	</a:t>
            </a:r>
          </a:p>
          <a:p>
            <a:r>
              <a:rPr lang="en-US" b="1" dirty="0" smtClean="0"/>
              <a:t>Autoimmune </a:t>
            </a:r>
            <a:r>
              <a:rPr lang="en-US" b="1" dirty="0" err="1" smtClean="0"/>
              <a:t>polyendocrinopathy</a:t>
            </a:r>
            <a:r>
              <a:rPr lang="en-US" b="1" dirty="0" smtClean="0"/>
              <a:t> syndrome type 2 (polygenic)	</a:t>
            </a:r>
          </a:p>
          <a:p>
            <a:r>
              <a:rPr lang="en-US" b="1" dirty="0" smtClean="0"/>
              <a:t>Isolated autoimmune </a:t>
            </a:r>
            <a:r>
              <a:rPr lang="en-US" b="1" dirty="0" err="1" smtClean="0"/>
              <a:t>adrenalitis</a:t>
            </a:r>
            <a:r>
              <a:rPr lang="en-US" b="1" dirty="0" smtClean="0"/>
              <a:t> (polygenic)	</a:t>
            </a:r>
          </a:p>
          <a:p>
            <a:r>
              <a:rPr lang="en-US" b="1" dirty="0" smtClean="0"/>
              <a:t>Infection	</a:t>
            </a:r>
          </a:p>
          <a:p>
            <a:pPr>
              <a:buNone/>
            </a:pPr>
            <a:r>
              <a:rPr lang="en-US" b="1" dirty="0" smtClean="0"/>
              <a:t>	</a:t>
            </a:r>
          </a:p>
          <a:p>
            <a:endParaRPr lang="en-US"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Adrenocortical</a:t>
            </a:r>
            <a:r>
              <a:rPr lang="en-US" b="1" dirty="0" smtClean="0"/>
              <a:t> Insufficiency</a:t>
            </a:r>
            <a:endParaRPr lang="en-US" b="1" dirty="0"/>
          </a:p>
        </p:txBody>
      </p:sp>
      <p:sp>
        <p:nvSpPr>
          <p:cNvPr id="3" name="Content Placeholder 2"/>
          <p:cNvSpPr>
            <a:spLocks noGrp="1"/>
          </p:cNvSpPr>
          <p:nvPr>
            <p:ph idx="1"/>
          </p:nvPr>
        </p:nvSpPr>
        <p:spPr/>
        <p:txBody>
          <a:bodyPr>
            <a:normAutofit fontScale="92500" lnSpcReduction="20000"/>
          </a:bodyPr>
          <a:lstStyle/>
          <a:p>
            <a:r>
              <a:rPr lang="en-US" b="1" dirty="0" smtClean="0"/>
              <a:t>Acquired immune deficiency syndrome	</a:t>
            </a:r>
          </a:p>
          <a:p>
            <a:r>
              <a:rPr lang="en-US" b="1" dirty="0" smtClean="0"/>
              <a:t>Tuberculosis	</a:t>
            </a:r>
          </a:p>
          <a:p>
            <a:r>
              <a:rPr lang="en-US" b="1" dirty="0" smtClean="0"/>
              <a:t>Fungi	</a:t>
            </a:r>
          </a:p>
          <a:p>
            <a:r>
              <a:rPr lang="en-US" b="1" dirty="0" smtClean="0"/>
              <a:t>Acute hemorrhagic necrosis (</a:t>
            </a:r>
            <a:r>
              <a:rPr lang="en-US" b="1" i="1" dirty="0" smtClean="0"/>
              <a:t>Waterhouse-</a:t>
            </a:r>
            <a:r>
              <a:rPr lang="en-US" b="1" i="1" dirty="0" err="1" smtClean="0"/>
              <a:t>Friderichsen</a:t>
            </a:r>
            <a:r>
              <a:rPr lang="en-US" b="1" i="1" dirty="0" smtClean="0"/>
              <a:t> syndrome)	</a:t>
            </a:r>
          </a:p>
          <a:p>
            <a:r>
              <a:rPr lang="en-US" b="1" dirty="0" err="1" smtClean="0"/>
              <a:t>Amyloidosis</a:t>
            </a:r>
            <a:r>
              <a:rPr lang="en-US" b="1" dirty="0" smtClean="0"/>
              <a:t>, </a:t>
            </a:r>
            <a:r>
              <a:rPr lang="en-US" b="1" dirty="0" err="1" smtClean="0"/>
              <a:t>sarcoidosis</a:t>
            </a:r>
            <a:r>
              <a:rPr lang="en-US" b="1" dirty="0" smtClean="0"/>
              <a:t>, </a:t>
            </a:r>
            <a:r>
              <a:rPr lang="en-US" b="1" dirty="0" err="1" smtClean="0"/>
              <a:t>hemochromatosis</a:t>
            </a:r>
            <a:endParaRPr lang="en-US" b="1" dirty="0" smtClean="0"/>
          </a:p>
          <a:p>
            <a:r>
              <a:rPr lang="en-US" b="1" dirty="0" smtClean="0"/>
              <a:t>Metastatic carcinoma	</a:t>
            </a:r>
          </a:p>
          <a:p>
            <a:r>
              <a:rPr lang="en-US" b="1" i="1" dirty="0" smtClean="0"/>
              <a:t>Metabolic failure in hormone production	</a:t>
            </a:r>
          </a:p>
          <a:p>
            <a:r>
              <a:rPr lang="en-US" b="1" dirty="0" smtClean="0"/>
              <a:t>Congenital adrenal </a:t>
            </a:r>
            <a:r>
              <a:rPr lang="en-US" b="1" i="1" dirty="0" smtClean="0"/>
              <a:t>hyperplasia (</a:t>
            </a:r>
            <a:r>
              <a:rPr lang="en-US" b="1" i="1" dirty="0" err="1" smtClean="0"/>
              <a:t>cortisol</a:t>
            </a:r>
            <a:r>
              <a:rPr lang="en-US" b="1" i="1" dirty="0" smtClean="0"/>
              <a:t> and </a:t>
            </a:r>
            <a:r>
              <a:rPr lang="en-US" b="1" i="1" dirty="0" err="1" smtClean="0"/>
              <a:t>aldosterone</a:t>
            </a:r>
            <a:r>
              <a:rPr lang="en-US" b="1" i="1" dirty="0" smtClean="0"/>
              <a:t> deficiency with </a:t>
            </a:r>
            <a:r>
              <a:rPr lang="en-US" b="1" i="1" dirty="0" err="1" smtClean="0"/>
              <a:t>virlization</a:t>
            </a:r>
            <a:r>
              <a:rPr lang="en-US" b="1" i="1" dirty="0" smtClean="0"/>
              <a:t>)	</a:t>
            </a:r>
          </a:p>
          <a:p>
            <a:r>
              <a:rPr lang="en-US" b="1" dirty="0" smtClean="0"/>
              <a:t>Drug- and steroid-induced inhibition of </a:t>
            </a:r>
            <a:r>
              <a:rPr lang="en-US" b="1" dirty="0" err="1" smtClean="0"/>
              <a:t>adrenocorticotropic</a:t>
            </a:r>
            <a:r>
              <a:rPr lang="en-US" b="1" dirty="0" smtClean="0"/>
              <a:t> hormone or cortical</a:t>
            </a:r>
            <a:endParaRPr 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Addison’s Disease</a:t>
            </a:r>
            <a:endParaRPr lang="en-US" b="1" dirty="0"/>
          </a:p>
        </p:txBody>
      </p:sp>
      <p:sp>
        <p:nvSpPr>
          <p:cNvPr id="3" name="Content Placeholder 2"/>
          <p:cNvSpPr>
            <a:spLocks noGrp="1"/>
          </p:cNvSpPr>
          <p:nvPr>
            <p:ph idx="1"/>
          </p:nvPr>
        </p:nvSpPr>
        <p:spPr/>
        <p:txBody>
          <a:bodyPr>
            <a:normAutofit fontScale="92500" lnSpcReduction="10000"/>
          </a:bodyPr>
          <a:lstStyle/>
          <a:p>
            <a:r>
              <a:rPr lang="en-US" b="1" i="1" dirty="0" smtClean="0"/>
              <a:t>Primary Chronic </a:t>
            </a:r>
            <a:r>
              <a:rPr lang="en-US" b="1" i="1" dirty="0" err="1" smtClean="0"/>
              <a:t>Adrenocortical</a:t>
            </a:r>
            <a:r>
              <a:rPr lang="en-US" b="1" i="1" dirty="0" smtClean="0"/>
              <a:t> Insufficiency (Addison Disease)	</a:t>
            </a:r>
          </a:p>
          <a:p>
            <a:r>
              <a:rPr lang="en-US" b="1" dirty="0" smtClean="0"/>
              <a:t> 1855, Thomas Addison:</a:t>
            </a:r>
          </a:p>
          <a:p>
            <a:r>
              <a:rPr lang="en-US" b="1" dirty="0" smtClean="0"/>
              <a:t>"general languor and debility</a:t>
            </a:r>
          </a:p>
          <a:p>
            <a:r>
              <a:rPr lang="en-US" b="1" dirty="0" smtClean="0"/>
              <a:t> remarkable feebleness of the heart's action</a:t>
            </a:r>
          </a:p>
          <a:p>
            <a:r>
              <a:rPr lang="en-US" b="1" dirty="0" smtClean="0"/>
              <a:t>change in the color of the skin”</a:t>
            </a:r>
          </a:p>
          <a:p>
            <a:r>
              <a:rPr lang="en-US" b="1" dirty="0" smtClean="0"/>
              <a:t>Addison disease, or chronic </a:t>
            </a:r>
            <a:r>
              <a:rPr lang="en-US" b="1" dirty="0" err="1" smtClean="0"/>
              <a:t>adrenocortical</a:t>
            </a:r>
            <a:r>
              <a:rPr lang="en-US" b="1" dirty="0" smtClean="0"/>
              <a:t> insufficiency, is an uncommon disorder resulting from progressive destruction of the adrenal cortex( 90%) of the adrenal cortex has been compromised. </a:t>
            </a:r>
          </a:p>
          <a:p>
            <a:r>
              <a:rPr lang="en-US" b="1" u="sng" dirty="0" smtClean="0">
                <a:hlinkClick r:id="rId3"/>
              </a:rPr>
              <a:t>Addison disease (such as autoimmune adrenalitis) whites, women	</a:t>
            </a:r>
          </a:p>
          <a:p>
            <a:endParaRPr 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Adrenocortical</a:t>
            </a:r>
            <a:r>
              <a:rPr lang="en-US" b="1" dirty="0" smtClean="0"/>
              <a:t> Insufficiency</a:t>
            </a:r>
            <a:endParaRPr lang="en-US" b="1" dirty="0"/>
          </a:p>
        </p:txBody>
      </p:sp>
      <p:pic>
        <p:nvPicPr>
          <p:cNvPr id="21506" name="Picture 2" descr="C:\Documents and Settings\Dr.Hala\My Documents\My Pictures\untitled.bmp"/>
          <p:cNvPicPr>
            <a:picLocks noGrp="1" noChangeAspect="1" noChangeArrowheads="1"/>
          </p:cNvPicPr>
          <p:nvPr>
            <p:ph idx="1"/>
          </p:nvPr>
        </p:nvPicPr>
        <p:blipFill>
          <a:blip r:embed="rId3" cstate="print"/>
          <a:srcRect/>
          <a:stretch>
            <a:fillRect/>
          </a:stretch>
        </p:blipFill>
        <p:spPr bwMode="auto">
          <a:xfrm>
            <a:off x="0" y="1752600"/>
            <a:ext cx="4343400" cy="5105400"/>
          </a:xfrm>
          <a:prstGeom prst="rect">
            <a:avLst/>
          </a:prstGeom>
          <a:noFill/>
        </p:spPr>
      </p:pic>
      <p:pic>
        <p:nvPicPr>
          <p:cNvPr id="21507" name="Picture 3" descr="C:\Documents and Settings\Dr.Hala\My Documents\My Pictures\untitled.bmp"/>
          <p:cNvPicPr>
            <a:picLocks noChangeAspect="1" noChangeArrowheads="1"/>
          </p:cNvPicPr>
          <p:nvPr/>
        </p:nvPicPr>
        <p:blipFill>
          <a:blip r:embed="rId4" cstate="print"/>
          <a:srcRect/>
          <a:stretch>
            <a:fillRect/>
          </a:stretch>
        </p:blipFill>
        <p:spPr bwMode="auto">
          <a:xfrm>
            <a:off x="4343400" y="1752600"/>
            <a:ext cx="4800600" cy="51054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endParaRPr lang="en-US" b="1" dirty="0"/>
          </a:p>
        </p:txBody>
      </p:sp>
      <p:sp>
        <p:nvSpPr>
          <p:cNvPr id="3" name="Content Placeholder 2"/>
          <p:cNvSpPr>
            <a:spLocks noGrp="1"/>
          </p:cNvSpPr>
          <p:nvPr>
            <p:ph idx="1"/>
          </p:nvPr>
        </p:nvSpPr>
        <p:spPr/>
        <p:txBody>
          <a:bodyPr>
            <a:normAutofit/>
          </a:bodyPr>
          <a:lstStyle/>
          <a:p>
            <a:endParaRPr lang="en-US" b="1" dirty="0" smtClean="0"/>
          </a:p>
          <a:p>
            <a:r>
              <a:rPr lang="en-US" b="1" dirty="0" err="1" smtClean="0"/>
              <a:t>Pheochromocytomas</a:t>
            </a:r>
            <a:r>
              <a:rPr lang="en-US" b="1" dirty="0" smtClean="0"/>
              <a:t>(</a:t>
            </a:r>
            <a:r>
              <a:rPr lang="en-US" b="1" dirty="0" err="1" smtClean="0"/>
              <a:t>chromaffin</a:t>
            </a:r>
            <a:r>
              <a:rPr lang="en-US" b="1" dirty="0" smtClean="0"/>
              <a:t> cells ) </a:t>
            </a:r>
            <a:r>
              <a:rPr lang="en-US" b="1" dirty="0" err="1" smtClean="0"/>
              <a:t>catecholamines</a:t>
            </a:r>
            <a:endParaRPr lang="en-US" b="1" dirty="0" smtClean="0"/>
          </a:p>
          <a:p>
            <a:r>
              <a:rPr lang="en-US" b="1" dirty="0" smtClean="0"/>
              <a:t>(similar to </a:t>
            </a:r>
            <a:r>
              <a:rPr lang="en-US" b="1" dirty="0" err="1" smtClean="0"/>
              <a:t>aldosterone</a:t>
            </a:r>
            <a:r>
              <a:rPr lang="en-US" b="1" dirty="0" smtClean="0"/>
              <a:t>-secreting adenomas) give rise to surgically correctable forms of hypertension.</a:t>
            </a:r>
          </a:p>
          <a:p>
            <a:r>
              <a:rPr lang="en-US" b="1" dirty="0" smtClean="0"/>
              <a:t>0.1% to 0.3%( fatal )</a:t>
            </a:r>
          </a:p>
          <a:p>
            <a:r>
              <a:rPr lang="en-US" b="1" dirty="0" smtClean="0"/>
              <a:t>Other peptides –Cushing etc…	</a:t>
            </a:r>
          </a:p>
          <a:p>
            <a:endParaRPr lang="en-US"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Pheochromocytomas</a:t>
            </a:r>
            <a:endParaRPr lang="en-US" b="1" dirty="0"/>
          </a:p>
        </p:txBody>
      </p:sp>
      <p:sp>
        <p:nvSpPr>
          <p:cNvPr id="3" name="Content Placeholder 2"/>
          <p:cNvSpPr>
            <a:spLocks noGrp="1"/>
          </p:cNvSpPr>
          <p:nvPr>
            <p:ph idx="1"/>
          </p:nvPr>
        </p:nvSpPr>
        <p:spPr/>
        <p:txBody>
          <a:bodyPr>
            <a:normAutofit fontScale="92500" lnSpcReduction="20000"/>
          </a:bodyPr>
          <a:lstStyle/>
          <a:p>
            <a:pPr>
              <a:buNone/>
            </a:pPr>
            <a:r>
              <a:rPr lang="en-US" b="1" i="1" dirty="0" smtClean="0"/>
              <a:t>"rule of 10s":</a:t>
            </a:r>
          </a:p>
          <a:p>
            <a:r>
              <a:rPr lang="en-US" b="1" i="1" dirty="0" smtClean="0"/>
              <a:t>10% of </a:t>
            </a:r>
            <a:r>
              <a:rPr lang="en-US" b="1" i="1" dirty="0" err="1" smtClean="0"/>
              <a:t>pheochromocytomas</a:t>
            </a:r>
            <a:r>
              <a:rPr lang="en-US" b="1" i="1" dirty="0" smtClean="0"/>
              <a:t> arise in association with one of several familial syndromes</a:t>
            </a:r>
            <a:r>
              <a:rPr lang="en-US" b="1" i="1" u="sng" dirty="0" smtClean="0">
                <a:hlinkClick r:id="rId3"/>
              </a:rPr>
              <a:t> MEN-2A and MEN-2B syndromes</a:t>
            </a:r>
            <a:r>
              <a:rPr lang="en-US" b="1" i="1" u="sng" dirty="0" smtClean="0"/>
              <a:t>.</a:t>
            </a:r>
          </a:p>
          <a:p>
            <a:r>
              <a:rPr lang="en-US" b="1" i="1" u="sng" dirty="0" smtClean="0"/>
              <a:t>10% of pheochromocytomas are extra-adrenal.</a:t>
            </a:r>
          </a:p>
          <a:p>
            <a:r>
              <a:rPr lang="en-US" b="1" i="1" u="sng" dirty="0" smtClean="0"/>
              <a:t>10% of nonfamilial adrenal pheochromocytomas are bilateral; this figure may rise to 70% in cases that are associated with familial syndromes.</a:t>
            </a:r>
          </a:p>
          <a:p>
            <a:r>
              <a:rPr lang="en-US" b="1" i="1" u="sng" dirty="0" smtClean="0"/>
              <a:t>10% of adrenal pheochromocytomas are biologically malignant</a:t>
            </a:r>
          </a:p>
          <a:p>
            <a:r>
              <a:rPr lang="en-US" b="1" i="1" u="sng" dirty="0" smtClean="0"/>
              <a:t>10% of adrenal </a:t>
            </a:r>
            <a:r>
              <a:rPr lang="en-US" b="1" i="1" u="sng" dirty="0" err="1" smtClean="0"/>
              <a:t>pheochromocytomas</a:t>
            </a:r>
            <a:r>
              <a:rPr lang="en-US" b="1" i="1" u="sng" dirty="0" smtClean="0"/>
              <a:t>  in childhood ( male preponderance)</a:t>
            </a:r>
          </a:p>
          <a:p>
            <a:r>
              <a:rPr lang="en-US" b="1" i="1" u="sng" dirty="0" smtClean="0"/>
              <a:t>( adults between 40 and 60 years of age, with a slight female preponderance)</a:t>
            </a:r>
            <a:endParaRPr lang="en-US"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Pheochromocytomas</a:t>
            </a:r>
            <a:endParaRPr lang="en-US" b="1" dirty="0"/>
          </a:p>
        </p:txBody>
      </p:sp>
      <p:sp>
        <p:nvSpPr>
          <p:cNvPr id="3" name="Content Placeholder 2"/>
          <p:cNvSpPr>
            <a:spLocks noGrp="1"/>
          </p:cNvSpPr>
          <p:nvPr>
            <p:ph idx="1"/>
          </p:nvPr>
        </p:nvSpPr>
        <p:spPr/>
        <p:txBody>
          <a:bodyPr>
            <a:normAutofit/>
          </a:bodyPr>
          <a:lstStyle/>
          <a:p>
            <a:endParaRPr lang="en-US" b="1" dirty="0" smtClean="0"/>
          </a:p>
          <a:p>
            <a:r>
              <a:rPr lang="en-US" b="1" dirty="0" smtClean="0"/>
              <a:t>Syndrome Components	</a:t>
            </a:r>
          </a:p>
          <a:p>
            <a:r>
              <a:rPr lang="en-US" b="1" dirty="0" smtClean="0"/>
              <a:t>MEN, type 2A :</a:t>
            </a:r>
            <a:r>
              <a:rPr lang="en-US" b="1" dirty="0" err="1" smtClean="0"/>
              <a:t>Medullary</a:t>
            </a:r>
            <a:r>
              <a:rPr lang="en-US" b="1" dirty="0" smtClean="0"/>
              <a:t> thyroid carcinomas and C-cell </a:t>
            </a:r>
            <a:r>
              <a:rPr lang="en-US" b="1" dirty="0" err="1" smtClean="0"/>
              <a:t>hyperplasia,Pheochromocytomas</a:t>
            </a:r>
            <a:r>
              <a:rPr lang="en-US" b="1" dirty="0" smtClean="0"/>
              <a:t> and adrenal </a:t>
            </a:r>
            <a:r>
              <a:rPr lang="en-US" b="1" dirty="0" err="1" smtClean="0"/>
              <a:t>medullaryhyperplasia,Parathyroid</a:t>
            </a:r>
            <a:r>
              <a:rPr lang="en-US" b="1" dirty="0" smtClean="0"/>
              <a:t> hyperplasia	</a:t>
            </a:r>
          </a:p>
          <a:p>
            <a:r>
              <a:rPr lang="en-US" b="1" dirty="0" smtClean="0"/>
              <a:t>MEN, type 2B	</a:t>
            </a:r>
            <a:r>
              <a:rPr lang="en-US" b="1" dirty="0" err="1" smtClean="0"/>
              <a:t>Medullary</a:t>
            </a:r>
            <a:r>
              <a:rPr lang="en-US" b="1" dirty="0" smtClean="0"/>
              <a:t> thyroid carcinomas and C-cell </a:t>
            </a:r>
            <a:r>
              <a:rPr lang="en-US" b="1" dirty="0" err="1" smtClean="0"/>
              <a:t>hyperplasia,Pheochromocytomas</a:t>
            </a:r>
            <a:r>
              <a:rPr lang="en-US" b="1" dirty="0" smtClean="0"/>
              <a:t> and adrenal </a:t>
            </a:r>
            <a:r>
              <a:rPr lang="en-US" b="1" dirty="0" err="1" smtClean="0"/>
              <a:t>medullaryhyperplasia,Mucosalneuromas,Marfanoid</a:t>
            </a:r>
            <a:r>
              <a:rPr lang="en-US" b="1" dirty="0" smtClean="0"/>
              <a:t> features	</a:t>
            </a:r>
          </a:p>
          <a:p>
            <a:endParaRPr 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endParaRPr lang="en-US" b="1" dirty="0"/>
          </a:p>
        </p:txBody>
      </p:sp>
      <p:sp>
        <p:nvSpPr>
          <p:cNvPr id="3" name="Content Placeholder 2"/>
          <p:cNvSpPr>
            <a:spLocks noGrp="1"/>
          </p:cNvSpPr>
          <p:nvPr>
            <p:ph idx="1"/>
          </p:nvPr>
        </p:nvSpPr>
        <p:spPr/>
        <p:txBody>
          <a:bodyPr>
            <a:normAutofit/>
          </a:bodyPr>
          <a:lstStyle/>
          <a:p>
            <a:r>
              <a:rPr lang="en-US" b="1" dirty="0" smtClean="0"/>
              <a:t>Von </a:t>
            </a:r>
            <a:r>
              <a:rPr lang="en-US" b="1" dirty="0" err="1" smtClean="0"/>
              <a:t>Hippel-Lindau</a:t>
            </a:r>
            <a:endParaRPr lang="en-US" b="1" dirty="0" smtClean="0"/>
          </a:p>
          <a:p>
            <a:r>
              <a:rPr lang="en-US" b="1" dirty="0" smtClean="0"/>
              <a:t>Renal, hepatic, pancreatic, and </a:t>
            </a:r>
            <a:r>
              <a:rPr lang="en-US" b="1" dirty="0" err="1" smtClean="0"/>
              <a:t>epididymalcysts,Renal</a:t>
            </a:r>
            <a:r>
              <a:rPr lang="en-US" b="1" dirty="0" smtClean="0"/>
              <a:t> cell </a:t>
            </a:r>
            <a:r>
              <a:rPr lang="en-US" b="1" dirty="0" err="1" smtClean="0"/>
              <a:t>carcinomas,Angiomatosis,Cerebellarhemangioblastomas</a:t>
            </a:r>
          </a:p>
          <a:p>
            <a:r>
              <a:rPr lang="en-US" b="1" dirty="0" smtClean="0"/>
              <a:t>von Recklinghausen Neurofibromatosis	</a:t>
            </a:r>
          </a:p>
          <a:p>
            <a:r>
              <a:rPr lang="en-US" b="1" dirty="0" smtClean="0"/>
              <a:t> Café au </a:t>
            </a:r>
            <a:r>
              <a:rPr lang="en-US" b="1" dirty="0" err="1" smtClean="0"/>
              <a:t>lait</a:t>
            </a:r>
            <a:r>
              <a:rPr lang="en-US" b="1" dirty="0" smtClean="0"/>
              <a:t> skin </a:t>
            </a:r>
            <a:r>
              <a:rPr lang="en-US" b="1" dirty="0" err="1" smtClean="0"/>
              <a:t>spots,Schwannomas</a:t>
            </a:r>
            <a:r>
              <a:rPr lang="en-US" b="1" dirty="0" smtClean="0"/>
              <a:t>, </a:t>
            </a:r>
            <a:r>
              <a:rPr lang="en-US" b="1" dirty="0" err="1" smtClean="0"/>
              <a:t>meningiomas</a:t>
            </a:r>
            <a:r>
              <a:rPr lang="en-US" b="1" dirty="0" smtClean="0"/>
              <a:t>, </a:t>
            </a:r>
            <a:r>
              <a:rPr lang="en-US" b="1" dirty="0" err="1" smtClean="0"/>
              <a:t>gliomas</a:t>
            </a:r>
            <a:endParaRPr lang="en-US" b="1" dirty="0" smtClean="0"/>
          </a:p>
          <a:p>
            <a:r>
              <a:rPr lang="en-US" b="1" dirty="0" err="1" smtClean="0"/>
              <a:t>Sturge-Weber:Cavernoushemangiomas</a:t>
            </a:r>
            <a:r>
              <a:rPr lang="en-US" b="1" dirty="0" smtClean="0"/>
              <a:t> of fifth cranial nerve distribution		</a:t>
            </a:r>
          </a:p>
          <a:p>
            <a:endParaRPr 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libri" pitchFamily="34" charset="0"/>
              </a:rPr>
              <a:t>Adrenal Glands</a:t>
            </a:r>
            <a:endParaRPr lang="en-US" b="1" dirty="0">
              <a:latin typeface="Calibri" pitchFamily="34" charset="0"/>
            </a:endParaRPr>
          </a:p>
        </p:txBody>
      </p:sp>
      <p:sp>
        <p:nvSpPr>
          <p:cNvPr id="3" name="Content Placeholder 2"/>
          <p:cNvSpPr>
            <a:spLocks noGrp="1"/>
          </p:cNvSpPr>
          <p:nvPr>
            <p:ph idx="1"/>
          </p:nvPr>
        </p:nvSpPr>
        <p:spPr/>
        <p:txBody>
          <a:bodyPr>
            <a:normAutofit/>
          </a:bodyPr>
          <a:lstStyle/>
          <a:p>
            <a:endParaRPr lang="en-US" b="1" dirty="0" smtClean="0">
              <a:latin typeface="Calibri" pitchFamily="34" charset="0"/>
            </a:endParaRPr>
          </a:p>
          <a:p>
            <a:r>
              <a:rPr lang="en-US" b="1" dirty="0" smtClean="0">
                <a:latin typeface="Calibri" pitchFamily="34" charset="0"/>
              </a:rPr>
              <a:t>The </a:t>
            </a:r>
            <a:r>
              <a:rPr lang="en-US" b="1" i="1" dirty="0" smtClean="0">
                <a:latin typeface="Calibri" pitchFamily="34" charset="0"/>
              </a:rPr>
              <a:t>adrenal glands: paired endocrine organs: cortex and medulla: 4 </a:t>
            </a:r>
          </a:p>
          <a:p>
            <a:r>
              <a:rPr lang="en-US" b="1" i="1" dirty="0" smtClean="0">
                <a:latin typeface="Calibri" pitchFamily="34" charset="0"/>
              </a:rPr>
              <a:t>Three layers in the cortex:</a:t>
            </a:r>
          </a:p>
          <a:p>
            <a:r>
              <a:rPr lang="en-US" b="1" i="1" dirty="0" err="1" smtClean="0">
                <a:latin typeface="Calibri" pitchFamily="34" charset="0"/>
              </a:rPr>
              <a:t>Zonaglomerulosa</a:t>
            </a:r>
            <a:endParaRPr lang="en-US" b="1" i="1" dirty="0" smtClean="0">
              <a:latin typeface="Calibri" pitchFamily="34" charset="0"/>
            </a:endParaRPr>
          </a:p>
          <a:p>
            <a:r>
              <a:rPr lang="en-US" b="1" i="1" dirty="0" err="1" smtClean="0">
                <a:latin typeface="Calibri" pitchFamily="34" charset="0"/>
              </a:rPr>
              <a:t>Zonareticularis</a:t>
            </a:r>
            <a:r>
              <a:rPr lang="en-US" b="1" i="1" dirty="0" smtClean="0">
                <a:latin typeface="Calibri" pitchFamily="34" charset="0"/>
              </a:rPr>
              <a:t> abuts the medulla. </a:t>
            </a:r>
          </a:p>
          <a:p>
            <a:r>
              <a:rPr lang="en-US" b="1" i="1" dirty="0" smtClean="0">
                <a:latin typeface="Calibri" pitchFamily="34" charset="0"/>
              </a:rPr>
              <a:t>Intervening is the broad </a:t>
            </a:r>
            <a:r>
              <a:rPr lang="en-US" b="1" i="1" dirty="0" err="1" smtClean="0">
                <a:latin typeface="Calibri" pitchFamily="34" charset="0"/>
              </a:rPr>
              <a:t>zonafasciculata</a:t>
            </a:r>
            <a:r>
              <a:rPr lang="en-US" b="1" i="1" dirty="0" smtClean="0">
                <a:latin typeface="Calibri" pitchFamily="34" charset="0"/>
              </a:rPr>
              <a:t> (75%) of the total cortex.</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endParaRPr lang="en-US" b="1" dirty="0"/>
          </a:p>
        </p:txBody>
      </p:sp>
      <p:sp>
        <p:nvSpPr>
          <p:cNvPr id="3" name="Content Placeholder 2"/>
          <p:cNvSpPr>
            <a:spLocks noGrp="1"/>
          </p:cNvSpPr>
          <p:nvPr>
            <p:ph idx="1"/>
          </p:nvPr>
        </p:nvSpPr>
        <p:spPr/>
        <p:txBody>
          <a:bodyPr/>
          <a:lstStyle/>
          <a:p>
            <a:endParaRPr lang="en-US" b="1" dirty="0" smtClean="0"/>
          </a:p>
          <a:p>
            <a:r>
              <a:rPr lang="en-US" b="1" dirty="0" smtClean="0"/>
              <a:t>Small to large hemorrhagic</a:t>
            </a:r>
          </a:p>
          <a:p>
            <a:r>
              <a:rPr lang="en-US" b="1" dirty="0" smtClean="0"/>
              <a:t>Well demarcated</a:t>
            </a:r>
          </a:p>
          <a:p>
            <a:r>
              <a:rPr lang="en-US" b="1" dirty="0" smtClean="0"/>
              <a:t>Polygonal to spindle </a:t>
            </a:r>
            <a:r>
              <a:rPr lang="en-US" b="1" dirty="0" err="1" smtClean="0"/>
              <a:t>shaped(chromaffin,chief</a:t>
            </a:r>
            <a:r>
              <a:rPr lang="en-US" b="1" dirty="0" smtClean="0"/>
              <a:t> cells)</a:t>
            </a:r>
          </a:p>
          <a:p>
            <a:r>
              <a:rPr lang="en-US" b="1" dirty="0" err="1" smtClean="0"/>
              <a:t>Sustentacular</a:t>
            </a:r>
            <a:r>
              <a:rPr lang="en-US" b="1" dirty="0" smtClean="0"/>
              <a:t> small cells</a:t>
            </a:r>
          </a:p>
          <a:p>
            <a:r>
              <a:rPr lang="en-US" b="1" dirty="0" smtClean="0"/>
              <a:t>Together, </a:t>
            </a:r>
            <a:r>
              <a:rPr lang="en-US" b="1" dirty="0" err="1" smtClean="0"/>
              <a:t>Zellballen</a:t>
            </a:r>
            <a:r>
              <a:rPr lang="en-US" b="1" dirty="0" smtClean="0"/>
              <a:t> nests</a:t>
            </a:r>
          </a:p>
          <a:p>
            <a:endParaRPr lang="en-US"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endParaRPr lang="en-US" b="1" dirty="0"/>
          </a:p>
        </p:txBody>
      </p:sp>
      <p:pic>
        <p:nvPicPr>
          <p:cNvPr id="22530" name="Picture 2" descr="C:\Documents and Settings\Dr.Hala\My Documents\My Pictures\untitled.bmp"/>
          <p:cNvPicPr>
            <a:picLocks noGrp="1" noChangeAspect="1" noChangeArrowheads="1"/>
          </p:cNvPicPr>
          <p:nvPr>
            <p:ph idx="1"/>
          </p:nvPr>
        </p:nvPicPr>
        <p:blipFill>
          <a:blip r:embed="rId3" cstate="print"/>
          <a:srcRect/>
          <a:stretch>
            <a:fillRect/>
          </a:stretch>
        </p:blipFill>
        <p:spPr bwMode="auto">
          <a:xfrm>
            <a:off x="1219200" y="1447800"/>
            <a:ext cx="5562600" cy="5378904"/>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drenal_Pheochromocytoma06.jpg"/>
          <p:cNvPicPr>
            <a:picLocks noGrp="1" noChangeAspect="1"/>
          </p:cNvPicPr>
          <p:nvPr>
            <p:ph idx="1"/>
          </p:nvPr>
        </p:nvPicPr>
        <p:blipFill>
          <a:blip r:embed="rId3" cstate="print"/>
          <a:stretch>
            <a:fillRect/>
          </a:stretch>
        </p:blipFill>
        <p:spPr>
          <a:xfrm>
            <a:off x="0" y="0"/>
            <a:ext cx="9144000" cy="68580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Adrenal Gland</a:t>
            </a:r>
            <a:endParaRPr lang="en-US" b="1" dirty="0"/>
          </a:p>
        </p:txBody>
      </p:sp>
      <p:sp>
        <p:nvSpPr>
          <p:cNvPr id="3" name="Content Placeholder 2"/>
          <p:cNvSpPr>
            <a:spLocks noGrp="1"/>
          </p:cNvSpPr>
          <p:nvPr>
            <p:ph idx="1"/>
          </p:nvPr>
        </p:nvSpPr>
        <p:spPr/>
        <p:txBody>
          <a:bodyPr>
            <a:normAutofit lnSpcReduction="10000"/>
          </a:bodyPr>
          <a:lstStyle/>
          <a:p>
            <a:endParaRPr lang="en-US" b="1" i="1" dirty="0" smtClean="0"/>
          </a:p>
          <a:p>
            <a:r>
              <a:rPr lang="en-US" b="1" i="1" dirty="0" smtClean="0"/>
              <a:t>Three  types of steroids: </a:t>
            </a:r>
          </a:p>
          <a:p>
            <a:r>
              <a:rPr lang="en-US" b="1" i="1" dirty="0" smtClean="0"/>
              <a:t>(1) </a:t>
            </a:r>
            <a:r>
              <a:rPr lang="en-US" b="1" i="1" dirty="0" err="1" smtClean="0"/>
              <a:t>glucocorticoids</a:t>
            </a:r>
            <a:r>
              <a:rPr lang="en-US" b="1" i="1" dirty="0" smtClean="0"/>
              <a:t> (principally </a:t>
            </a:r>
            <a:r>
              <a:rPr lang="en-US" b="1" i="1" dirty="0" err="1" smtClean="0"/>
              <a:t>cortisol</a:t>
            </a:r>
            <a:r>
              <a:rPr lang="en-US" b="1" i="1" dirty="0" smtClean="0"/>
              <a:t>) </a:t>
            </a:r>
            <a:r>
              <a:rPr lang="en-US" b="1" i="1" dirty="0" err="1" smtClean="0"/>
              <a:t>zonafasciculata</a:t>
            </a:r>
            <a:endParaRPr lang="en-US" b="1" i="1" dirty="0" smtClean="0"/>
          </a:p>
          <a:p>
            <a:r>
              <a:rPr lang="en-US" b="1" i="1" dirty="0" smtClean="0"/>
              <a:t>(2) </a:t>
            </a:r>
            <a:r>
              <a:rPr lang="en-US" b="1" i="1" dirty="0" err="1" smtClean="0"/>
              <a:t>mineralocorticoids</a:t>
            </a:r>
            <a:r>
              <a:rPr lang="en-US" b="1" i="1" dirty="0" smtClean="0"/>
              <a:t> (</a:t>
            </a:r>
            <a:r>
              <a:rPr lang="en-US" b="1" i="1" dirty="0" err="1" smtClean="0"/>
              <a:t>aldosterone</a:t>
            </a:r>
            <a:r>
              <a:rPr lang="en-US" b="1" i="1" dirty="0" smtClean="0"/>
              <a:t>) </a:t>
            </a:r>
            <a:r>
              <a:rPr lang="en-US" b="1" i="1" dirty="0" err="1" smtClean="0"/>
              <a:t>zonaglomerulosa</a:t>
            </a:r>
            <a:endParaRPr lang="en-US" b="1" i="1" dirty="0" smtClean="0"/>
          </a:p>
          <a:p>
            <a:r>
              <a:rPr lang="en-US" b="1" i="1" dirty="0" smtClean="0"/>
              <a:t>(3) sex steroids (estrogens and androgens) </a:t>
            </a:r>
            <a:r>
              <a:rPr lang="en-US" b="1" i="1" dirty="0" err="1" smtClean="0"/>
              <a:t>zonareticularis</a:t>
            </a:r>
            <a:r>
              <a:rPr lang="en-US" b="1" i="1" dirty="0" smtClean="0"/>
              <a:t>. </a:t>
            </a:r>
          </a:p>
          <a:p>
            <a:r>
              <a:rPr lang="en-US" b="1" i="1" dirty="0" smtClean="0"/>
              <a:t>The adrenal medulla </a:t>
            </a:r>
            <a:r>
              <a:rPr lang="en-US" b="1" i="1" dirty="0" err="1" smtClean="0"/>
              <a:t>chromaffin</a:t>
            </a:r>
            <a:r>
              <a:rPr lang="en-US" b="1" i="1" dirty="0" smtClean="0"/>
              <a:t> cells- </a:t>
            </a:r>
            <a:r>
              <a:rPr lang="en-US" b="1" i="1" dirty="0" err="1" smtClean="0"/>
              <a:t>catecholamines</a:t>
            </a:r>
            <a:r>
              <a:rPr lang="en-US" b="1" i="1" dirty="0" smtClean="0"/>
              <a:t>, mainly </a:t>
            </a:r>
            <a:r>
              <a:rPr lang="en-US" b="1" i="1" u="sng" dirty="0" smtClean="0"/>
              <a:t>epinephrine</a:t>
            </a:r>
          </a:p>
          <a:p>
            <a:endParaRPr lang="en-US"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Adrenal Glands</a:t>
            </a:r>
            <a:endParaRPr lang="en-US" b="1" dirty="0"/>
          </a:p>
        </p:txBody>
      </p:sp>
      <p:sp>
        <p:nvSpPr>
          <p:cNvPr id="3" name="Content Placeholder 2"/>
          <p:cNvSpPr>
            <a:spLocks noGrp="1"/>
          </p:cNvSpPr>
          <p:nvPr>
            <p:ph idx="1"/>
          </p:nvPr>
        </p:nvSpPr>
        <p:spPr/>
        <p:txBody>
          <a:bodyPr/>
          <a:lstStyle/>
          <a:p>
            <a:pPr>
              <a:buNone/>
            </a:pPr>
            <a:endParaRPr lang="en-US" b="1" dirty="0" smtClean="0"/>
          </a:p>
          <a:p>
            <a:pPr>
              <a:buNone/>
            </a:pPr>
            <a:r>
              <a:rPr lang="en-US" b="1" dirty="0" smtClean="0"/>
              <a:t>Three basic types of corticosteroids (</a:t>
            </a:r>
            <a:r>
              <a:rPr lang="en-US" b="1" dirty="0" err="1" smtClean="0"/>
              <a:t>glucocorticoids</a:t>
            </a:r>
            <a:r>
              <a:rPr lang="en-US" b="1" dirty="0" smtClean="0"/>
              <a:t>, </a:t>
            </a:r>
            <a:r>
              <a:rPr lang="en-US" b="1" dirty="0" err="1" smtClean="0"/>
              <a:t>mineralocorticoids</a:t>
            </a:r>
            <a:r>
              <a:rPr lang="en-US" b="1" dirty="0" smtClean="0"/>
              <a:t>, and sex steroids)</a:t>
            </a:r>
          </a:p>
          <a:p>
            <a:r>
              <a:rPr lang="en-US" b="1" dirty="0" smtClean="0"/>
              <a:t> (1) </a:t>
            </a:r>
            <a:r>
              <a:rPr lang="en-US" b="1" i="1" dirty="0" smtClean="0"/>
              <a:t>Cushing syndrome, characterized </a:t>
            </a:r>
            <a:r>
              <a:rPr lang="en-US" b="1" i="1" dirty="0" err="1" smtClean="0"/>
              <a:t>cortisol</a:t>
            </a:r>
            <a:endParaRPr lang="en-US" b="1" i="1" dirty="0" smtClean="0"/>
          </a:p>
          <a:p>
            <a:r>
              <a:rPr lang="en-US" b="1" i="1" dirty="0" smtClean="0"/>
              <a:t>(2) </a:t>
            </a:r>
            <a:r>
              <a:rPr lang="en-US" b="1" i="1" dirty="0" err="1" smtClean="0"/>
              <a:t>Hyperaldosteronism</a:t>
            </a:r>
            <a:endParaRPr lang="en-US" b="1" i="1" dirty="0" smtClean="0"/>
          </a:p>
          <a:p>
            <a:r>
              <a:rPr lang="en-US" b="1" i="1" dirty="0" smtClean="0"/>
              <a:t>(3) </a:t>
            </a:r>
            <a:r>
              <a:rPr lang="en-US" b="1" i="1" dirty="0" err="1" smtClean="0"/>
              <a:t>Adrenogenital</a:t>
            </a:r>
            <a:r>
              <a:rPr lang="en-US" b="1" i="1" dirty="0" smtClean="0"/>
              <a:t> or </a:t>
            </a:r>
            <a:r>
              <a:rPr lang="en-US" b="1" i="1" dirty="0" err="1" smtClean="0"/>
              <a:t>virilizing</a:t>
            </a:r>
            <a:r>
              <a:rPr lang="en-US" b="1" i="1" dirty="0" smtClean="0"/>
              <a:t> syndromes caused by an excess of androgens</a:t>
            </a:r>
          </a:p>
          <a:p>
            <a:pPr>
              <a:buNone/>
            </a:pPr>
            <a:r>
              <a:rPr lang="en-US" b="1" i="1" dirty="0" smtClean="0"/>
              <a:t>                                  Overlapping </a:t>
            </a:r>
            <a:endParaRPr 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Adrenal Gland</a:t>
            </a:r>
            <a:endParaRPr lang="en-US" b="1" dirty="0"/>
          </a:p>
        </p:txBody>
      </p:sp>
      <p:pic>
        <p:nvPicPr>
          <p:cNvPr id="17410" name="Picture 2" descr="C:\Documents and Settings\Dr.Hala\My Documents\My Pictures\adrenal.jpg"/>
          <p:cNvPicPr>
            <a:picLocks noGrp="1" noChangeAspect="1" noChangeArrowheads="1"/>
          </p:cNvPicPr>
          <p:nvPr>
            <p:ph idx="1"/>
          </p:nvPr>
        </p:nvPicPr>
        <p:blipFill>
          <a:blip r:embed="rId3" cstate="print"/>
          <a:stretch>
            <a:fillRect/>
          </a:stretch>
        </p:blipFill>
        <p:spPr bwMode="auto">
          <a:xfrm>
            <a:off x="914400" y="1617662"/>
            <a:ext cx="7315200" cy="46736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Adrenal Gland</a:t>
            </a:r>
            <a:endParaRPr lang="en-US" b="1" dirty="0"/>
          </a:p>
        </p:txBody>
      </p:sp>
      <p:pic>
        <p:nvPicPr>
          <p:cNvPr id="18434" name="Picture 2" descr="C:\Documents and Settings\Dr.Hala\My Documents\My Pictures\adrenalmedulla.jpg"/>
          <p:cNvPicPr>
            <a:picLocks noGrp="1" noChangeAspect="1" noChangeArrowheads="1"/>
          </p:cNvPicPr>
          <p:nvPr>
            <p:ph idx="1"/>
          </p:nvPr>
        </p:nvPicPr>
        <p:blipFill>
          <a:blip r:embed="rId3" cstate="print"/>
          <a:stretch>
            <a:fillRect/>
          </a:stretch>
        </p:blipFill>
        <p:spPr bwMode="auto">
          <a:xfrm>
            <a:off x="984552" y="1600200"/>
            <a:ext cx="7174895" cy="470852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Conn’s  Syndrome</a:t>
            </a:r>
            <a:endParaRPr lang="en-US" b="1" dirty="0"/>
          </a:p>
        </p:txBody>
      </p:sp>
      <p:sp>
        <p:nvSpPr>
          <p:cNvPr id="3" name="Content Placeholder 2"/>
          <p:cNvSpPr>
            <a:spLocks noGrp="1"/>
          </p:cNvSpPr>
          <p:nvPr>
            <p:ph idx="1"/>
          </p:nvPr>
        </p:nvSpPr>
        <p:spPr/>
        <p:txBody>
          <a:bodyPr>
            <a:normAutofit lnSpcReduction="10000"/>
          </a:bodyPr>
          <a:lstStyle/>
          <a:p>
            <a:endParaRPr lang="en-US" b="1" i="1" dirty="0" smtClean="0"/>
          </a:p>
          <a:p>
            <a:r>
              <a:rPr lang="en-US" b="1" i="1" dirty="0" smtClean="0"/>
              <a:t>Primary </a:t>
            </a:r>
            <a:r>
              <a:rPr lang="en-US" b="1" i="1" dirty="0" err="1" smtClean="0"/>
              <a:t>Hyperaldosteronism</a:t>
            </a:r>
            <a:endParaRPr lang="en-US" b="1" i="1" dirty="0" smtClean="0"/>
          </a:p>
          <a:p>
            <a:r>
              <a:rPr lang="en-US" b="1" i="1" dirty="0" err="1" smtClean="0"/>
              <a:t>Hyperaldosteronism</a:t>
            </a:r>
            <a:r>
              <a:rPr lang="en-US" b="1" i="1" dirty="0" smtClean="0"/>
              <a:t> (excess </a:t>
            </a:r>
            <a:r>
              <a:rPr lang="en-US" b="1" i="1" dirty="0" err="1" smtClean="0"/>
              <a:t>aldosterone</a:t>
            </a:r>
            <a:r>
              <a:rPr lang="en-US" b="1" i="1" dirty="0" smtClean="0"/>
              <a:t> secretion)</a:t>
            </a:r>
          </a:p>
          <a:p>
            <a:r>
              <a:rPr lang="en-US" b="1" i="1" dirty="0" smtClean="0"/>
              <a:t> Sodium retention and potassium excretion</a:t>
            </a:r>
          </a:p>
          <a:p>
            <a:r>
              <a:rPr lang="en-US" b="1" i="1" dirty="0" smtClean="0"/>
              <a:t>Primary </a:t>
            </a:r>
            <a:r>
              <a:rPr lang="en-US" b="1" i="1" dirty="0" err="1" smtClean="0"/>
              <a:t>aldosteronism</a:t>
            </a:r>
            <a:r>
              <a:rPr lang="en-US" b="1" i="1" dirty="0" smtClean="0"/>
              <a:t> (autonomous overproduction of </a:t>
            </a:r>
            <a:r>
              <a:rPr lang="en-US" b="1" i="1" dirty="0" err="1" smtClean="0"/>
              <a:t>aldosterone</a:t>
            </a:r>
            <a:r>
              <a:rPr lang="en-US" b="1" i="1" dirty="0" smtClean="0"/>
              <a:t>) with resultant suppression of the </a:t>
            </a:r>
            <a:r>
              <a:rPr lang="en-US" b="1" i="1" dirty="0" err="1" smtClean="0"/>
              <a:t>renin-angiotensin</a:t>
            </a:r>
            <a:r>
              <a:rPr lang="en-US" b="1" i="1" dirty="0" smtClean="0"/>
              <a:t> system and decreased plasma </a:t>
            </a:r>
            <a:r>
              <a:rPr lang="en-US" b="1" i="1" dirty="0" err="1" smtClean="0"/>
              <a:t>renin</a:t>
            </a:r>
            <a:r>
              <a:rPr lang="en-US" b="1" i="1" dirty="0" smtClean="0"/>
              <a:t> activity</a:t>
            </a:r>
          </a:p>
          <a:p>
            <a:r>
              <a:rPr lang="en-US" b="1" i="1" u="sng" baseline="30000" dirty="0" smtClean="0">
                <a:hlinkClick r:id="rId3"/>
              </a:rPr>
              <a:t>Adrenocortical neoplasm(Adenoma)</a:t>
            </a:r>
            <a:r>
              <a:rPr lang="en-US" b="1" i="1" u="sng" dirty="0" smtClean="0">
                <a:hlinkClick r:id="rId3"/>
              </a:rPr>
              <a:t> (Conn Syndrome)</a:t>
            </a:r>
            <a:r>
              <a:rPr lang="en-US" b="1" i="1" u="sng" baseline="30000" dirty="0" smtClean="0">
                <a:hlinkClick r:id="rId3"/>
              </a:rPr>
              <a:t>.F/M (2:1)</a:t>
            </a:r>
          </a:p>
          <a:p>
            <a:endParaRPr lang="en-US" b="1" i="1" u="sng" baseline="30000" dirty="0" smtClean="0">
              <a:hlinkClick r:id="rId3"/>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Hyperaldosteronism</a:t>
            </a:r>
            <a:r>
              <a:rPr lang="en-US" b="1" dirty="0" smtClean="0"/>
              <a:t> </a:t>
            </a:r>
            <a:endParaRPr lang="en-US" b="1" dirty="0"/>
          </a:p>
        </p:txBody>
      </p:sp>
      <p:sp>
        <p:nvSpPr>
          <p:cNvPr id="3" name="Content Placeholder 2"/>
          <p:cNvSpPr>
            <a:spLocks noGrp="1"/>
          </p:cNvSpPr>
          <p:nvPr>
            <p:ph idx="1"/>
          </p:nvPr>
        </p:nvSpPr>
        <p:spPr/>
        <p:txBody>
          <a:bodyPr/>
          <a:lstStyle/>
          <a:p>
            <a:endParaRPr lang="en-US" b="1" i="1" u="sng" baseline="30000" dirty="0" smtClean="0">
              <a:hlinkClick r:id="rId3"/>
            </a:endParaRPr>
          </a:p>
          <a:p>
            <a:endParaRPr lang="en-US" b="1" i="1" u="sng" baseline="30000" dirty="0" smtClean="0">
              <a:hlinkClick r:id="rId3"/>
            </a:endParaRPr>
          </a:p>
          <a:p>
            <a:r>
              <a:rPr lang="en-US" b="1" i="1" u="sng" baseline="30000" dirty="0" smtClean="0">
                <a:hlinkClick r:id="rId3"/>
              </a:rPr>
              <a:t>Primary </a:t>
            </a:r>
            <a:r>
              <a:rPr lang="en-US" b="1" i="1" u="sng" baseline="30000" dirty="0" err="1" smtClean="0">
                <a:hlinkClick r:id="rId3"/>
              </a:rPr>
              <a:t>adrenocortical</a:t>
            </a:r>
            <a:r>
              <a:rPr lang="en-US" b="1" i="1" u="sng" baseline="30000" dirty="0" smtClean="0">
                <a:hlinkClick r:id="rId3"/>
              </a:rPr>
              <a:t> hyperplasia (idiopathic </a:t>
            </a:r>
            <a:r>
              <a:rPr lang="en-US" b="1" i="1" u="sng" baseline="30000" dirty="0" err="1" smtClean="0">
                <a:hlinkClick r:id="rId3"/>
              </a:rPr>
              <a:t>hyperaldosteronism</a:t>
            </a:r>
            <a:r>
              <a:rPr lang="en-US" b="1" i="1" u="sng" baseline="30000" dirty="0" smtClean="0">
                <a:hlinkClick r:id="rId3"/>
              </a:rPr>
              <a:t>), characterized by bilateral nodular</a:t>
            </a:r>
            <a:r>
              <a:rPr lang="en-US" b="1" i="1" u="sng" baseline="30000" dirty="0" smtClean="0"/>
              <a:t> hyperplasia (Cushing Syndrome)</a:t>
            </a:r>
          </a:p>
          <a:p>
            <a:r>
              <a:rPr lang="en-US" b="1" i="1" dirty="0" err="1" smtClean="0"/>
              <a:t>Glucocorticoid</a:t>
            </a:r>
            <a:r>
              <a:rPr lang="en-US" b="1" i="1" dirty="0" smtClean="0"/>
              <a:t>-remediable </a:t>
            </a:r>
            <a:r>
              <a:rPr lang="en-US" b="1" i="1" dirty="0" err="1" smtClean="0"/>
              <a:t>hyperaldosteronism</a:t>
            </a:r>
            <a:r>
              <a:rPr lang="en-US" b="1" i="1" dirty="0" smtClean="0"/>
              <a:t> (primary </a:t>
            </a:r>
            <a:r>
              <a:rPr lang="en-US" b="1" i="1" dirty="0" err="1" smtClean="0"/>
              <a:t>hyperaldosteronism</a:t>
            </a:r>
            <a:r>
              <a:rPr lang="en-US" b="1" i="1" dirty="0" smtClean="0"/>
              <a:t>) Respond to </a:t>
            </a:r>
            <a:r>
              <a:rPr lang="en-US" b="1" i="1" dirty="0" err="1" smtClean="0"/>
              <a:t>dexamethasone</a:t>
            </a:r>
            <a:r>
              <a:rPr lang="en-US" b="1" i="1" dirty="0" smtClean="0"/>
              <a:t>, ACTH induced</a:t>
            </a:r>
            <a:endParaRPr lang="en-US" b="1" dirty="0" smtClean="0"/>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Hyperaldosteronism</a:t>
            </a:r>
            <a:r>
              <a:rPr lang="en-US" b="1" dirty="0" smtClean="0"/>
              <a:t> </a:t>
            </a:r>
            <a:endParaRPr lang="en-US" b="1" dirty="0"/>
          </a:p>
        </p:txBody>
      </p:sp>
      <p:sp>
        <p:nvSpPr>
          <p:cNvPr id="3" name="Content Placeholder 2"/>
          <p:cNvSpPr>
            <a:spLocks noGrp="1"/>
          </p:cNvSpPr>
          <p:nvPr>
            <p:ph idx="1"/>
          </p:nvPr>
        </p:nvSpPr>
        <p:spPr/>
        <p:txBody>
          <a:bodyPr>
            <a:normAutofit/>
          </a:bodyPr>
          <a:lstStyle/>
          <a:p>
            <a:r>
              <a:rPr lang="en-US" b="1" dirty="0" smtClean="0"/>
              <a:t>In </a:t>
            </a:r>
            <a:r>
              <a:rPr lang="en-US" b="1" i="1" dirty="0" smtClean="0"/>
              <a:t>secondary </a:t>
            </a:r>
            <a:r>
              <a:rPr lang="en-US" b="1" i="1" dirty="0" err="1" smtClean="0"/>
              <a:t>hyperaldosteronism</a:t>
            </a:r>
            <a:r>
              <a:rPr lang="en-US" b="1" i="1" dirty="0" smtClean="0"/>
              <a:t>, in contrast, </a:t>
            </a:r>
            <a:r>
              <a:rPr lang="en-US" b="1" i="1" dirty="0" err="1" smtClean="0"/>
              <a:t>aldosterone</a:t>
            </a:r>
            <a:r>
              <a:rPr lang="en-US" b="1" i="1" dirty="0" smtClean="0"/>
              <a:t> release occurs in response to activation of the </a:t>
            </a:r>
            <a:r>
              <a:rPr lang="en-US" b="1" i="1" dirty="0" err="1" smtClean="0"/>
              <a:t>renin-angiotensin</a:t>
            </a:r>
            <a:r>
              <a:rPr lang="en-US" b="1" i="1" dirty="0" smtClean="0"/>
              <a:t> system </a:t>
            </a:r>
          </a:p>
          <a:p>
            <a:r>
              <a:rPr lang="en-US" b="1" i="1" u="sng" dirty="0" smtClean="0">
                <a:hlinkClick r:id="rId3"/>
              </a:rPr>
              <a:t> </a:t>
            </a:r>
            <a:r>
              <a:rPr lang="en-US" sz="2600" b="1" u="sng" dirty="0" smtClean="0">
                <a:effectLst>
                  <a:outerShdw blurRad="38100" dist="38100" dir="2700000" algn="tl">
                    <a:srgbClr val="000000">
                      <a:alpha val="43137"/>
                    </a:srgbClr>
                  </a:outerShdw>
                </a:effectLst>
                <a:hlinkClick r:id="rId3"/>
              </a:rPr>
              <a:t>Increased levels of plasma renin</a:t>
            </a:r>
          </a:p>
          <a:p>
            <a:r>
              <a:rPr lang="en-US" sz="2600" b="1" u="sng" dirty="0" smtClean="0">
                <a:effectLst>
                  <a:outerShdw blurRad="38100" dist="38100" dir="2700000" algn="tl">
                    <a:srgbClr val="000000">
                      <a:alpha val="43137"/>
                    </a:srgbClr>
                  </a:outerShdw>
                </a:effectLst>
                <a:hlinkClick r:id="rId3"/>
              </a:rPr>
              <a:t>Decreased renal perfusion (arteriolar nephrosclerosis, renal artery stenosis)</a:t>
            </a:r>
          </a:p>
          <a:p>
            <a:r>
              <a:rPr lang="en-US" sz="2600" b="1" u="sng" dirty="0" smtClean="0">
                <a:effectLst>
                  <a:outerShdw blurRad="38100" dist="38100" dir="2700000" algn="tl">
                    <a:srgbClr val="000000">
                      <a:alpha val="43137"/>
                    </a:srgbClr>
                  </a:outerShdw>
                </a:effectLst>
                <a:hlinkClick r:id="rId3"/>
              </a:rPr>
              <a:t>Arterial hypovolemia and edema (congestive heart failure, cirrhosis, nephrotic syndrome)</a:t>
            </a:r>
          </a:p>
          <a:p>
            <a:r>
              <a:rPr lang="en-US" sz="2600" b="1" u="sng" dirty="0" smtClean="0">
                <a:effectLst>
                  <a:outerShdw blurRad="38100" dist="38100" dir="2700000" algn="tl">
                    <a:srgbClr val="000000">
                      <a:alpha val="43137"/>
                    </a:srgbClr>
                  </a:outerShdw>
                </a:effectLst>
                <a:hlinkClick r:id="rId3"/>
              </a:rPr>
              <a:t>Pregnancy (due to estrogen-induced increases in plasma renin substrate).</a:t>
            </a:r>
            <a:endParaRPr lang="en-US" sz="2600" b="1" u="sng" dirty="0">
              <a:effectLst>
                <a:outerShdw blurRad="38100" dist="38100" dir="2700000" algn="tl">
                  <a:srgbClr val="000000">
                    <a:alpha val="43137"/>
                  </a:srgbClr>
                </a:outerShdw>
              </a:effectLst>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56</TotalTime>
  <Words>1830</Words>
  <Application>Microsoft Office PowerPoint</Application>
  <PresentationFormat>On-screen Show (4:3)</PresentationFormat>
  <Paragraphs>162</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Apex</vt:lpstr>
      <vt:lpstr>Adrenal Gland</vt:lpstr>
      <vt:lpstr>Adrenal Glands</vt:lpstr>
      <vt:lpstr>Adrenal Gland</vt:lpstr>
      <vt:lpstr>Adrenal Glands</vt:lpstr>
      <vt:lpstr>Adrenal Gland</vt:lpstr>
      <vt:lpstr>Adrenal Gland</vt:lpstr>
      <vt:lpstr>Conn’s  Syndrome</vt:lpstr>
      <vt:lpstr>Hyperaldosteronism </vt:lpstr>
      <vt:lpstr>Hyperaldosteronism </vt:lpstr>
      <vt:lpstr>Conn’s Syndrome</vt:lpstr>
      <vt:lpstr>Conn’s  Syndrome</vt:lpstr>
      <vt:lpstr>Adrenocortical Insufficiency</vt:lpstr>
      <vt:lpstr>Adrenocortical Insufficiency</vt:lpstr>
      <vt:lpstr>Addison’s Disease</vt:lpstr>
      <vt:lpstr>Adrenocortical Insufficiency</vt:lpstr>
      <vt:lpstr>Pheochromocytoma</vt:lpstr>
      <vt:lpstr>Pheochromocytomas</vt:lpstr>
      <vt:lpstr>Pheochromocytomas</vt:lpstr>
      <vt:lpstr>Pheochromocytoma</vt:lpstr>
      <vt:lpstr>Pheochromocytoma</vt:lpstr>
      <vt:lpstr>Pheochromocytoma</vt:lpstr>
      <vt:lpstr>Slide 22</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Adrenal Gloand</dc:title>
  <dc:creator>Dr.Hala</dc:creator>
  <cp:lastModifiedBy>Dr.Hala</cp:lastModifiedBy>
  <cp:revision>9</cp:revision>
  <dcterms:created xsi:type="dcterms:W3CDTF">2010-10-23T12:24:02Z</dcterms:created>
  <dcterms:modified xsi:type="dcterms:W3CDTF">2011-04-26T06:22:36Z</dcterms:modified>
</cp:coreProperties>
</file>