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74" r:id="rId4"/>
    <p:sldId id="258" r:id="rId5"/>
    <p:sldId id="259" r:id="rId6"/>
    <p:sldId id="260" r:id="rId7"/>
    <p:sldId id="261" r:id="rId8"/>
    <p:sldId id="275" r:id="rId9"/>
    <p:sldId id="262" r:id="rId10"/>
    <p:sldId id="263" r:id="rId11"/>
    <p:sldId id="264" r:id="rId12"/>
    <p:sldId id="265" r:id="rId13"/>
    <p:sldId id="276" r:id="rId14"/>
    <p:sldId id="266" r:id="rId15"/>
    <p:sldId id="267" r:id="rId16"/>
    <p:sldId id="268" r:id="rId17"/>
    <p:sldId id="269" r:id="rId18"/>
    <p:sldId id="270" r:id="rId19"/>
    <p:sldId id="271" r:id="rId20"/>
    <p:sldId id="272" r:id="rId21"/>
    <p:sldId id="273"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5" autoAdjust="0"/>
    <p:restoredTop sz="94659" autoAdjust="0"/>
  </p:normalViewPr>
  <p:slideViewPr>
    <p:cSldViewPr>
      <p:cViewPr varScale="1">
        <p:scale>
          <a:sx n="100" d="100"/>
          <a:sy n="100" d="100"/>
        </p:scale>
        <p:origin x="-294" y="-90"/>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4/26/2011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Morphology. </a:t>
            </a:r>
            <a:r>
              <a:rPr lang="en-US" sz="1200" b="1" kern="1200" dirty="0" err="1" smtClean="0">
                <a:solidFill>
                  <a:schemeClr val="tx1"/>
                </a:solidFill>
                <a:latin typeface="+mn-lt"/>
                <a:ea typeface="+mn-ea"/>
                <a:cs typeface="+mn-cs"/>
              </a:rPr>
              <a:t>Aldosterone</a:t>
            </a:r>
            <a:r>
              <a:rPr lang="en-US" sz="1200" b="1" kern="1200" dirty="0" smtClean="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smtClean="0">
                <a:solidFill>
                  <a:schemeClr val="tx1"/>
                </a:solidFill>
                <a:latin typeface="+mn-lt"/>
                <a:ea typeface="+mn-ea"/>
                <a:cs typeface="+mn-cs"/>
              </a:rPr>
              <a:t>sonographic</a:t>
            </a:r>
            <a:r>
              <a:rPr lang="en-US" sz="1200" b="1" kern="1200" dirty="0" smtClean="0">
                <a:solidFill>
                  <a:schemeClr val="tx1"/>
                </a:solidFill>
                <a:latin typeface="+mn-lt"/>
                <a:ea typeface="+mn-ea"/>
                <a:cs typeface="+mn-cs"/>
              </a:rPr>
              <a:t> or scanning images. They are bright yellow on cut section (</a:t>
            </a:r>
            <a:r>
              <a:rPr lang="en-US" sz="1200" b="1" u="sng" kern="1200" dirty="0" smtClean="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Vacuolated cytoplasm,</a:t>
            </a:r>
            <a:r>
              <a:rPr lang="en-US" baseline="0" dirty="0" smtClean="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err="1" smtClean="0">
                <a:solidFill>
                  <a:schemeClr val="tx1"/>
                </a:solidFill>
                <a:latin typeface="+mn-lt"/>
                <a:ea typeface="+mn-ea"/>
                <a:cs typeface="+mn-cs"/>
              </a:rPr>
              <a:t>rimary</a:t>
            </a:r>
            <a:r>
              <a:rPr lang="en-US" sz="1200" i="1" kern="1200" dirty="0" smtClean="0">
                <a:solidFill>
                  <a:schemeClr val="tx1"/>
                </a:solidFill>
                <a:latin typeface="+mn-lt"/>
                <a:ea typeface="+mn-ea"/>
                <a:cs typeface="+mn-cs"/>
              </a:rPr>
              <a:t> Chronic </a:t>
            </a:r>
            <a:r>
              <a:rPr lang="en-US" sz="1200" i="1" kern="1200" dirty="0" err="1" smtClean="0">
                <a:solidFill>
                  <a:schemeClr val="tx1"/>
                </a:solidFill>
                <a:latin typeface="+mn-lt"/>
                <a:ea typeface="+mn-ea"/>
                <a:cs typeface="+mn-cs"/>
              </a:rPr>
              <a:t>Adrenocortical</a:t>
            </a:r>
            <a:r>
              <a:rPr lang="en-US" sz="1200" i="1" kern="1200" dirty="0" smtClean="0">
                <a:solidFill>
                  <a:schemeClr val="tx1"/>
                </a:solidFill>
                <a:latin typeface="+mn-lt"/>
                <a:ea typeface="+mn-ea"/>
                <a:cs typeface="+mn-cs"/>
              </a:rPr>
              <a:t> Insufficiency (Addison Disease)	</a:t>
            </a:r>
          </a:p>
          <a:p>
            <a:r>
              <a:rPr lang="en-US" sz="1200" kern="1200" dirty="0" smtClean="0">
                <a:solidFill>
                  <a:schemeClr val="tx1"/>
                </a:solidFill>
                <a:latin typeface="+mn-lt"/>
                <a:ea typeface="+mn-ea"/>
                <a:cs typeface="+mn-cs"/>
              </a:rPr>
              <a:t>In a paper published in 1855, Thomas Addison described a group of patients suffering from a constellation of symptoms, including "general languor and debility, remarkable feebleness of the heart's action, and a peculiar change in the color of the skin" associated with disease of the "suprarenal capsules" or, in more current terminology, the adrenal glands. Addison disease, or chronic </a:t>
            </a:r>
            <a:r>
              <a:rPr lang="en-US" sz="1200" kern="1200" dirty="0" err="1" smtClean="0">
                <a:solidFill>
                  <a:schemeClr val="tx1"/>
                </a:solidFill>
                <a:latin typeface="+mn-lt"/>
                <a:ea typeface="+mn-ea"/>
                <a:cs typeface="+mn-cs"/>
              </a:rPr>
              <a:t>adrenocortical</a:t>
            </a:r>
            <a:r>
              <a:rPr lang="en-US" sz="1200" kern="1200" dirty="0" smtClean="0">
                <a:solidFill>
                  <a:schemeClr val="tx1"/>
                </a:solidFill>
                <a:latin typeface="+mn-lt"/>
                <a:ea typeface="+mn-ea"/>
                <a:cs typeface="+mn-cs"/>
              </a:rPr>
              <a:t> insufficiency, is an uncommon disorder resulting from progressive destruction of the adrenal cortex. In general, clinical manifestations of </a:t>
            </a:r>
            <a:r>
              <a:rPr lang="en-US" sz="1200" kern="1200" dirty="0" err="1" smtClean="0">
                <a:solidFill>
                  <a:schemeClr val="tx1"/>
                </a:solidFill>
                <a:latin typeface="+mn-lt"/>
                <a:ea typeface="+mn-ea"/>
                <a:cs typeface="+mn-cs"/>
              </a:rPr>
              <a:t>adrenocortical</a:t>
            </a:r>
            <a:r>
              <a:rPr lang="en-US" sz="1200" kern="1200" dirty="0" smtClean="0">
                <a:solidFill>
                  <a:schemeClr val="tx1"/>
                </a:solidFill>
                <a:latin typeface="+mn-lt"/>
                <a:ea typeface="+mn-ea"/>
                <a:cs typeface="+mn-cs"/>
              </a:rPr>
              <a:t> insufficiency do not appear until at least 90% of the adrenal cortex has been compromised. The causes of chronic </a:t>
            </a:r>
            <a:r>
              <a:rPr lang="en-US" sz="1200" kern="1200" dirty="0" err="1" smtClean="0">
                <a:solidFill>
                  <a:schemeClr val="tx1"/>
                </a:solidFill>
                <a:latin typeface="+mn-lt"/>
                <a:ea typeface="+mn-ea"/>
                <a:cs typeface="+mn-cs"/>
              </a:rPr>
              <a:t>adrenocortical</a:t>
            </a:r>
            <a:r>
              <a:rPr lang="en-US" sz="1200" kern="1200" dirty="0" smtClean="0">
                <a:solidFill>
                  <a:schemeClr val="tx1"/>
                </a:solidFill>
                <a:latin typeface="+mn-lt"/>
                <a:ea typeface="+mn-ea"/>
                <a:cs typeface="+mn-cs"/>
              </a:rPr>
              <a:t> insufficiency are listed in </a:t>
            </a:r>
            <a:r>
              <a:rPr lang="en-US" sz="1200" u="sng" kern="1200" dirty="0" smtClean="0">
                <a:solidFill>
                  <a:schemeClr val="tx1"/>
                </a:solidFill>
                <a:latin typeface="+mn-lt"/>
                <a:ea typeface="+mn-ea"/>
                <a:cs typeface="+mn-cs"/>
                <a:hlinkClick r:id="rId3"/>
              </a:rPr>
              <a:t>Table 24-10. Although all races and both sexes may be affected, certain causes of Addison disease (such as autoimmune adrenalitis) are much more common in whites, particularly in women.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Waterhouse-</a:t>
            </a:r>
            <a:r>
              <a:rPr lang="en-US" sz="1200" kern="1200" dirty="0" err="1" smtClean="0">
                <a:solidFill>
                  <a:schemeClr val="tx1"/>
                </a:solidFill>
                <a:latin typeface="+mn-lt"/>
                <a:ea typeface="+mn-ea"/>
                <a:cs typeface="+mn-cs"/>
              </a:rPr>
              <a:t>Friderichsen</a:t>
            </a:r>
            <a:r>
              <a:rPr lang="en-US" sz="1200" kern="1200" dirty="0" smtClean="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smtClean="0">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PHEOCHROMOCYTOMA	</a:t>
            </a:r>
          </a:p>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are uncommon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composed of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which synthesize and release </a:t>
            </a:r>
            <a:r>
              <a:rPr lang="en-US" sz="1200" kern="1200" dirty="0" err="1" smtClean="0">
                <a:solidFill>
                  <a:schemeClr val="tx1"/>
                </a:solidFill>
                <a:latin typeface="+mn-lt"/>
                <a:ea typeface="+mn-ea"/>
                <a:cs typeface="+mn-cs"/>
              </a:rPr>
              <a:t>catecholamines</a:t>
            </a:r>
            <a:r>
              <a:rPr lang="en-US" sz="1200" kern="1200" dirty="0" smtClean="0">
                <a:solidFill>
                  <a:schemeClr val="tx1"/>
                </a:solidFill>
                <a:latin typeface="+mn-lt"/>
                <a:ea typeface="+mn-ea"/>
                <a:cs typeface="+mn-cs"/>
              </a:rPr>
              <a:t> and in some instances peptide hormones. These tumors are important because they (similar to </a:t>
            </a:r>
            <a:r>
              <a:rPr lang="en-US" sz="1200" kern="1200" dirty="0" err="1" smtClean="0">
                <a:solidFill>
                  <a:schemeClr val="tx1"/>
                </a:solidFill>
                <a:latin typeface="+mn-lt"/>
                <a:ea typeface="+mn-ea"/>
                <a:cs typeface="+mn-cs"/>
              </a:rPr>
              <a:t>aldosterone</a:t>
            </a:r>
            <a:r>
              <a:rPr lang="en-US" sz="1200" kern="1200" dirty="0" smtClean="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hypertension can be fatal when the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smtClean="0">
                <a:solidFill>
                  <a:schemeClr val="tx1"/>
                </a:solidFill>
                <a:latin typeface="+mn-lt"/>
                <a:ea typeface="+mn-ea"/>
                <a:cs typeface="+mn-cs"/>
              </a:rPr>
              <a:t>endocrinopathy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usually subscribe to a convenient </a:t>
            </a:r>
            <a:r>
              <a:rPr lang="en-US" sz="1200" i="1" kern="1200" dirty="0" smtClean="0">
                <a:solidFill>
                  <a:schemeClr val="tx1"/>
                </a:solidFill>
                <a:latin typeface="+mn-lt"/>
                <a:ea typeface="+mn-ea"/>
                <a:cs typeface="+mn-cs"/>
              </a:rPr>
              <a:t>"rule of 10s":10% of </a:t>
            </a:r>
            <a:r>
              <a:rPr lang="en-US" sz="1200" i="1" kern="1200" dirty="0" err="1" smtClean="0">
                <a:solidFill>
                  <a:schemeClr val="tx1"/>
                </a:solidFill>
                <a:latin typeface="+mn-lt"/>
                <a:ea typeface="+mn-ea"/>
                <a:cs typeface="+mn-cs"/>
              </a:rPr>
              <a:t>pheochromocytomas</a:t>
            </a:r>
            <a:r>
              <a:rPr lang="en-US" sz="1200" i="1" kern="1200" dirty="0" smtClean="0">
                <a:solidFill>
                  <a:schemeClr val="tx1"/>
                </a:solidFill>
                <a:latin typeface="+mn-lt"/>
                <a:ea typeface="+mn-ea"/>
                <a:cs typeface="+mn-cs"/>
              </a:rPr>
              <a:t> arise in association with one of several familial syndromes (</a:t>
            </a:r>
            <a:r>
              <a:rPr lang="en-US" sz="1200" i="1" u="sng" kern="1200" dirty="0" smtClean="0">
                <a:solidFill>
                  <a:schemeClr val="tx1"/>
                </a:solidFill>
                <a:latin typeface="+mn-lt"/>
                <a:ea typeface="+mn-ea"/>
                <a:cs typeface="+mn-cs"/>
                <a:hlinkClick r:id="rId3"/>
              </a:rPr>
              <a:t>Table 24-11). These include the MEN-2A and MEN-2B syndromes (described later), type I neurofibromatosis (</a:t>
            </a:r>
            <a:r>
              <a:rPr lang="en-US" sz="1200" i="1" u="sng" kern="1200" dirty="0" smtClean="0">
                <a:solidFill>
                  <a:schemeClr val="tx1"/>
                </a:solidFill>
                <a:latin typeface="+mn-lt"/>
                <a:ea typeface="+mn-ea"/>
                <a:cs typeface="+mn-cs"/>
                <a:hlinkClick r:id="rId4"/>
              </a:rPr>
              <a:t>Chapter 5), von Hippel-Lindau syndrome (</a:t>
            </a:r>
            <a:r>
              <a:rPr lang="en-US" sz="1200" i="1" u="sng" kern="1200" dirty="0" smtClean="0">
                <a:solidFill>
                  <a:schemeClr val="tx1"/>
                </a:solidFill>
                <a:latin typeface="+mn-lt"/>
                <a:ea typeface="+mn-ea"/>
                <a:cs typeface="+mn-cs"/>
                <a:hlinkClick r:id="rId5"/>
              </a:rPr>
              <a:t>Chapter 28), and Sturge-Weber syndrome (</a:t>
            </a:r>
            <a:r>
              <a:rPr lang="en-US" sz="1200" i="1" u="sng" kern="1200" dirty="0" smtClean="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range from small, circumscribed lesions confined to the adrenal (</a:t>
            </a:r>
            <a:r>
              <a:rPr lang="en-US" sz="1200" u="sng" kern="1200" dirty="0" smtClean="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smtClean="0">
                <a:solidFill>
                  <a:schemeClr val="tx1"/>
                </a:solidFill>
                <a:latin typeface="+mn-lt"/>
                <a:ea typeface="+mn-ea"/>
                <a:cs typeface="+mn-cs"/>
                <a:hlinkClick r:id="rId3"/>
              </a:rPr>
              <a:t>chromaffin.	</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 in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is quite variable. The tumors are composed of polygonal to spindle-shaped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or chief cells, clustered with the </a:t>
            </a:r>
            <a:r>
              <a:rPr lang="en-US" sz="1200" kern="1200" dirty="0" err="1" smtClean="0">
                <a:solidFill>
                  <a:schemeClr val="tx1"/>
                </a:solidFill>
                <a:latin typeface="+mn-lt"/>
                <a:ea typeface="+mn-ea"/>
                <a:cs typeface="+mn-cs"/>
              </a:rPr>
              <a:t>sustentacular</a:t>
            </a:r>
            <a:r>
              <a:rPr lang="en-US" sz="1200" kern="1200" dirty="0" smtClean="0">
                <a:solidFill>
                  <a:schemeClr val="tx1"/>
                </a:solidFill>
                <a:latin typeface="+mn-lt"/>
                <a:ea typeface="+mn-ea"/>
                <a:cs typeface="+mn-cs"/>
              </a:rPr>
              <a:t> cells into small nests or alveoli (</a:t>
            </a:r>
            <a:r>
              <a:rPr lang="en-US" sz="1200" b="1" kern="1200" dirty="0" err="1" smtClean="0">
                <a:solidFill>
                  <a:schemeClr val="tx1"/>
                </a:solidFill>
                <a:latin typeface="+mn-lt"/>
                <a:ea typeface="+mn-ea"/>
                <a:cs typeface="+mn-cs"/>
              </a:rPr>
              <a:t>zellballen</a:t>
            </a:r>
            <a:r>
              <a:rPr lang="en-US" sz="1200" b="1" kern="1200" dirty="0" smtClean="0">
                <a:solidFill>
                  <a:schemeClr val="tx1"/>
                </a:solidFill>
                <a:latin typeface="+mn-lt"/>
                <a:ea typeface="+mn-ea"/>
                <a:cs typeface="+mn-cs"/>
              </a:rPr>
              <a:t>) by a rich vascular network (</a:t>
            </a:r>
            <a:r>
              <a:rPr lang="en-US" sz="1200" b="1" u="sng" kern="1200" dirty="0" smtClean="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criteria for determining malignancy in </a:t>
            </a:r>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can be a vexing issue. </a:t>
            </a:r>
            <a:r>
              <a:rPr lang="en-US" sz="1200" b="1" kern="1200" dirty="0" smtClean="0">
                <a:solidFill>
                  <a:schemeClr val="tx1"/>
                </a:solidFill>
                <a:latin typeface="+mn-lt"/>
                <a:ea typeface="+mn-ea"/>
                <a:cs typeface="+mn-cs"/>
              </a:rPr>
              <a:t>There is no single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 that can reliably predict clinical behavior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Tumors with "benign"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may metastasize, while bizarrely </a:t>
            </a:r>
            <a:r>
              <a:rPr lang="en-US" sz="1200" b="1"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 tumors may remain confined to the adrenal gland. In fact, cellular and nuclear </a:t>
            </a:r>
            <a:r>
              <a:rPr lang="en-US" sz="1200" b="1" kern="1200" dirty="0" err="1" smtClean="0">
                <a:solidFill>
                  <a:schemeClr val="tx1"/>
                </a:solidFill>
                <a:latin typeface="+mn-lt"/>
                <a:ea typeface="+mn-ea"/>
                <a:cs typeface="+mn-cs"/>
              </a:rPr>
              <a:t>pleomorphism</a:t>
            </a:r>
            <a:r>
              <a:rPr lang="en-US" sz="1200" b="1" kern="1200" dirty="0" smtClean="0">
                <a:solidFill>
                  <a:schemeClr val="tx1"/>
                </a:solidFill>
                <a:latin typeface="+mn-lt"/>
                <a:ea typeface="+mn-ea"/>
                <a:cs typeface="+mn-cs"/>
              </a:rPr>
              <a:t>, including the presence of giant cells, and mitotic figures are often seen in benign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smtClean="0">
                <a:solidFill>
                  <a:schemeClr val="tx1"/>
                </a:solidFill>
                <a:latin typeface="+mn-lt"/>
                <a:ea typeface="+mn-ea"/>
                <a:cs typeface="+mn-cs"/>
                <a:hlinkClick r:id="rId3"/>
              </a:rPr>
              <a:t>128</a:t>
            </a:r>
            <a:r>
              <a:rPr lang="en-US" sz="1200" kern="1200" dirty="0" smtClean="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three basic types of corticosteroids elaborated by the adrenal cortex (</a:t>
            </a:r>
            <a:r>
              <a:rPr lang="en-US" sz="1200" kern="1200" dirty="0" err="1" smtClean="0">
                <a:solidFill>
                  <a:schemeClr val="tx1"/>
                </a:solidFill>
                <a:latin typeface="+mn-lt"/>
                <a:ea typeface="+mn-ea"/>
                <a:cs typeface="+mn-cs"/>
              </a:rPr>
              <a:t>glucocorticoids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mineralocorticoids</a:t>
            </a:r>
            <a:r>
              <a:rPr lang="en-US" sz="1200" kern="1200" dirty="0" smtClean="0">
                <a:solidFill>
                  <a:schemeClr val="tx1"/>
                </a:solidFill>
                <a:latin typeface="+mn-lt"/>
                <a:ea typeface="+mn-ea"/>
                <a:cs typeface="+mn-cs"/>
              </a:rPr>
              <a:t>, and sex steroids), so there are three distinctive </a:t>
            </a:r>
            <a:r>
              <a:rPr lang="en-US" sz="1200" kern="1200" dirty="0" err="1" smtClean="0">
                <a:solidFill>
                  <a:schemeClr val="tx1"/>
                </a:solidFill>
                <a:latin typeface="+mn-lt"/>
                <a:ea typeface="+mn-ea"/>
                <a:cs typeface="+mn-cs"/>
              </a:rPr>
              <a:t>hyperadrenal</a:t>
            </a:r>
            <a:r>
              <a:rPr lang="en-US" sz="1200" kern="1200" dirty="0" smtClean="0">
                <a:solidFill>
                  <a:schemeClr val="tx1"/>
                </a:solidFill>
                <a:latin typeface="+mn-lt"/>
                <a:ea typeface="+mn-ea"/>
                <a:cs typeface="+mn-cs"/>
              </a:rPr>
              <a:t> clinical syndromes: (1) </a:t>
            </a:r>
            <a:r>
              <a:rPr lang="en-US" sz="1200" i="1" kern="1200" dirty="0" smtClean="0">
                <a:solidFill>
                  <a:schemeClr val="tx1"/>
                </a:solidFill>
                <a:latin typeface="+mn-lt"/>
                <a:ea typeface="+mn-ea"/>
                <a:cs typeface="+mn-cs"/>
              </a:rPr>
              <a:t>Cushing syndrome, characterized by an excess of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and (3) </a:t>
            </a:r>
            <a:r>
              <a:rPr lang="en-US" sz="1200" i="1" kern="1200" dirty="0" err="1" smtClean="0">
                <a:solidFill>
                  <a:schemeClr val="tx1"/>
                </a:solidFill>
                <a:latin typeface="+mn-lt"/>
                <a:ea typeface="+mn-ea"/>
                <a:cs typeface="+mn-cs"/>
              </a:rPr>
              <a:t>adrenogenital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virilizing</a:t>
            </a:r>
            <a:r>
              <a:rPr lang="en-US" sz="1200" i="1" kern="1200" dirty="0" smtClean="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medulla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p>
          <a:p>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the generic term for a small group of closely related, uncommon syndromes, all characterized by chronic excess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secretion. Excessive levels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cause sodium retention and potassium excretion, with resultant hypertension and </a:t>
            </a:r>
            <a:r>
              <a:rPr lang="en-US" sz="1200" i="1" kern="1200" dirty="0" err="1" smtClean="0">
                <a:solidFill>
                  <a:schemeClr val="tx1"/>
                </a:solidFill>
                <a:latin typeface="+mn-lt"/>
                <a:ea typeface="+mn-ea"/>
                <a:cs typeface="+mn-cs"/>
              </a:rPr>
              <a:t>hypokalemia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may be primary, or it may be a secondary event resulting from an extra-adrenal cause.	</a:t>
            </a:r>
          </a:p>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indicates an autonomous overproduction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with resultant suppression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and decreased plasma </a:t>
            </a:r>
            <a:r>
              <a:rPr lang="en-US" sz="1200" i="1" kern="1200" dirty="0" err="1" smtClean="0">
                <a:solidFill>
                  <a:schemeClr val="tx1"/>
                </a:solidFill>
                <a:latin typeface="+mn-lt"/>
                <a:ea typeface="+mn-ea"/>
                <a:cs typeface="+mn-cs"/>
              </a:rPr>
              <a:t>renin</a:t>
            </a:r>
            <a:r>
              <a:rPr lang="en-US" sz="1200" i="1" kern="1200" dirty="0" smtClean="0">
                <a:solidFill>
                  <a:schemeClr val="tx1"/>
                </a:solidFill>
                <a:latin typeface="+mn-lt"/>
                <a:ea typeface="+mn-ea"/>
                <a:cs typeface="+mn-cs"/>
              </a:rPr>
              <a:t> activity. 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caused by one of three mechanisms</a:t>
            </a:r>
            <a:r>
              <a:rPr lang="en-US" sz="1200" i="1" kern="1200" baseline="30000" dirty="0" smtClean="0">
                <a:solidFill>
                  <a:schemeClr val="tx1"/>
                </a:solidFill>
                <a:latin typeface="+mn-lt"/>
                <a:ea typeface="+mn-ea"/>
                <a:cs typeface="+mn-cs"/>
                <a:hlinkClick r:id="rId3"/>
              </a:rPr>
              <a:t>115 (</a:t>
            </a:r>
            <a:r>
              <a:rPr lang="en-US" sz="1200" i="1" u="sng" kern="1200" baseline="30000" dirty="0" smtClean="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smtClean="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smtClean="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smtClean="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secondary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 contrast,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release occurs in response to activation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t>
            </a:r>
            <a:r>
              <a:rPr lang="en-US" sz="1200" i="1" u="sng" kern="1200" dirty="0" smtClean="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E64AA16-B270-4626-8204-A5D775379F9E}" type="datetimeFigureOut">
              <a:rPr lang="en-US" smtClean="0"/>
              <a:pPr/>
              <a:t>4/26/2011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0CAA213-F05A-4ACF-8BAC-997877E9E6E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4AA16-B270-4626-8204-A5D775379F9E}"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4AA16-B270-4626-8204-A5D775379F9E}"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64AA16-B270-4626-8204-A5D775379F9E}"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0CAA213-F05A-4ACF-8BAC-997877E9E6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64AA16-B270-4626-8204-A5D775379F9E}"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64AA16-B270-4626-8204-A5D775379F9E}" type="datetimeFigureOut">
              <a:rPr lang="en-US" smtClean="0"/>
              <a:pPr/>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64AA16-B270-4626-8204-A5D775379F9E}" type="datetimeFigureOut">
              <a:rPr lang="en-US" smtClean="0"/>
              <a:pPr/>
              <a:t>4/26/2011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64AA16-B270-4626-8204-A5D775379F9E}"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64AA16-B270-4626-8204-A5D775379F9E}" type="datetimeFigureOut">
              <a:rPr lang="en-US" smtClean="0"/>
              <a:pPr/>
              <a:t>4/26/2011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0CAA213-F05A-4ACF-8BAC-997877E9E6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Adrenal Gland</a:t>
            </a:r>
            <a:endParaRPr lang="en-US" dirty="0"/>
          </a:p>
        </p:txBody>
      </p:sp>
      <p:sp>
        <p:nvSpPr>
          <p:cNvPr id="3" name="Subtitle 2"/>
          <p:cNvSpPr>
            <a:spLocks noGrp="1"/>
          </p:cNvSpPr>
          <p:nvPr>
            <p:ph type="subTitle" idx="1"/>
          </p:nvPr>
        </p:nvSpPr>
        <p:spPr/>
        <p:txBody>
          <a:bodyPr/>
          <a:lstStyle/>
          <a:p>
            <a:r>
              <a:rPr lang="en-US" dirty="0" err="1" smtClean="0"/>
              <a:t>Hala</a:t>
            </a:r>
            <a:r>
              <a:rPr lang="en-US" dirty="0" smtClean="0"/>
              <a:t> </a:t>
            </a:r>
            <a:r>
              <a:rPr lang="en-US" dirty="0" err="1" smtClean="0"/>
              <a:t>Kfoury</a:t>
            </a:r>
            <a:r>
              <a:rPr lang="en-US" dirty="0" smtClean="0"/>
              <a:t>, MD</a:t>
            </a:r>
          </a:p>
          <a:p>
            <a:r>
              <a:rPr lang="en-US" smtClean="0"/>
              <a:t>FRCPA,KSUF,EBP</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Conn’s Syndrome</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err="1" smtClean="0"/>
              <a:t>Aldosterone</a:t>
            </a:r>
            <a:r>
              <a:rPr lang="en-US" b="1" dirty="0" smtClean="0"/>
              <a:t>-producing adenomas </a:t>
            </a:r>
          </a:p>
          <a:p>
            <a:r>
              <a:rPr lang="en-US" b="1" dirty="0" smtClean="0"/>
              <a:t>solitary</a:t>
            </a:r>
          </a:p>
          <a:p>
            <a:r>
              <a:rPr lang="en-US" b="1" dirty="0" smtClean="0"/>
              <a:t>small (&lt;2 cm in diameter)</a:t>
            </a:r>
          </a:p>
          <a:p>
            <a:r>
              <a:rPr lang="en-US" b="1" dirty="0" smtClean="0"/>
              <a:t>well-circumscribed lesions left &gt; right</a:t>
            </a:r>
          </a:p>
          <a:p>
            <a:r>
              <a:rPr lang="en-US" b="1" dirty="0" smtClean="0"/>
              <a:t>thirties and forties</a:t>
            </a:r>
          </a:p>
          <a:p>
            <a:r>
              <a:rPr lang="en-US" b="1" dirty="0" smtClean="0"/>
              <a:t> women more often than in men</a:t>
            </a:r>
          </a:p>
          <a:p>
            <a:r>
              <a:rPr lang="en-US" b="1" dirty="0" smtClean="0"/>
              <a:t>buried within the gland and do not produce visible enlargement</a:t>
            </a:r>
          </a:p>
          <a:p>
            <a:r>
              <a:rPr lang="en-US" b="1" dirty="0" smtClean="0"/>
              <a:t>bright yellow on cut section</a:t>
            </a:r>
          </a:p>
          <a:p>
            <a:r>
              <a:rPr lang="en-US" b="1" u="sng" dirty="0" smtClean="0">
                <a:hlinkClick r:id="rId3"/>
              </a:rPr>
              <a:t>cortical cells (fasciculata cells than glomerulosa cells) (the normal source of aldosterone)</a:t>
            </a:r>
          </a:p>
          <a:p>
            <a:r>
              <a:rPr lang="en-US" b="1" u="sng" dirty="0" smtClean="0">
                <a:hlinkClick r:id="rId3"/>
              </a:rPr>
              <a:t>the cells tend to be uniform in size (mature cortical cells)</a:t>
            </a:r>
          </a:p>
          <a:p>
            <a:r>
              <a:rPr lang="en-US" b="1" u="sng" dirty="0" smtClean="0">
                <a:hlinkClick r:id="rId3"/>
              </a:rPr>
              <a:t> eosinophilic, laminated cytoplasmic inclusions( spironolactone bodies)after spironolactone</a:t>
            </a:r>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Conn’s  Syndrome</a:t>
            </a:r>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447800" y="1642533"/>
            <a:ext cx="6096000" cy="521546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sp>
        <p:nvSpPr>
          <p:cNvPr id="3" name="Content Placeholder 2"/>
          <p:cNvSpPr>
            <a:spLocks noGrp="1"/>
          </p:cNvSpPr>
          <p:nvPr>
            <p:ph idx="1"/>
          </p:nvPr>
        </p:nvSpPr>
        <p:spPr/>
        <p:txBody>
          <a:bodyPr>
            <a:normAutofit fontScale="70000" lnSpcReduction="20000"/>
          </a:bodyPr>
          <a:lstStyle/>
          <a:p>
            <a:pPr>
              <a:buNone/>
            </a:pPr>
            <a:endParaRPr b="1" dirty="0"/>
          </a:p>
          <a:p>
            <a:r>
              <a:rPr lang="en-US" b="1" i="1" dirty="0" smtClean="0"/>
              <a:t>Loss of cortex	</a:t>
            </a:r>
          </a:p>
          <a:p>
            <a:r>
              <a:rPr lang="en-US" b="1" dirty="0" err="1" smtClean="0"/>
              <a:t>Congential</a:t>
            </a:r>
            <a:r>
              <a:rPr lang="en-US" b="1" dirty="0" smtClean="0"/>
              <a:t> adrenal </a:t>
            </a:r>
            <a:r>
              <a:rPr lang="en-US" b="1" i="1" dirty="0" err="1" smtClean="0"/>
              <a:t>hypoplasia</a:t>
            </a:r>
          </a:p>
          <a:p>
            <a:r>
              <a:rPr lang="en-US" b="1" dirty="0" smtClean="0"/>
              <a:t>X-linked adrenal </a:t>
            </a:r>
            <a:r>
              <a:rPr lang="en-US" b="1" dirty="0" err="1" smtClean="0"/>
              <a:t>hypoplasia</a:t>
            </a:r>
            <a:r>
              <a:rPr lang="en-US" b="1" dirty="0" smtClean="0"/>
              <a:t> (</a:t>
            </a:r>
            <a:r>
              <a:rPr lang="en-US" b="1" i="1" dirty="0" smtClean="0"/>
              <a:t>DAX-1 gene on Xp21)	</a:t>
            </a:r>
          </a:p>
          <a:p>
            <a:r>
              <a:rPr lang="en-US" b="1" dirty="0" smtClean="0"/>
              <a:t>"Miniature" type adrenal </a:t>
            </a:r>
            <a:r>
              <a:rPr lang="en-US" b="1" dirty="0" err="1" smtClean="0"/>
              <a:t>hypoplasia</a:t>
            </a:r>
            <a:r>
              <a:rPr lang="en-US" b="1" dirty="0" smtClean="0"/>
              <a:t> (unknown cause)	</a:t>
            </a:r>
          </a:p>
          <a:p>
            <a:r>
              <a:rPr lang="en-US" b="1" dirty="0" err="1" smtClean="0"/>
              <a:t>Adrenoleukodystrophy</a:t>
            </a:r>
            <a:r>
              <a:rPr lang="en-US" b="1" dirty="0" smtClean="0"/>
              <a:t> (</a:t>
            </a:r>
            <a:r>
              <a:rPr lang="en-US" b="1" i="1" dirty="0" smtClean="0"/>
              <a:t>ALD gene on Xq28)	</a:t>
            </a:r>
          </a:p>
          <a:p>
            <a:r>
              <a:rPr lang="en-US" b="1" dirty="0" smtClean="0"/>
              <a:t>Autoimmune adrenal insufficiency	</a:t>
            </a:r>
          </a:p>
          <a:p>
            <a:r>
              <a:rPr lang="en-US" b="1" dirty="0" smtClean="0"/>
              <a:t>Autoimmune </a:t>
            </a:r>
            <a:r>
              <a:rPr lang="en-US" b="1" dirty="0" err="1" smtClean="0"/>
              <a:t>polyendocrinopathy</a:t>
            </a:r>
            <a:r>
              <a:rPr lang="en-US" b="1" dirty="0" smtClean="0"/>
              <a:t> syndrome type 1 (</a:t>
            </a:r>
            <a:r>
              <a:rPr lang="en-US" b="1" i="1" dirty="0" smtClean="0"/>
              <a:t>AIRE-1 gene on 21q22)	</a:t>
            </a:r>
          </a:p>
          <a:p>
            <a:r>
              <a:rPr lang="en-US" b="1" dirty="0" smtClean="0"/>
              <a:t>Autoimmune </a:t>
            </a:r>
            <a:r>
              <a:rPr lang="en-US" b="1" dirty="0" err="1" smtClean="0"/>
              <a:t>polyendocrinopathy</a:t>
            </a:r>
            <a:r>
              <a:rPr lang="en-US" b="1" dirty="0" smtClean="0"/>
              <a:t> syndrome type 2 (polygenic)	</a:t>
            </a:r>
          </a:p>
          <a:p>
            <a:r>
              <a:rPr lang="en-US" b="1" dirty="0" smtClean="0"/>
              <a:t>Isolated autoimmune </a:t>
            </a:r>
            <a:r>
              <a:rPr lang="en-US" b="1" dirty="0" err="1" smtClean="0"/>
              <a:t>adrenalitis</a:t>
            </a:r>
            <a:r>
              <a:rPr lang="en-US" b="1" dirty="0" smtClean="0"/>
              <a:t> (polygenic)	</a:t>
            </a:r>
          </a:p>
          <a:p>
            <a:r>
              <a:rPr lang="en-US" b="1" dirty="0" smtClean="0"/>
              <a:t>Infection	</a:t>
            </a:r>
          </a:p>
          <a:p>
            <a:pPr>
              <a:buNone/>
            </a:pPr>
            <a:r>
              <a:rPr lang="en-US" b="1" dirty="0" smtClean="0"/>
              <a:t>	</a:t>
            </a:r>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Acquired immune deficiency syndrome	</a:t>
            </a:r>
          </a:p>
          <a:p>
            <a:r>
              <a:rPr lang="en-US" b="1" dirty="0" smtClean="0"/>
              <a:t>Tuberculosis	</a:t>
            </a:r>
          </a:p>
          <a:p>
            <a:r>
              <a:rPr lang="en-US" b="1" dirty="0" smtClean="0"/>
              <a:t>Fungi	</a:t>
            </a:r>
          </a:p>
          <a:p>
            <a:r>
              <a:rPr lang="en-US" b="1" dirty="0" smtClean="0"/>
              <a:t>Acute hemorrhagic necrosis (</a:t>
            </a:r>
            <a:r>
              <a:rPr lang="en-US" b="1" i="1" dirty="0" smtClean="0"/>
              <a:t>Waterhouse-</a:t>
            </a:r>
            <a:r>
              <a:rPr lang="en-US" b="1" i="1" dirty="0" err="1" smtClean="0"/>
              <a:t>Friderichsen</a:t>
            </a:r>
            <a:r>
              <a:rPr lang="en-US" b="1" i="1" dirty="0" smtClean="0"/>
              <a:t> syndrome)	</a:t>
            </a:r>
          </a:p>
          <a:p>
            <a:r>
              <a:rPr lang="en-US" b="1" dirty="0" err="1" smtClean="0"/>
              <a:t>Amyloidosis</a:t>
            </a:r>
            <a:r>
              <a:rPr lang="en-US" b="1" dirty="0" smtClean="0"/>
              <a:t>, </a:t>
            </a:r>
            <a:r>
              <a:rPr lang="en-US" b="1" dirty="0" err="1" smtClean="0"/>
              <a:t>sarcoidosis</a:t>
            </a:r>
            <a:r>
              <a:rPr lang="en-US" b="1" dirty="0" smtClean="0"/>
              <a:t>, </a:t>
            </a:r>
            <a:r>
              <a:rPr lang="en-US" b="1" dirty="0" err="1" smtClean="0"/>
              <a:t>hemochromatosis</a:t>
            </a:r>
            <a:endParaRPr lang="en-US" b="1" dirty="0" smtClean="0"/>
          </a:p>
          <a:p>
            <a:r>
              <a:rPr lang="en-US" b="1" dirty="0" smtClean="0"/>
              <a:t>Metastatic carcinoma	</a:t>
            </a:r>
          </a:p>
          <a:p>
            <a:r>
              <a:rPr lang="en-US" b="1" i="1" dirty="0" smtClean="0"/>
              <a:t>Metabolic failure in hormone production	</a:t>
            </a:r>
          </a:p>
          <a:p>
            <a:r>
              <a:rPr lang="en-US" b="1" dirty="0" smtClean="0"/>
              <a:t>Congenital adrenal </a:t>
            </a:r>
            <a:r>
              <a:rPr lang="en-US" b="1" i="1" dirty="0" smtClean="0"/>
              <a:t>hyperplasia (</a:t>
            </a:r>
            <a:r>
              <a:rPr lang="en-US" b="1" i="1" dirty="0" err="1" smtClean="0"/>
              <a:t>cortisol</a:t>
            </a:r>
            <a:r>
              <a:rPr lang="en-US" b="1" i="1" dirty="0" smtClean="0"/>
              <a:t> and </a:t>
            </a:r>
            <a:r>
              <a:rPr lang="en-US" b="1" i="1" dirty="0" err="1" smtClean="0"/>
              <a:t>aldosterone</a:t>
            </a:r>
            <a:r>
              <a:rPr lang="en-US" b="1" i="1" dirty="0" smtClean="0"/>
              <a:t> deficiency with </a:t>
            </a:r>
            <a:r>
              <a:rPr lang="en-US" b="1" i="1" dirty="0" err="1" smtClean="0"/>
              <a:t>virlization</a:t>
            </a:r>
            <a:r>
              <a:rPr lang="en-US" b="1" i="1" dirty="0" smtClean="0"/>
              <a:t>)	</a:t>
            </a:r>
          </a:p>
          <a:p>
            <a:r>
              <a:rPr lang="en-US" b="1" dirty="0" smtClean="0"/>
              <a:t>Drug- and steroid-induced inhibition of </a:t>
            </a:r>
            <a:r>
              <a:rPr lang="en-US" b="1" dirty="0" err="1" smtClean="0"/>
              <a:t>adrenocorticotropic</a:t>
            </a:r>
            <a:r>
              <a:rPr lang="en-US" b="1" dirty="0" smtClean="0"/>
              <a:t> hormone or cortical</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Addison’s Disease</a:t>
            </a:r>
            <a:endParaRPr lang="en-US" b="1" dirty="0"/>
          </a:p>
        </p:txBody>
      </p:sp>
      <p:sp>
        <p:nvSpPr>
          <p:cNvPr id="3" name="Content Placeholder 2"/>
          <p:cNvSpPr>
            <a:spLocks noGrp="1"/>
          </p:cNvSpPr>
          <p:nvPr>
            <p:ph idx="1"/>
          </p:nvPr>
        </p:nvSpPr>
        <p:spPr/>
        <p:txBody>
          <a:bodyPr>
            <a:normAutofit fontScale="92500" lnSpcReduction="10000"/>
          </a:bodyPr>
          <a:lstStyle/>
          <a:p>
            <a:r>
              <a:rPr lang="en-US" b="1" i="1" dirty="0" smtClean="0"/>
              <a:t>Primary Chronic </a:t>
            </a:r>
            <a:r>
              <a:rPr lang="en-US" b="1" i="1" dirty="0" err="1" smtClean="0"/>
              <a:t>Adrenocortical</a:t>
            </a:r>
            <a:r>
              <a:rPr lang="en-US" b="1" i="1" dirty="0" smtClean="0"/>
              <a:t> Insufficiency (Addison Disease)	</a:t>
            </a:r>
          </a:p>
          <a:p>
            <a:r>
              <a:rPr lang="en-US" b="1" dirty="0" smtClean="0"/>
              <a:t> 1855, Thomas Addison:</a:t>
            </a:r>
          </a:p>
          <a:p>
            <a:r>
              <a:rPr lang="en-US" b="1" dirty="0" smtClean="0"/>
              <a:t>"general languor and debility</a:t>
            </a:r>
          </a:p>
          <a:p>
            <a:r>
              <a:rPr lang="en-US" b="1" dirty="0" smtClean="0"/>
              <a:t> remarkable feebleness of the heart's action</a:t>
            </a:r>
          </a:p>
          <a:p>
            <a:r>
              <a:rPr lang="en-US" b="1" dirty="0" smtClean="0"/>
              <a:t>change in the color of the skin”</a:t>
            </a:r>
          </a:p>
          <a:p>
            <a:r>
              <a:rPr lang="en-US" b="1" dirty="0" smtClean="0"/>
              <a:t>Addison disease, or chronic </a:t>
            </a:r>
            <a:r>
              <a:rPr lang="en-US" b="1" dirty="0" err="1" smtClean="0"/>
              <a:t>adrenocortical</a:t>
            </a:r>
            <a:r>
              <a:rPr lang="en-US" b="1" dirty="0" smtClean="0"/>
              <a:t> insufficiency, is an uncommon disorder resulting from progressive destruction of the adrenal cortex( 90%) of the adrenal cortex has been compromised. </a:t>
            </a:r>
          </a:p>
          <a:p>
            <a:r>
              <a:rPr lang="en-US" b="1" u="sng" dirty="0" smtClean="0">
                <a:hlinkClick r:id="rId3"/>
              </a:rPr>
              <a:t>Addison disease (such as autoimmune adrenalitis) whites, women	</a:t>
            </a:r>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1752600"/>
            <a:ext cx="4343400" cy="5105400"/>
          </a:xfrm>
          <a:prstGeom prst="rect">
            <a:avLst/>
          </a:prstGeom>
          <a:noFill/>
        </p:spPr>
      </p:pic>
      <p:pic>
        <p:nvPicPr>
          <p:cNvPr id="2150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b="1" dirty="0" err="1" smtClean="0"/>
              <a:t>Pheochromocytomas</a:t>
            </a:r>
            <a:r>
              <a:rPr lang="en-US" b="1" dirty="0" smtClean="0"/>
              <a:t>(</a:t>
            </a:r>
            <a:r>
              <a:rPr lang="en-US" b="1" dirty="0" err="1" smtClean="0"/>
              <a:t>chromaffin</a:t>
            </a:r>
            <a:r>
              <a:rPr lang="en-US" b="1" dirty="0" smtClean="0"/>
              <a:t> cells ) </a:t>
            </a:r>
            <a:r>
              <a:rPr lang="en-US" b="1" dirty="0" err="1" smtClean="0"/>
              <a:t>catecholamines</a:t>
            </a:r>
            <a:endParaRPr lang="en-US" b="1" dirty="0" smtClean="0"/>
          </a:p>
          <a:p>
            <a:r>
              <a:rPr lang="en-US" b="1" dirty="0" smtClean="0"/>
              <a:t>(similar to </a:t>
            </a:r>
            <a:r>
              <a:rPr lang="en-US" b="1" dirty="0" err="1" smtClean="0"/>
              <a:t>aldosterone</a:t>
            </a:r>
            <a:r>
              <a:rPr lang="en-US" b="1" dirty="0" smtClean="0"/>
              <a:t>-secreting adenomas) give rise to surgically correctable forms of hypertension.</a:t>
            </a:r>
          </a:p>
          <a:p>
            <a:r>
              <a:rPr lang="en-US" b="1" dirty="0" smtClean="0"/>
              <a:t>0.1% to 0.3%( fatal )</a:t>
            </a:r>
          </a:p>
          <a:p>
            <a:r>
              <a:rPr lang="en-US" b="1" dirty="0" smtClean="0"/>
              <a:t>Other peptides –Cushing etc…	</a:t>
            </a:r>
          </a:p>
          <a:p>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Pheochromocytomas</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b="1" i="1" dirty="0" smtClean="0"/>
              <a:t>"rule of 10s":</a:t>
            </a:r>
          </a:p>
          <a:p>
            <a:r>
              <a:rPr lang="en-US" b="1" i="1" dirty="0" smtClean="0"/>
              <a:t>10% of </a:t>
            </a:r>
            <a:r>
              <a:rPr lang="en-US" b="1" i="1" dirty="0" err="1" smtClean="0"/>
              <a:t>pheochromocytomas</a:t>
            </a:r>
            <a:r>
              <a:rPr lang="en-US" b="1" i="1" dirty="0" smtClean="0"/>
              <a:t> arise in association with one of several familial syndromes</a:t>
            </a:r>
            <a:r>
              <a:rPr lang="en-US" b="1" i="1" u="sng" dirty="0" smtClean="0">
                <a:hlinkClick r:id="rId3"/>
              </a:rPr>
              <a:t> MEN-2A and MEN-2B syndromes</a:t>
            </a:r>
            <a:r>
              <a:rPr lang="en-US" b="1" i="1" u="sng" dirty="0" smtClean="0"/>
              <a:t>.</a:t>
            </a:r>
          </a:p>
          <a:p>
            <a:r>
              <a:rPr lang="en-US" b="1" i="1" u="sng" dirty="0" smtClean="0"/>
              <a:t>10% of pheochromocytomas are extra-adrenal.</a:t>
            </a:r>
          </a:p>
          <a:p>
            <a:r>
              <a:rPr lang="en-US" b="1" i="1" u="sng" dirty="0" smtClean="0"/>
              <a:t>10% of nonfamilial adrenal pheochromocytomas are bilateral; this figure may rise to 70% in cases that are associated with familial syndromes.</a:t>
            </a:r>
          </a:p>
          <a:p>
            <a:r>
              <a:rPr lang="en-US" b="1" i="1" u="sng" dirty="0" smtClean="0"/>
              <a:t>10% of adrenal pheochromocytomas are biologically malignant</a:t>
            </a:r>
          </a:p>
          <a:p>
            <a:r>
              <a:rPr lang="en-US" b="1" i="1" u="sng" dirty="0" smtClean="0"/>
              <a:t>10% of adrenal </a:t>
            </a:r>
            <a:r>
              <a:rPr lang="en-US" b="1" i="1" u="sng" dirty="0" err="1" smtClean="0"/>
              <a:t>pheochromocytomas</a:t>
            </a:r>
            <a:r>
              <a:rPr lang="en-US" b="1" i="1" u="sng" dirty="0" smtClean="0"/>
              <a:t>  in childhood ( male preponderance)</a:t>
            </a:r>
          </a:p>
          <a:p>
            <a:r>
              <a:rPr lang="en-US" b="1" i="1" u="sng" dirty="0" smtClean="0"/>
              <a:t>( adults between 40 and 60 years of age, with a slight female preponderance)</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Pheochromocytomas</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b="1" dirty="0" smtClean="0"/>
              <a:t>Syndrome Components	</a:t>
            </a:r>
          </a:p>
          <a:p>
            <a:r>
              <a:rPr lang="en-US" b="1" dirty="0" smtClean="0"/>
              <a:t>MEN, type 2A :</a:t>
            </a:r>
            <a:r>
              <a:rPr lang="en-US" b="1" dirty="0" err="1" smtClean="0"/>
              <a:t>Medullary</a:t>
            </a:r>
            <a:r>
              <a:rPr lang="en-US" b="1" dirty="0" smtClean="0"/>
              <a:t> thyroid carcinomas and C-cell </a:t>
            </a:r>
            <a:r>
              <a:rPr lang="en-US" b="1" dirty="0" err="1" smtClean="0"/>
              <a:t>hyperplasia,Pheochromocytomas</a:t>
            </a:r>
            <a:r>
              <a:rPr lang="en-US" b="1" dirty="0" smtClean="0"/>
              <a:t> and adrenal </a:t>
            </a:r>
            <a:r>
              <a:rPr lang="en-US" b="1" dirty="0" err="1" smtClean="0"/>
              <a:t>medullaryhyperplasia,Parathyroid</a:t>
            </a:r>
            <a:r>
              <a:rPr lang="en-US" b="1" dirty="0" smtClean="0"/>
              <a:t> hyperplasia	</a:t>
            </a:r>
          </a:p>
          <a:p>
            <a:r>
              <a:rPr lang="en-US" b="1" dirty="0" smtClean="0"/>
              <a:t>MEN, type 2B	</a:t>
            </a:r>
            <a:r>
              <a:rPr lang="en-US" b="1" dirty="0" err="1" smtClean="0"/>
              <a:t>Medullary</a:t>
            </a:r>
            <a:r>
              <a:rPr lang="en-US" b="1" dirty="0" smtClean="0"/>
              <a:t> thyroid carcinomas and C-cell </a:t>
            </a:r>
            <a:r>
              <a:rPr lang="en-US" b="1" dirty="0" err="1" smtClean="0"/>
              <a:t>hyperplasia,Pheochromocytomas</a:t>
            </a:r>
            <a:r>
              <a:rPr lang="en-US" b="1" dirty="0" smtClean="0"/>
              <a:t> and adrenal </a:t>
            </a:r>
            <a:r>
              <a:rPr lang="en-US" b="1" dirty="0" err="1" smtClean="0"/>
              <a:t>medullaryhyperplasia,Mucosalneuromas,Marfanoid</a:t>
            </a:r>
            <a:r>
              <a:rPr lang="en-US" b="1" dirty="0" smtClean="0"/>
              <a:t> features	</a:t>
            </a:r>
          </a:p>
          <a:p>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rmAutofit/>
          </a:bodyPr>
          <a:lstStyle/>
          <a:p>
            <a:r>
              <a:rPr lang="en-US" b="1" dirty="0" smtClean="0"/>
              <a:t>Von </a:t>
            </a:r>
            <a:r>
              <a:rPr lang="en-US" b="1" dirty="0" err="1" smtClean="0"/>
              <a:t>Hippel-Lindau</a:t>
            </a:r>
            <a:endParaRPr lang="en-US" b="1" dirty="0" smtClean="0"/>
          </a:p>
          <a:p>
            <a:r>
              <a:rPr lang="en-US" b="1" dirty="0" smtClean="0"/>
              <a:t>Renal, hepatic, pancreatic, and </a:t>
            </a:r>
            <a:r>
              <a:rPr lang="en-US" b="1" dirty="0" err="1" smtClean="0"/>
              <a:t>epididymalcysts,Renal</a:t>
            </a:r>
            <a:r>
              <a:rPr lang="en-US" b="1" dirty="0" smtClean="0"/>
              <a:t> cell </a:t>
            </a:r>
            <a:r>
              <a:rPr lang="en-US" b="1" dirty="0" err="1" smtClean="0"/>
              <a:t>carcinomas,Angiomatosis,Cerebellarhemangioblastomas</a:t>
            </a:r>
          </a:p>
          <a:p>
            <a:r>
              <a:rPr lang="en-US" b="1" dirty="0" smtClean="0"/>
              <a:t>von Recklinghausen Neurofibromatosis	</a:t>
            </a:r>
          </a:p>
          <a:p>
            <a:r>
              <a:rPr lang="en-US" b="1" dirty="0" smtClean="0"/>
              <a:t> Café au </a:t>
            </a:r>
            <a:r>
              <a:rPr lang="en-US" b="1" dirty="0" err="1" smtClean="0"/>
              <a:t>lait</a:t>
            </a:r>
            <a:r>
              <a:rPr lang="en-US" b="1" dirty="0" smtClean="0"/>
              <a:t> skin </a:t>
            </a:r>
            <a:r>
              <a:rPr lang="en-US" b="1" dirty="0" err="1" smtClean="0"/>
              <a:t>spots,Schwannomas</a:t>
            </a:r>
            <a:r>
              <a:rPr lang="en-US" b="1" dirty="0" smtClean="0"/>
              <a:t>, </a:t>
            </a:r>
            <a:r>
              <a:rPr lang="en-US" b="1" dirty="0" err="1" smtClean="0"/>
              <a:t>meningiomas</a:t>
            </a:r>
            <a:r>
              <a:rPr lang="en-US" b="1" dirty="0" smtClean="0"/>
              <a:t>, </a:t>
            </a:r>
            <a:r>
              <a:rPr lang="en-US" b="1" dirty="0" err="1" smtClean="0"/>
              <a:t>gliomas</a:t>
            </a:r>
            <a:endParaRPr lang="en-US" b="1" dirty="0" smtClean="0"/>
          </a:p>
          <a:p>
            <a:r>
              <a:rPr lang="en-US" b="1" dirty="0" err="1" smtClean="0"/>
              <a:t>Sturge-Weber:Cavernoushemangiomas</a:t>
            </a:r>
            <a:r>
              <a:rPr lang="en-US" b="1" dirty="0" smtClean="0"/>
              <a:t> of fifth cranial nerve distribution		</a:t>
            </a:r>
          </a:p>
          <a:p>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idx="1"/>
          </p:nvPr>
        </p:nvSpPr>
        <p:spPr/>
        <p:txBody>
          <a:bodyPr>
            <a:normAutofit/>
          </a:bodyPr>
          <a:lstStyle/>
          <a:p>
            <a:endParaRPr lang="en-US" b="1" dirty="0" smtClean="0">
              <a:latin typeface="Calibri" pitchFamily="34" charset="0"/>
            </a:endParaRPr>
          </a:p>
          <a:p>
            <a:r>
              <a:rPr lang="en-US" b="1" dirty="0" smtClean="0">
                <a:latin typeface="Calibri" pitchFamily="34" charset="0"/>
              </a:rPr>
              <a:t>The </a:t>
            </a:r>
            <a:r>
              <a:rPr lang="en-US" b="1" i="1" dirty="0" smtClean="0">
                <a:latin typeface="Calibri" pitchFamily="34" charset="0"/>
              </a:rPr>
              <a:t>adrenal glands: paired endocrine organs: cortex and medulla: 4 </a:t>
            </a:r>
          </a:p>
          <a:p>
            <a:r>
              <a:rPr lang="en-US" b="1" i="1" dirty="0" smtClean="0">
                <a:latin typeface="Calibri" pitchFamily="34" charset="0"/>
              </a:rPr>
              <a:t>Three layers in the cortex:</a:t>
            </a:r>
          </a:p>
          <a:p>
            <a:r>
              <a:rPr lang="en-US" b="1" i="1" dirty="0" err="1" smtClean="0">
                <a:latin typeface="Calibri" pitchFamily="34" charset="0"/>
              </a:rPr>
              <a:t>Zonaglomerulosa</a:t>
            </a:r>
            <a:endParaRPr lang="en-US" b="1" i="1" dirty="0" smtClean="0">
              <a:latin typeface="Calibri" pitchFamily="34" charset="0"/>
            </a:endParaRPr>
          </a:p>
          <a:p>
            <a:r>
              <a:rPr lang="en-US" b="1" i="1" dirty="0" err="1" smtClean="0">
                <a:latin typeface="Calibri" pitchFamily="34" charset="0"/>
              </a:rPr>
              <a:t>Zonareticularis</a:t>
            </a:r>
            <a:r>
              <a:rPr lang="en-US" b="1" i="1" dirty="0" smtClean="0">
                <a:latin typeface="Calibri" pitchFamily="34" charset="0"/>
              </a:rPr>
              <a:t> abuts the medulla. </a:t>
            </a:r>
          </a:p>
          <a:p>
            <a:r>
              <a:rPr lang="en-US" b="1" i="1" dirty="0" smtClean="0">
                <a:latin typeface="Calibri" pitchFamily="34" charset="0"/>
              </a:rPr>
              <a:t>Intervening is the broad </a:t>
            </a:r>
            <a:r>
              <a:rPr lang="en-US" b="1" i="1" dirty="0" err="1" smtClean="0">
                <a:latin typeface="Calibri" pitchFamily="34" charset="0"/>
              </a:rPr>
              <a:t>zonafasciculata</a:t>
            </a:r>
            <a:r>
              <a:rPr lang="en-US" b="1" i="1" dirty="0" smtClean="0">
                <a:latin typeface="Calibri" pitchFamily="34" charset="0"/>
              </a:rPr>
              <a:t> (75%) of the total cortex.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lstStyle/>
          <a:p>
            <a:endParaRPr lang="en-US" b="1" dirty="0" smtClean="0"/>
          </a:p>
          <a:p>
            <a:r>
              <a:rPr lang="en-US" b="1" dirty="0" smtClean="0"/>
              <a:t>Small to large hemorrhagic</a:t>
            </a:r>
          </a:p>
          <a:p>
            <a:r>
              <a:rPr lang="en-US" b="1" dirty="0" smtClean="0"/>
              <a:t>Well demarcated</a:t>
            </a:r>
          </a:p>
          <a:p>
            <a:r>
              <a:rPr lang="en-US" b="1" dirty="0" smtClean="0"/>
              <a:t>Polygonal to spindle </a:t>
            </a:r>
            <a:r>
              <a:rPr lang="en-US" b="1" dirty="0" err="1" smtClean="0"/>
              <a:t>shaped(chromaffin,chief</a:t>
            </a:r>
            <a:r>
              <a:rPr lang="en-US" b="1" dirty="0" smtClean="0"/>
              <a:t> cells)</a:t>
            </a:r>
          </a:p>
          <a:p>
            <a:r>
              <a:rPr lang="en-US" b="1" dirty="0" err="1" smtClean="0"/>
              <a:t>Sustentacular</a:t>
            </a:r>
            <a:r>
              <a:rPr lang="en-US" b="1" dirty="0" smtClean="0"/>
              <a:t> small cells</a:t>
            </a:r>
          </a:p>
          <a:p>
            <a:r>
              <a:rPr lang="en-US" b="1" dirty="0" smtClean="0"/>
              <a:t>Together, </a:t>
            </a:r>
            <a:r>
              <a:rPr lang="en-US" b="1" dirty="0" err="1" smtClean="0"/>
              <a:t>Zellballen</a:t>
            </a:r>
            <a:r>
              <a:rPr lang="en-US" b="1" dirty="0" smtClean="0"/>
              <a:t> nests</a:t>
            </a:r>
          </a:p>
          <a:p>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renal_Pheochromocytoma06.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sp>
        <p:nvSpPr>
          <p:cNvPr id="3" name="Content Placeholder 2"/>
          <p:cNvSpPr>
            <a:spLocks noGrp="1"/>
          </p:cNvSpPr>
          <p:nvPr>
            <p:ph idx="1"/>
          </p:nvPr>
        </p:nvSpPr>
        <p:spPr/>
        <p:txBody>
          <a:bodyPr>
            <a:normAutofit lnSpcReduction="10000"/>
          </a:bodyPr>
          <a:lstStyle/>
          <a:p>
            <a:endParaRPr lang="en-US" b="1" i="1" dirty="0" smtClean="0"/>
          </a:p>
          <a:p>
            <a:r>
              <a:rPr lang="en-US" b="1" i="1" dirty="0" smtClean="0"/>
              <a:t>Three  types of steroids: </a:t>
            </a:r>
          </a:p>
          <a:p>
            <a:r>
              <a:rPr lang="en-US" b="1" i="1" dirty="0" smtClean="0"/>
              <a:t>(1) </a:t>
            </a:r>
            <a:r>
              <a:rPr lang="en-US" b="1" i="1" dirty="0" err="1" smtClean="0"/>
              <a:t>glucocorticoids</a:t>
            </a:r>
            <a:r>
              <a:rPr lang="en-US" b="1" i="1" dirty="0" smtClean="0"/>
              <a:t> (principally </a:t>
            </a:r>
            <a:r>
              <a:rPr lang="en-US" b="1" i="1" dirty="0" err="1" smtClean="0"/>
              <a:t>cortisol</a:t>
            </a:r>
            <a:r>
              <a:rPr lang="en-US" b="1" i="1" dirty="0" smtClean="0"/>
              <a:t>) </a:t>
            </a:r>
            <a:r>
              <a:rPr lang="en-US" b="1" i="1" dirty="0" err="1" smtClean="0"/>
              <a:t>zonafasciculata</a:t>
            </a:r>
            <a:endParaRPr lang="en-US" b="1" i="1" dirty="0" smtClean="0"/>
          </a:p>
          <a:p>
            <a:r>
              <a:rPr lang="en-US" b="1" i="1" dirty="0" smtClean="0"/>
              <a:t>(2) </a:t>
            </a:r>
            <a:r>
              <a:rPr lang="en-US" b="1" i="1" dirty="0" err="1" smtClean="0"/>
              <a:t>mineralocorticoids</a:t>
            </a:r>
            <a:r>
              <a:rPr lang="en-US" b="1" i="1" dirty="0" smtClean="0"/>
              <a:t> (</a:t>
            </a:r>
            <a:r>
              <a:rPr lang="en-US" b="1" i="1" dirty="0" err="1" smtClean="0"/>
              <a:t>aldosterone</a:t>
            </a:r>
            <a:r>
              <a:rPr lang="en-US" b="1" i="1" dirty="0" smtClean="0"/>
              <a:t>) </a:t>
            </a:r>
            <a:r>
              <a:rPr lang="en-US" b="1" i="1" dirty="0" err="1" smtClean="0"/>
              <a:t>zonaglomerulosa</a:t>
            </a:r>
            <a:endParaRPr lang="en-US" b="1" i="1" dirty="0" smtClean="0"/>
          </a:p>
          <a:p>
            <a:r>
              <a:rPr lang="en-US" b="1" i="1" dirty="0" smtClean="0"/>
              <a:t>(3) sex steroids (estrogens and androgens) </a:t>
            </a:r>
            <a:r>
              <a:rPr lang="en-US" b="1" i="1" dirty="0" err="1" smtClean="0"/>
              <a:t>zonareticularis</a:t>
            </a:r>
            <a:r>
              <a:rPr lang="en-US" b="1" i="1" dirty="0" smtClean="0"/>
              <a:t>. </a:t>
            </a:r>
          </a:p>
          <a:p>
            <a:r>
              <a:rPr lang="en-US" b="1" i="1" dirty="0" smtClean="0"/>
              <a:t>The adrenal medulla </a:t>
            </a:r>
            <a:r>
              <a:rPr lang="en-US" b="1" i="1" dirty="0" err="1" smtClean="0"/>
              <a:t>chromaffin</a:t>
            </a:r>
            <a:r>
              <a:rPr lang="en-US" b="1" i="1" dirty="0" smtClean="0"/>
              <a:t> cells- </a:t>
            </a:r>
            <a:r>
              <a:rPr lang="en-US" b="1" i="1" dirty="0" err="1" smtClean="0"/>
              <a:t>catecholamines</a:t>
            </a:r>
            <a:r>
              <a:rPr lang="en-US" b="1" i="1" dirty="0" smtClean="0"/>
              <a:t>, mainly </a:t>
            </a:r>
            <a:r>
              <a:rPr lang="en-US" b="1" i="1" u="sng" dirty="0" smtClean="0"/>
              <a:t>epinephrine</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Glands</a:t>
            </a:r>
            <a:endParaRPr lang="en-US" b="1" dirty="0"/>
          </a:p>
        </p:txBody>
      </p:sp>
      <p:sp>
        <p:nvSpPr>
          <p:cNvPr id="3" name="Content Placeholder 2"/>
          <p:cNvSpPr>
            <a:spLocks noGrp="1"/>
          </p:cNvSpPr>
          <p:nvPr>
            <p:ph idx="1"/>
          </p:nvPr>
        </p:nvSpPr>
        <p:spPr/>
        <p:txBody>
          <a:bodyPr/>
          <a:lstStyle/>
          <a:p>
            <a:pPr>
              <a:buNone/>
            </a:pPr>
            <a:endParaRPr lang="en-US" b="1" dirty="0" smtClean="0"/>
          </a:p>
          <a:p>
            <a:pPr>
              <a:buNone/>
            </a:pPr>
            <a:r>
              <a:rPr lang="en-US" b="1" dirty="0" smtClean="0"/>
              <a:t>Three basic types of corticosteroids (</a:t>
            </a:r>
            <a:r>
              <a:rPr lang="en-US" b="1" dirty="0" err="1" smtClean="0"/>
              <a:t>glucocorticoids</a:t>
            </a:r>
            <a:r>
              <a:rPr lang="en-US" b="1" dirty="0" smtClean="0"/>
              <a:t>, </a:t>
            </a:r>
            <a:r>
              <a:rPr lang="en-US" b="1" dirty="0" err="1" smtClean="0"/>
              <a:t>mineralocorticoids</a:t>
            </a:r>
            <a:r>
              <a:rPr lang="en-US" b="1" dirty="0" smtClean="0"/>
              <a:t>, and sex steroids)</a:t>
            </a:r>
          </a:p>
          <a:p>
            <a:r>
              <a:rPr lang="en-US" b="1" dirty="0" smtClean="0"/>
              <a:t> (1) </a:t>
            </a:r>
            <a:r>
              <a:rPr lang="en-US" b="1" i="1" dirty="0" smtClean="0"/>
              <a:t>Cushing syndrome, characterized </a:t>
            </a:r>
            <a:r>
              <a:rPr lang="en-US" b="1" i="1" dirty="0" err="1" smtClean="0"/>
              <a:t>cortisol</a:t>
            </a:r>
            <a:endParaRPr lang="en-US" b="1" i="1" dirty="0" smtClean="0"/>
          </a:p>
          <a:p>
            <a:r>
              <a:rPr lang="en-US" b="1" i="1" dirty="0" smtClean="0"/>
              <a:t>(2) </a:t>
            </a:r>
            <a:r>
              <a:rPr lang="en-US" b="1" i="1" dirty="0" err="1" smtClean="0"/>
              <a:t>Hyperaldosteronism</a:t>
            </a:r>
            <a:endParaRPr lang="en-US" b="1" i="1" dirty="0" smtClean="0"/>
          </a:p>
          <a:p>
            <a:r>
              <a:rPr lang="en-US" b="1" i="1" dirty="0" smtClean="0"/>
              <a:t>(3) </a:t>
            </a:r>
            <a:r>
              <a:rPr lang="en-US" b="1" i="1" dirty="0" err="1" smtClean="0"/>
              <a:t>Adrenogenital</a:t>
            </a:r>
            <a:r>
              <a:rPr lang="en-US" b="1" i="1" dirty="0" smtClean="0"/>
              <a:t> or </a:t>
            </a:r>
            <a:r>
              <a:rPr lang="en-US" b="1" i="1" dirty="0" err="1" smtClean="0"/>
              <a:t>virilizing</a:t>
            </a:r>
            <a:r>
              <a:rPr lang="en-US" b="1" i="1" dirty="0" smtClean="0"/>
              <a:t> syndromes caused by an excess of androgens</a:t>
            </a:r>
          </a:p>
          <a:p>
            <a:pPr>
              <a:buNone/>
            </a:pPr>
            <a:r>
              <a:rPr lang="en-US" b="1" i="1" dirty="0" smtClean="0"/>
              <a:t>                                  Overlapping </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7410" name="Picture 2" descr="C:\Documents and Settings\Dr.Hala\My Documents\My Pictures\adrenal.jpg"/>
          <p:cNvPicPr>
            <a:picLocks noGrp="1" noChangeAspect="1" noChangeArrowheads="1"/>
          </p:cNvPicPr>
          <p:nvPr>
            <p:ph idx="1"/>
          </p:nvPr>
        </p:nvPicPr>
        <p:blipFill>
          <a:blip r:embed="rId3" cstate="print"/>
          <a:stretch>
            <a:fillRect/>
          </a:stretch>
        </p:blipFill>
        <p:spPr bwMode="auto">
          <a:xfrm>
            <a:off x="914400" y="1617662"/>
            <a:ext cx="7315200" cy="4673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8434" name="Picture 2" descr="C:\Documents and Settings\Dr.Hala\My Documents\My Pictures\adrenalmedulla.jpg"/>
          <p:cNvPicPr>
            <a:picLocks noGrp="1" noChangeAspect="1" noChangeArrowheads="1"/>
          </p:cNvPicPr>
          <p:nvPr>
            <p:ph idx="1"/>
          </p:nvPr>
        </p:nvPicPr>
        <p:blipFill>
          <a:blip r:embed="rId3" cstate="print"/>
          <a:stretch>
            <a:fillRect/>
          </a:stretch>
        </p:blipFill>
        <p:spPr bwMode="auto">
          <a:xfrm>
            <a:off x="984552" y="1600200"/>
            <a:ext cx="7174895" cy="47085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Conn’s  Syndrome</a:t>
            </a:r>
            <a:endParaRPr lang="en-US" b="1" dirty="0"/>
          </a:p>
        </p:txBody>
      </p:sp>
      <p:sp>
        <p:nvSpPr>
          <p:cNvPr id="3" name="Content Placeholder 2"/>
          <p:cNvSpPr>
            <a:spLocks noGrp="1"/>
          </p:cNvSpPr>
          <p:nvPr>
            <p:ph idx="1"/>
          </p:nvPr>
        </p:nvSpPr>
        <p:spPr/>
        <p:txBody>
          <a:bodyPr>
            <a:normAutofit lnSpcReduction="10000"/>
          </a:bodyPr>
          <a:lstStyle/>
          <a:p>
            <a:endParaRPr lang="en-US" b="1" i="1" dirty="0" smtClean="0"/>
          </a:p>
          <a:p>
            <a:r>
              <a:rPr lang="en-US" b="1" i="1" dirty="0" smtClean="0"/>
              <a:t>Primary </a:t>
            </a:r>
            <a:r>
              <a:rPr lang="en-US" b="1" i="1" dirty="0" err="1" smtClean="0"/>
              <a:t>Hyperaldosteronism</a:t>
            </a:r>
            <a:endParaRPr lang="en-US" b="1" i="1" dirty="0" smtClean="0"/>
          </a:p>
          <a:p>
            <a:r>
              <a:rPr lang="en-US" b="1" i="1" dirty="0" err="1" smtClean="0"/>
              <a:t>Hyperaldosteronism</a:t>
            </a:r>
            <a:r>
              <a:rPr lang="en-US" b="1" i="1" dirty="0" smtClean="0"/>
              <a:t> (excess </a:t>
            </a:r>
            <a:r>
              <a:rPr lang="en-US" b="1" i="1" dirty="0" err="1" smtClean="0"/>
              <a:t>aldosterone</a:t>
            </a:r>
            <a:r>
              <a:rPr lang="en-US" b="1" i="1" dirty="0" smtClean="0"/>
              <a:t> secretion)</a:t>
            </a:r>
          </a:p>
          <a:p>
            <a:r>
              <a:rPr lang="en-US" b="1" i="1" dirty="0" smtClean="0"/>
              <a:t> Sodium retention and potassium excretion</a:t>
            </a:r>
          </a:p>
          <a:p>
            <a:r>
              <a:rPr lang="en-US" b="1" i="1" dirty="0" smtClean="0"/>
              <a:t>Primary </a:t>
            </a:r>
            <a:r>
              <a:rPr lang="en-US" b="1" i="1" dirty="0" err="1" smtClean="0"/>
              <a:t>aldosteronism</a:t>
            </a:r>
            <a:r>
              <a:rPr lang="en-US" b="1" i="1" dirty="0" smtClean="0"/>
              <a:t> (autonomous overproduction of </a:t>
            </a:r>
            <a:r>
              <a:rPr lang="en-US" b="1" i="1" dirty="0" err="1" smtClean="0"/>
              <a:t>aldosterone</a:t>
            </a:r>
            <a:r>
              <a:rPr lang="en-US" b="1" i="1" dirty="0" smtClean="0"/>
              <a:t>) with resultant suppression of the </a:t>
            </a:r>
            <a:r>
              <a:rPr lang="en-US" b="1" i="1" dirty="0" err="1" smtClean="0"/>
              <a:t>renin-angiotensin</a:t>
            </a:r>
            <a:r>
              <a:rPr lang="en-US" b="1" i="1" dirty="0" smtClean="0"/>
              <a:t> system and decreased plasma </a:t>
            </a:r>
            <a:r>
              <a:rPr lang="en-US" b="1" i="1" dirty="0" err="1" smtClean="0"/>
              <a:t>renin</a:t>
            </a:r>
            <a:r>
              <a:rPr lang="en-US" b="1" i="1" dirty="0" smtClean="0"/>
              <a:t> activity</a:t>
            </a:r>
          </a:p>
          <a:p>
            <a:r>
              <a:rPr lang="en-US" b="1" i="1" u="sng" baseline="30000" dirty="0" smtClean="0">
                <a:hlinkClick r:id="rId3"/>
              </a:rPr>
              <a:t>Adrenocortical neoplasm(Adenoma)</a:t>
            </a:r>
            <a:r>
              <a:rPr lang="en-US" b="1" i="1" u="sng" dirty="0" smtClean="0">
                <a:hlinkClick r:id="rId3"/>
              </a:rPr>
              <a:t> (Conn Syndrome)</a:t>
            </a:r>
            <a:r>
              <a:rPr lang="en-US" b="1" i="1" u="sng" baseline="30000" dirty="0" smtClean="0">
                <a:hlinkClick r:id="rId3"/>
              </a:rPr>
              <a:t>.F/M (2:1)</a:t>
            </a:r>
          </a:p>
          <a:p>
            <a:endParaRPr lang="en-US" b="1" i="1" u="sng" baseline="30000" dirty="0" smtClean="0">
              <a:hlinkClick r:id="rId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Hyperaldosteronism</a:t>
            </a:r>
            <a:r>
              <a:rPr lang="en-US" b="1" dirty="0" smtClean="0"/>
              <a:t> </a:t>
            </a:r>
            <a:endParaRPr lang="en-US" b="1" dirty="0"/>
          </a:p>
        </p:txBody>
      </p:sp>
      <p:sp>
        <p:nvSpPr>
          <p:cNvPr id="3" name="Content Placeholder 2"/>
          <p:cNvSpPr>
            <a:spLocks noGrp="1"/>
          </p:cNvSpPr>
          <p:nvPr>
            <p:ph idx="1"/>
          </p:nvPr>
        </p:nvSpPr>
        <p:spPr/>
        <p:txBody>
          <a:bodyPr/>
          <a:lstStyle/>
          <a:p>
            <a:endParaRPr lang="en-US" b="1" i="1" u="sng" baseline="30000" dirty="0" smtClean="0">
              <a:hlinkClick r:id="rId3"/>
            </a:endParaRPr>
          </a:p>
          <a:p>
            <a:endParaRPr lang="en-US" b="1" i="1" u="sng" baseline="30000" dirty="0" smtClean="0">
              <a:hlinkClick r:id="rId3"/>
            </a:endParaRPr>
          </a:p>
          <a:p>
            <a:r>
              <a:rPr lang="en-US" b="1" i="1" u="sng" baseline="30000" dirty="0" smtClean="0">
                <a:hlinkClick r:id="rId3"/>
              </a:rPr>
              <a:t>Primary </a:t>
            </a:r>
            <a:r>
              <a:rPr lang="en-US" b="1" i="1" u="sng" baseline="30000" dirty="0" err="1" smtClean="0">
                <a:hlinkClick r:id="rId3"/>
              </a:rPr>
              <a:t>adrenocortical</a:t>
            </a:r>
            <a:r>
              <a:rPr lang="en-US" b="1" i="1" u="sng" baseline="30000" dirty="0" smtClean="0">
                <a:hlinkClick r:id="rId3"/>
              </a:rPr>
              <a:t> hyperplasia (idiopathic </a:t>
            </a:r>
            <a:r>
              <a:rPr lang="en-US" b="1" i="1" u="sng" baseline="30000" dirty="0" err="1" smtClean="0">
                <a:hlinkClick r:id="rId3"/>
              </a:rPr>
              <a:t>hyperaldosteronism</a:t>
            </a:r>
            <a:r>
              <a:rPr lang="en-US" b="1" i="1" u="sng" baseline="30000" dirty="0" smtClean="0">
                <a:hlinkClick r:id="rId3"/>
              </a:rPr>
              <a:t>), characterized by bilateral nodular</a:t>
            </a:r>
            <a:r>
              <a:rPr lang="en-US" b="1" i="1" u="sng" baseline="30000" dirty="0" smtClean="0"/>
              <a:t> hyperplasia (Cushing Syndrome)</a:t>
            </a:r>
          </a:p>
          <a:p>
            <a:r>
              <a:rPr lang="en-US" b="1" i="1" dirty="0" err="1" smtClean="0"/>
              <a:t>Glucocorticoid</a:t>
            </a:r>
            <a:r>
              <a:rPr lang="en-US" b="1" i="1" dirty="0" smtClean="0"/>
              <a:t>-remediable </a:t>
            </a:r>
            <a:r>
              <a:rPr lang="en-US" b="1" i="1" dirty="0" err="1" smtClean="0"/>
              <a:t>hyperaldosteronism</a:t>
            </a:r>
            <a:r>
              <a:rPr lang="en-US" b="1" i="1" dirty="0" smtClean="0"/>
              <a:t> (primary </a:t>
            </a:r>
            <a:r>
              <a:rPr lang="en-US" b="1" i="1" dirty="0" err="1" smtClean="0"/>
              <a:t>hyperaldosteronism</a:t>
            </a:r>
            <a:r>
              <a:rPr lang="en-US" b="1" i="1" dirty="0" smtClean="0"/>
              <a:t>) Respond to </a:t>
            </a:r>
            <a:r>
              <a:rPr lang="en-US" b="1" i="1" dirty="0" err="1" smtClean="0"/>
              <a:t>dexamethasone</a:t>
            </a:r>
            <a:r>
              <a:rPr lang="en-US" b="1" i="1" dirty="0" smtClean="0"/>
              <a:t>, ACTH induced</a:t>
            </a:r>
            <a:endParaRPr lang="en-US" b="1" dirty="0" smtClean="0"/>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Hyperaldosteronism</a:t>
            </a:r>
            <a:r>
              <a:rPr lang="en-US" b="1" dirty="0" smtClean="0"/>
              <a:t> </a:t>
            </a:r>
            <a:endParaRPr lang="en-US" b="1" dirty="0"/>
          </a:p>
        </p:txBody>
      </p:sp>
      <p:sp>
        <p:nvSpPr>
          <p:cNvPr id="3" name="Content Placeholder 2"/>
          <p:cNvSpPr>
            <a:spLocks noGrp="1"/>
          </p:cNvSpPr>
          <p:nvPr>
            <p:ph idx="1"/>
          </p:nvPr>
        </p:nvSpPr>
        <p:spPr/>
        <p:txBody>
          <a:bodyPr>
            <a:normAutofit/>
          </a:bodyPr>
          <a:lstStyle/>
          <a:p>
            <a:r>
              <a:rPr lang="en-US" b="1" dirty="0" smtClean="0"/>
              <a:t>In </a:t>
            </a:r>
            <a:r>
              <a:rPr lang="en-US" b="1" i="1" dirty="0" smtClean="0"/>
              <a:t>secondary </a:t>
            </a:r>
            <a:r>
              <a:rPr lang="en-US" b="1" i="1" dirty="0" err="1" smtClean="0"/>
              <a:t>hyperaldosteronism</a:t>
            </a:r>
            <a:r>
              <a:rPr lang="en-US" b="1" i="1" dirty="0" smtClean="0"/>
              <a:t>, in contrast, </a:t>
            </a:r>
            <a:r>
              <a:rPr lang="en-US" b="1" i="1" dirty="0" err="1" smtClean="0"/>
              <a:t>aldosterone</a:t>
            </a:r>
            <a:r>
              <a:rPr lang="en-US" b="1" i="1" dirty="0" smtClean="0"/>
              <a:t> release occurs in response to activation of the </a:t>
            </a:r>
            <a:r>
              <a:rPr lang="en-US" b="1" i="1" dirty="0" err="1" smtClean="0"/>
              <a:t>renin-angiotensin</a:t>
            </a:r>
            <a:r>
              <a:rPr lang="en-US" b="1" i="1" dirty="0" smtClean="0"/>
              <a:t> system </a:t>
            </a:r>
          </a:p>
          <a:p>
            <a:r>
              <a:rPr lang="en-US" b="1" i="1" u="sng" dirty="0" smtClean="0">
                <a:hlinkClick r:id="rId3"/>
              </a:rPr>
              <a:t> </a:t>
            </a:r>
            <a:r>
              <a:rPr lang="en-US" sz="2600" b="1" u="sng" dirty="0" smtClean="0">
                <a:effectLst>
                  <a:outerShdw blurRad="38100" dist="38100" dir="2700000" algn="tl">
                    <a:srgbClr val="000000">
                      <a:alpha val="43137"/>
                    </a:srgbClr>
                  </a:outerShdw>
                </a:effectLst>
                <a:hlinkClick r:id="rId3"/>
              </a:rPr>
              <a:t>Increased levels of plasma renin</a:t>
            </a:r>
          </a:p>
          <a:p>
            <a:r>
              <a:rPr lang="en-US" sz="2600" b="1" u="sng" dirty="0" smtClean="0">
                <a:effectLst>
                  <a:outerShdw blurRad="38100" dist="38100" dir="2700000" algn="tl">
                    <a:srgbClr val="000000">
                      <a:alpha val="43137"/>
                    </a:srgbClr>
                  </a:outerShdw>
                </a:effectLst>
                <a:hlinkClick r:id="rId3"/>
              </a:rPr>
              <a:t>Decreased renal perfusion (arteriolar nephrosclerosis, renal artery stenosis)</a:t>
            </a:r>
          </a:p>
          <a:p>
            <a:r>
              <a:rPr lang="en-US" sz="2600" b="1" u="sng" dirty="0" smtClean="0">
                <a:effectLst>
                  <a:outerShdw blurRad="38100" dist="38100" dir="2700000" algn="tl">
                    <a:srgbClr val="000000">
                      <a:alpha val="43137"/>
                    </a:srgbClr>
                  </a:outerShdw>
                </a:effectLst>
                <a:hlinkClick r:id="rId3"/>
              </a:rPr>
              <a:t>Arterial hypovolemia and edema (congestive heart failure, cirrhosis, nephrotic syndrome)</a:t>
            </a:r>
          </a:p>
          <a:p>
            <a:r>
              <a:rPr lang="en-US" sz="2600" b="1" u="sng" dirty="0" smtClean="0">
                <a:effectLst>
                  <a:outerShdw blurRad="38100" dist="38100" dir="2700000" algn="tl">
                    <a:srgbClr val="000000">
                      <a:alpha val="43137"/>
                    </a:srgbClr>
                  </a:outerShdw>
                </a:effectLst>
                <a:hlinkClick r:id="rId3"/>
              </a:rPr>
              <a:t>Pregnancy (due to estrogen-induced increases in plasma renin substrate).</a:t>
            </a:r>
            <a:endParaRPr lang="en-US" sz="2600" b="1" u="sng" dirty="0">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TotalTime>
  <Words>1830</Words>
  <Application>Microsoft Office PowerPoint</Application>
  <PresentationFormat>On-screen Show (4:3)</PresentationFormat>
  <Paragraphs>162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Adrenal Gland</vt:lpstr>
      <vt:lpstr>Adrenal Glands</vt:lpstr>
      <vt:lpstr>Adrenal Gland</vt:lpstr>
      <vt:lpstr>Adrenal Glands</vt:lpstr>
      <vt:lpstr>Adrenal Gland</vt:lpstr>
      <vt:lpstr>Adrenal Gland</vt:lpstr>
      <vt:lpstr>Conn’s  Syndrome</vt:lpstr>
      <vt:lpstr>Hyperaldosteronism </vt:lpstr>
      <vt:lpstr>Hyperaldosteronism </vt:lpstr>
      <vt:lpstr>Conn’s Syndrome</vt:lpstr>
      <vt:lpstr>Conn’s  Syndrome</vt:lpstr>
      <vt:lpstr>Adrenocortical Insufficiency</vt:lpstr>
      <vt:lpstr>Adrenocortical Insufficiency</vt:lpstr>
      <vt:lpstr>Addison’s Disease</vt:lpstr>
      <vt:lpstr>Adrenocortical Insufficiency</vt:lpstr>
      <vt:lpstr>Pheochromocytoma</vt:lpstr>
      <vt:lpstr>Pheochromocytomas</vt:lpstr>
      <vt:lpstr>Pheochromocytomas</vt:lpstr>
      <vt:lpstr>Pheochromocytoma</vt:lpstr>
      <vt:lpstr>Pheochromocytoma</vt:lpstr>
      <vt:lpstr>Pheochromocytoma</vt:lpstr>
      <vt:lpstr>Slide 22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Dr.Hala</cp:lastModifiedBy>
  <cp:revision>9</cp:revision>
  <dcterms:created xsi:type="dcterms:W3CDTF">2010-10-23T12:24:02Z</dcterms:created>
  <dcterms:modified xsi:type="dcterms:W3CDTF">2011-04-26T06:22:36Z</dcterms:modified>
</cp:coreProperties>
</file>