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1"/>
  </p:notesMasterIdLst>
  <p:sldIdLst>
    <p:sldId id="257" r:id="rId2"/>
    <p:sldId id="258" r:id="rId3"/>
    <p:sldId id="259" r:id="rId4"/>
    <p:sldId id="260" r:id="rId5"/>
    <p:sldId id="285"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940" autoAdjust="0"/>
  </p:normalViewPr>
  <p:slideViewPr>
    <p:cSldViewPr>
      <p:cViewPr varScale="1">
        <p:scale>
          <a:sx n="76" d="100"/>
          <a:sy n="76" d="100"/>
        </p:scale>
        <p:origin x="-98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44C3C4-CDB7-4081-B6F1-0E6F81AF8D7F}" type="datetimeFigureOut">
              <a:rPr lang="en-US" smtClean="0"/>
              <a:t>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399A66-D16E-42A2-8B46-A4B04ACC378D}" type="slidenum">
              <a:rPr lang="en-US" smtClean="0"/>
              <a:t>‹#›</a:t>
            </a:fld>
            <a:endParaRPr lang="en-US"/>
          </a:p>
        </p:txBody>
      </p:sp>
    </p:spTree>
    <p:extLst>
      <p:ext uri="{BB962C8B-B14F-4D97-AF65-F5344CB8AC3E}">
        <p14:creationId xmlns:p14="http://schemas.microsoft.com/office/powerpoint/2010/main" val="3889066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robbinspathology.com/content/lightbox.cfm?action=add&amp;ImgID=F024017&amp;ImgBody=graphics/S01871-024-f017d.jpg&amp;ID=iBox"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robbinspathology.com/content/bookcontent.cfm?ID=HC024028"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robbinspathology.com/content/bookcontent.cfm?ID=HC024028"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robbinspathology.com/content/bookcontent.cfm?ID=HC024028"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robbinspathology.com/content/lightbox.cfm?action=add&amp;ImgID=F024015&amp;ImgBody=graphics/S01871-024-f015.jpg&amp;ID=iBox"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0D217E1-ED44-4AF2-9972-49E8FF8B5269}"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D0AE316-06D9-47AC-BE23-38E03B2EEC95}" type="slidenum">
              <a:rPr lang="en-US"/>
              <a:pPr fontAlgn="base">
                <a:spcBef>
                  <a:spcPct val="0"/>
                </a:spcBef>
                <a:spcAft>
                  <a:spcPct val="0"/>
                </a:spcAft>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55000" lnSpcReduction="20000"/>
          </a:bodyPr>
          <a:lstStyle/>
          <a:p>
            <a:pPr fontAlgn="auto">
              <a:spcBef>
                <a:spcPts val="0"/>
              </a:spcBef>
              <a:spcAft>
                <a:spcPts val="0"/>
              </a:spcAft>
              <a:defRPr/>
            </a:pPr>
            <a:endParaRPr lang="en-US" dirty="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F4AF79E-87BC-46B1-BAD9-AEF9C0A8FC3D}" type="slidenum">
              <a:rPr lang="en-US"/>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B6A880B-529A-4ED6-843D-1A5BF945F6B5}" type="slidenum">
              <a:rPr lang="en-US"/>
              <a:pPr fontAlgn="base">
                <a:spcBef>
                  <a:spcPct val="0"/>
                </a:spcBef>
                <a:spcAft>
                  <a:spcPct val="0"/>
                </a:spcAft>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47500" lnSpcReduction="20000"/>
          </a:bodyPr>
          <a:lstStyle/>
          <a:p>
            <a:pPr fontAlgn="auto">
              <a:spcBef>
                <a:spcPts val="0"/>
              </a:spcBef>
              <a:spcAft>
                <a:spcPts val="0"/>
              </a:spcAft>
              <a:defRPr/>
            </a:pPr>
            <a:endParaRPr lang="en-US" u="sng" dirty="0" smtClean="0">
              <a:hlinkClick r:id="rId3"/>
            </a:endParaRPr>
          </a:p>
          <a:p>
            <a:pPr fontAlgn="auto">
              <a:spcBef>
                <a:spcPts val="0"/>
              </a:spcBef>
              <a:spcAft>
                <a:spcPts val="0"/>
              </a:spcAft>
              <a:defRPr/>
            </a:pPr>
            <a:r>
              <a:rPr lang="en-US" b="0" dirty="0" smtClean="0"/>
              <a:t>Morphology. Papillary carcinomas are solitary or multifocal lesions. Some tumors may be well-circumscribed and even encapsulated; others may infiltrate the adjacent parenchyma with ill-defined margins. </a:t>
            </a:r>
          </a:p>
          <a:p>
            <a:pPr fontAlgn="auto">
              <a:spcBef>
                <a:spcPts val="0"/>
              </a:spcBef>
              <a:spcAft>
                <a:spcPts val="0"/>
              </a:spcAft>
              <a:defRPr/>
            </a:pPr>
            <a:r>
              <a:rPr lang="en-US" b="0" dirty="0" smtClean="0"/>
              <a:t>On the cut surface, they may appear granular and may sometimes contain grossly discernible papillary foci. </a:t>
            </a:r>
          </a:p>
          <a:p>
            <a:pPr fontAlgn="auto">
              <a:spcBef>
                <a:spcPts val="0"/>
              </a:spcBef>
              <a:spcAft>
                <a:spcPts val="0"/>
              </a:spcAft>
              <a:defRPr/>
            </a:pPr>
            <a:r>
              <a:rPr lang="en-US" b="0" dirty="0" smtClean="0"/>
              <a:t>The definitive diagnosis of papillary carcinoma can be made only after microscopic examination. </a:t>
            </a:r>
          </a:p>
          <a:p>
            <a:pPr fontAlgn="auto">
              <a:spcBef>
                <a:spcPts val="0"/>
              </a:spcBef>
              <a:spcAft>
                <a:spcPts val="0"/>
              </a:spcAft>
              <a:defRPr/>
            </a:pPr>
            <a:r>
              <a:rPr lang="en-US" b="0" dirty="0" smtClean="0"/>
              <a:t>There are variant forms of papillary carcinoma that are important to recognize because they can resemble other lesions and have unique clinical features. The encapsulated variant constitutes about 10% of all papillary neoplasms. It is usually confined to the thyroid gland, is well encapsulated, and rarely presents with vascular or lymph node dissemination, and so it can easily be confused with a benign adenoma. In most cases, this variant has an excellent prognosis.	</a:t>
            </a:r>
          </a:p>
          <a:p>
            <a:pPr fontAlgn="auto">
              <a:spcBef>
                <a:spcPts val="0"/>
              </a:spcBef>
              <a:spcAft>
                <a:spcPts val="0"/>
              </a:spcAft>
              <a:defRPr/>
            </a:pPr>
            <a:r>
              <a:rPr lang="en-US" b="0" dirty="0" smtClean="0"/>
              <a:t>The follicular variant has the characteristic nuclei of papillary carcinoma but has an almost totally follicular .</a:t>
            </a:r>
          </a:p>
          <a:p>
            <a:pPr fontAlgn="auto">
              <a:spcBef>
                <a:spcPts val="0"/>
              </a:spcBef>
              <a:spcAft>
                <a:spcPts val="0"/>
              </a:spcAft>
              <a:defRPr/>
            </a:pPr>
            <a:r>
              <a:rPr lang="en-US" b="0" dirty="0" smtClean="0"/>
              <a:t>An unusual diffuse </a:t>
            </a:r>
            <a:r>
              <a:rPr lang="en-US" b="0" dirty="0" err="1" smtClean="0"/>
              <a:t>sclerosing</a:t>
            </a:r>
            <a:r>
              <a:rPr lang="en-US" b="0" dirty="0" smtClean="0"/>
              <a:t> variant of papillary carcinoma occurs in younger individuals, including children. </a:t>
            </a:r>
          </a:p>
          <a:p>
            <a:pPr fontAlgn="auto">
              <a:spcBef>
                <a:spcPts val="0"/>
              </a:spcBef>
              <a:spcAft>
                <a:spcPts val="0"/>
              </a:spcAft>
              <a:defRPr/>
            </a:pPr>
            <a:endParaRPr b="0" dirty="0"/>
          </a:p>
          <a:p>
            <a:pPr fontAlgn="auto">
              <a:spcBef>
                <a:spcPts val="0"/>
              </a:spcBef>
              <a:spcAft>
                <a:spcPts val="0"/>
              </a:spcAft>
              <a:defRPr/>
            </a:pPr>
            <a:endParaRPr b="0" dirty="0"/>
          </a:p>
          <a:p>
            <a:pPr fontAlgn="auto">
              <a:spcBef>
                <a:spcPts val="0"/>
              </a:spcBef>
              <a:spcAft>
                <a:spcPts val="0"/>
              </a:spcAft>
              <a:defRPr/>
            </a:pPr>
            <a:endParaRPr lang="en-US" b="0" dirty="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751A2A5-D5D8-435B-8282-79565C21124C}" type="slidenum">
              <a:rPr lang="en-US"/>
              <a:pPr fontAlgn="base">
                <a:spcBef>
                  <a:spcPct val="0"/>
                </a:spcBef>
                <a:spcAft>
                  <a:spcPct val="0"/>
                </a:spcAft>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75C4A50-F08F-44F9-B09D-06D3D67DB1E0}" type="slidenum">
              <a:rPr lang="en-US"/>
              <a:pPr fontAlgn="base">
                <a:spcBef>
                  <a:spcPct val="0"/>
                </a:spcBef>
                <a:spcAft>
                  <a:spcPct val="0"/>
                </a:spcAft>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E936A74-57EA-4748-BDE7-52D0C26B4EEF}" type="slidenum">
              <a:rPr lang="en-US"/>
              <a:pPr fontAlgn="base">
                <a:spcBef>
                  <a:spcPct val="0"/>
                </a:spcBef>
                <a:spcAft>
                  <a:spcPct val="0"/>
                </a:spcAft>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E18106A-EEAE-485C-81F5-5C9D14F533CC}" type="slidenum">
              <a:rPr lang="en-US"/>
              <a:pPr fontAlgn="base">
                <a:spcBef>
                  <a:spcPct val="0"/>
                </a:spcBef>
                <a:spcAft>
                  <a:spcPct val="0"/>
                </a:spcAft>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1A357F8-CBC7-4991-8267-FC5E4168C5FE}" type="slidenum">
              <a:rPr lang="en-US"/>
              <a:pPr fontAlgn="base">
                <a:spcBef>
                  <a:spcPct val="0"/>
                </a:spcBef>
                <a:spcAft>
                  <a:spcPct val="0"/>
                </a:spcAft>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20000"/>
          </a:bodyPr>
          <a:lstStyle/>
          <a:p>
            <a:pPr fontAlgn="auto">
              <a:spcBef>
                <a:spcPts val="0"/>
              </a:spcBef>
              <a:spcAft>
                <a:spcPts val="0"/>
              </a:spcAft>
              <a:defRPr/>
            </a:pPr>
            <a:r>
              <a:rPr lang="en-US" b="0" u="none" dirty="0" smtClean="0"/>
              <a:t>Morphology. Follicular carcinomas are single nodules that may be well circumscribed or widely infiltrative </a:t>
            </a:r>
            <a:r>
              <a:rPr lang="en-US" b="0" u="none" dirty="0" smtClean="0"/>
              <a:t>(</a:t>
            </a:r>
            <a:r>
              <a:rPr lang="en-US" b="0" u="none" dirty="0" smtClean="0">
                <a:hlinkClick r:id="rId3"/>
              </a:rPr>
              <a:t> </a:t>
            </a:r>
            <a:r>
              <a:rPr lang="en-US" b="0" u="none" dirty="0" smtClean="0">
                <a:hlinkClick r:id="rId3"/>
              </a:rPr>
              <a:t>Sharply demarcated lesions may be exceedingly difficult to distinguish from follicular adenomas by gross examination. Larger lesions may penetrate the capsule and infiltrate well beyond the thyroid capsule into the adjacent neck. They are gray to tan to pink on cut section and, on occasion, are somewhat translucent when large, colloid-filled follicles are present. Degenerative changes, such as central fibrosis and foci of calcification, are sometimes present.	</a:t>
            </a:r>
          </a:p>
          <a:p>
            <a:pPr fontAlgn="auto">
              <a:spcBef>
                <a:spcPts val="0"/>
              </a:spcBef>
              <a:spcAft>
                <a:spcPts val="0"/>
              </a:spcAft>
              <a:defRPr/>
            </a:pPr>
            <a:endParaRPr b="0" u="none" dirty="0"/>
          </a:p>
          <a:p>
            <a:pPr fontAlgn="auto">
              <a:spcBef>
                <a:spcPts val="0"/>
              </a:spcBef>
              <a:spcAft>
                <a:spcPts val="0"/>
              </a:spcAft>
              <a:defRPr/>
            </a:pPr>
            <a:r>
              <a:rPr lang="en-US" b="0" u="none" dirty="0" smtClean="0"/>
              <a:t>Microscopically, most follicular carcinomas are composed of fairly uniform cells forming small follicles containing colloid, quite reminiscent of normal thyroid In contrast to minimally invasive follicular cancers, extensive invasion of adjacent thyroid parenchyma or </a:t>
            </a:r>
            <a:r>
              <a:rPr lang="en-US" b="0" u="none" dirty="0" err="1" smtClean="0"/>
              <a:t>extrathyroidal</a:t>
            </a:r>
            <a:r>
              <a:rPr lang="en-US" b="0" u="none" dirty="0" smtClean="0"/>
              <a:t> tissues makes the diagnosis of carcinoma obvious in widely invasive follicular carcinomas. </a:t>
            </a:r>
            <a:r>
              <a:rPr lang="en-US" b="0" u="none" dirty="0" err="1" smtClean="0"/>
              <a:t>Histologically</a:t>
            </a:r>
            <a:r>
              <a:rPr lang="en-US" b="0" u="none" dirty="0" smtClean="0"/>
              <a:t>, these cancers tend to have a greater proportion of solid or </a:t>
            </a:r>
            <a:r>
              <a:rPr lang="en-US" b="0" u="none" dirty="0" err="1" smtClean="0"/>
              <a:t>trabecular</a:t>
            </a:r>
            <a:r>
              <a:rPr lang="en-US" b="0" u="none" dirty="0" smtClean="0"/>
              <a:t> growth pattern, less evidence of follicular differentiation, and increased mitotic activity.	</a:t>
            </a:r>
          </a:p>
          <a:p>
            <a:pPr fontAlgn="auto">
              <a:spcBef>
                <a:spcPts val="0"/>
              </a:spcBef>
              <a:spcAft>
                <a:spcPts val="0"/>
              </a:spcAft>
              <a:defRPr/>
            </a:pPr>
            <a:endParaRPr lang="en-US" b="0" u="none"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6E1A4F2-CE5B-466E-8901-8FA3C82281B9}" type="slidenum">
              <a:rPr lang="en-US"/>
              <a:pPr fontAlgn="base">
                <a:spcBef>
                  <a:spcPct val="0"/>
                </a:spcBef>
                <a:spcAft>
                  <a:spcPct val="0"/>
                </a:spcAft>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1AB14B3-2CB6-40EE-8BA7-8C9240A17600}" type="slidenum">
              <a:rPr lang="en-US"/>
              <a:pPr fontAlgn="base">
                <a:spcBef>
                  <a:spcPct val="0"/>
                </a:spcBef>
                <a:spcAft>
                  <a:spcPct val="0"/>
                </a:spcAft>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886EA9F-F100-4A1E-AB0C-4D5CB499092C}"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E389468-02C5-4EA2-8BC6-60EB48F4F9DB}" type="slidenum">
              <a:rPr lang="en-US"/>
              <a:pPr fontAlgn="base">
                <a:spcBef>
                  <a:spcPct val="0"/>
                </a:spcBef>
                <a:spcAft>
                  <a:spcPct val="0"/>
                </a:spcAft>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7BA827D-DB12-49AF-AECB-61E792CF0576}" type="slidenum">
              <a:rPr lang="en-US"/>
              <a:pPr fontAlgn="base">
                <a:spcBef>
                  <a:spcPct val="0"/>
                </a:spcBef>
                <a:spcAft>
                  <a:spcPct val="0"/>
                </a:spcAft>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A495710-C77C-43D8-A622-31E990789154}" type="slidenum">
              <a:rPr lang="en-US"/>
              <a:pPr fontAlgn="base">
                <a:spcBef>
                  <a:spcPct val="0"/>
                </a:spcBef>
                <a:spcAft>
                  <a:spcPct val="0"/>
                </a:spcAft>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057EFF1-AB5E-4FB0-911F-65C2316AE0FE}" type="slidenum">
              <a:rPr lang="en-US"/>
              <a:pPr fontAlgn="base">
                <a:spcBef>
                  <a:spcPct val="0"/>
                </a:spcBef>
                <a:spcAft>
                  <a:spcPct val="0"/>
                </a:spcAft>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r>
              <a:rPr lang="en-US" b="0" dirty="0" smtClean="0"/>
              <a:t>Medullary carcinomas can arise as a solitary nodule or may present as multiple lesions involving both lobes of the thyroid. The sporadic neoplasms tend to originate in one lobe </a:t>
            </a:r>
            <a:r>
              <a:rPr lang="en-US" b="0" u="sng" dirty="0" smtClean="0">
                <a:hlinkClick r:id="rId3"/>
              </a:rPr>
              <a:t>In contrast, bilaterality and multicentricity are common in familial cases. Larger lesions often contain areas of necrosis and hemorrhage and may extend through the capsule of the thyroid. The tumor tissue is firm, pale gray to tan, and infiltrative. There may be foci of hemorrhage and necrosis in the larger lesions.</a:t>
            </a:r>
          </a:p>
          <a:p>
            <a:pPr fontAlgn="auto">
              <a:spcBef>
                <a:spcPts val="0"/>
              </a:spcBef>
              <a:spcAft>
                <a:spcPts val="0"/>
              </a:spcAft>
              <a:defRPr/>
            </a:pPr>
            <a:endParaRPr lang="en-US" b="0" dirty="0" smtClean="0"/>
          </a:p>
          <a:p>
            <a:pPr fontAlgn="auto">
              <a:spcBef>
                <a:spcPts val="0"/>
              </a:spcBef>
              <a:spcAft>
                <a:spcPts val="0"/>
              </a:spcAft>
              <a:defRPr/>
            </a:pPr>
            <a:r>
              <a:rPr lang="en-US" b="0" dirty="0" smtClean="0"/>
              <a:t>Microscopically, medullary carcinomas are composed of polygonal to spindle-shaped cells, which may form nests, </a:t>
            </a:r>
            <a:r>
              <a:rPr lang="en-US" b="0" dirty="0" err="1" smtClean="0"/>
              <a:t>trabeculae</a:t>
            </a:r>
            <a:r>
              <a:rPr lang="en-US" b="0" dirty="0" smtClean="0"/>
              <a:t>, and even follicles. Small, more anaplastic cells are present in some tumors and may be the predominant cell type. </a:t>
            </a:r>
            <a:r>
              <a:rPr lang="en-US" b="0" dirty="0" err="1" smtClean="0"/>
              <a:t>Acellular</a:t>
            </a:r>
            <a:r>
              <a:rPr lang="en-US" b="0" dirty="0" smtClean="0"/>
              <a:t> amyloid deposits, derived from altered calcitonin molecules, are present in the adjacent </a:t>
            </a:r>
            <a:r>
              <a:rPr lang="en-US" b="0" dirty="0" err="1" smtClean="0"/>
              <a:t>stroma</a:t>
            </a:r>
            <a:r>
              <a:rPr lang="en-US" b="0" dirty="0" smtClean="0"/>
              <a:t> in many </a:t>
            </a:r>
            <a:r>
              <a:rPr lang="en-US" b="0" dirty="0" smtClean="0"/>
              <a:t>cases. IHC stains show positive calcitonin.</a:t>
            </a:r>
            <a:endParaRPr lang="en-US" b="0" dirty="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F4D5C9B-46CC-4380-8935-BF213D9B9176}" type="slidenum">
              <a:rPr lang="en-US"/>
              <a:pPr fontAlgn="base">
                <a:spcBef>
                  <a:spcPct val="0"/>
                </a:spcBef>
                <a:spcAft>
                  <a:spcPct val="0"/>
                </a:spcAft>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Medullary carcinoma of thyroid. These tumors typically show a solid pattern of growth and do not have connective tissue capsules</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03618D6-A367-4C34-A2A4-B9C9BB73AEAC}" type="slidenum">
              <a:rPr lang="en-US"/>
              <a:pPr fontAlgn="base">
                <a:spcBef>
                  <a:spcPct val="0"/>
                </a:spcBef>
                <a:spcAft>
                  <a:spcPct val="0"/>
                </a:spcAft>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E8310F4-DB5C-43EC-A09F-DD0FD5919C34}" type="slidenum">
              <a:rPr lang="en-US"/>
              <a:pPr fontAlgn="base">
                <a:spcBef>
                  <a:spcPct val="0"/>
                </a:spcBef>
                <a:spcAft>
                  <a:spcPct val="0"/>
                </a:spcAft>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071030B-13AF-43F6-9B98-41C48E9AB41C}" type="slidenum">
              <a:rPr lang="en-US"/>
              <a:pPr fontAlgn="base">
                <a:spcBef>
                  <a:spcPct val="0"/>
                </a:spcBef>
                <a:spcAft>
                  <a:spcPct val="0"/>
                </a:spcAft>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0" dirty="0" smtClean="0"/>
              <a:t>Microscopically, these neoplasms are composed of highly anaplastic cells, which may take one of several histologic patterns: (1) large, </a:t>
            </a:r>
            <a:r>
              <a:rPr lang="en-US" b="0" dirty="0" err="1" smtClean="0"/>
              <a:t>pleomorphicgiant</a:t>
            </a:r>
            <a:r>
              <a:rPr lang="en-US" b="0" dirty="0" smtClean="0"/>
              <a:t> cells, including occasional osteoclast-like multinucleate giant cells; (2) spindle cells with a </a:t>
            </a:r>
            <a:r>
              <a:rPr lang="en-US" b="0" dirty="0" err="1" smtClean="0"/>
              <a:t>sarcomatous</a:t>
            </a:r>
            <a:r>
              <a:rPr lang="en-US" b="0" dirty="0" smtClean="0"/>
              <a:t> appearance; (3) mixed spindle and giant cells; and (4) small cells resembling those seen in small cell carcinomas arising at other sites. It is unlikely that a true small cell carcinoma exists in the thyroid, and a significant number of such "small cell" tumors have ultimately proven to be medullary carcinomas (discussed previously) or malignant lymphomas, which may also occur in the thyroid but have a much better prognosis. Foci of papillary or follicular differentiation may be present in some tumors, suggesting origin from a better differentiated carcinoma.	</a:t>
            </a:r>
          </a:p>
          <a:p>
            <a:pPr>
              <a:spcBef>
                <a:spcPct val="0"/>
              </a:spcBef>
            </a:pPr>
            <a:endParaRPr lang="en-US" b="0" dirty="0"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98AC4CA-E570-471B-95E0-0E7AC11493FF}" type="slidenum">
              <a:rPr lang="en-US"/>
              <a:pPr fontAlgn="base">
                <a:spcBef>
                  <a:spcPct val="0"/>
                </a:spcBef>
                <a:spcAft>
                  <a:spcPct val="0"/>
                </a:spcAft>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8697DA4-989C-47D8-A0F1-623277E9022E}" type="slidenum">
              <a:rPr lang="en-US"/>
              <a:pPr fontAlgn="base">
                <a:spcBef>
                  <a:spcPct val="0"/>
                </a:spcBef>
                <a:spcAft>
                  <a:spcPct val="0"/>
                </a:spcAft>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7CB341B-27B2-4FB0-BF3D-F884C1993901}"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Adenomas of the thyroid are typically discrete, solitary masses. With rare exception, they are derived from follicular epithelium and so might all be called </a:t>
            </a:r>
            <a:r>
              <a:rPr lang="en-US" i="1" dirty="0" smtClean="0"/>
              <a:t>follicular adenomas. A variety of terms have been proposed for classifying adenomas on the basis of degree of follicle formation and the colloid content of the follicles. Simple colloid adenomas (</a:t>
            </a:r>
            <a:r>
              <a:rPr lang="en-US" i="1" dirty="0" err="1" smtClean="0"/>
              <a:t>macrofollicular</a:t>
            </a:r>
            <a:r>
              <a:rPr lang="en-US" i="1" dirty="0" smtClean="0"/>
              <a:t> adenomas), a common form, resemble normal thyroid tissue; others recapitulate stages in the embryogenesis of the normal thyroid (fetal or </a:t>
            </a:r>
            <a:r>
              <a:rPr lang="en-US" i="1" dirty="0" err="1" smtClean="0"/>
              <a:t>microfollicular</a:t>
            </a:r>
            <a:r>
              <a:rPr lang="en-US" i="1" dirty="0" smtClean="0"/>
              <a:t>, </a:t>
            </a:r>
            <a:r>
              <a:rPr lang="en-US" i="1" dirty="0" err="1" smtClean="0"/>
              <a:t>embryonal</a:t>
            </a:r>
            <a:r>
              <a:rPr lang="en-US" i="1" dirty="0" smtClean="0"/>
              <a:t> or trabecular). There is limited utility in these classifications because mixed patterns are common, and most of these benign tumors are nonfunctional. Although the vast majority of adenomas are nonfunctional, a small proportion produce thyroid hormones and cause clinically apparent thyrotoxicosis. Hormone production in functional adenomas ("toxic adenomas") occurs independent of TSH stimulation and represents another example of thyroid autonomy, analogous to toxic </a:t>
            </a:r>
            <a:r>
              <a:rPr lang="en-US" i="1" dirty="0" err="1" smtClean="0"/>
              <a:t>multinodular</a:t>
            </a:r>
            <a:r>
              <a:rPr lang="en-US" i="1" dirty="0" smtClean="0"/>
              <a:t> goiters.</a:t>
            </a:r>
            <a:endParaRPr 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CCABFE7-86D9-4908-AE27-FEC6FC922C33}"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99A66-D16E-42A2-8B46-A4B04ACC378D}" type="slidenum">
              <a:rPr lang="en-US" smtClean="0"/>
              <a:t>5</a:t>
            </a:fld>
            <a:endParaRPr lang="en-US"/>
          </a:p>
        </p:txBody>
      </p:sp>
    </p:spTree>
    <p:extLst>
      <p:ext uri="{BB962C8B-B14F-4D97-AF65-F5344CB8AC3E}">
        <p14:creationId xmlns:p14="http://schemas.microsoft.com/office/powerpoint/2010/main" val="3033829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BD4B398-5B7F-40C5-9204-C085C3300E02}"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1200" b="0" dirty="0" smtClean="0">
                <a:solidFill>
                  <a:schemeClr val="tx1"/>
                </a:solidFill>
              </a:rPr>
              <a:t>Follicular adenoma of the thyroid. A solitary, well-circumscribed nodule is seen.	Morphology. The typical thyroid adenoma is a solitary, spherical, encapsulated lesion that is well demarcated from the surrounding thyroid parenchyma </a:t>
            </a:r>
            <a:r>
              <a:rPr lang="en-US" sz="1200" b="0" u="sng" dirty="0" smtClean="0">
                <a:solidFill>
                  <a:schemeClr val="tx1"/>
                </a:solidFill>
                <a:hlinkClick r:id="rId3"/>
              </a:rPr>
              <a:t>Follicular adenomas average about 3 cm in diameter, but some are smaller and others are much larger (up to 10 cm in diameter). In freshly resected specimens, the adenoma bulges from the cut surface and compresses the adjacent thyroid. The color ranges from gray-white to red-brown, depending on the cellularity of the adenoma and its colloid content. The neoplastic cells are demarcated from the adjacent parenchyma by a well-defined, intact capsule. These features are important in making the distinction from </a:t>
            </a:r>
            <a:r>
              <a:rPr lang="en-US" sz="1200" b="0" u="sng" dirty="0" err="1" smtClean="0">
                <a:solidFill>
                  <a:schemeClr val="tx1"/>
                </a:solidFill>
                <a:hlinkClick r:id="rId3"/>
              </a:rPr>
              <a:t>multinodular</a:t>
            </a:r>
            <a:r>
              <a:rPr lang="en-US" sz="1200" b="0" u="sng" dirty="0" smtClean="0">
                <a:solidFill>
                  <a:schemeClr val="tx1"/>
                </a:solidFill>
                <a:hlinkClick r:id="rId3"/>
              </a:rPr>
              <a:t> goiters, which contain multiple nodules on their cut surface (even though the patient may present clinically with a solitary dominant nodule), produce less compression of the adjacent thyroid parenchyma, and lack a well-formed capsule. Areas of hemorrhage, fibrosis, calcification, and cystic change, similar to those encountered in </a:t>
            </a:r>
            <a:r>
              <a:rPr lang="en-US" sz="1200" b="0" u="sng" dirty="0" err="1" smtClean="0">
                <a:solidFill>
                  <a:schemeClr val="tx1"/>
                </a:solidFill>
                <a:hlinkClick r:id="rId3"/>
              </a:rPr>
              <a:t>multinodular</a:t>
            </a:r>
            <a:r>
              <a:rPr lang="en-US" sz="1200" b="0" u="sng" dirty="0" smtClean="0">
                <a:solidFill>
                  <a:schemeClr val="tx1"/>
                </a:solidFill>
                <a:hlinkClick r:id="rId3"/>
              </a:rPr>
              <a:t> goiters, are common in follicular adenomas, particularly within larger lesions.	</a:t>
            </a:r>
          </a:p>
          <a:p>
            <a:pPr>
              <a:spcBef>
                <a:spcPct val="0"/>
              </a:spcBef>
            </a:pPr>
            <a:endParaRPr lang="en-US" sz="1200" b="0" dirty="0" smtClean="0">
              <a:solidFill>
                <a:schemeClr val="tx1"/>
              </a:solidFill>
            </a:endParaRPr>
          </a:p>
          <a:p>
            <a:pPr>
              <a:spcBef>
                <a:spcPct val="0"/>
              </a:spcBef>
            </a:pPr>
            <a:endParaRPr lang="en-US" sz="1200" b="0" dirty="0" smtClean="0">
              <a:solidFill>
                <a:schemeClr val="tx1"/>
              </a:solidFill>
            </a:endParaRPr>
          </a:p>
          <a:p>
            <a:pPr>
              <a:spcBef>
                <a:spcPct val="0"/>
              </a:spcBef>
            </a:pPr>
            <a:endParaRPr lang="en-US" dirty="0" smtClean="0"/>
          </a:p>
          <a:p>
            <a:pPr>
              <a:spcBef>
                <a:spcPct val="0"/>
              </a:spcBef>
            </a:pPr>
            <a:r>
              <a:rPr lang="en-US" u="sng" dirty="0" smtClean="0">
                <a:hlinkClick r:id="rId4"/>
              </a:rPr>
              <a:t>Add to </a:t>
            </a:r>
            <a:r>
              <a:rPr lang="en-US" u="sng" dirty="0" err="1" smtClean="0">
                <a:hlinkClick r:id="rId4"/>
              </a:rPr>
              <a:t>lightbox</a:t>
            </a:r>
            <a:r>
              <a:rPr lang="en-US" u="sng" dirty="0" smtClean="0">
                <a:hlinkClick r:id="rId4"/>
              </a:rPr>
              <a:t>	</a:t>
            </a:r>
          </a:p>
          <a:p>
            <a:pPr>
              <a:spcBef>
                <a:spcPct val="0"/>
              </a:spcBef>
            </a:pPr>
            <a:endParaRPr 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85A0EDB-9977-473F-B517-0C3B05D68CB0}"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DA90210-E462-42B0-9844-113D7FABDF62}"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717B415-F462-4723-B0CA-17611C60C2EB}"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6DD5027-FAAE-4C30-81CD-C88509023804}" type="datetime1">
              <a:rPr lang="en-US" smtClean="0"/>
              <a:t>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A3A1C-9A33-48F0-8D63-AB9ADD9212A3}"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4C3923-8721-495B-B63C-0831447E112B}" type="datetime1">
              <a:rPr lang="en-US" smtClean="0"/>
              <a:t>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A3A1C-9A33-48F0-8D63-AB9ADD9212A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70CFA5-BDEA-4FE5-8883-A8135BA47781}" type="datetime1">
              <a:rPr lang="en-US" smtClean="0"/>
              <a:t>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A3A1C-9A33-48F0-8D63-AB9ADD9212A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A847A4-592C-49D2-BCE9-9E5ECE5E8F4B}" type="datetime1">
              <a:rPr lang="en-US" smtClean="0"/>
              <a:t>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A3A1C-9A33-48F0-8D63-AB9ADD9212A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103FED-DE40-4411-B798-B80214298520}" type="datetime1">
              <a:rPr lang="en-US" smtClean="0"/>
              <a:t>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A3A1C-9A33-48F0-8D63-AB9ADD9212A3}"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F1F191-DC5A-4FF6-977D-F7B47C0DE45A}" type="datetime1">
              <a:rPr lang="en-US" smtClean="0"/>
              <a:t>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A3A1C-9A33-48F0-8D63-AB9ADD9212A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0C71C5-DA91-484F-9708-98F457280A75}" type="datetime1">
              <a:rPr lang="en-US" smtClean="0"/>
              <a:t>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9A3A1C-9A33-48F0-8D63-AB9ADD9212A3}"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1110B9-887D-4273-B0D5-6A0D350A17C8}" type="datetime1">
              <a:rPr lang="en-US" smtClean="0"/>
              <a:t>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9A3A1C-9A33-48F0-8D63-AB9ADD9212A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96918D-4186-43F4-A4E3-554EA9D3A297}" type="datetime1">
              <a:rPr lang="en-US" smtClean="0"/>
              <a:t>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9A3A1C-9A33-48F0-8D63-AB9ADD9212A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205CD6-FA91-4338-93E2-4CE295720D9B}" type="datetime1">
              <a:rPr lang="en-US" smtClean="0"/>
              <a:t>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A3A1C-9A33-48F0-8D63-AB9ADD9212A3}"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9BD5B8-5D97-4479-90FF-DDDD28A249A2}" type="datetime1">
              <a:rPr lang="en-US" smtClean="0"/>
              <a:t>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A3A1C-9A33-48F0-8D63-AB9ADD9212A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47069BE9-8FA2-44A4-8E06-3D6CB6C88A67}" type="datetime1">
              <a:rPr lang="en-US" smtClean="0"/>
              <a:t>2/3/2013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79A3A1C-9A33-48F0-8D63-AB9ADD9212A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C0070187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robbinspathology.com/passthru/linktopage.cfm?showtab=toc&amp;xrefID=R024038" TargetMode="External"/><Relationship Id="rId5" Type="http://schemas.openxmlformats.org/officeDocument/2006/relationships/hyperlink" Target="http://www.robbinspathology.com/passthru/linktopage.cfm?showtab=toc&amp;xrefID=R024037" TargetMode="External"/><Relationship Id="rId4" Type="http://schemas.openxmlformats.org/officeDocument/2006/relationships/hyperlink" Target="http://www.robbinspathology.com/passthru/linktopage.cfm?showtab=toc&amp;xrefID=R024035"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sz="3200" b="1" dirty="0" smtClean="0"/>
              <a:t>Thyroid Nodules and </a:t>
            </a:r>
            <a:r>
              <a:rPr lang="en-US" sz="3200" b="1" dirty="0" err="1" smtClean="0"/>
              <a:t>Neoplasms</a:t>
            </a:r>
            <a:endParaRPr lang="en-US" sz="3200" b="1" dirty="0"/>
          </a:p>
        </p:txBody>
      </p:sp>
      <p:sp>
        <p:nvSpPr>
          <p:cNvPr id="3" name="Subtitle 2"/>
          <p:cNvSpPr>
            <a:spLocks noGrp="1"/>
          </p:cNvSpPr>
          <p:nvPr>
            <p:ph type="subTitle" idx="1"/>
          </p:nvPr>
        </p:nvSpPr>
        <p:spPr/>
        <p:txBody>
          <a:bodyPr rtlCol="0">
            <a:normAutofit/>
          </a:bodyPr>
          <a:lstStyle/>
          <a:p>
            <a:r>
              <a:rPr lang="en-US" sz="2000" b="1" dirty="0" err="1"/>
              <a:t>Emad</a:t>
            </a:r>
            <a:r>
              <a:rPr lang="en-US" sz="2000" b="1" dirty="0"/>
              <a:t> </a:t>
            </a:r>
            <a:r>
              <a:rPr lang="en-US" sz="2000" b="1" dirty="0" err="1"/>
              <a:t>Raddaoui</a:t>
            </a:r>
            <a:r>
              <a:rPr lang="en-US" sz="2000" b="1" dirty="0"/>
              <a:t>, MD, FCAP, FASC</a:t>
            </a:r>
          </a:p>
          <a:p>
            <a:r>
              <a:rPr lang="en-US" sz="2000" b="1" dirty="0"/>
              <a:t>Associate Professor; Consultant</a:t>
            </a:r>
          </a:p>
          <a:p>
            <a:r>
              <a:rPr lang="en-US" sz="2000" b="1" dirty="0"/>
              <a:t>Histopathology &amp; Cytopathology</a:t>
            </a:r>
          </a:p>
        </p:txBody>
      </p:sp>
    </p:spTree>
    <p:extLst>
      <p:ext uri="{BB962C8B-B14F-4D97-AF65-F5344CB8AC3E}">
        <p14:creationId xmlns:p14="http://schemas.microsoft.com/office/powerpoint/2010/main" val="646723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smtClean="0"/>
              <a:t>Carcinomas</a:t>
            </a:r>
            <a:endParaRPr lang="en-US" b="1" dirty="0"/>
          </a:p>
        </p:txBody>
      </p:sp>
      <p:sp>
        <p:nvSpPr>
          <p:cNvPr id="14339" name="Content Placeholder 2"/>
          <p:cNvSpPr>
            <a:spLocks noGrp="1"/>
          </p:cNvSpPr>
          <p:nvPr>
            <p:ph idx="1"/>
          </p:nvPr>
        </p:nvSpPr>
        <p:spPr/>
        <p:txBody>
          <a:bodyPr>
            <a:normAutofit/>
          </a:bodyPr>
          <a:lstStyle/>
          <a:p>
            <a:r>
              <a:rPr lang="en-US" dirty="0" smtClean="0"/>
              <a:t>Most </a:t>
            </a:r>
            <a:r>
              <a:rPr lang="en-US" dirty="0"/>
              <a:t>cases of thyroid carcinoma occur in adults, although some forms, particularly papillary carcinomas, may present in childhood</a:t>
            </a:r>
            <a:r>
              <a:rPr lang="en-US" dirty="0" smtClean="0"/>
              <a:t>.</a:t>
            </a:r>
          </a:p>
          <a:p>
            <a:r>
              <a:rPr lang="en-US" dirty="0"/>
              <a:t>Carcinomas of the thyroid : 1.5% of all cancers</a:t>
            </a:r>
          </a:p>
          <a:p>
            <a:endParaRPr lang="en-US" dirty="0" smtClean="0"/>
          </a:p>
          <a:p>
            <a:r>
              <a:rPr lang="en-US" dirty="0" smtClean="0"/>
              <a:t>The </a:t>
            </a:r>
            <a:r>
              <a:rPr lang="en-US" dirty="0"/>
              <a:t>major subtypes of thyroid carcinoma and their relative frequencies are as </a:t>
            </a:r>
            <a:r>
              <a:rPr lang="en-US" dirty="0" smtClean="0"/>
              <a:t>follows :</a:t>
            </a:r>
          </a:p>
          <a:p>
            <a:r>
              <a:rPr lang="en-US" b="1" dirty="0" smtClean="0"/>
              <a:t>Papillary carcinoma (&gt; 85% of cases)</a:t>
            </a:r>
          </a:p>
          <a:p>
            <a:r>
              <a:rPr lang="en-US" b="1" dirty="0" smtClean="0"/>
              <a:t>Follicular carcinoma (05% to 15% of cases)</a:t>
            </a:r>
          </a:p>
          <a:p>
            <a:r>
              <a:rPr lang="en-US" b="1" dirty="0" smtClean="0"/>
              <a:t>Medullary carcinoma (5% of cases)</a:t>
            </a:r>
          </a:p>
          <a:p>
            <a:r>
              <a:rPr lang="en-US" b="1" dirty="0" smtClean="0"/>
              <a:t>Anaplastic carcinoma (&lt;5% of cases)</a:t>
            </a:r>
          </a:p>
        </p:txBody>
      </p:sp>
      <p:sp>
        <p:nvSpPr>
          <p:cNvPr id="3" name="Slide Number Placeholder 2"/>
          <p:cNvSpPr>
            <a:spLocks noGrp="1"/>
          </p:cNvSpPr>
          <p:nvPr>
            <p:ph type="sldNum" sz="quarter" idx="12"/>
          </p:nvPr>
        </p:nvSpPr>
        <p:spPr/>
        <p:txBody>
          <a:bodyPr/>
          <a:lstStyle/>
          <a:p>
            <a:fld id="{479A3A1C-9A33-48F0-8D63-AB9ADD9212A3}" type="slidenum">
              <a:rPr lang="en-US" smtClean="0"/>
              <a:t>10</a:t>
            </a:fld>
            <a:endParaRPr lang="en-US"/>
          </a:p>
        </p:txBody>
      </p:sp>
    </p:spTree>
    <p:extLst>
      <p:ext uri="{BB962C8B-B14F-4D97-AF65-F5344CB8AC3E}">
        <p14:creationId xmlns:p14="http://schemas.microsoft.com/office/powerpoint/2010/main" val="2106345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smtClean="0"/>
              <a:t>Carcinomas, Genetics </a:t>
            </a:r>
            <a:endParaRPr lang="en-US" b="1" dirty="0"/>
          </a:p>
        </p:txBody>
      </p:sp>
      <p:sp>
        <p:nvSpPr>
          <p:cNvPr id="3" name="Content Placeholder 2"/>
          <p:cNvSpPr>
            <a:spLocks noGrp="1"/>
          </p:cNvSpPr>
          <p:nvPr>
            <p:ph idx="1"/>
          </p:nvPr>
        </p:nvSpPr>
        <p:spPr/>
        <p:txBody>
          <a:bodyPr rtlCol="0">
            <a:normAutofit fontScale="92500" lnSpcReduction="20000"/>
          </a:bodyPr>
          <a:lstStyle/>
          <a:p>
            <a:pPr marL="182880" indent="-182880" fontAlgn="auto">
              <a:spcAft>
                <a:spcPts val="0"/>
              </a:spcAft>
              <a:buFont typeface="Arial" pitchFamily="34" charset="0"/>
              <a:buChar char="•"/>
              <a:defRPr/>
            </a:pPr>
            <a:r>
              <a:rPr lang="en-US" i="1" dirty="0" smtClean="0"/>
              <a:t>Follicular Thyroid Carcinomas: mutations in the RAS family of </a:t>
            </a:r>
            <a:r>
              <a:rPr lang="en-US" i="1" dirty="0" err="1" smtClean="0"/>
              <a:t>oncogenes</a:t>
            </a:r>
            <a:endParaRPr lang="en-US" i="1" u="sng" dirty="0" smtClean="0">
              <a:hlinkClick r:id="rId3"/>
            </a:endParaRPr>
          </a:p>
          <a:p>
            <a:pPr>
              <a:defRPr/>
            </a:pPr>
            <a:r>
              <a:rPr lang="en-US" i="1" dirty="0" smtClean="0"/>
              <a:t>Papillary Thyroid Carcinomas.</a:t>
            </a:r>
          </a:p>
          <a:p>
            <a:pPr marL="0" indent="0">
              <a:buNone/>
              <a:defRPr/>
            </a:pPr>
            <a:r>
              <a:rPr lang="en-US" i="1" dirty="0" smtClean="0"/>
              <a:t>   a-  </a:t>
            </a:r>
            <a:r>
              <a:rPr lang="en-US" i="1" dirty="0"/>
              <a:t>R</a:t>
            </a:r>
            <a:r>
              <a:rPr lang="en-US" i="1" dirty="0" smtClean="0"/>
              <a:t>earrangements of the tyrosine kinase receptors RET or </a:t>
            </a:r>
            <a:r>
              <a:rPr lang="en-US" i="1" dirty="0" smtClean="0"/>
              <a:t>    NTRK1 </a:t>
            </a:r>
            <a:r>
              <a:rPr lang="en-US" i="1" dirty="0"/>
              <a:t>,</a:t>
            </a:r>
            <a:r>
              <a:rPr lang="en-US" i="1" dirty="0" smtClean="0"/>
              <a:t> </a:t>
            </a:r>
          </a:p>
          <a:p>
            <a:pPr marL="0" indent="0">
              <a:buNone/>
              <a:defRPr/>
            </a:pPr>
            <a:r>
              <a:rPr lang="en-US" i="1" dirty="0" smtClean="0"/>
              <a:t>   b-</a:t>
            </a:r>
            <a:r>
              <a:rPr lang="en-US" dirty="0" smtClean="0"/>
              <a:t>Activating </a:t>
            </a:r>
            <a:r>
              <a:rPr lang="en-US" dirty="0" smtClean="0"/>
              <a:t>point mutations in </a:t>
            </a:r>
            <a:r>
              <a:rPr lang="en-US" i="1" dirty="0" smtClean="0"/>
              <a:t>BRAF, or </a:t>
            </a:r>
          </a:p>
          <a:p>
            <a:pPr marL="0" indent="0">
              <a:buNone/>
              <a:defRPr/>
            </a:pPr>
            <a:r>
              <a:rPr lang="en-US" i="1" dirty="0" smtClean="0"/>
              <a:t>   c-RAS </a:t>
            </a:r>
            <a:r>
              <a:rPr lang="en-US" i="1" dirty="0"/>
              <a:t>mutations (10% to 20% of papillary carcinomas). </a:t>
            </a:r>
            <a:endParaRPr lang="en-US" i="1" u="sng" baseline="30000" dirty="0" smtClean="0">
              <a:hlinkClick r:id="rId4"/>
            </a:endParaRPr>
          </a:p>
          <a:p>
            <a:pPr marL="182880" indent="-182880" fontAlgn="auto">
              <a:spcAft>
                <a:spcPts val="0"/>
              </a:spcAft>
              <a:buFont typeface="Arial" pitchFamily="34" charset="0"/>
              <a:buChar char="•"/>
              <a:defRPr/>
            </a:pPr>
            <a:r>
              <a:rPr lang="en-US" i="1" dirty="0" smtClean="0"/>
              <a:t>Medullary Thyroid Carcinomas:   Familial medullary thyroid carcinomas occur in multiple endocrine </a:t>
            </a:r>
            <a:r>
              <a:rPr lang="en-US" i="1" dirty="0" err="1" smtClean="0"/>
              <a:t>neoplasia</a:t>
            </a:r>
            <a:r>
              <a:rPr lang="en-US" i="1" dirty="0" smtClean="0"/>
              <a:t> type 2 (MEN-2) RET proto-oncogene mutation</a:t>
            </a:r>
            <a:endParaRPr lang="en-US" i="1" baseline="30000" dirty="0" smtClean="0">
              <a:hlinkClick r:id="rId5"/>
            </a:endParaRPr>
          </a:p>
          <a:p>
            <a:pPr marL="182880" indent="-182880" fontAlgn="auto">
              <a:spcAft>
                <a:spcPts val="0"/>
              </a:spcAft>
              <a:buFont typeface="Arial" pitchFamily="34" charset="0"/>
              <a:buChar char="•"/>
              <a:defRPr/>
            </a:pPr>
            <a:r>
              <a:rPr lang="en-US" i="1" dirty="0" err="1" smtClean="0"/>
              <a:t>Anaplastic</a:t>
            </a:r>
            <a:r>
              <a:rPr lang="en-US" i="1" dirty="0" smtClean="0"/>
              <a:t> Carcinomas: Inactivating point mutations in the p53 tumor suppressor gene are rare in well-differentiated thyroid carcinomas but common in </a:t>
            </a:r>
            <a:r>
              <a:rPr lang="en-US" i="1" dirty="0" err="1" smtClean="0"/>
              <a:t>anaplastic</a:t>
            </a:r>
            <a:r>
              <a:rPr lang="en-US" i="1" dirty="0" smtClean="0"/>
              <a:t> tumors.</a:t>
            </a:r>
            <a:endParaRPr lang="en-US" i="1" baseline="30000" dirty="0" smtClean="0">
              <a:hlinkClick r:id="rId6"/>
            </a:endParaRPr>
          </a:p>
          <a:p>
            <a:pPr marL="182880" indent="-182880" fontAlgn="auto">
              <a:spcAft>
                <a:spcPts val="0"/>
              </a:spcAft>
              <a:buFont typeface="Arial" pitchFamily="34" charset="0"/>
              <a:buChar char="•"/>
              <a:defRPr/>
            </a:pPr>
            <a:r>
              <a:rPr lang="en-US" dirty="0" smtClean="0"/>
              <a:t>Environmental Factors. The major risk factor predisposing to thyroid cancer is exposure to </a:t>
            </a:r>
            <a:r>
              <a:rPr lang="en-US" i="1" dirty="0" smtClean="0"/>
              <a:t>ionizing radiation</a:t>
            </a:r>
            <a:endParaRPr lang="en-US" dirty="0"/>
          </a:p>
        </p:txBody>
      </p:sp>
      <p:sp>
        <p:nvSpPr>
          <p:cNvPr id="4" name="Slide Number Placeholder 3"/>
          <p:cNvSpPr>
            <a:spLocks noGrp="1"/>
          </p:cNvSpPr>
          <p:nvPr>
            <p:ph type="sldNum" sz="quarter" idx="12"/>
          </p:nvPr>
        </p:nvSpPr>
        <p:spPr/>
        <p:txBody>
          <a:bodyPr/>
          <a:lstStyle/>
          <a:p>
            <a:fld id="{479A3A1C-9A33-48F0-8D63-AB9ADD9212A3}" type="slidenum">
              <a:rPr lang="en-US" smtClean="0"/>
              <a:t>11</a:t>
            </a:fld>
            <a:endParaRPr lang="en-US"/>
          </a:p>
        </p:txBody>
      </p:sp>
    </p:spTree>
    <p:extLst>
      <p:ext uri="{BB962C8B-B14F-4D97-AF65-F5344CB8AC3E}">
        <p14:creationId xmlns:p14="http://schemas.microsoft.com/office/powerpoint/2010/main" val="2547383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Papillary Thyroid Carcinoma</a:t>
            </a:r>
            <a:endParaRPr lang="en-US" dirty="0"/>
          </a:p>
        </p:txBody>
      </p:sp>
      <p:sp>
        <p:nvSpPr>
          <p:cNvPr id="16387" name="Content Placeholder 2"/>
          <p:cNvSpPr>
            <a:spLocks noGrp="1"/>
          </p:cNvSpPr>
          <p:nvPr>
            <p:ph idx="1"/>
          </p:nvPr>
        </p:nvSpPr>
        <p:spPr/>
        <p:txBody>
          <a:bodyPr/>
          <a:lstStyle/>
          <a:p>
            <a:endParaRPr lang="en-US" b="1" dirty="0" smtClean="0"/>
          </a:p>
          <a:p>
            <a:r>
              <a:rPr lang="en-US" b="1" dirty="0" smtClean="0"/>
              <a:t>Most </a:t>
            </a:r>
            <a:r>
              <a:rPr lang="en-US" b="1" dirty="0" smtClean="0"/>
              <a:t>often between the ages of 25 and 50</a:t>
            </a:r>
          </a:p>
          <a:p>
            <a:r>
              <a:rPr lang="en-US" b="1" dirty="0" smtClean="0"/>
              <a:t>Majority of thyroid carcinomas associated with previous exposure to ionizing radiation.</a:t>
            </a:r>
          </a:p>
          <a:p>
            <a:r>
              <a:rPr lang="en-US" b="1" dirty="0" smtClean="0"/>
              <a:t> The incidence of papillary carcinoma has increased markedly in the last 30 years</a:t>
            </a:r>
          </a:p>
          <a:p>
            <a:r>
              <a:rPr lang="en-US" b="1" dirty="0" smtClean="0"/>
              <a:t>solitary or multifocal lesions</a:t>
            </a:r>
            <a:endParaRPr lang="en-US" dirty="0" smtClean="0"/>
          </a:p>
        </p:txBody>
      </p:sp>
      <p:sp>
        <p:nvSpPr>
          <p:cNvPr id="3" name="Slide Number Placeholder 2"/>
          <p:cNvSpPr>
            <a:spLocks noGrp="1"/>
          </p:cNvSpPr>
          <p:nvPr>
            <p:ph type="sldNum" sz="quarter" idx="12"/>
          </p:nvPr>
        </p:nvSpPr>
        <p:spPr/>
        <p:txBody>
          <a:bodyPr/>
          <a:lstStyle/>
          <a:p>
            <a:fld id="{479A3A1C-9A33-48F0-8D63-AB9ADD9212A3}" type="slidenum">
              <a:rPr lang="en-US" smtClean="0"/>
              <a:t>12</a:t>
            </a:fld>
            <a:endParaRPr lang="en-US"/>
          </a:p>
        </p:txBody>
      </p:sp>
    </p:spTree>
    <p:extLst>
      <p:ext uri="{BB962C8B-B14F-4D97-AF65-F5344CB8AC3E}">
        <p14:creationId xmlns:p14="http://schemas.microsoft.com/office/powerpoint/2010/main" val="2744597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smtClean="0"/>
              <a:t>Papillary Carcinomas, Morphology</a:t>
            </a:r>
            <a:endParaRPr lang="en-US" b="1" dirty="0"/>
          </a:p>
        </p:txBody>
      </p:sp>
      <p:sp>
        <p:nvSpPr>
          <p:cNvPr id="17411" name="Content Placeholder 2"/>
          <p:cNvSpPr>
            <a:spLocks noGrp="1"/>
          </p:cNvSpPr>
          <p:nvPr>
            <p:ph idx="1"/>
          </p:nvPr>
        </p:nvSpPr>
        <p:spPr/>
        <p:txBody>
          <a:bodyPr/>
          <a:lstStyle/>
          <a:p>
            <a:endParaRPr lang="en-US" b="1" smtClean="0"/>
          </a:p>
          <a:p>
            <a:r>
              <a:rPr lang="en-US" b="1" smtClean="0"/>
              <a:t>Papillary structures</a:t>
            </a:r>
          </a:p>
          <a:p>
            <a:r>
              <a:rPr lang="en-US" b="1" smtClean="0"/>
              <a:t>Orphan Annie nuclei</a:t>
            </a:r>
          </a:p>
          <a:p>
            <a:r>
              <a:rPr lang="en-US" b="1" smtClean="0"/>
              <a:t>Psammoma bodies</a:t>
            </a:r>
          </a:p>
          <a:p>
            <a:r>
              <a:rPr lang="en-US" b="1" smtClean="0"/>
              <a:t>Pseudoinclusions</a:t>
            </a:r>
          </a:p>
          <a:p>
            <a:r>
              <a:rPr lang="en-US" b="1" smtClean="0"/>
              <a:t>Grooved nuclei	</a:t>
            </a:r>
          </a:p>
          <a:p>
            <a:endParaRPr lang="en-US" b="1" smtClean="0"/>
          </a:p>
        </p:txBody>
      </p:sp>
      <p:sp>
        <p:nvSpPr>
          <p:cNvPr id="3" name="Slide Number Placeholder 2"/>
          <p:cNvSpPr>
            <a:spLocks noGrp="1"/>
          </p:cNvSpPr>
          <p:nvPr>
            <p:ph type="sldNum" sz="quarter" idx="12"/>
          </p:nvPr>
        </p:nvSpPr>
        <p:spPr/>
        <p:txBody>
          <a:bodyPr/>
          <a:lstStyle/>
          <a:p>
            <a:fld id="{479A3A1C-9A33-48F0-8D63-AB9ADD9212A3}" type="slidenum">
              <a:rPr lang="en-US" smtClean="0"/>
              <a:t>13</a:t>
            </a:fld>
            <a:endParaRPr lang="en-US"/>
          </a:p>
        </p:txBody>
      </p:sp>
    </p:spTree>
    <p:extLst>
      <p:ext uri="{BB962C8B-B14F-4D97-AF65-F5344CB8AC3E}">
        <p14:creationId xmlns:p14="http://schemas.microsoft.com/office/powerpoint/2010/main" val="1244151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smtClean="0"/>
              <a:t>Papillary Carcinomas, Variants</a:t>
            </a:r>
            <a:endParaRPr lang="en-US" b="1" dirty="0"/>
          </a:p>
        </p:txBody>
      </p:sp>
      <p:sp>
        <p:nvSpPr>
          <p:cNvPr id="18435" name="Content Placeholder 2"/>
          <p:cNvSpPr>
            <a:spLocks noGrp="1"/>
          </p:cNvSpPr>
          <p:nvPr>
            <p:ph idx="1"/>
          </p:nvPr>
        </p:nvSpPr>
        <p:spPr/>
        <p:txBody>
          <a:bodyPr/>
          <a:lstStyle/>
          <a:p>
            <a:endParaRPr lang="en-US" b="1" smtClean="0"/>
          </a:p>
          <a:p>
            <a:r>
              <a:rPr lang="en-US" b="1" smtClean="0"/>
              <a:t>Tall cell variant</a:t>
            </a:r>
          </a:p>
          <a:p>
            <a:r>
              <a:rPr lang="en-US" b="1" smtClean="0"/>
              <a:t>Hyalinizingtrabecular tumors ( ret/PTC gene rearrangement)</a:t>
            </a:r>
          </a:p>
          <a:p>
            <a:r>
              <a:rPr lang="en-US" b="1" smtClean="0"/>
              <a:t>Follicular </a:t>
            </a:r>
          </a:p>
          <a:p>
            <a:r>
              <a:rPr lang="en-US" b="1" smtClean="0"/>
              <a:t>Encapsulated</a:t>
            </a:r>
          </a:p>
          <a:p>
            <a:r>
              <a:rPr lang="en-US" b="1" smtClean="0"/>
              <a:t>Diffuse sclerosing</a:t>
            </a:r>
          </a:p>
          <a:p>
            <a:endParaRPr lang="en-US" b="1" smtClean="0"/>
          </a:p>
        </p:txBody>
      </p:sp>
      <p:sp>
        <p:nvSpPr>
          <p:cNvPr id="3" name="Slide Number Placeholder 2"/>
          <p:cNvSpPr>
            <a:spLocks noGrp="1"/>
          </p:cNvSpPr>
          <p:nvPr>
            <p:ph type="sldNum" sz="quarter" idx="12"/>
          </p:nvPr>
        </p:nvSpPr>
        <p:spPr/>
        <p:txBody>
          <a:bodyPr/>
          <a:lstStyle/>
          <a:p>
            <a:fld id="{479A3A1C-9A33-48F0-8D63-AB9ADD9212A3}" type="slidenum">
              <a:rPr lang="en-US" smtClean="0"/>
              <a:t>14</a:t>
            </a:fld>
            <a:endParaRPr lang="en-US"/>
          </a:p>
        </p:txBody>
      </p:sp>
    </p:spTree>
    <p:extLst>
      <p:ext uri="{BB962C8B-B14F-4D97-AF65-F5344CB8AC3E}">
        <p14:creationId xmlns:p14="http://schemas.microsoft.com/office/powerpoint/2010/main" val="3583104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b="1" dirty="0"/>
          </a:p>
        </p:txBody>
      </p:sp>
      <p:pic>
        <p:nvPicPr>
          <p:cNvPr id="19459" name="Picture 2" descr="C:\Documents and Settings\Dr.Hala\My Documents\My Pictures\untitled.bmp"/>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0" y="381000"/>
            <a:ext cx="9169400" cy="6477000"/>
          </a:xfrm>
        </p:spPr>
      </p:pic>
      <p:sp>
        <p:nvSpPr>
          <p:cNvPr id="3" name="Slide Number Placeholder 2"/>
          <p:cNvSpPr>
            <a:spLocks noGrp="1"/>
          </p:cNvSpPr>
          <p:nvPr>
            <p:ph type="sldNum" sz="quarter" idx="12"/>
          </p:nvPr>
        </p:nvSpPr>
        <p:spPr/>
        <p:txBody>
          <a:bodyPr/>
          <a:lstStyle/>
          <a:p>
            <a:fld id="{479A3A1C-9A33-48F0-8D63-AB9ADD9212A3}" type="slidenum">
              <a:rPr lang="en-US" smtClean="0"/>
              <a:t>15</a:t>
            </a:fld>
            <a:endParaRPr lang="en-US"/>
          </a:p>
        </p:txBody>
      </p:sp>
    </p:spTree>
    <p:extLst>
      <p:ext uri="{BB962C8B-B14F-4D97-AF65-F5344CB8AC3E}">
        <p14:creationId xmlns:p14="http://schemas.microsoft.com/office/powerpoint/2010/main" val="2860293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C:\Documents and Settings\Dr.Hala\My Documents\My Pictures\untitled.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743200"/>
            <a:ext cx="5562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Content Placeholder 3" descr="C:\Documents and Settings\Dr.Hala\My Documents\My Pictures\untitled.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029200"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479A3A1C-9A33-48F0-8D63-AB9ADD9212A3}" type="slidenum">
              <a:rPr lang="en-US" smtClean="0"/>
              <a:t>16</a:t>
            </a:fld>
            <a:endParaRPr lang="en-US"/>
          </a:p>
        </p:txBody>
      </p:sp>
    </p:spTree>
    <p:extLst>
      <p:ext uri="{BB962C8B-B14F-4D97-AF65-F5344CB8AC3E}">
        <p14:creationId xmlns:p14="http://schemas.microsoft.com/office/powerpoint/2010/main" val="48585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PTC, Clinical Course</a:t>
            </a:r>
            <a:endParaRPr lang="en-US" dirty="0"/>
          </a:p>
        </p:txBody>
      </p:sp>
      <p:sp>
        <p:nvSpPr>
          <p:cNvPr id="3" name="Content Placeholder 2"/>
          <p:cNvSpPr>
            <a:spLocks noGrp="1"/>
          </p:cNvSpPr>
          <p:nvPr>
            <p:ph idx="1"/>
          </p:nvPr>
        </p:nvSpPr>
        <p:spPr/>
        <p:txBody>
          <a:bodyPr rtlCol="0">
            <a:normAutofit/>
          </a:bodyPr>
          <a:lstStyle/>
          <a:p>
            <a:pPr marL="182880" indent="-182880" fontAlgn="auto">
              <a:spcAft>
                <a:spcPts val="0"/>
              </a:spcAft>
              <a:buFont typeface="Arial" pitchFamily="34" charset="0"/>
              <a:buNone/>
              <a:defRPr/>
            </a:pPr>
            <a:r>
              <a:rPr lang="en-US" b="1" dirty="0" smtClean="0"/>
              <a:t> </a:t>
            </a:r>
          </a:p>
          <a:p>
            <a:pPr marL="182880" indent="-182880" fontAlgn="auto">
              <a:spcAft>
                <a:spcPts val="0"/>
              </a:spcAft>
              <a:buFont typeface="Arial" pitchFamily="34" charset="0"/>
              <a:buChar char="•"/>
              <a:defRPr/>
            </a:pPr>
            <a:r>
              <a:rPr lang="en-US" b="1" dirty="0" smtClean="0"/>
              <a:t>Most present as asymptomatic thyroid nodules, </a:t>
            </a:r>
          </a:p>
          <a:p>
            <a:pPr marL="182880" indent="-182880" fontAlgn="auto">
              <a:spcAft>
                <a:spcPts val="0"/>
              </a:spcAft>
              <a:buFont typeface="Arial" pitchFamily="34" charset="0"/>
              <a:buChar char="•"/>
              <a:defRPr/>
            </a:pPr>
            <a:r>
              <a:rPr lang="en-US" b="1" dirty="0" smtClean="0"/>
              <a:t>The first manifestation may be a mass in a cervical lymph node. </a:t>
            </a:r>
          </a:p>
          <a:p>
            <a:pPr marL="182880" indent="-182880" fontAlgn="auto">
              <a:spcAft>
                <a:spcPts val="0"/>
              </a:spcAft>
              <a:buFont typeface="Arial" pitchFamily="34" charset="0"/>
              <a:buChar char="•"/>
              <a:defRPr/>
            </a:pPr>
            <a:r>
              <a:rPr lang="en-US" b="1" dirty="0" smtClean="0"/>
              <a:t>Papillary thyroid cancers have an excellent prognosis.</a:t>
            </a:r>
          </a:p>
          <a:p>
            <a:pPr marL="182880" indent="-182880" fontAlgn="auto">
              <a:spcAft>
                <a:spcPts val="0"/>
              </a:spcAft>
              <a:buFont typeface="Arial" pitchFamily="34" charset="0"/>
              <a:buChar char="•"/>
              <a:defRPr/>
            </a:pPr>
            <a:r>
              <a:rPr lang="en-US" b="1" dirty="0" smtClean="0"/>
              <a:t>Prognosis of PTC is dependent on several factors including age (in general, the prognosis is less favorable among patients older than 40 years), the presence of extra-thyroidal extension, and presence of distant metastases (stage).</a:t>
            </a:r>
          </a:p>
          <a:p>
            <a:pPr marL="182880" indent="-182880" fontAlgn="auto">
              <a:spcAft>
                <a:spcPts val="0"/>
              </a:spcAft>
              <a:buFont typeface="Arial" pitchFamily="34" charset="0"/>
              <a:buChar char="•"/>
              <a:defRPr/>
            </a:pPr>
            <a:endParaRPr lang="en-US" dirty="0"/>
          </a:p>
        </p:txBody>
      </p:sp>
      <p:sp>
        <p:nvSpPr>
          <p:cNvPr id="4" name="Slide Number Placeholder 3"/>
          <p:cNvSpPr>
            <a:spLocks noGrp="1"/>
          </p:cNvSpPr>
          <p:nvPr>
            <p:ph type="sldNum" sz="quarter" idx="12"/>
          </p:nvPr>
        </p:nvSpPr>
        <p:spPr/>
        <p:txBody>
          <a:bodyPr/>
          <a:lstStyle/>
          <a:p>
            <a:fld id="{479A3A1C-9A33-48F0-8D63-AB9ADD9212A3}" type="slidenum">
              <a:rPr lang="en-US" smtClean="0"/>
              <a:t>17</a:t>
            </a:fld>
            <a:endParaRPr lang="en-US"/>
          </a:p>
        </p:txBody>
      </p:sp>
    </p:spTree>
    <p:extLst>
      <p:ext uri="{BB962C8B-B14F-4D97-AF65-F5344CB8AC3E}">
        <p14:creationId xmlns:p14="http://schemas.microsoft.com/office/powerpoint/2010/main" val="3397918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smtClean="0"/>
              <a:t>Follicular Carcinomas</a:t>
            </a:r>
            <a:endParaRPr lang="en-US" b="1" dirty="0"/>
          </a:p>
        </p:txBody>
      </p:sp>
      <p:sp>
        <p:nvSpPr>
          <p:cNvPr id="22531" name="Content Placeholder 2"/>
          <p:cNvSpPr>
            <a:spLocks noGrp="1"/>
          </p:cNvSpPr>
          <p:nvPr>
            <p:ph idx="1"/>
          </p:nvPr>
        </p:nvSpPr>
        <p:spPr/>
        <p:txBody>
          <a:bodyPr/>
          <a:lstStyle/>
          <a:p>
            <a:endParaRPr lang="en-US" b="1" smtClean="0"/>
          </a:p>
          <a:p>
            <a:r>
              <a:rPr lang="en-US" b="1" smtClean="0"/>
              <a:t>5% to 15% of primary thyroid cancers.</a:t>
            </a:r>
          </a:p>
          <a:p>
            <a:r>
              <a:rPr lang="en-US" b="1" smtClean="0"/>
              <a:t> More common in women (3 : 1) </a:t>
            </a:r>
          </a:p>
          <a:p>
            <a:r>
              <a:rPr lang="en-US" b="1" smtClean="0"/>
              <a:t>Peak incidence between 40 and 60 years. </a:t>
            </a:r>
          </a:p>
          <a:p>
            <a:r>
              <a:rPr lang="en-US" b="1" smtClean="0"/>
              <a:t>More frequent in areas with dietary iodine deficiency</a:t>
            </a:r>
          </a:p>
        </p:txBody>
      </p:sp>
      <p:sp>
        <p:nvSpPr>
          <p:cNvPr id="3" name="Slide Number Placeholder 2"/>
          <p:cNvSpPr>
            <a:spLocks noGrp="1"/>
          </p:cNvSpPr>
          <p:nvPr>
            <p:ph type="sldNum" sz="quarter" idx="12"/>
          </p:nvPr>
        </p:nvSpPr>
        <p:spPr/>
        <p:txBody>
          <a:bodyPr/>
          <a:lstStyle/>
          <a:p>
            <a:fld id="{479A3A1C-9A33-48F0-8D63-AB9ADD9212A3}" type="slidenum">
              <a:rPr lang="en-US" smtClean="0"/>
              <a:t>18</a:t>
            </a:fld>
            <a:endParaRPr lang="en-US"/>
          </a:p>
        </p:txBody>
      </p:sp>
    </p:spTree>
    <p:extLst>
      <p:ext uri="{BB962C8B-B14F-4D97-AF65-F5344CB8AC3E}">
        <p14:creationId xmlns:p14="http://schemas.microsoft.com/office/powerpoint/2010/main" val="4235769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Follicular Carcinomas</a:t>
            </a:r>
            <a:endParaRPr lang="en-US" dirty="0"/>
          </a:p>
        </p:txBody>
      </p:sp>
      <p:sp>
        <p:nvSpPr>
          <p:cNvPr id="23555" name="Content Placeholder 2"/>
          <p:cNvSpPr>
            <a:spLocks noGrp="1"/>
          </p:cNvSpPr>
          <p:nvPr>
            <p:ph idx="1"/>
          </p:nvPr>
        </p:nvSpPr>
        <p:spPr/>
        <p:txBody>
          <a:bodyPr/>
          <a:lstStyle/>
          <a:p>
            <a:endParaRPr lang="en-US" b="1" smtClean="0"/>
          </a:p>
          <a:p>
            <a:endParaRPr lang="en-US" b="1" smtClean="0"/>
          </a:p>
          <a:p>
            <a:r>
              <a:rPr lang="en-US" b="1" smtClean="0"/>
              <a:t>Minimally invasive( well encapsulated)</a:t>
            </a:r>
          </a:p>
          <a:p>
            <a:r>
              <a:rPr lang="en-US" b="1" smtClean="0"/>
              <a:t>Widely invasive</a:t>
            </a:r>
          </a:p>
          <a:p>
            <a:pPr>
              <a:buFont typeface="Arial" charset="0"/>
              <a:buNone/>
            </a:pPr>
            <a:endParaRPr lang="en-US" smtClean="0"/>
          </a:p>
        </p:txBody>
      </p:sp>
      <p:sp>
        <p:nvSpPr>
          <p:cNvPr id="3" name="Slide Number Placeholder 2"/>
          <p:cNvSpPr>
            <a:spLocks noGrp="1"/>
          </p:cNvSpPr>
          <p:nvPr>
            <p:ph type="sldNum" sz="quarter" idx="12"/>
          </p:nvPr>
        </p:nvSpPr>
        <p:spPr/>
        <p:txBody>
          <a:bodyPr/>
          <a:lstStyle/>
          <a:p>
            <a:fld id="{479A3A1C-9A33-48F0-8D63-AB9ADD9212A3}" type="slidenum">
              <a:rPr lang="en-US" smtClean="0"/>
              <a:t>19</a:t>
            </a:fld>
            <a:endParaRPr lang="en-US"/>
          </a:p>
        </p:txBody>
      </p:sp>
    </p:spTree>
    <p:extLst>
      <p:ext uri="{BB962C8B-B14F-4D97-AF65-F5344CB8AC3E}">
        <p14:creationId xmlns:p14="http://schemas.microsoft.com/office/powerpoint/2010/main" val="3345902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Solitary thyroid nodule</a:t>
            </a:r>
            <a:endParaRPr lang="en-US" dirty="0"/>
          </a:p>
        </p:txBody>
      </p:sp>
      <p:sp>
        <p:nvSpPr>
          <p:cNvPr id="3" name="Content Placeholder 2"/>
          <p:cNvSpPr>
            <a:spLocks noGrp="1"/>
          </p:cNvSpPr>
          <p:nvPr>
            <p:ph idx="1"/>
          </p:nvPr>
        </p:nvSpPr>
        <p:spPr/>
        <p:txBody>
          <a:bodyPr rtlCol="0">
            <a:normAutofit fontScale="92500" lnSpcReduction="20000"/>
          </a:bodyPr>
          <a:lstStyle/>
          <a:p>
            <a:pPr marL="182880" indent="-182880" fontAlgn="auto">
              <a:spcAft>
                <a:spcPts val="0"/>
              </a:spcAft>
              <a:buFont typeface="Arial" pitchFamily="34" charset="0"/>
              <a:buChar char="•"/>
              <a:defRPr/>
            </a:pPr>
            <a:r>
              <a:rPr lang="en-US" b="1" dirty="0" smtClean="0"/>
              <a:t>Palpably discrete swelling within an otherwise apparently normal thyroid gland. </a:t>
            </a:r>
          </a:p>
          <a:p>
            <a:pPr marL="182880" indent="-182880" fontAlgn="auto">
              <a:spcAft>
                <a:spcPts val="0"/>
              </a:spcAft>
              <a:buFont typeface="Arial" pitchFamily="34" charset="0"/>
              <a:buChar char="•"/>
              <a:defRPr/>
            </a:pPr>
            <a:r>
              <a:rPr lang="en-US" b="1" dirty="0" smtClean="0"/>
              <a:t>The estimated incidence of solitary palpable nodules in the adult population of the United States varies between 1% and 10%.  </a:t>
            </a:r>
          </a:p>
          <a:p>
            <a:pPr marL="182880" indent="-182880" fontAlgn="auto">
              <a:spcAft>
                <a:spcPts val="0"/>
              </a:spcAft>
              <a:buFont typeface="Arial" pitchFamily="34" charset="0"/>
              <a:buChar char="•"/>
              <a:defRPr/>
            </a:pPr>
            <a:r>
              <a:rPr lang="en-US" b="1" dirty="0" smtClean="0"/>
              <a:t>Single nodules are about four times more common in women than in men. </a:t>
            </a:r>
          </a:p>
          <a:p>
            <a:pPr marL="182880" indent="-182880" fontAlgn="auto">
              <a:spcAft>
                <a:spcPts val="0"/>
              </a:spcAft>
              <a:buFont typeface="Arial" pitchFamily="34" charset="0"/>
              <a:buChar char="•"/>
              <a:defRPr/>
            </a:pPr>
            <a:r>
              <a:rPr lang="en-US" b="1" dirty="0" smtClean="0"/>
              <a:t>The incidence of thyroid nodules increases throughout life.</a:t>
            </a:r>
          </a:p>
          <a:p>
            <a:pPr marL="182880" indent="-182880" fontAlgn="auto">
              <a:spcAft>
                <a:spcPts val="0"/>
              </a:spcAft>
              <a:buFont typeface="Arial" pitchFamily="34" charset="0"/>
              <a:buChar char="•"/>
              <a:defRPr/>
            </a:pPr>
            <a:endParaRPr lang="en-US" b="1" dirty="0" smtClean="0"/>
          </a:p>
          <a:p>
            <a:pPr marL="182880" indent="-182880" fontAlgn="auto">
              <a:spcAft>
                <a:spcPts val="0"/>
              </a:spcAft>
              <a:buFont typeface="Arial" pitchFamily="34" charset="0"/>
              <a:buChar char="•"/>
              <a:defRPr/>
            </a:pPr>
            <a:r>
              <a:rPr lang="en-US" b="1" dirty="0" smtClean="0"/>
              <a:t>Majority of solitary nodules of the thyroid prove to be localized, non-</a:t>
            </a:r>
            <a:r>
              <a:rPr lang="en-US" b="1" dirty="0" err="1" smtClean="0"/>
              <a:t>neoplastic</a:t>
            </a:r>
            <a:r>
              <a:rPr lang="en-US" b="1" dirty="0" smtClean="0"/>
              <a:t> conditions or benign </a:t>
            </a:r>
            <a:r>
              <a:rPr lang="en-US" b="1" dirty="0" err="1" smtClean="0"/>
              <a:t>neoplasms</a:t>
            </a:r>
            <a:r>
              <a:rPr lang="en-US" b="1" dirty="0" smtClean="0"/>
              <a:t> such as follicular adenomas. </a:t>
            </a:r>
          </a:p>
          <a:p>
            <a:pPr marL="182880" indent="-182880" fontAlgn="auto">
              <a:spcAft>
                <a:spcPts val="0"/>
              </a:spcAft>
              <a:buFont typeface="Arial" pitchFamily="34" charset="0"/>
              <a:buChar char="•"/>
              <a:defRPr/>
            </a:pPr>
            <a:r>
              <a:rPr lang="en-US" b="1" dirty="0" smtClean="0"/>
              <a:t>B</a:t>
            </a:r>
            <a:r>
              <a:rPr lang="en-US" b="1" i="1" dirty="0" smtClean="0"/>
              <a:t>enign </a:t>
            </a:r>
            <a:r>
              <a:rPr lang="en-US" b="1" i="1" dirty="0" err="1" smtClean="0"/>
              <a:t>neoplasms</a:t>
            </a:r>
            <a:r>
              <a:rPr lang="en-US" b="1" i="1" dirty="0" smtClean="0"/>
              <a:t> outnumber thyroid carcinomas by a ratio of nearly 10 : 1</a:t>
            </a:r>
            <a:endParaRPr lang="en-US" dirty="0"/>
          </a:p>
        </p:txBody>
      </p:sp>
      <p:sp>
        <p:nvSpPr>
          <p:cNvPr id="4" name="Slide Number Placeholder 3"/>
          <p:cNvSpPr>
            <a:spLocks noGrp="1"/>
          </p:cNvSpPr>
          <p:nvPr>
            <p:ph type="sldNum" sz="quarter" idx="12"/>
          </p:nvPr>
        </p:nvSpPr>
        <p:spPr/>
        <p:txBody>
          <a:bodyPr/>
          <a:lstStyle/>
          <a:p>
            <a:fld id="{479A3A1C-9A33-48F0-8D63-AB9ADD9212A3}" type="slidenum">
              <a:rPr lang="en-US" smtClean="0"/>
              <a:t>2</a:t>
            </a:fld>
            <a:endParaRPr lang="en-US"/>
          </a:p>
        </p:txBody>
      </p:sp>
    </p:spTree>
    <p:extLst>
      <p:ext uri="{BB962C8B-B14F-4D97-AF65-F5344CB8AC3E}">
        <p14:creationId xmlns:p14="http://schemas.microsoft.com/office/powerpoint/2010/main" val="1064438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smtClean="0"/>
              <a:t>Follicular Carcinomas</a:t>
            </a:r>
            <a:endParaRPr lang="en-US" b="1" dirty="0"/>
          </a:p>
        </p:txBody>
      </p:sp>
      <p:pic>
        <p:nvPicPr>
          <p:cNvPr id="24579" name="Picture 2" descr="C:\Documents and Settings\Dr.Hala\My Documents\My Pictures\untitled.bmp"/>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752600"/>
            <a:ext cx="4343400" cy="5105400"/>
          </a:xfrm>
        </p:spPr>
      </p:pic>
      <p:pic>
        <p:nvPicPr>
          <p:cNvPr id="24580" name="Picture 3" descr="C:\Documents and Settings\Dr.Hala\My Documents\My Pictures\untitled.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752600"/>
            <a:ext cx="4800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479A3A1C-9A33-48F0-8D63-AB9ADD9212A3}" type="slidenum">
              <a:rPr lang="en-US" smtClean="0"/>
              <a:t>20</a:t>
            </a:fld>
            <a:endParaRPr lang="en-US"/>
          </a:p>
        </p:txBody>
      </p:sp>
    </p:spTree>
    <p:extLst>
      <p:ext uri="{BB962C8B-B14F-4D97-AF65-F5344CB8AC3E}">
        <p14:creationId xmlns:p14="http://schemas.microsoft.com/office/powerpoint/2010/main" val="896142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smtClean="0"/>
              <a:t>Follicular Carcinomas</a:t>
            </a:r>
            <a:endParaRPr lang="en-US" b="1" dirty="0"/>
          </a:p>
        </p:txBody>
      </p:sp>
      <p:pic>
        <p:nvPicPr>
          <p:cNvPr id="25603" name="Picture 2" descr="C:\Documents and Settings\Dr.Hala\My Documents\My Pictures\untitled.bmp"/>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1447800"/>
            <a:ext cx="5334000" cy="5562600"/>
          </a:xfrm>
        </p:spPr>
      </p:pic>
      <p:sp>
        <p:nvSpPr>
          <p:cNvPr id="3" name="Slide Number Placeholder 2"/>
          <p:cNvSpPr>
            <a:spLocks noGrp="1"/>
          </p:cNvSpPr>
          <p:nvPr>
            <p:ph type="sldNum" sz="quarter" idx="12"/>
          </p:nvPr>
        </p:nvSpPr>
        <p:spPr/>
        <p:txBody>
          <a:bodyPr/>
          <a:lstStyle/>
          <a:p>
            <a:fld id="{479A3A1C-9A33-48F0-8D63-AB9ADD9212A3}" type="slidenum">
              <a:rPr lang="en-US" smtClean="0"/>
              <a:t>21</a:t>
            </a:fld>
            <a:endParaRPr lang="en-US"/>
          </a:p>
        </p:txBody>
      </p:sp>
    </p:spTree>
    <p:extLst>
      <p:ext uri="{BB962C8B-B14F-4D97-AF65-F5344CB8AC3E}">
        <p14:creationId xmlns:p14="http://schemas.microsoft.com/office/powerpoint/2010/main" val="3204136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err="1" smtClean="0"/>
              <a:t>Medullary</a:t>
            </a:r>
            <a:r>
              <a:rPr lang="en-US" b="1" dirty="0" smtClean="0"/>
              <a:t> Carcinomas</a:t>
            </a:r>
            <a:endParaRPr lang="en-US" b="1" dirty="0"/>
          </a:p>
        </p:txBody>
      </p:sp>
      <p:sp>
        <p:nvSpPr>
          <p:cNvPr id="26627" name="Content Placeholder 2"/>
          <p:cNvSpPr>
            <a:spLocks noGrp="1"/>
          </p:cNvSpPr>
          <p:nvPr>
            <p:ph idx="1"/>
          </p:nvPr>
        </p:nvSpPr>
        <p:spPr>
          <a:xfrm>
            <a:off x="685800" y="1447800"/>
            <a:ext cx="7772400" cy="4572000"/>
          </a:xfrm>
        </p:spPr>
        <p:txBody>
          <a:bodyPr/>
          <a:lstStyle/>
          <a:p>
            <a:endParaRPr lang="en-US" b="1" smtClean="0"/>
          </a:p>
          <a:p>
            <a:endParaRPr lang="en-US" b="1" smtClean="0"/>
          </a:p>
          <a:p>
            <a:r>
              <a:rPr lang="en-US" b="1" smtClean="0"/>
              <a:t>Medullary carcinomas of the thyroid are </a:t>
            </a:r>
            <a:r>
              <a:rPr lang="en-US" b="1" i="1" smtClean="0"/>
              <a:t>neuroendocrineneoplasms derived from the parafollicular cells, or C cells, of the thyroid.</a:t>
            </a:r>
            <a:endParaRPr lang="en-US" b="1" smtClean="0"/>
          </a:p>
        </p:txBody>
      </p:sp>
      <p:sp>
        <p:nvSpPr>
          <p:cNvPr id="3" name="Slide Number Placeholder 2"/>
          <p:cNvSpPr>
            <a:spLocks noGrp="1"/>
          </p:cNvSpPr>
          <p:nvPr>
            <p:ph type="sldNum" sz="quarter" idx="12"/>
          </p:nvPr>
        </p:nvSpPr>
        <p:spPr/>
        <p:txBody>
          <a:bodyPr/>
          <a:lstStyle/>
          <a:p>
            <a:fld id="{479A3A1C-9A33-48F0-8D63-AB9ADD9212A3}" type="slidenum">
              <a:rPr lang="en-US" smtClean="0"/>
              <a:t>22</a:t>
            </a:fld>
            <a:endParaRPr lang="en-US"/>
          </a:p>
        </p:txBody>
      </p:sp>
    </p:spTree>
    <p:extLst>
      <p:ext uri="{BB962C8B-B14F-4D97-AF65-F5344CB8AC3E}">
        <p14:creationId xmlns:p14="http://schemas.microsoft.com/office/powerpoint/2010/main" val="3430126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err="1" smtClean="0"/>
              <a:t>Medullary</a:t>
            </a:r>
            <a:r>
              <a:rPr lang="en-US" dirty="0" smtClean="0"/>
              <a:t> Carcinomas</a:t>
            </a:r>
            <a:endParaRPr lang="en-US" dirty="0"/>
          </a:p>
        </p:txBody>
      </p:sp>
      <p:sp>
        <p:nvSpPr>
          <p:cNvPr id="3" name="Content Placeholder 2"/>
          <p:cNvSpPr>
            <a:spLocks noGrp="1"/>
          </p:cNvSpPr>
          <p:nvPr>
            <p:ph idx="1"/>
          </p:nvPr>
        </p:nvSpPr>
        <p:spPr/>
        <p:txBody>
          <a:bodyPr rtlCol="0">
            <a:normAutofit/>
          </a:bodyPr>
          <a:lstStyle/>
          <a:p>
            <a:pPr marL="182880" indent="-182880" fontAlgn="auto">
              <a:spcAft>
                <a:spcPts val="0"/>
              </a:spcAft>
              <a:buFont typeface="Arial" pitchFamily="34" charset="0"/>
              <a:buChar char="•"/>
              <a:defRPr/>
            </a:pPr>
            <a:r>
              <a:rPr lang="en-US" b="1" dirty="0" err="1" smtClean="0"/>
              <a:t>Medullary</a:t>
            </a:r>
            <a:r>
              <a:rPr lang="en-US" b="1" dirty="0" smtClean="0"/>
              <a:t> carcinomas, similar to normal C cells, secrete </a:t>
            </a:r>
            <a:r>
              <a:rPr lang="en-US" b="1" i="1" dirty="0" err="1" smtClean="0"/>
              <a:t>calcitonin</a:t>
            </a:r>
            <a:r>
              <a:rPr lang="en-US" b="1" dirty="0" smtClean="0"/>
              <a:t>, the measurement of which plays an important role in the diagnosis and postoperative follow-up of patients. </a:t>
            </a:r>
          </a:p>
          <a:p>
            <a:pPr marL="182880" indent="-182880" fontAlgn="auto">
              <a:spcAft>
                <a:spcPts val="0"/>
              </a:spcAft>
              <a:buFont typeface="Arial" pitchFamily="34" charset="0"/>
              <a:buChar char="•"/>
              <a:defRPr/>
            </a:pPr>
            <a:r>
              <a:rPr lang="en-US" b="1" dirty="0" smtClean="0"/>
              <a:t>About 70% of tumors arise sporadically.</a:t>
            </a:r>
          </a:p>
          <a:p>
            <a:pPr marL="182880" indent="-182880" fontAlgn="auto">
              <a:spcAft>
                <a:spcPts val="0"/>
              </a:spcAft>
              <a:buFont typeface="Arial" pitchFamily="34" charset="0"/>
              <a:buChar char="•"/>
              <a:defRPr/>
            </a:pPr>
            <a:r>
              <a:rPr lang="en-US" b="1" dirty="0" smtClean="0"/>
              <a:t> The remainder occurs in the setting of MEN syndrome 2A or 2B or as</a:t>
            </a:r>
          </a:p>
          <a:p>
            <a:pPr marL="182880" indent="-182880" fontAlgn="auto">
              <a:spcAft>
                <a:spcPts val="0"/>
              </a:spcAft>
              <a:buFont typeface="Arial" pitchFamily="34" charset="0"/>
              <a:buChar char="•"/>
              <a:defRPr/>
            </a:pPr>
            <a:r>
              <a:rPr lang="en-US" b="1" dirty="0" smtClean="0"/>
              <a:t> Familial tumors without an associated MEN syndrome (familial </a:t>
            </a:r>
            <a:r>
              <a:rPr lang="en-US" b="1" dirty="0" err="1" smtClean="0"/>
              <a:t>medullary</a:t>
            </a:r>
            <a:r>
              <a:rPr lang="en-US" b="1" dirty="0" smtClean="0"/>
              <a:t> thyroid carcinoma, or FMTC)</a:t>
            </a:r>
            <a:endParaRPr lang="en-US" dirty="0"/>
          </a:p>
        </p:txBody>
      </p:sp>
      <p:sp>
        <p:nvSpPr>
          <p:cNvPr id="4" name="Slide Number Placeholder 3"/>
          <p:cNvSpPr>
            <a:spLocks noGrp="1"/>
          </p:cNvSpPr>
          <p:nvPr>
            <p:ph type="sldNum" sz="quarter" idx="12"/>
          </p:nvPr>
        </p:nvSpPr>
        <p:spPr/>
        <p:txBody>
          <a:bodyPr/>
          <a:lstStyle/>
          <a:p>
            <a:fld id="{479A3A1C-9A33-48F0-8D63-AB9ADD9212A3}" type="slidenum">
              <a:rPr lang="en-US" smtClean="0"/>
              <a:t>23</a:t>
            </a:fld>
            <a:endParaRPr lang="en-US"/>
          </a:p>
        </p:txBody>
      </p:sp>
    </p:spTree>
    <p:extLst>
      <p:ext uri="{BB962C8B-B14F-4D97-AF65-F5344CB8AC3E}">
        <p14:creationId xmlns:p14="http://schemas.microsoft.com/office/powerpoint/2010/main" val="4195567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b="1" dirty="0" err="1" smtClean="0"/>
              <a:t>Medullary</a:t>
            </a:r>
            <a:r>
              <a:rPr lang="en-US" b="1" dirty="0" smtClean="0"/>
              <a:t>  </a:t>
            </a:r>
            <a:r>
              <a:rPr lang="en-US" b="1" dirty="0" err="1" smtClean="0"/>
              <a:t>Carcinomas,Morphology</a:t>
            </a:r>
            <a:endParaRPr lang="en-US" b="1" dirty="0"/>
          </a:p>
        </p:txBody>
      </p:sp>
      <p:sp>
        <p:nvSpPr>
          <p:cNvPr id="28675" name="Content Placeholder 2"/>
          <p:cNvSpPr>
            <a:spLocks noGrp="1"/>
          </p:cNvSpPr>
          <p:nvPr>
            <p:ph idx="1"/>
          </p:nvPr>
        </p:nvSpPr>
        <p:spPr/>
        <p:txBody>
          <a:bodyPr/>
          <a:lstStyle/>
          <a:p>
            <a:endParaRPr lang="en-US" b="1" smtClean="0"/>
          </a:p>
          <a:p>
            <a:r>
              <a:rPr lang="en-US" b="1" smtClean="0"/>
              <a:t>Polygonal to spindle cells</a:t>
            </a:r>
          </a:p>
          <a:p>
            <a:r>
              <a:rPr lang="en-US" b="1" smtClean="0"/>
              <a:t>Amyloid deposition</a:t>
            </a:r>
          </a:p>
          <a:p>
            <a:r>
              <a:rPr lang="en-US" b="1" smtClean="0"/>
              <a:t>Bilaterality</a:t>
            </a:r>
          </a:p>
          <a:p>
            <a:r>
              <a:rPr lang="en-US" b="1" smtClean="0"/>
              <a:t>Multicentricity</a:t>
            </a:r>
          </a:p>
          <a:p>
            <a:r>
              <a:rPr lang="en-US" b="1" smtClean="0"/>
              <a:t>Necrosis </a:t>
            </a:r>
          </a:p>
          <a:p>
            <a:r>
              <a:rPr lang="en-US" b="1" smtClean="0"/>
              <a:t>Hemorrhage</a:t>
            </a:r>
          </a:p>
          <a:p>
            <a:endParaRPr lang="en-US" b="1" smtClean="0"/>
          </a:p>
        </p:txBody>
      </p:sp>
      <p:sp>
        <p:nvSpPr>
          <p:cNvPr id="3" name="Slide Number Placeholder 2"/>
          <p:cNvSpPr>
            <a:spLocks noGrp="1"/>
          </p:cNvSpPr>
          <p:nvPr>
            <p:ph type="sldNum" sz="quarter" idx="12"/>
          </p:nvPr>
        </p:nvSpPr>
        <p:spPr/>
        <p:txBody>
          <a:bodyPr/>
          <a:lstStyle/>
          <a:p>
            <a:fld id="{479A3A1C-9A33-48F0-8D63-AB9ADD9212A3}" type="slidenum">
              <a:rPr lang="en-US" smtClean="0"/>
              <a:t>24</a:t>
            </a:fld>
            <a:endParaRPr lang="en-US"/>
          </a:p>
        </p:txBody>
      </p:sp>
    </p:spTree>
    <p:extLst>
      <p:ext uri="{BB962C8B-B14F-4D97-AF65-F5344CB8AC3E}">
        <p14:creationId xmlns:p14="http://schemas.microsoft.com/office/powerpoint/2010/main" val="799061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txBody>
          <a:bodyPr>
            <a:normAutofit fontScale="90000"/>
          </a:bodyPr>
          <a:lstStyle/>
          <a:p>
            <a:pPr fontAlgn="auto">
              <a:spcAft>
                <a:spcPts val="0"/>
              </a:spcAft>
              <a:defRPr/>
            </a:pPr>
            <a:r>
              <a:rPr lang="en-US" b="1" dirty="0" err="1" smtClean="0"/>
              <a:t>Medullary</a:t>
            </a:r>
            <a:r>
              <a:rPr lang="en-US" b="1" dirty="0" smtClean="0"/>
              <a:t> Carcinomas</a:t>
            </a:r>
            <a:endParaRPr lang="en-US" b="1" dirty="0"/>
          </a:p>
        </p:txBody>
      </p:sp>
      <p:pic>
        <p:nvPicPr>
          <p:cNvPr id="29699" name="Picture 2" descr="C:\Documents and Settings\Dr.Hala\My Documents\My Pictures\untitled.bmp"/>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447800" y="1295401"/>
            <a:ext cx="6400800" cy="5410199"/>
          </a:xfrm>
        </p:spPr>
      </p:pic>
      <p:sp>
        <p:nvSpPr>
          <p:cNvPr id="3" name="Slide Number Placeholder 2"/>
          <p:cNvSpPr>
            <a:spLocks noGrp="1"/>
          </p:cNvSpPr>
          <p:nvPr>
            <p:ph type="sldNum" sz="quarter" idx="12"/>
          </p:nvPr>
        </p:nvSpPr>
        <p:spPr/>
        <p:txBody>
          <a:bodyPr/>
          <a:lstStyle/>
          <a:p>
            <a:fld id="{479A3A1C-9A33-48F0-8D63-AB9ADD9212A3}" type="slidenum">
              <a:rPr lang="en-US" smtClean="0"/>
              <a:t>25</a:t>
            </a:fld>
            <a:endParaRPr lang="en-US"/>
          </a:p>
        </p:txBody>
      </p:sp>
    </p:spTree>
    <p:extLst>
      <p:ext uri="{BB962C8B-B14F-4D97-AF65-F5344CB8AC3E}">
        <p14:creationId xmlns:p14="http://schemas.microsoft.com/office/powerpoint/2010/main" val="3419968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p>
        </p:txBody>
      </p:sp>
      <p:pic>
        <p:nvPicPr>
          <p:cNvPr id="30723" name="Content Placeholder 3" descr="C:\Documents and Settings\Dr.Hala\My Documents\My Pictures\untitled.bmp"/>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711950"/>
          </a:xfrm>
        </p:spPr>
      </p:pic>
      <p:sp>
        <p:nvSpPr>
          <p:cNvPr id="3" name="Slide Number Placeholder 2"/>
          <p:cNvSpPr>
            <a:spLocks noGrp="1"/>
          </p:cNvSpPr>
          <p:nvPr>
            <p:ph type="sldNum" sz="quarter" idx="12"/>
          </p:nvPr>
        </p:nvSpPr>
        <p:spPr/>
        <p:txBody>
          <a:bodyPr/>
          <a:lstStyle/>
          <a:p>
            <a:fld id="{479A3A1C-9A33-48F0-8D63-AB9ADD9212A3}" type="slidenum">
              <a:rPr lang="en-US" smtClean="0"/>
              <a:t>26</a:t>
            </a:fld>
            <a:endParaRPr lang="en-US"/>
          </a:p>
        </p:txBody>
      </p:sp>
    </p:spTree>
    <p:extLst>
      <p:ext uri="{BB962C8B-B14F-4D97-AF65-F5344CB8AC3E}">
        <p14:creationId xmlns:p14="http://schemas.microsoft.com/office/powerpoint/2010/main" val="2454806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err="1" smtClean="0"/>
              <a:t>Anaplastic</a:t>
            </a:r>
            <a:r>
              <a:rPr lang="en-US" b="1" dirty="0" smtClean="0"/>
              <a:t> Carcinomas</a:t>
            </a:r>
            <a:endParaRPr lang="en-US" b="1" dirty="0"/>
          </a:p>
        </p:txBody>
      </p:sp>
      <p:sp>
        <p:nvSpPr>
          <p:cNvPr id="31747" name="Content Placeholder 2"/>
          <p:cNvSpPr>
            <a:spLocks noGrp="1"/>
          </p:cNvSpPr>
          <p:nvPr>
            <p:ph idx="1"/>
          </p:nvPr>
        </p:nvSpPr>
        <p:spPr/>
        <p:txBody>
          <a:bodyPr/>
          <a:lstStyle/>
          <a:p>
            <a:endParaRPr lang="en-US" b="1" smtClean="0"/>
          </a:p>
          <a:p>
            <a:r>
              <a:rPr lang="en-US" b="1" smtClean="0"/>
              <a:t>Anaplastic carcinomas of the thyroid are undifferentiated tumors of the thyroid follicular epithelium.</a:t>
            </a:r>
          </a:p>
          <a:p>
            <a:r>
              <a:rPr lang="en-US" b="1" smtClean="0"/>
              <a:t>Can be arising from a more differentiated carcinoma (papillary)</a:t>
            </a:r>
          </a:p>
          <a:p>
            <a:r>
              <a:rPr lang="en-US" b="1" smtClean="0"/>
              <a:t>Lethal (100%)</a:t>
            </a:r>
          </a:p>
          <a:p>
            <a:r>
              <a:rPr lang="en-US" b="1" smtClean="0"/>
              <a:t>Older age group &gt; 65 year</a:t>
            </a:r>
          </a:p>
        </p:txBody>
      </p:sp>
      <p:sp>
        <p:nvSpPr>
          <p:cNvPr id="3" name="Slide Number Placeholder 2"/>
          <p:cNvSpPr>
            <a:spLocks noGrp="1"/>
          </p:cNvSpPr>
          <p:nvPr>
            <p:ph type="sldNum" sz="quarter" idx="12"/>
          </p:nvPr>
        </p:nvSpPr>
        <p:spPr/>
        <p:txBody>
          <a:bodyPr/>
          <a:lstStyle/>
          <a:p>
            <a:fld id="{479A3A1C-9A33-48F0-8D63-AB9ADD9212A3}" type="slidenum">
              <a:rPr lang="en-US" smtClean="0"/>
              <a:t>27</a:t>
            </a:fld>
            <a:endParaRPr lang="en-US"/>
          </a:p>
        </p:txBody>
      </p:sp>
    </p:spTree>
    <p:extLst>
      <p:ext uri="{BB962C8B-B14F-4D97-AF65-F5344CB8AC3E}">
        <p14:creationId xmlns:p14="http://schemas.microsoft.com/office/powerpoint/2010/main" val="1143696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err="1" smtClean="0"/>
              <a:t>Anaplastic</a:t>
            </a:r>
            <a:r>
              <a:rPr lang="en-US" b="1" dirty="0" smtClean="0"/>
              <a:t> Carcinomas</a:t>
            </a:r>
            <a:endParaRPr lang="en-US" b="1" dirty="0"/>
          </a:p>
        </p:txBody>
      </p:sp>
      <p:sp>
        <p:nvSpPr>
          <p:cNvPr id="32771" name="Content Placeholder 2"/>
          <p:cNvSpPr>
            <a:spLocks noGrp="1"/>
          </p:cNvSpPr>
          <p:nvPr>
            <p:ph idx="1"/>
          </p:nvPr>
        </p:nvSpPr>
        <p:spPr/>
        <p:txBody>
          <a:bodyPr/>
          <a:lstStyle/>
          <a:p>
            <a:pPr>
              <a:buFont typeface="Arial" charset="0"/>
              <a:buNone/>
            </a:pPr>
            <a:endParaRPr lang="en-US" b="1" smtClean="0"/>
          </a:p>
          <a:p>
            <a:pPr>
              <a:buFont typeface="Arial" charset="0"/>
              <a:buNone/>
            </a:pPr>
            <a:r>
              <a:rPr lang="en-US" b="1" smtClean="0"/>
              <a:t>Highly anaplastic cells:</a:t>
            </a:r>
          </a:p>
          <a:p>
            <a:pPr>
              <a:buFont typeface="Arial" charset="0"/>
              <a:buNone/>
            </a:pPr>
            <a:r>
              <a:rPr lang="en-US" b="1" smtClean="0"/>
              <a:t>(1) large, pleomorphicgiant cells, including occasional osteoclast-like multinucleate giant cells</a:t>
            </a:r>
          </a:p>
          <a:p>
            <a:pPr>
              <a:buFont typeface="Arial" charset="0"/>
              <a:buNone/>
            </a:pPr>
            <a:r>
              <a:rPr lang="en-US" b="1" smtClean="0"/>
              <a:t>(2) spindle cells with a sarcomatous appearance </a:t>
            </a:r>
          </a:p>
          <a:p>
            <a:pPr>
              <a:buFont typeface="Arial" charset="0"/>
              <a:buNone/>
            </a:pPr>
            <a:r>
              <a:rPr lang="en-US" b="1" smtClean="0"/>
              <a:t>(3) mixed spindle and giant cells</a:t>
            </a:r>
          </a:p>
          <a:p>
            <a:pPr>
              <a:buFont typeface="Arial" charset="0"/>
              <a:buNone/>
            </a:pPr>
            <a:r>
              <a:rPr lang="en-US" b="1" smtClean="0"/>
              <a:t>(4) small cells</a:t>
            </a:r>
          </a:p>
        </p:txBody>
      </p:sp>
      <p:sp>
        <p:nvSpPr>
          <p:cNvPr id="3" name="Slide Number Placeholder 2"/>
          <p:cNvSpPr>
            <a:spLocks noGrp="1"/>
          </p:cNvSpPr>
          <p:nvPr>
            <p:ph type="sldNum" sz="quarter" idx="12"/>
          </p:nvPr>
        </p:nvSpPr>
        <p:spPr/>
        <p:txBody>
          <a:bodyPr/>
          <a:lstStyle/>
          <a:p>
            <a:fld id="{479A3A1C-9A33-48F0-8D63-AB9ADD9212A3}" type="slidenum">
              <a:rPr lang="en-US" smtClean="0"/>
              <a:t>28</a:t>
            </a:fld>
            <a:endParaRPr lang="en-US"/>
          </a:p>
        </p:txBody>
      </p:sp>
    </p:spTree>
    <p:extLst>
      <p:ext uri="{BB962C8B-B14F-4D97-AF65-F5344CB8AC3E}">
        <p14:creationId xmlns:p14="http://schemas.microsoft.com/office/powerpoint/2010/main" val="3747258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err="1" smtClean="0"/>
              <a:t>Anaplastic</a:t>
            </a:r>
            <a:r>
              <a:rPr lang="en-US" b="1" dirty="0" smtClean="0"/>
              <a:t> Carcinomas</a:t>
            </a:r>
            <a:endParaRPr lang="en-US" b="1" dirty="0"/>
          </a:p>
        </p:txBody>
      </p:sp>
      <p:pic>
        <p:nvPicPr>
          <p:cNvPr id="33795" name="Content Placeholder 4" descr="Ana Ca.jp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20800" y="1600200"/>
            <a:ext cx="6502400" cy="4876800"/>
          </a:xfrm>
        </p:spPr>
      </p:pic>
      <p:sp>
        <p:nvSpPr>
          <p:cNvPr id="3" name="Slide Number Placeholder 2"/>
          <p:cNvSpPr>
            <a:spLocks noGrp="1"/>
          </p:cNvSpPr>
          <p:nvPr>
            <p:ph type="sldNum" sz="quarter" idx="12"/>
          </p:nvPr>
        </p:nvSpPr>
        <p:spPr/>
        <p:txBody>
          <a:bodyPr/>
          <a:lstStyle/>
          <a:p>
            <a:fld id="{479A3A1C-9A33-48F0-8D63-AB9ADD9212A3}" type="slidenum">
              <a:rPr lang="en-US" smtClean="0"/>
              <a:t>29</a:t>
            </a:fld>
            <a:endParaRPr lang="en-US"/>
          </a:p>
        </p:txBody>
      </p:sp>
    </p:spTree>
    <p:extLst>
      <p:ext uri="{BB962C8B-B14F-4D97-AF65-F5344CB8AC3E}">
        <p14:creationId xmlns:p14="http://schemas.microsoft.com/office/powerpoint/2010/main" val="2830994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smtClean="0"/>
              <a:t>Thyroid </a:t>
            </a:r>
            <a:r>
              <a:rPr lang="en-US" b="1" dirty="0" err="1" smtClean="0"/>
              <a:t>Neoplsms</a:t>
            </a:r>
            <a:endParaRPr lang="en-US" b="1" dirty="0"/>
          </a:p>
        </p:txBody>
      </p:sp>
      <p:sp>
        <p:nvSpPr>
          <p:cNvPr id="8195" name="Content Placeholder 2"/>
          <p:cNvSpPr>
            <a:spLocks noGrp="1"/>
          </p:cNvSpPr>
          <p:nvPr>
            <p:ph idx="1"/>
          </p:nvPr>
        </p:nvSpPr>
        <p:spPr/>
        <p:txBody>
          <a:bodyPr>
            <a:normAutofit/>
          </a:bodyPr>
          <a:lstStyle/>
          <a:p>
            <a:pPr>
              <a:buFont typeface="Arial" charset="0"/>
              <a:buNone/>
            </a:pPr>
            <a:r>
              <a:rPr lang="en-US" b="1" smtClean="0"/>
              <a:t>Clues to the nature of a given thyroid nodule:</a:t>
            </a:r>
            <a:endParaRPr lang="en-US" b="1" i="1" smtClean="0"/>
          </a:p>
          <a:p>
            <a:endParaRPr lang="en-US" b="1" i="1" smtClean="0"/>
          </a:p>
          <a:p>
            <a:r>
              <a:rPr lang="en-US" b="1" i="1" smtClean="0"/>
              <a:t>Solitary nodules : neoplastic</a:t>
            </a:r>
          </a:p>
          <a:p>
            <a:r>
              <a:rPr lang="en-US" b="1" i="1" smtClean="0"/>
              <a:t>Nodules in younger patients : neoplastic</a:t>
            </a:r>
          </a:p>
          <a:p>
            <a:r>
              <a:rPr lang="en-US" b="1" i="1" smtClean="0"/>
              <a:t>Nodules in males : neoplastic</a:t>
            </a:r>
          </a:p>
          <a:p>
            <a:r>
              <a:rPr lang="en-US" b="1" i="1" smtClean="0"/>
              <a:t>A history of radiation : neoplastic</a:t>
            </a:r>
          </a:p>
          <a:p>
            <a:r>
              <a:rPr lang="en-US" b="1" i="1" smtClean="0"/>
              <a:t>Nodules uptakeing radioactive iodine (hot nodules) : benign </a:t>
            </a:r>
            <a:endParaRPr lang="en-US" b="1" smtClean="0"/>
          </a:p>
        </p:txBody>
      </p:sp>
      <p:sp>
        <p:nvSpPr>
          <p:cNvPr id="3" name="Slide Number Placeholder 2"/>
          <p:cNvSpPr>
            <a:spLocks noGrp="1"/>
          </p:cNvSpPr>
          <p:nvPr>
            <p:ph type="sldNum" sz="quarter" idx="12"/>
          </p:nvPr>
        </p:nvSpPr>
        <p:spPr/>
        <p:txBody>
          <a:bodyPr/>
          <a:lstStyle/>
          <a:p>
            <a:fld id="{479A3A1C-9A33-48F0-8D63-AB9ADD9212A3}" type="slidenum">
              <a:rPr lang="en-US" smtClean="0"/>
              <a:t>3</a:t>
            </a:fld>
            <a:endParaRPr lang="en-US"/>
          </a:p>
        </p:txBody>
      </p:sp>
    </p:spTree>
    <p:extLst>
      <p:ext uri="{BB962C8B-B14F-4D97-AF65-F5344CB8AC3E}">
        <p14:creationId xmlns:p14="http://schemas.microsoft.com/office/powerpoint/2010/main" val="1553320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smtClean="0"/>
              <a:t>Adenomas </a:t>
            </a:r>
            <a:endParaRPr lang="en-US" b="1" dirty="0"/>
          </a:p>
        </p:txBody>
      </p:sp>
      <p:sp>
        <p:nvSpPr>
          <p:cNvPr id="9219" name="Content Placeholder 2"/>
          <p:cNvSpPr>
            <a:spLocks noGrp="1"/>
          </p:cNvSpPr>
          <p:nvPr>
            <p:ph idx="1"/>
          </p:nvPr>
        </p:nvSpPr>
        <p:spPr/>
        <p:txBody>
          <a:bodyPr>
            <a:normAutofit/>
          </a:bodyPr>
          <a:lstStyle/>
          <a:p>
            <a:r>
              <a:rPr lang="en-US" b="1" smtClean="0"/>
              <a:t>Adenomas of the thyroid are typically discrete, solitary masses. (</a:t>
            </a:r>
            <a:r>
              <a:rPr lang="en-US" b="1" i="1" smtClean="0"/>
              <a:t>follicular adenomas)</a:t>
            </a:r>
          </a:p>
          <a:p>
            <a:pPr>
              <a:buFont typeface="Arial" charset="0"/>
              <a:buNone/>
            </a:pPr>
            <a:endParaRPr lang="en-US" b="1" i="1" smtClean="0"/>
          </a:p>
          <a:p>
            <a:pPr>
              <a:buFont typeface="Arial" charset="0"/>
              <a:buNone/>
            </a:pPr>
            <a:r>
              <a:rPr lang="en-US" b="1" i="1" smtClean="0"/>
              <a:t>Degree of follicle formation and the colloid content of the follicles:</a:t>
            </a:r>
          </a:p>
          <a:p>
            <a:r>
              <a:rPr lang="en-US" b="1" i="1" smtClean="0"/>
              <a:t>Simple colloid adenomas (macrofollicular adenomas)</a:t>
            </a:r>
          </a:p>
          <a:p>
            <a:r>
              <a:rPr lang="en-US" b="1" i="1" smtClean="0"/>
              <a:t>A common form recapitulate stages in the embryogenesis of the normal thyroid (fetal or microfollicular, embryonal or trabecular). </a:t>
            </a:r>
            <a:endParaRPr lang="en-US" b="1" smtClean="0"/>
          </a:p>
        </p:txBody>
      </p:sp>
      <p:sp>
        <p:nvSpPr>
          <p:cNvPr id="3" name="Slide Number Placeholder 2"/>
          <p:cNvSpPr>
            <a:spLocks noGrp="1"/>
          </p:cNvSpPr>
          <p:nvPr>
            <p:ph type="sldNum" sz="quarter" idx="12"/>
          </p:nvPr>
        </p:nvSpPr>
        <p:spPr/>
        <p:txBody>
          <a:bodyPr/>
          <a:lstStyle/>
          <a:p>
            <a:fld id="{479A3A1C-9A33-48F0-8D63-AB9ADD9212A3}" type="slidenum">
              <a:rPr lang="en-US" smtClean="0"/>
              <a:t>4</a:t>
            </a:fld>
            <a:endParaRPr lang="en-US"/>
          </a:p>
        </p:txBody>
      </p:sp>
    </p:spTree>
    <p:extLst>
      <p:ext uri="{BB962C8B-B14F-4D97-AF65-F5344CB8AC3E}">
        <p14:creationId xmlns:p14="http://schemas.microsoft.com/office/powerpoint/2010/main" val="2175010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Adenomas</a:t>
            </a:r>
            <a:endParaRPr lang="en-US" dirty="0"/>
          </a:p>
        </p:txBody>
      </p:sp>
      <p:sp>
        <p:nvSpPr>
          <p:cNvPr id="3" name="Content Placeholder 2"/>
          <p:cNvSpPr>
            <a:spLocks noGrp="1"/>
          </p:cNvSpPr>
          <p:nvPr>
            <p:ph idx="1"/>
          </p:nvPr>
        </p:nvSpPr>
        <p:spPr/>
        <p:txBody>
          <a:bodyPr>
            <a:normAutofit fontScale="92500"/>
          </a:bodyPr>
          <a:lstStyle/>
          <a:p>
            <a:r>
              <a:rPr lang="en-US" dirty="0" smtClean="0"/>
              <a:t>Present </a:t>
            </a:r>
            <a:r>
              <a:rPr lang="en-US" dirty="0"/>
              <a:t>as painless </a:t>
            </a:r>
            <a:r>
              <a:rPr lang="en-US" dirty="0" smtClean="0"/>
              <a:t>nodules. </a:t>
            </a:r>
          </a:p>
          <a:p>
            <a:r>
              <a:rPr lang="en-US" dirty="0" smtClean="0"/>
              <a:t> </a:t>
            </a:r>
            <a:r>
              <a:rPr lang="en-US" dirty="0"/>
              <a:t>Larger masses may produce local symptoms such as difficulty in </a:t>
            </a:r>
            <a:r>
              <a:rPr lang="en-US" dirty="0" smtClean="0"/>
              <a:t>swallowing.</a:t>
            </a:r>
          </a:p>
          <a:p>
            <a:r>
              <a:rPr lang="en-US" dirty="0"/>
              <a:t>A</a:t>
            </a:r>
            <a:r>
              <a:rPr lang="en-US" dirty="0" smtClean="0"/>
              <a:t>denomas </a:t>
            </a:r>
            <a:r>
              <a:rPr lang="en-US" dirty="0"/>
              <a:t>appear as "cold" nodules relative to the adjacent normal thyroid gland. </a:t>
            </a:r>
            <a:endParaRPr lang="en-US" dirty="0" smtClean="0"/>
          </a:p>
          <a:p>
            <a:r>
              <a:rPr lang="en-US" dirty="0" smtClean="0"/>
              <a:t>Toxic </a:t>
            </a:r>
            <a:r>
              <a:rPr lang="en-US" dirty="0"/>
              <a:t>adenomas, however, will appear as "warm" or "hot" nodules in the scan. </a:t>
            </a:r>
            <a:endParaRPr lang="en-US" dirty="0" smtClean="0"/>
          </a:p>
          <a:p>
            <a:r>
              <a:rPr lang="en-US" dirty="0" smtClean="0"/>
              <a:t>As </a:t>
            </a:r>
            <a:r>
              <a:rPr lang="en-US" dirty="0"/>
              <a:t>many as 10% of "cold" nodules eventually prove to be malignant. </a:t>
            </a:r>
            <a:endParaRPr lang="en-US" dirty="0" smtClean="0"/>
          </a:p>
          <a:p>
            <a:r>
              <a:rPr lang="en-US" i="1" dirty="0"/>
              <a:t>D</a:t>
            </a:r>
            <a:r>
              <a:rPr lang="en-US" i="1" dirty="0" smtClean="0"/>
              <a:t>efinitive </a:t>
            </a:r>
            <a:r>
              <a:rPr lang="en-US" i="1" dirty="0"/>
              <a:t>diagnosis of thyroid adenoma can only be made after careful histologic examination of the resected </a:t>
            </a:r>
            <a:r>
              <a:rPr lang="en-US" i="1" dirty="0" smtClean="0"/>
              <a:t>specimen</a:t>
            </a:r>
          </a:p>
          <a:p>
            <a:r>
              <a:rPr lang="en-US" dirty="0" smtClean="0"/>
              <a:t> </a:t>
            </a:r>
            <a:r>
              <a:rPr lang="en-US" dirty="0"/>
              <a:t>Thyroid adenomas have an excellent prognosis and do not recur or metastasize</a:t>
            </a:r>
          </a:p>
        </p:txBody>
      </p:sp>
      <p:sp>
        <p:nvSpPr>
          <p:cNvPr id="4" name="Slide Number Placeholder 3"/>
          <p:cNvSpPr>
            <a:spLocks noGrp="1"/>
          </p:cNvSpPr>
          <p:nvPr>
            <p:ph type="sldNum" sz="quarter" idx="12"/>
          </p:nvPr>
        </p:nvSpPr>
        <p:spPr/>
        <p:txBody>
          <a:bodyPr/>
          <a:lstStyle/>
          <a:p>
            <a:fld id="{479A3A1C-9A33-48F0-8D63-AB9ADD9212A3}" type="slidenum">
              <a:rPr lang="en-US" smtClean="0"/>
              <a:t>5</a:t>
            </a:fld>
            <a:endParaRPr lang="en-US"/>
          </a:p>
        </p:txBody>
      </p:sp>
    </p:spTree>
    <p:extLst>
      <p:ext uri="{BB962C8B-B14F-4D97-AF65-F5344CB8AC3E}">
        <p14:creationId xmlns:p14="http://schemas.microsoft.com/office/powerpoint/2010/main" val="3799165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Adenomas </a:t>
            </a:r>
            <a:endParaRPr lang="en-US" dirty="0"/>
          </a:p>
        </p:txBody>
      </p:sp>
      <p:sp>
        <p:nvSpPr>
          <p:cNvPr id="10243" name="Content Placeholder 2"/>
          <p:cNvSpPr>
            <a:spLocks noGrp="1"/>
          </p:cNvSpPr>
          <p:nvPr>
            <p:ph idx="1"/>
          </p:nvPr>
        </p:nvSpPr>
        <p:spPr/>
        <p:txBody>
          <a:bodyPr/>
          <a:lstStyle/>
          <a:p>
            <a:endParaRPr lang="en-US" b="1" dirty="0" smtClean="0"/>
          </a:p>
          <a:p>
            <a:r>
              <a:rPr lang="en-US" i="1" dirty="0"/>
              <a:t>Clinically, follicular adenomas can be difficult to distinguish from dominant nodules of follicular hyperplasia or from the less common follicular carcinomas. </a:t>
            </a:r>
            <a:endParaRPr lang="en-US" i="1" dirty="0" smtClean="0"/>
          </a:p>
          <a:p>
            <a:endParaRPr lang="en-US" i="1" dirty="0" smtClean="0"/>
          </a:p>
          <a:p>
            <a:r>
              <a:rPr lang="en-US" b="1" dirty="0" smtClean="0"/>
              <a:t>Careful evaluation of the integrity of the capsule is critical in distinguishing follicular adenomas from follicular carcinomas, which demonstrate capsular and/or vascular invasion</a:t>
            </a:r>
            <a:endParaRPr lang="en-US" dirty="0" smtClean="0"/>
          </a:p>
        </p:txBody>
      </p:sp>
      <p:sp>
        <p:nvSpPr>
          <p:cNvPr id="3" name="Slide Number Placeholder 2"/>
          <p:cNvSpPr>
            <a:spLocks noGrp="1"/>
          </p:cNvSpPr>
          <p:nvPr>
            <p:ph type="sldNum" sz="quarter" idx="12"/>
          </p:nvPr>
        </p:nvSpPr>
        <p:spPr/>
        <p:txBody>
          <a:bodyPr/>
          <a:lstStyle/>
          <a:p>
            <a:fld id="{479A3A1C-9A33-48F0-8D63-AB9ADD9212A3}" type="slidenum">
              <a:rPr lang="en-US" smtClean="0"/>
              <a:t>6</a:t>
            </a:fld>
            <a:endParaRPr lang="en-US"/>
          </a:p>
        </p:txBody>
      </p:sp>
    </p:spTree>
    <p:extLst>
      <p:ext uri="{BB962C8B-B14F-4D97-AF65-F5344CB8AC3E}">
        <p14:creationId xmlns:p14="http://schemas.microsoft.com/office/powerpoint/2010/main" val="3937035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b="1" dirty="0"/>
          </a:p>
        </p:txBody>
      </p:sp>
      <p:pic>
        <p:nvPicPr>
          <p:cNvPr id="11267" name="Content Placeholder 5" descr="Foll Ade 2.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237663" cy="6858000"/>
          </a:xfrm>
        </p:spPr>
      </p:pic>
      <p:sp>
        <p:nvSpPr>
          <p:cNvPr id="3" name="Slide Number Placeholder 2"/>
          <p:cNvSpPr>
            <a:spLocks noGrp="1"/>
          </p:cNvSpPr>
          <p:nvPr>
            <p:ph type="sldNum" sz="quarter" idx="12"/>
          </p:nvPr>
        </p:nvSpPr>
        <p:spPr/>
        <p:txBody>
          <a:bodyPr/>
          <a:lstStyle/>
          <a:p>
            <a:fld id="{479A3A1C-9A33-48F0-8D63-AB9ADD9212A3}" type="slidenum">
              <a:rPr lang="en-US" smtClean="0"/>
              <a:t>7</a:t>
            </a:fld>
            <a:endParaRPr lang="en-US"/>
          </a:p>
        </p:txBody>
      </p:sp>
    </p:spTree>
    <p:extLst>
      <p:ext uri="{BB962C8B-B14F-4D97-AF65-F5344CB8AC3E}">
        <p14:creationId xmlns:p14="http://schemas.microsoft.com/office/powerpoint/2010/main" val="2122910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dirty="0"/>
          </a:p>
        </p:txBody>
      </p:sp>
      <p:pic>
        <p:nvPicPr>
          <p:cNvPr id="12291" name="Content Placeholder 3" descr="C:\Documents and Settings\Dr.Hala\My Documents\My Pictures\untitled.bmp"/>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92925"/>
          </a:xfrm>
        </p:spPr>
      </p:pic>
      <p:sp>
        <p:nvSpPr>
          <p:cNvPr id="3" name="Slide Number Placeholder 2"/>
          <p:cNvSpPr>
            <a:spLocks noGrp="1"/>
          </p:cNvSpPr>
          <p:nvPr>
            <p:ph type="sldNum" sz="quarter" idx="12"/>
          </p:nvPr>
        </p:nvSpPr>
        <p:spPr/>
        <p:txBody>
          <a:bodyPr/>
          <a:lstStyle/>
          <a:p>
            <a:fld id="{479A3A1C-9A33-48F0-8D63-AB9ADD9212A3}" type="slidenum">
              <a:rPr lang="en-US" smtClean="0"/>
              <a:t>8</a:t>
            </a:fld>
            <a:endParaRPr lang="en-US"/>
          </a:p>
        </p:txBody>
      </p:sp>
    </p:spTree>
    <p:extLst>
      <p:ext uri="{BB962C8B-B14F-4D97-AF65-F5344CB8AC3E}">
        <p14:creationId xmlns:p14="http://schemas.microsoft.com/office/powerpoint/2010/main" val="1956052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smtClean="0"/>
              <a:t>Thyroid Adenoma </a:t>
            </a:r>
            <a:endParaRPr lang="en-US" b="1" dirty="0"/>
          </a:p>
        </p:txBody>
      </p:sp>
      <p:pic>
        <p:nvPicPr>
          <p:cNvPr id="13315" name="Picture 2" descr="C:\Documents and Settings\Dr.Hala\My Documents\My Pictures\untitled.bmp"/>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1593850"/>
            <a:ext cx="7924800" cy="5264150"/>
          </a:xfrm>
        </p:spPr>
      </p:pic>
      <p:sp>
        <p:nvSpPr>
          <p:cNvPr id="3" name="Slide Number Placeholder 2"/>
          <p:cNvSpPr>
            <a:spLocks noGrp="1"/>
          </p:cNvSpPr>
          <p:nvPr>
            <p:ph type="sldNum" sz="quarter" idx="12"/>
          </p:nvPr>
        </p:nvSpPr>
        <p:spPr/>
        <p:txBody>
          <a:bodyPr/>
          <a:lstStyle/>
          <a:p>
            <a:fld id="{479A3A1C-9A33-48F0-8D63-AB9ADD9212A3}" type="slidenum">
              <a:rPr lang="en-US" smtClean="0"/>
              <a:t>9</a:t>
            </a:fld>
            <a:endParaRPr lang="en-US"/>
          </a:p>
        </p:txBody>
      </p:sp>
    </p:spTree>
    <p:extLst>
      <p:ext uri="{BB962C8B-B14F-4D97-AF65-F5344CB8AC3E}">
        <p14:creationId xmlns:p14="http://schemas.microsoft.com/office/powerpoint/2010/main" val="14043049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210</TotalTime>
  <Words>1735</Words>
  <Application>Microsoft Office PowerPoint</Application>
  <PresentationFormat>On-screen Show (4:3)</PresentationFormat>
  <Paragraphs>208</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Clarity</vt:lpstr>
      <vt:lpstr>Thyroid Nodules and Neoplasms</vt:lpstr>
      <vt:lpstr>Solitary thyroid nodule</vt:lpstr>
      <vt:lpstr>Thyroid Neoplsms</vt:lpstr>
      <vt:lpstr>Adenomas </vt:lpstr>
      <vt:lpstr>Adenomas</vt:lpstr>
      <vt:lpstr>Adenomas </vt:lpstr>
      <vt:lpstr>PowerPoint Presentation</vt:lpstr>
      <vt:lpstr>PowerPoint Presentation</vt:lpstr>
      <vt:lpstr>Thyroid Adenoma </vt:lpstr>
      <vt:lpstr>Carcinomas</vt:lpstr>
      <vt:lpstr>Carcinomas, Genetics </vt:lpstr>
      <vt:lpstr>Papillary Thyroid Carcinoma</vt:lpstr>
      <vt:lpstr>Papillary Carcinomas, Morphology</vt:lpstr>
      <vt:lpstr>Papillary Carcinomas, Variants</vt:lpstr>
      <vt:lpstr>PowerPoint Presentation</vt:lpstr>
      <vt:lpstr>PowerPoint Presentation</vt:lpstr>
      <vt:lpstr>PTC, Clinical Course</vt:lpstr>
      <vt:lpstr>Follicular Carcinomas</vt:lpstr>
      <vt:lpstr>Follicular Carcinomas</vt:lpstr>
      <vt:lpstr>Follicular Carcinomas</vt:lpstr>
      <vt:lpstr>Follicular Carcinomas</vt:lpstr>
      <vt:lpstr>Medullary Carcinomas</vt:lpstr>
      <vt:lpstr>Medullary Carcinomas</vt:lpstr>
      <vt:lpstr>Medullary  Carcinomas,Morphology</vt:lpstr>
      <vt:lpstr>Medullary Carcinomas</vt:lpstr>
      <vt:lpstr>PowerPoint Presentation</vt:lpstr>
      <vt:lpstr>Anaplastic Carcinomas</vt:lpstr>
      <vt:lpstr>Anaplastic Carcinomas</vt:lpstr>
      <vt:lpstr>Anaplastic Carcinomas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Thyroid Nodules and Neoplasms</dc:title>
  <dc:creator>DR.EMAD</dc:creator>
  <cp:lastModifiedBy>DR.EMAD</cp:lastModifiedBy>
  <cp:revision>10</cp:revision>
  <dcterms:created xsi:type="dcterms:W3CDTF">2013-01-29T07:03:44Z</dcterms:created>
  <dcterms:modified xsi:type="dcterms:W3CDTF">2013-02-03T10:09:47Z</dcterms:modified>
</cp:coreProperties>
</file>