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84" r:id="rId14"/>
    <p:sldId id="269" r:id="rId15"/>
    <p:sldId id="270" r:id="rId16"/>
    <p:sldId id="271" r:id="rId17"/>
    <p:sldId id="272" r:id="rId18"/>
    <p:sldId id="273" r:id="rId19"/>
    <p:sldId id="275" r:id="rId20"/>
    <p:sldId id="286" r:id="rId21"/>
    <p:sldId id="287" r:id="rId22"/>
    <p:sldId id="276" r:id="rId23"/>
    <p:sldId id="277" r:id="rId24"/>
    <p:sldId id="278" r:id="rId25"/>
    <p:sldId id="279" r:id="rId26"/>
    <p:sldId id="280" r:id="rId27"/>
    <p:sldId id="281" r:id="rId28"/>
    <p:sldId id="282"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535" autoAdjust="0"/>
  </p:normalViewPr>
  <p:slideViewPr>
    <p:cSldViewPr>
      <p:cViewPr varScale="1">
        <p:scale>
          <a:sx n="107" d="100"/>
          <a:sy n="107" d="100"/>
        </p:scale>
        <p:origin x="-8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BF0A32-B024-4670-BCB9-BB263D4E6901}" type="datetimeFigureOut">
              <a:rPr lang="en-US" smtClean="0"/>
              <a:t>2/19/2013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8ED3E-03F5-4599-BEA3-D4DCC0DCF78B}" type="slidenum">
              <a:rPr lang="en-US" smtClean="0"/>
              <a:t>‹#›</a:t>
            </a:fld>
            <a:endParaRPr lang="en-US"/>
          </a:p>
        </p:txBody>
      </p:sp>
    </p:spTree>
    <p:extLst>
      <p:ext uri="{BB962C8B-B14F-4D97-AF65-F5344CB8AC3E}">
        <p14:creationId xmlns:p14="http://schemas.microsoft.com/office/powerpoint/2010/main" val="3275809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robbinspathology.com/content/bookcontent.cfm?ID=HC02407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T024011"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C01601871" TargetMode="External"/><Relationship Id="rId5" Type="http://schemas.openxmlformats.org/officeDocument/2006/relationships/hyperlink" Target="http://www.robbinspathology.com/passthru/linktopage.cfm?showtab=toc&amp;xrefID=C02801871" TargetMode="External"/><Relationship Id="rId4" Type="http://schemas.openxmlformats.org/officeDocument/2006/relationships/hyperlink" Target="http://www.robbinspathology.com/passthru/linktopage.cfm?showtab=toc&amp;xrefID=C00501871"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robbinspathology.com/content/bookcontent.cfm?ID=HC024087"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24128"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721C55D-426B-4D88-837C-AA8CCBA23B5D}"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1961048-0B65-41CD-8CD6-B3B63D958DE2}"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C9A9712-83DD-4551-8437-B308597C386E}"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i="1" dirty="0" smtClean="0"/>
              <a:t>Primary </a:t>
            </a:r>
            <a:r>
              <a:rPr lang="en-US" i="1" dirty="0" err="1" smtClean="0"/>
              <a:t>Hyperaldosteronism</a:t>
            </a:r>
            <a:endParaRPr lang="en-US" i="1" dirty="0" smtClean="0"/>
          </a:p>
          <a:p>
            <a:pPr>
              <a:spcBef>
                <a:spcPct val="0"/>
              </a:spcBef>
            </a:pPr>
            <a:r>
              <a:rPr lang="en-US" i="1" dirty="0" err="1" smtClean="0"/>
              <a:t>Hyperaldosteronism</a:t>
            </a:r>
            <a:r>
              <a:rPr lang="en-US" i="1" dirty="0" smtClean="0"/>
              <a:t> is the generic term for a small group of closely related, uncommon syndromes, all characterized by chronic excess aldosterone secretion. Excessive levels of aldosterone cause sodium retention and potassium excretion, with resultant hypertension and hypokalemia. </a:t>
            </a:r>
            <a:r>
              <a:rPr lang="en-US" i="1" dirty="0" err="1" smtClean="0"/>
              <a:t>Hyperaldosteronism</a:t>
            </a:r>
            <a:r>
              <a:rPr lang="en-US" i="1" dirty="0" smtClean="0"/>
              <a:t> may be primary, or it may be a secondary event resulting from an extra-adrenal cause.	</a:t>
            </a:r>
          </a:p>
          <a:p>
            <a:pPr>
              <a:spcBef>
                <a:spcPct val="0"/>
              </a:spcBef>
            </a:pPr>
            <a:r>
              <a:rPr lang="en-US" i="1" dirty="0" smtClean="0"/>
              <a:t>Primary </a:t>
            </a:r>
            <a:r>
              <a:rPr lang="en-US" i="1" dirty="0" err="1" smtClean="0"/>
              <a:t>hyperaldosteronism</a:t>
            </a:r>
            <a:r>
              <a:rPr lang="en-US" i="1" dirty="0" smtClean="0"/>
              <a:t> indicates an autonomous overproduction of aldosterone, with resultant suppression of the renin-angiotensin system and decreased plasma renin activity. </a:t>
            </a:r>
            <a:r>
              <a:rPr lang="en-US" dirty="0" smtClean="0">
                <a:effectLst/>
              </a:rPr>
              <a:t>Primary </a:t>
            </a:r>
            <a:r>
              <a:rPr lang="en-US" dirty="0" err="1" smtClean="0">
                <a:effectLst/>
              </a:rPr>
              <a:t>hyperaldosteronism</a:t>
            </a:r>
            <a:r>
              <a:rPr lang="en-US" dirty="0" smtClean="0">
                <a:effectLst/>
              </a:rPr>
              <a:t> is caused either by an aldosterone-producing adrenocortical neoplasm, usually an adenoma, or by primary adrenocortical hyperplasia. Some cases are idiopathic</a:t>
            </a:r>
            <a:endParaRPr 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2091A31-9F52-435C-9463-22C1D621255C}"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78ED3E-03F5-4599-BEA3-D4DCC0DCF78B}" type="slidenum">
              <a:rPr lang="en-US" smtClean="0"/>
              <a:t>13</a:t>
            </a:fld>
            <a:endParaRPr lang="en-US"/>
          </a:p>
        </p:txBody>
      </p:sp>
    </p:spTree>
    <p:extLst>
      <p:ext uri="{BB962C8B-B14F-4D97-AF65-F5344CB8AC3E}">
        <p14:creationId xmlns:p14="http://schemas.microsoft.com/office/powerpoint/2010/main" val="2539240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210E4F2-30CF-4E45-AC83-1CF8A306C626}"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60F030D-03A2-497E-A575-12C6B80E8D21}"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9E805A8-1B80-4E18-BDE2-6A468D8F367F}"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Vacuolated cytoplasm, adenoma</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97DC5A9-08FD-4C0D-9482-95FF7FD1C10C}"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274F608-5742-4399-ACC8-0993F10D27B9}"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94B9C59-2AD8-465A-9689-FFF0539F91B9}"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The </a:t>
            </a:r>
            <a:r>
              <a:rPr lang="en-US" i="1" smtClean="0"/>
              <a:t>adrenal glands are paired endocrine organs consisting of both cortex and medulla, which differ in their development, structure, and function. In the adult, the normal adrenal gland weighs about 4 gm; but with acute stress, lipid depletion may reduce the weight, or prolonged stress, such as dying after a long chronic illness, can induce hypertrophy and hyperplasia of the cortical cells and more than double the weight of the normal gland. Beneath the capsule of the adrenal is the narrow layer of zonaglomerulosa. An equally narrow zonareticularis abuts the medulla. Intervening is the broad zonafasciculata, which makes up about 75% of the total cortex. The adrenal cortex synthesizes three different types of steroids: (1) glucocorticoids (principally cortisol), which are synthesized primarily in the zonafasciculata with a small contribution from the zonareticularis; (2) mineralocorticoids, the most important being aldosterone, which is generated in the zonaglomerulosa; and (3) sex steroids (estrogens and androgens), which are produced largely in the zonareticularis. The adrenal medulla is composed of chromaffin cells, which synthesize and secrete catecholamines, mainly </a:t>
            </a:r>
            <a:r>
              <a:rPr lang="en-US" i="1" u="sng" smtClean="0">
                <a:hlinkClick r:id="rId3"/>
              </a:rPr>
              <a:t>epinephrine. Catecholamines have many effects that allow rapid adaptations to changes in the environment.	</a:t>
            </a:r>
          </a:p>
          <a:p>
            <a:pPr>
              <a:spcBef>
                <a:spcPct val="0"/>
              </a:spcBef>
            </a:pPr>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4D37D61-6ED4-4B95-B598-64DDF7DDA5B3}"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Waterhouse-</a:t>
            </a:r>
            <a:r>
              <a:rPr lang="en-US" dirty="0" err="1" smtClean="0"/>
              <a:t>Friderichsen</a:t>
            </a:r>
            <a:r>
              <a:rPr lang="en-US" dirty="0" smtClean="0"/>
              <a:t> syndrome. At autopsy, the adrenals were grossly hemorrhagic and shrunken; microscopically, little residual cortical architecture is discernible. </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D462C0A-946C-4AFC-B384-756BEBE4026D}" type="slidenum">
              <a:rPr lang="en-US"/>
              <a:pPr fontAlgn="base">
                <a:spcBef>
                  <a:spcPct val="0"/>
                </a:spcBef>
                <a:spcAft>
                  <a:spcPct val="0"/>
                </a:spcAft>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i="1" smtClean="0"/>
              <a:t>PHEOCHROMOCYTOMA	</a:t>
            </a:r>
          </a:p>
          <a:p>
            <a:pPr>
              <a:spcBef>
                <a:spcPct val="0"/>
              </a:spcBef>
            </a:pPr>
            <a:r>
              <a:rPr lang="en-US" smtClean="0"/>
              <a:t>Pheochromocytomas are uncommon neoplasms composed of chromaffin cells, which synthesize and release catecholamines and in some instances peptide hormones. These tumors are important because they (similar to aldosterone-secreting adenomas) give rise to surgically correctable forms of hypertension. Although only about 0.1% to 0.3% of hypertensive patients have an underlying pheochromocytoma, the hypertension can be fatal when the pheochromocytoma goes unrecognized. Occasionally, one of these tumors produces other steroids or peptides and so may be associated with Cushing syndrome or some other endocrinopathy.	</a:t>
            </a:r>
          </a:p>
          <a:p>
            <a:pPr>
              <a:spcBef>
                <a:spcPct val="0"/>
              </a:spcBef>
            </a:pPr>
            <a:endParaRPr 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6C3822F-7AB5-4D3C-A3DC-6957D6379F6E}" type="slidenum">
              <a:rPr lang="en-US"/>
              <a:pPr fontAlgn="base">
                <a:spcBef>
                  <a:spcPct val="0"/>
                </a:spcBef>
                <a:spcAft>
                  <a:spcPct val="0"/>
                </a:spcAft>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Pheochromocytomas usually subscribe to a convenient </a:t>
            </a:r>
            <a:r>
              <a:rPr lang="en-US" i="1" smtClean="0"/>
              <a:t>"rule of 10s":10% of pheochromocytomas arise in association with one of several familial syndromes (</a:t>
            </a:r>
            <a:r>
              <a:rPr lang="en-US" i="1" u="sng" smtClean="0">
                <a:hlinkClick r:id="rId3"/>
              </a:rPr>
              <a:t>Table 24-11). These include the MEN-2A and MEN-2B syndromes (described later), type I neurofibromatosis (</a:t>
            </a:r>
            <a:r>
              <a:rPr lang="en-US" i="1" u="sng" smtClean="0">
                <a:hlinkClick r:id="rId4"/>
              </a:rPr>
              <a:t>Chapter 5), von Hippel-Lindau syndrome (</a:t>
            </a:r>
            <a:r>
              <a:rPr lang="en-US" i="1" u="sng" smtClean="0">
                <a:hlinkClick r:id="rId5"/>
              </a:rPr>
              <a:t>Chapter 28), and Sturge-Weber syndrome (</a:t>
            </a:r>
            <a:r>
              <a:rPr lang="en-US" i="1" u="sng" smtClean="0">
                <a:hlinkClick r:id="rId6"/>
              </a:rPr>
              <a:t>Chapter 16).10% of pheochromocytomas are extra-adrenal, occurring in sites such as the organ of Zuckerkandl and the carotid body, where these chromaffin-negative tumors are usually called paragangliomas to distinguish them from pheochromocytomas.10% of nonfamilial adrenal pheochromocytomas are bilateral; this figure may rise to 70% in cases that are associated with familial syndromes.10% of adrenal pheochromocytomas are biologically malignant, although the associated hypertension represents a serious and potentially lethal complication of even "benign" tumors. Frank malignancy is somewhat more common (20% to 40%) in tumors arising in extra-adrenal sites.10% of adrenal pheochromocytomas arise in childhood, usually the familial subtypes, and with a strong male preponderance. The nonfamilial pheochromocytomas most often occur in adults between 40 and 60 years of age, with a slight female preponderanc</a:t>
            </a:r>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2D009FB-6CA6-4E4F-9496-AEB426CB4423}" type="slidenum">
              <a:rPr lang="en-US"/>
              <a:pPr fontAlgn="base">
                <a:spcBef>
                  <a:spcPct val="0"/>
                </a:spcBef>
                <a:spcAft>
                  <a:spcPct val="0"/>
                </a:spcAft>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5945561-F127-49AC-B334-118E30D5B9D6}" type="slidenum">
              <a:rPr lang="en-US"/>
              <a:pPr fontAlgn="base">
                <a:spcBef>
                  <a:spcPct val="0"/>
                </a:spcBef>
                <a:spcAft>
                  <a:spcPct val="0"/>
                </a:spcAft>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EFAF970-9F3E-4053-864B-4FE898B9C3F0}" type="slidenum">
              <a:rPr lang="en-US"/>
              <a:pPr fontAlgn="base">
                <a:spcBef>
                  <a:spcPct val="0"/>
                </a:spcBef>
                <a:spcAft>
                  <a:spcPct val="0"/>
                </a:spcAft>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fontAlgn="auto">
              <a:spcBef>
                <a:spcPts val="0"/>
              </a:spcBef>
              <a:spcAft>
                <a:spcPts val="0"/>
              </a:spcAft>
              <a:defRPr/>
            </a:pPr>
            <a:r>
              <a:rPr lang="en-US" dirty="0" err="1" smtClean="0"/>
              <a:t>Pheochromocytomas</a:t>
            </a:r>
            <a:r>
              <a:rPr lang="en-US" dirty="0" smtClean="0"/>
              <a:t> range from small, circumscribed lesions confined to the adrenal (</a:t>
            </a:r>
            <a:r>
              <a:rPr lang="en-US" u="sng" dirty="0" smtClean="0">
                <a:hlinkClick r:id="rId3"/>
              </a:rPr>
              <a:t>Fig. 24-55) to large hemorrhagic masses weighing kilograms. The average weight of a pheochromocytoma is 100 gm, but variations from just over 1 gm to almost 4000 gm have been reported. The larger tumors are well demarcated by either connective tissue or compressed cortical or medullary tissue. Richly vascularized fibrous trabeculae pass into the tumor and produce a lobular pattern. In many tumors, remnants of the adrenal gland can be seen, stretched over the surface or attached at one pole. On section, the cut surfaces of smaller pheochromocytomas are yellow-tan. Larger lesions tend to be hemorrhagic, necrotic, and cystic and typically efface the adrenal gland. Incubation of fresh tissue with a potassium dichromate solution turns the tumor a dark brown color owing to oxidation of stored catecholamines, thus the term </a:t>
            </a:r>
            <a:r>
              <a:rPr lang="en-US" i="1" u="sng" dirty="0" smtClean="0">
                <a:hlinkClick r:id="rId3"/>
              </a:rPr>
              <a:t>chromaffin.	</a:t>
            </a:r>
          </a:p>
          <a:p>
            <a:pPr fontAlgn="auto">
              <a:spcBef>
                <a:spcPts val="0"/>
              </a:spcBef>
              <a:spcAft>
                <a:spcPts val="0"/>
              </a:spcAft>
              <a:defRPr/>
            </a:pPr>
            <a:r>
              <a:rPr lang="en-US" dirty="0" smtClean="0"/>
              <a:t>The </a:t>
            </a:r>
            <a:r>
              <a:rPr lang="en-US" dirty="0" err="1" smtClean="0"/>
              <a:t>histologic</a:t>
            </a:r>
            <a:r>
              <a:rPr lang="en-US" dirty="0" smtClean="0"/>
              <a:t> pattern in </a:t>
            </a:r>
            <a:r>
              <a:rPr lang="en-US" dirty="0" err="1" smtClean="0"/>
              <a:t>pheochromocytoma</a:t>
            </a:r>
            <a:r>
              <a:rPr lang="en-US" dirty="0" smtClean="0"/>
              <a:t> is quite variable. The tumors are composed of polygonal to spindle-shaped </a:t>
            </a:r>
            <a:r>
              <a:rPr lang="en-US" dirty="0" err="1" smtClean="0"/>
              <a:t>chromaffin</a:t>
            </a:r>
            <a:r>
              <a:rPr lang="en-US" dirty="0" smtClean="0"/>
              <a:t> cells or chief cells, clustered with the </a:t>
            </a:r>
            <a:r>
              <a:rPr lang="en-US" dirty="0" err="1" smtClean="0"/>
              <a:t>sustentacular</a:t>
            </a:r>
            <a:r>
              <a:rPr lang="en-US" dirty="0" smtClean="0"/>
              <a:t> cells into small nests or alveoli (</a:t>
            </a:r>
            <a:r>
              <a:rPr lang="en-US" b="1" dirty="0" err="1" smtClean="0"/>
              <a:t>zellballen</a:t>
            </a:r>
            <a:r>
              <a:rPr lang="en-US" b="1" dirty="0" smtClean="0"/>
              <a:t>) by a rich vascular network (</a:t>
            </a:r>
            <a:r>
              <a:rPr lang="en-US" b="1" u="sng" dirty="0" smtClean="0">
                <a:hlinkClick r:id="rId3"/>
              </a:rPr>
              <a:t>Fig. 24-56). Uncommonly, the dominant cell type is a spindle or small cell; various patterns can be found in any one tumor. The cytoplasm has a finely granular appearance, best demonstrated with silver stains, owing to the appearance of granules containing catecholamines. The nuclei are usually round to ovoid, with a stippled "salt and pepper" chromatin that is characteristic of most neuroendocrine tumors. Electron microscopy reveals variable numbers of membrane-bound, electron-dense granules, representing catecholamines and sometimes other peptides (Fig. 24-57). Immunoreactivity for neuroendocrine markers (chromogranin and synaptophysin) is present in the chief cells, while the peripheral sustentacular cells label with S-100, a calcium-binding protein expressed by a variety of mesenchymal cell types.	</a:t>
            </a:r>
          </a:p>
          <a:p>
            <a:pPr fontAlgn="auto">
              <a:spcBef>
                <a:spcPts val="0"/>
              </a:spcBef>
              <a:spcAft>
                <a:spcPts val="0"/>
              </a:spcAft>
              <a:defRPr/>
            </a:pPr>
            <a:endParaRPr 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92CC015-DBC1-45CA-ADAB-3354DE2C2A43}" type="slidenum">
              <a:rPr lang="en-US"/>
              <a:pPr fontAlgn="base">
                <a:spcBef>
                  <a:spcPct val="0"/>
                </a:spcBef>
                <a:spcAft>
                  <a:spcPct val="0"/>
                </a:spcAft>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The criteria for determining malignancy in pheochromocytomas can be a vexing issue. </a:t>
            </a:r>
            <a:r>
              <a:rPr lang="en-US" b="1" smtClean="0"/>
              <a:t>There is no single histologic feature that can reliably predict clinical behavior in pheochromocytomas. Tumors with "benign" histologic features may metastasize, while bizarrely pleomorphic tumors may remain confined to the adrenal gland. In fact, cellular and nuclear pleomorphism, including the presence of giant cells, and mitotic figures are often seen in benign pheochromocytomas, while cellular monotony is paradoxically associated with an aggressive behavior (see below). Even capsular and vascular invasion may be encountered in benign lesions. Therefore, the definitive diagnosis of malignancy in pheochromocytomas is based exclusively on the presence of metastases. These may involve regional lymph nodes as well as more distant sites, including liver, lung, and bone. Several histologic features, such as numbers of mitoses, confluent tumor necrosis, and spindle cell morphology, have been associated with an aggressive behavior and increased risk of metastasis, but in and of itself, no single criterion is entirely reliable.</a:t>
            </a:r>
            <a:r>
              <a:rPr lang="en-US" b="1" baseline="30000" smtClean="0">
                <a:hlinkClick r:id="rId3"/>
              </a:rPr>
              <a:t>128</a:t>
            </a:r>
            <a:r>
              <a:rPr lang="en-US" smtClean="0"/>
              <a:t>Pheochromocytoma. The tumor is enclosed within an attenuated cortex and demonstrates areas of hemorrhage. The comma-shaped residual adrenal is seen below</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6E97235-E5BE-4268-A3C7-AF7A7FA738E4}" type="slidenum">
              <a:rPr lang="en-US"/>
              <a:pPr fontAlgn="base">
                <a:spcBef>
                  <a:spcPct val="0"/>
                </a:spcBef>
                <a:spcAft>
                  <a:spcPct val="0"/>
                </a:spcAft>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FEE5988-8651-4BF1-AC84-15E77CECD727}" type="slidenum">
              <a:rPr lang="en-US"/>
              <a:pPr fontAlgn="base">
                <a:spcBef>
                  <a:spcPct val="0"/>
                </a:spcBef>
                <a:spcAft>
                  <a:spcPct val="0"/>
                </a:spcAft>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3AD10DC-0E0B-49B8-8E7C-8D17E32B249C}"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EC83B59-2F87-4706-A796-2F822F6EE427}"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medulla</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E668FE9-9404-4877-BDA3-46DD4C81E740}"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three basic types of corticosteroids elaborated by the adrenal cortex (glucocorticoids, mineralocorticoids, and sex steroids), so there are three distinctive </a:t>
            </a:r>
            <a:r>
              <a:rPr lang="en-US" dirty="0" err="1" smtClean="0"/>
              <a:t>hyperadrenal</a:t>
            </a:r>
            <a:r>
              <a:rPr lang="en-US" dirty="0" smtClean="0"/>
              <a:t> clinical syndromes: (1) </a:t>
            </a:r>
            <a:r>
              <a:rPr lang="en-US" i="1" dirty="0" smtClean="0"/>
              <a:t>Cushing’s syndrome, characterized by an excess of cortisol; (2) </a:t>
            </a:r>
            <a:r>
              <a:rPr lang="en-US" i="1" dirty="0" err="1" smtClean="0"/>
              <a:t>hyperaldosteronism</a:t>
            </a:r>
            <a:r>
              <a:rPr lang="en-US" i="1" dirty="0" smtClean="0"/>
              <a:t>; and (3) </a:t>
            </a:r>
            <a:r>
              <a:rPr lang="en-US" i="1" dirty="0" err="1" smtClean="0"/>
              <a:t>adrenogenital</a:t>
            </a:r>
            <a:r>
              <a:rPr lang="en-US" i="1" dirty="0" smtClean="0"/>
              <a:t> or </a:t>
            </a:r>
            <a:r>
              <a:rPr lang="en-US" i="1" dirty="0" err="1" smtClean="0"/>
              <a:t>virilizing</a:t>
            </a:r>
            <a:r>
              <a:rPr lang="en-US" i="1" dirty="0" smtClean="0"/>
              <a:t> syndromes caused by an excess of androgens. The clinical features of these syndromes overlap somewhat because of the overlapping functions of some of the adrenal steroids.</a:t>
            </a:r>
            <a:endParaRPr 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C09482F-7CFB-4862-9039-9C94F88C5D34}"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57B4853-BC91-41F2-9B94-A976E7C4CA86}"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5BDB10F-BC75-4901-96F7-D24FA8EBDDFB}"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3D751BA-98A1-41DD-9FDF-67E3291B1364}"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09EC12-4084-4AA8-8276-8ABFD14077D6}" type="datetime1">
              <a:rPr lang="en-US" smtClean="0"/>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A8430-9183-4BC7-9CB1-6A0AF721ACC1}"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61688B-EC1A-4D2A-A3DB-5FFCCD07A22D}" type="datetime1">
              <a:rPr lang="en-US" smtClean="0"/>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A8430-9183-4BC7-9CB1-6A0AF721AC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16CDCE-67C9-4A52-820E-BAA0437DE50A}" type="datetime1">
              <a:rPr lang="en-US" smtClean="0"/>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A8430-9183-4BC7-9CB1-6A0AF721AC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73792-EB25-4E3E-B086-2988DA9B25B0}" type="datetime1">
              <a:rPr lang="en-US" smtClean="0"/>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A8430-9183-4BC7-9CB1-6A0AF721ACC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78D251-7256-411F-BA89-4568AC10D34D}" type="datetime1">
              <a:rPr lang="en-US" smtClean="0"/>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A8430-9183-4BC7-9CB1-6A0AF721ACC1}"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127754-A955-40CC-B657-F03A68B23C5F}" type="datetime1">
              <a:rPr lang="en-US" smtClean="0"/>
              <a:t>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A8430-9183-4BC7-9CB1-6A0AF721ACC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9B1012-25FA-40F3-BFC4-83B99094389D}" type="datetime1">
              <a:rPr lang="en-US" smtClean="0"/>
              <a:t>2/19/2013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A8430-9183-4BC7-9CB1-6A0AF721ACC1}"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350895-6E83-409F-B15C-19BE8F4B4A65}" type="datetime1">
              <a:rPr lang="en-US" smtClean="0"/>
              <a:t>2/19/2013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AA8430-9183-4BC7-9CB1-6A0AF721AC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46A12-A53D-452F-8706-457623DF8DFB}" type="datetime1">
              <a:rPr lang="en-US" smtClean="0"/>
              <a:t>2/19/2013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AA8430-9183-4BC7-9CB1-6A0AF721AC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A9129F-4679-4AAD-B546-97CA50D617CB}" type="datetime1">
              <a:rPr lang="en-US" smtClean="0"/>
              <a:t>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A8430-9183-4BC7-9CB1-6A0AF721ACC1}"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2AAA9F-D01B-45BD-8807-EA783C6BFE86}" type="datetime1">
              <a:rPr lang="en-US" smtClean="0"/>
              <a:t>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A8430-9183-4BC7-9CB1-6A0AF721ACC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924E7FC-D2B1-4581-A2EE-403E89B20F56}" type="datetime1">
              <a:rPr lang="en-US" smtClean="0"/>
              <a:t>2/19/2013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FAA8430-9183-4BC7-9CB1-6A0AF721ACC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T02401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Adrenal Gland</a:t>
            </a:r>
            <a:endParaRPr lang="en-US" dirty="0"/>
          </a:p>
        </p:txBody>
      </p:sp>
      <p:sp>
        <p:nvSpPr>
          <p:cNvPr id="3" name="Subtitle 2"/>
          <p:cNvSpPr>
            <a:spLocks noGrp="1"/>
          </p:cNvSpPr>
          <p:nvPr>
            <p:ph type="subTitle" idx="1"/>
          </p:nvPr>
        </p:nvSpPr>
        <p:spPr/>
        <p:txBody>
          <a:bodyPr rtlCol="0">
            <a:normAutofit/>
          </a:bodyPr>
          <a:lstStyle/>
          <a:p>
            <a:r>
              <a:rPr lang="en-US" sz="2800" b="1" dirty="0" err="1"/>
              <a:t>Emad</a:t>
            </a:r>
            <a:r>
              <a:rPr lang="en-US" sz="2800" b="1" dirty="0"/>
              <a:t> </a:t>
            </a:r>
            <a:r>
              <a:rPr lang="en-US" sz="2800" b="1" dirty="0" err="1"/>
              <a:t>Raddaoui</a:t>
            </a:r>
            <a:r>
              <a:rPr lang="en-US" sz="2800" b="1" dirty="0"/>
              <a:t>, MD, FCAP, FASC</a:t>
            </a:r>
          </a:p>
          <a:p>
            <a:r>
              <a:rPr lang="en-US" sz="2800" b="1" dirty="0"/>
              <a:t>Associate Professor; Consultant</a:t>
            </a:r>
          </a:p>
          <a:p>
            <a:r>
              <a:rPr lang="en-US" sz="2800" b="1" dirty="0"/>
              <a:t>Histopathology &amp; Cytopathology</a:t>
            </a:r>
          </a:p>
        </p:txBody>
      </p:sp>
    </p:spTree>
    <p:extLst>
      <p:ext uri="{BB962C8B-B14F-4D97-AF65-F5344CB8AC3E}">
        <p14:creationId xmlns:p14="http://schemas.microsoft.com/office/powerpoint/2010/main" val="1361621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l="15254" t="12712" r="49153" b="30086"/>
          <a:stretch>
            <a:fillRect/>
          </a:stretch>
        </p:blipFill>
        <p:spPr bwMode="auto">
          <a:xfrm>
            <a:off x="1600200" y="936171"/>
            <a:ext cx="4495800" cy="5780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57200" y="152400"/>
            <a:ext cx="8229600" cy="1066800"/>
          </a:xfrm>
        </p:spPr>
        <p:txBody>
          <a:bodyPr>
            <a:normAutofit/>
          </a:bodyPr>
          <a:lstStyle/>
          <a:p>
            <a:pPr fontAlgn="auto">
              <a:spcAft>
                <a:spcPts val="0"/>
              </a:spcAft>
              <a:defRPr/>
            </a:pPr>
            <a:r>
              <a:rPr lang="en-US" sz="3200" dirty="0" smtClean="0"/>
              <a:t>Diffuse </a:t>
            </a:r>
            <a:r>
              <a:rPr lang="en-US" sz="3200" dirty="0" err="1" smtClean="0"/>
              <a:t>Coerical</a:t>
            </a:r>
            <a:r>
              <a:rPr lang="en-US" sz="3200" dirty="0" smtClean="0"/>
              <a:t> </a:t>
            </a:r>
            <a:r>
              <a:rPr lang="en-US" sz="3200" dirty="0" err="1" smtClean="0"/>
              <a:t>Hyperplasis</a:t>
            </a:r>
            <a:endParaRPr lang="en-US" sz="3200" dirty="0"/>
          </a:p>
        </p:txBody>
      </p:sp>
      <p:sp>
        <p:nvSpPr>
          <p:cNvPr id="15364" name="Content Placeholder 3"/>
          <p:cNvSpPr>
            <a:spLocks noGrp="1"/>
          </p:cNvSpPr>
          <p:nvPr>
            <p:ph idx="1"/>
          </p:nvPr>
        </p:nvSpPr>
        <p:spPr>
          <a:xfrm>
            <a:off x="457200" y="4114800"/>
            <a:ext cx="1676400" cy="2362200"/>
          </a:xfrm>
        </p:spPr>
        <p:txBody>
          <a:bodyPr/>
          <a:lstStyle/>
          <a:p>
            <a:endParaRPr lang="en-US" dirty="0" smtClean="0"/>
          </a:p>
        </p:txBody>
      </p:sp>
      <p:sp>
        <p:nvSpPr>
          <p:cNvPr id="2" name="Slide Number Placeholder 1"/>
          <p:cNvSpPr>
            <a:spLocks noGrp="1"/>
          </p:cNvSpPr>
          <p:nvPr>
            <p:ph type="sldNum" sz="quarter" idx="12"/>
          </p:nvPr>
        </p:nvSpPr>
        <p:spPr/>
        <p:txBody>
          <a:bodyPr/>
          <a:lstStyle/>
          <a:p>
            <a:fld id="{1FAA8430-9183-4BC7-9CB1-6A0AF721ACC1}" type="slidenum">
              <a:rPr lang="en-US" smtClean="0"/>
              <a:t>10</a:t>
            </a:fld>
            <a:endParaRPr lang="en-US"/>
          </a:p>
        </p:txBody>
      </p:sp>
    </p:spTree>
    <p:extLst>
      <p:ext uri="{BB962C8B-B14F-4D97-AF65-F5344CB8AC3E}">
        <p14:creationId xmlns:p14="http://schemas.microsoft.com/office/powerpoint/2010/main" val="1784363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08809105"/>
              </p:ext>
            </p:extLst>
          </p:nvPr>
        </p:nvGraphicFramePr>
        <p:xfrm>
          <a:off x="304800" y="533401"/>
          <a:ext cx="8077200" cy="6095994"/>
        </p:xfrm>
        <a:graphic>
          <a:graphicData uri="http://schemas.openxmlformats.org/drawingml/2006/table">
            <a:tbl>
              <a:tblPr/>
              <a:tblGrid>
                <a:gridCol w="4038600"/>
                <a:gridCol w="4038600"/>
              </a:tblGrid>
              <a:tr h="383882">
                <a:tc>
                  <a:txBody>
                    <a:bodyPr/>
                    <a:lstStyle/>
                    <a:p>
                      <a:pPr algn="l"/>
                      <a:r>
                        <a:rPr lang="en-US" sz="1500" b="1" dirty="0"/>
                        <a:t>Obesity or weight gain</a:t>
                      </a:r>
                    </a:p>
                  </a:txBody>
                  <a:tcPr marL="15607" marR="15607" marT="15607" marB="15607" anchor="b">
                    <a:lnL>
                      <a:noFill/>
                    </a:lnL>
                    <a:lnR>
                      <a:noFill/>
                    </a:lnR>
                    <a:lnT>
                      <a:noFill/>
                    </a:lnT>
                    <a:lnB>
                      <a:noFill/>
                    </a:lnB>
                  </a:tcPr>
                </a:tc>
                <a:tc>
                  <a:txBody>
                    <a:bodyPr/>
                    <a:lstStyle/>
                    <a:p>
                      <a:pPr algn="ctr"/>
                      <a:r>
                        <a:rPr lang="en-US" sz="1500" b="1"/>
                        <a:t>95%</a:t>
                      </a:r>
                      <a:r>
                        <a:rPr lang="en-US" sz="1500" b="1" baseline="30000"/>
                        <a:t>[*]</a:t>
                      </a:r>
                      <a:endParaRPr lang="en-US" sz="1500" b="1"/>
                    </a:p>
                  </a:txBody>
                  <a:tcPr marL="15607" marR="15607" marT="15607" marB="15607" anchor="b">
                    <a:lnL>
                      <a:noFill/>
                    </a:lnL>
                    <a:lnR>
                      <a:noFill/>
                    </a:lnR>
                    <a:lnT>
                      <a:noFill/>
                    </a:lnT>
                    <a:lnB>
                      <a:noFill/>
                    </a:lnB>
                  </a:tcPr>
                </a:tc>
              </a:tr>
              <a:tr h="383882">
                <a:tc>
                  <a:txBody>
                    <a:bodyPr/>
                    <a:lstStyle/>
                    <a:p>
                      <a:pPr algn="l"/>
                      <a:r>
                        <a:rPr lang="en-US" sz="1500" b="1" dirty="0"/>
                        <a:t>Facial plethora</a:t>
                      </a:r>
                    </a:p>
                  </a:txBody>
                  <a:tcPr marL="15607" marR="15607" marT="15607" marB="15607">
                    <a:lnL>
                      <a:noFill/>
                    </a:lnL>
                    <a:lnR>
                      <a:noFill/>
                    </a:lnR>
                    <a:lnT>
                      <a:noFill/>
                    </a:lnT>
                    <a:lnB>
                      <a:noFill/>
                    </a:lnB>
                  </a:tcPr>
                </a:tc>
                <a:tc>
                  <a:txBody>
                    <a:bodyPr/>
                    <a:lstStyle/>
                    <a:p>
                      <a:pPr algn="ctr"/>
                      <a:r>
                        <a:rPr lang="en-US" sz="1500" b="1"/>
                        <a:t>90%</a:t>
                      </a:r>
                    </a:p>
                  </a:txBody>
                  <a:tcPr marL="15607" marR="15607" marT="15607" marB="15607">
                    <a:lnL>
                      <a:noFill/>
                    </a:lnL>
                    <a:lnR>
                      <a:noFill/>
                    </a:lnR>
                    <a:lnT>
                      <a:noFill/>
                    </a:lnT>
                    <a:lnB>
                      <a:noFill/>
                    </a:lnB>
                  </a:tcPr>
                </a:tc>
              </a:tr>
              <a:tr h="383882">
                <a:tc>
                  <a:txBody>
                    <a:bodyPr/>
                    <a:lstStyle/>
                    <a:p>
                      <a:pPr algn="l"/>
                      <a:r>
                        <a:rPr lang="en-US" sz="1500" b="1" dirty="0"/>
                        <a:t>Rounded face</a:t>
                      </a:r>
                    </a:p>
                  </a:txBody>
                  <a:tcPr marL="15607" marR="15607" marT="15607" marB="15607">
                    <a:lnL>
                      <a:noFill/>
                    </a:lnL>
                    <a:lnR>
                      <a:noFill/>
                    </a:lnR>
                    <a:lnT>
                      <a:noFill/>
                    </a:lnT>
                    <a:lnB>
                      <a:noFill/>
                    </a:lnB>
                  </a:tcPr>
                </a:tc>
                <a:tc>
                  <a:txBody>
                    <a:bodyPr/>
                    <a:lstStyle/>
                    <a:p>
                      <a:pPr algn="ctr"/>
                      <a:r>
                        <a:rPr lang="en-US" sz="1500" b="1"/>
                        <a:t>90%</a:t>
                      </a:r>
                    </a:p>
                  </a:txBody>
                  <a:tcPr marL="15607" marR="15607" marT="15607" marB="15607">
                    <a:lnL>
                      <a:noFill/>
                    </a:lnL>
                    <a:lnR>
                      <a:noFill/>
                    </a:lnR>
                    <a:lnT>
                      <a:noFill/>
                    </a:lnT>
                    <a:lnB>
                      <a:noFill/>
                    </a:lnB>
                  </a:tcPr>
                </a:tc>
              </a:tr>
              <a:tr h="383882">
                <a:tc>
                  <a:txBody>
                    <a:bodyPr/>
                    <a:lstStyle/>
                    <a:p>
                      <a:pPr algn="l"/>
                      <a:r>
                        <a:rPr lang="en-US" sz="1500" b="1" dirty="0"/>
                        <a:t>Decreased libido</a:t>
                      </a:r>
                    </a:p>
                  </a:txBody>
                  <a:tcPr marL="15607" marR="15607" marT="15607" marB="15607">
                    <a:lnL>
                      <a:noFill/>
                    </a:lnL>
                    <a:lnR>
                      <a:noFill/>
                    </a:lnR>
                    <a:lnT>
                      <a:noFill/>
                    </a:lnT>
                    <a:lnB>
                      <a:noFill/>
                    </a:lnB>
                  </a:tcPr>
                </a:tc>
                <a:tc>
                  <a:txBody>
                    <a:bodyPr/>
                    <a:lstStyle/>
                    <a:p>
                      <a:pPr algn="ctr"/>
                      <a:r>
                        <a:rPr lang="en-US" sz="1500" b="1"/>
                        <a:t>90%</a:t>
                      </a:r>
                    </a:p>
                  </a:txBody>
                  <a:tcPr marL="15607" marR="15607" marT="15607" marB="15607">
                    <a:lnL>
                      <a:noFill/>
                    </a:lnL>
                    <a:lnR>
                      <a:noFill/>
                    </a:lnR>
                    <a:lnT>
                      <a:noFill/>
                    </a:lnT>
                    <a:lnB>
                      <a:noFill/>
                    </a:lnB>
                  </a:tcPr>
                </a:tc>
              </a:tr>
              <a:tr h="383882">
                <a:tc>
                  <a:txBody>
                    <a:bodyPr/>
                    <a:lstStyle/>
                    <a:p>
                      <a:pPr algn="l"/>
                      <a:r>
                        <a:rPr lang="en-US" sz="1500" b="1" dirty="0"/>
                        <a:t>Thin skin</a:t>
                      </a:r>
                    </a:p>
                  </a:txBody>
                  <a:tcPr marL="15607" marR="15607" marT="15607" marB="15607">
                    <a:lnL>
                      <a:noFill/>
                    </a:lnL>
                    <a:lnR>
                      <a:noFill/>
                    </a:lnR>
                    <a:lnT>
                      <a:noFill/>
                    </a:lnT>
                    <a:lnB>
                      <a:noFill/>
                    </a:lnB>
                  </a:tcPr>
                </a:tc>
                <a:tc>
                  <a:txBody>
                    <a:bodyPr/>
                    <a:lstStyle/>
                    <a:p>
                      <a:pPr algn="ctr"/>
                      <a:r>
                        <a:rPr lang="en-US" sz="1500" b="1"/>
                        <a:t>85%</a:t>
                      </a:r>
                    </a:p>
                  </a:txBody>
                  <a:tcPr marL="15607" marR="15607" marT="15607" marB="15607">
                    <a:lnL>
                      <a:noFill/>
                    </a:lnL>
                    <a:lnR>
                      <a:noFill/>
                    </a:lnR>
                    <a:lnT>
                      <a:noFill/>
                    </a:lnT>
                    <a:lnB>
                      <a:noFill/>
                    </a:lnB>
                  </a:tcPr>
                </a:tc>
              </a:tr>
              <a:tr h="721646">
                <a:tc>
                  <a:txBody>
                    <a:bodyPr/>
                    <a:lstStyle/>
                    <a:p>
                      <a:pPr algn="l"/>
                      <a:r>
                        <a:rPr lang="en-US" sz="1500" b="1" dirty="0"/>
                        <a:t>Decrease in linear growth in children</a:t>
                      </a:r>
                    </a:p>
                  </a:txBody>
                  <a:tcPr marL="15607" marR="15607" marT="15607" marB="15607">
                    <a:lnL>
                      <a:noFill/>
                    </a:lnL>
                    <a:lnR>
                      <a:noFill/>
                    </a:lnR>
                    <a:lnT>
                      <a:noFill/>
                    </a:lnT>
                    <a:lnB>
                      <a:noFill/>
                    </a:lnB>
                  </a:tcPr>
                </a:tc>
                <a:tc>
                  <a:txBody>
                    <a:bodyPr/>
                    <a:lstStyle/>
                    <a:p>
                      <a:pPr algn="ctr"/>
                      <a:r>
                        <a:rPr lang="en-US" sz="1500" b="1"/>
                        <a:t>70–80%</a:t>
                      </a:r>
                    </a:p>
                  </a:txBody>
                  <a:tcPr marL="15607" marR="15607" marT="15607" marB="15607">
                    <a:lnL>
                      <a:noFill/>
                    </a:lnL>
                    <a:lnR>
                      <a:noFill/>
                    </a:lnR>
                    <a:lnT>
                      <a:noFill/>
                    </a:lnT>
                    <a:lnB>
                      <a:noFill/>
                    </a:lnB>
                  </a:tcPr>
                </a:tc>
              </a:tr>
              <a:tr h="383882">
                <a:tc>
                  <a:txBody>
                    <a:bodyPr/>
                    <a:lstStyle/>
                    <a:p>
                      <a:pPr algn="l"/>
                      <a:r>
                        <a:rPr lang="en-US" sz="1500" b="1" dirty="0"/>
                        <a:t>Menstrual irregularity</a:t>
                      </a:r>
                    </a:p>
                  </a:txBody>
                  <a:tcPr marL="15607" marR="15607" marT="15607" marB="15607">
                    <a:lnL>
                      <a:noFill/>
                    </a:lnL>
                    <a:lnR>
                      <a:noFill/>
                    </a:lnR>
                    <a:lnT>
                      <a:noFill/>
                    </a:lnT>
                    <a:lnB>
                      <a:noFill/>
                    </a:lnB>
                  </a:tcPr>
                </a:tc>
                <a:tc>
                  <a:txBody>
                    <a:bodyPr/>
                    <a:lstStyle/>
                    <a:p>
                      <a:pPr algn="ctr"/>
                      <a:r>
                        <a:rPr lang="en-US" sz="1500" b="1"/>
                        <a:t>80%</a:t>
                      </a:r>
                    </a:p>
                  </a:txBody>
                  <a:tcPr marL="15607" marR="15607" marT="15607" marB="15607">
                    <a:lnL>
                      <a:noFill/>
                    </a:lnL>
                    <a:lnR>
                      <a:noFill/>
                    </a:lnR>
                    <a:lnT>
                      <a:noFill/>
                    </a:lnT>
                    <a:lnB>
                      <a:noFill/>
                    </a:lnB>
                  </a:tcPr>
                </a:tc>
              </a:tr>
              <a:tr h="383882">
                <a:tc>
                  <a:txBody>
                    <a:bodyPr/>
                    <a:lstStyle/>
                    <a:p>
                      <a:pPr algn="l"/>
                      <a:r>
                        <a:rPr lang="en-US" sz="1500" b="1" dirty="0"/>
                        <a:t>Hypertension</a:t>
                      </a:r>
                    </a:p>
                  </a:txBody>
                  <a:tcPr marL="15607" marR="15607" marT="15607" marB="15607">
                    <a:lnL>
                      <a:noFill/>
                    </a:lnL>
                    <a:lnR>
                      <a:noFill/>
                    </a:lnR>
                    <a:lnT>
                      <a:noFill/>
                    </a:lnT>
                    <a:lnB>
                      <a:noFill/>
                    </a:lnB>
                  </a:tcPr>
                </a:tc>
                <a:tc>
                  <a:txBody>
                    <a:bodyPr/>
                    <a:lstStyle/>
                    <a:p>
                      <a:pPr algn="ctr"/>
                      <a:r>
                        <a:rPr lang="en-US" sz="1500" b="1"/>
                        <a:t>75%</a:t>
                      </a:r>
                    </a:p>
                  </a:txBody>
                  <a:tcPr marL="15607" marR="15607" marT="15607" marB="15607">
                    <a:lnL>
                      <a:noFill/>
                    </a:lnL>
                    <a:lnR>
                      <a:noFill/>
                    </a:lnR>
                    <a:lnT>
                      <a:noFill/>
                    </a:lnT>
                    <a:lnB>
                      <a:noFill/>
                    </a:lnB>
                  </a:tcPr>
                </a:tc>
              </a:tr>
              <a:tr h="383882">
                <a:tc>
                  <a:txBody>
                    <a:bodyPr/>
                    <a:lstStyle/>
                    <a:p>
                      <a:pPr algn="l"/>
                      <a:r>
                        <a:rPr lang="en-US" sz="1500" b="1" dirty="0" err="1"/>
                        <a:t>Hirsutism</a:t>
                      </a:r>
                      <a:endParaRPr lang="en-US" sz="1500" b="1" dirty="0"/>
                    </a:p>
                  </a:txBody>
                  <a:tcPr marL="15607" marR="15607" marT="15607" marB="15607">
                    <a:lnL>
                      <a:noFill/>
                    </a:lnL>
                    <a:lnR>
                      <a:noFill/>
                    </a:lnR>
                    <a:lnT>
                      <a:noFill/>
                    </a:lnT>
                    <a:lnB>
                      <a:noFill/>
                    </a:lnB>
                  </a:tcPr>
                </a:tc>
                <a:tc>
                  <a:txBody>
                    <a:bodyPr/>
                    <a:lstStyle/>
                    <a:p>
                      <a:pPr algn="ctr"/>
                      <a:r>
                        <a:rPr lang="en-US" sz="1500" b="1"/>
                        <a:t>75%</a:t>
                      </a:r>
                    </a:p>
                  </a:txBody>
                  <a:tcPr marL="15607" marR="15607" marT="15607" marB="15607">
                    <a:lnL>
                      <a:noFill/>
                    </a:lnL>
                    <a:lnR>
                      <a:noFill/>
                    </a:lnR>
                    <a:lnT>
                      <a:noFill/>
                    </a:lnT>
                    <a:lnB>
                      <a:noFill/>
                    </a:lnB>
                  </a:tcPr>
                </a:tc>
              </a:tr>
              <a:tr h="383882">
                <a:tc>
                  <a:txBody>
                    <a:bodyPr/>
                    <a:lstStyle/>
                    <a:p>
                      <a:pPr algn="l"/>
                      <a:r>
                        <a:rPr lang="en-US" sz="1500" b="1" dirty="0"/>
                        <a:t>Depression/emotional liability</a:t>
                      </a:r>
                    </a:p>
                  </a:txBody>
                  <a:tcPr marL="15607" marR="15607" marT="15607" marB="15607">
                    <a:lnL>
                      <a:noFill/>
                    </a:lnL>
                    <a:lnR>
                      <a:noFill/>
                    </a:lnR>
                    <a:lnT>
                      <a:noFill/>
                    </a:lnT>
                    <a:lnB>
                      <a:noFill/>
                    </a:lnB>
                  </a:tcPr>
                </a:tc>
                <a:tc>
                  <a:txBody>
                    <a:bodyPr/>
                    <a:lstStyle/>
                    <a:p>
                      <a:pPr algn="ctr"/>
                      <a:r>
                        <a:rPr lang="en-US" sz="1500" b="1"/>
                        <a:t>70%</a:t>
                      </a:r>
                    </a:p>
                  </a:txBody>
                  <a:tcPr marL="15607" marR="15607" marT="15607" marB="15607">
                    <a:lnL>
                      <a:noFill/>
                    </a:lnL>
                    <a:lnR>
                      <a:noFill/>
                    </a:lnR>
                    <a:lnT>
                      <a:noFill/>
                    </a:lnT>
                    <a:lnB>
                      <a:noFill/>
                    </a:lnB>
                  </a:tcPr>
                </a:tc>
              </a:tr>
              <a:tr h="383882">
                <a:tc>
                  <a:txBody>
                    <a:bodyPr/>
                    <a:lstStyle/>
                    <a:p>
                      <a:pPr algn="l"/>
                      <a:r>
                        <a:rPr lang="en-US" sz="1500" b="1" dirty="0"/>
                        <a:t>Easy bruising</a:t>
                      </a:r>
                    </a:p>
                  </a:txBody>
                  <a:tcPr marL="15607" marR="15607" marT="15607" marB="15607">
                    <a:lnL>
                      <a:noFill/>
                    </a:lnL>
                    <a:lnR>
                      <a:noFill/>
                    </a:lnR>
                    <a:lnT>
                      <a:noFill/>
                    </a:lnT>
                    <a:lnB>
                      <a:noFill/>
                    </a:lnB>
                  </a:tcPr>
                </a:tc>
                <a:tc>
                  <a:txBody>
                    <a:bodyPr/>
                    <a:lstStyle/>
                    <a:p>
                      <a:pPr algn="ctr"/>
                      <a:r>
                        <a:rPr lang="en-US" sz="1500" b="1"/>
                        <a:t>65%</a:t>
                      </a:r>
                    </a:p>
                  </a:txBody>
                  <a:tcPr marL="15607" marR="15607" marT="15607" marB="15607">
                    <a:lnL>
                      <a:noFill/>
                    </a:lnL>
                    <a:lnR>
                      <a:noFill/>
                    </a:lnR>
                    <a:lnT>
                      <a:noFill/>
                    </a:lnT>
                    <a:lnB>
                      <a:noFill/>
                    </a:lnB>
                  </a:tcPr>
                </a:tc>
              </a:tr>
              <a:tr h="383882">
                <a:tc>
                  <a:txBody>
                    <a:bodyPr/>
                    <a:lstStyle/>
                    <a:p>
                      <a:pPr algn="l"/>
                      <a:r>
                        <a:rPr lang="en-US" sz="1500" b="1" dirty="0"/>
                        <a:t>Glucose intolerance</a:t>
                      </a:r>
                    </a:p>
                  </a:txBody>
                  <a:tcPr marL="15607" marR="15607" marT="15607" marB="15607">
                    <a:lnL>
                      <a:noFill/>
                    </a:lnL>
                    <a:lnR>
                      <a:noFill/>
                    </a:lnR>
                    <a:lnT>
                      <a:noFill/>
                    </a:lnT>
                    <a:lnB>
                      <a:noFill/>
                    </a:lnB>
                  </a:tcPr>
                </a:tc>
                <a:tc>
                  <a:txBody>
                    <a:bodyPr/>
                    <a:lstStyle/>
                    <a:p>
                      <a:pPr algn="ctr"/>
                      <a:r>
                        <a:rPr lang="en-US" sz="1500" b="1"/>
                        <a:t>60%</a:t>
                      </a:r>
                    </a:p>
                  </a:txBody>
                  <a:tcPr marL="15607" marR="15607" marT="15607" marB="15607">
                    <a:lnL>
                      <a:noFill/>
                    </a:lnL>
                    <a:lnR>
                      <a:noFill/>
                    </a:lnR>
                    <a:lnT>
                      <a:noFill/>
                    </a:lnT>
                    <a:lnB>
                      <a:noFill/>
                    </a:lnB>
                  </a:tcPr>
                </a:tc>
              </a:tr>
              <a:tr h="383882">
                <a:tc>
                  <a:txBody>
                    <a:bodyPr/>
                    <a:lstStyle/>
                    <a:p>
                      <a:pPr algn="l"/>
                      <a:r>
                        <a:rPr lang="en-US" sz="1500" b="1" dirty="0"/>
                        <a:t>Weakness</a:t>
                      </a:r>
                    </a:p>
                  </a:txBody>
                  <a:tcPr marL="15607" marR="15607" marT="15607" marB="15607">
                    <a:lnL>
                      <a:noFill/>
                    </a:lnL>
                    <a:lnR>
                      <a:noFill/>
                    </a:lnR>
                    <a:lnT>
                      <a:noFill/>
                    </a:lnT>
                    <a:lnB>
                      <a:noFill/>
                    </a:lnB>
                  </a:tcPr>
                </a:tc>
                <a:tc>
                  <a:txBody>
                    <a:bodyPr/>
                    <a:lstStyle/>
                    <a:p>
                      <a:pPr algn="ctr"/>
                      <a:r>
                        <a:rPr lang="en-US" sz="1500" b="1" dirty="0"/>
                        <a:t>60%</a:t>
                      </a:r>
                    </a:p>
                  </a:txBody>
                  <a:tcPr marL="15607" marR="15607" marT="15607" marB="15607">
                    <a:lnL>
                      <a:noFill/>
                    </a:lnL>
                    <a:lnR>
                      <a:noFill/>
                    </a:lnR>
                    <a:lnT>
                      <a:noFill/>
                    </a:lnT>
                    <a:lnB>
                      <a:noFill/>
                    </a:lnB>
                  </a:tcPr>
                </a:tc>
              </a:tr>
              <a:tr h="383882">
                <a:tc>
                  <a:txBody>
                    <a:bodyPr/>
                    <a:lstStyle/>
                    <a:p>
                      <a:pPr algn="l"/>
                      <a:r>
                        <a:rPr lang="en-US" sz="1500" b="1"/>
                        <a:t>Osteopenia or fracture</a:t>
                      </a:r>
                    </a:p>
                  </a:txBody>
                  <a:tcPr marL="15607" marR="15607" marT="15607" marB="15607">
                    <a:lnL>
                      <a:noFill/>
                    </a:lnL>
                    <a:lnR>
                      <a:noFill/>
                    </a:lnR>
                    <a:lnT>
                      <a:noFill/>
                    </a:lnT>
                    <a:lnB>
                      <a:noFill/>
                    </a:lnB>
                  </a:tcPr>
                </a:tc>
                <a:tc>
                  <a:txBody>
                    <a:bodyPr/>
                    <a:lstStyle/>
                    <a:p>
                      <a:pPr algn="ctr"/>
                      <a:r>
                        <a:rPr lang="en-US" sz="1500" b="1" dirty="0"/>
                        <a:t>50%</a:t>
                      </a:r>
                    </a:p>
                  </a:txBody>
                  <a:tcPr marL="15607" marR="15607" marT="15607" marB="15607">
                    <a:lnL>
                      <a:noFill/>
                    </a:lnL>
                    <a:lnR>
                      <a:noFill/>
                    </a:lnR>
                    <a:lnT>
                      <a:noFill/>
                    </a:lnT>
                    <a:lnB>
                      <a:noFill/>
                    </a:lnB>
                  </a:tcPr>
                </a:tc>
              </a:tr>
              <a:tr h="383882">
                <a:tc>
                  <a:txBody>
                    <a:bodyPr/>
                    <a:lstStyle/>
                    <a:p>
                      <a:pPr algn="l"/>
                      <a:r>
                        <a:rPr lang="en-US" sz="1500" b="1" dirty="0"/>
                        <a:t>Nephrolithiasis</a:t>
                      </a:r>
                    </a:p>
                  </a:txBody>
                  <a:tcPr marL="15607" marR="15607" marT="15607" marB="15607">
                    <a:lnL>
                      <a:noFill/>
                    </a:lnL>
                    <a:lnR>
                      <a:noFill/>
                    </a:lnR>
                    <a:lnT>
                      <a:noFill/>
                    </a:lnT>
                    <a:lnB>
                      <a:noFill/>
                    </a:lnB>
                  </a:tcPr>
                </a:tc>
                <a:tc>
                  <a:txBody>
                    <a:bodyPr/>
                    <a:lstStyle/>
                    <a:p>
                      <a:pPr algn="ctr"/>
                      <a:r>
                        <a:rPr lang="en-US" sz="1500" b="1" dirty="0"/>
                        <a:t>50%</a:t>
                      </a:r>
                    </a:p>
                  </a:txBody>
                  <a:tcPr marL="15607" marR="15607" marT="15607" marB="15607">
                    <a:lnL>
                      <a:noFill/>
                    </a:lnL>
                    <a:lnR>
                      <a:noFill/>
                    </a:lnR>
                    <a:lnT>
                      <a:noFill/>
                    </a:lnT>
                    <a:lnB>
                      <a:noFill/>
                    </a:lnB>
                  </a:tcPr>
                </a:tc>
              </a:tr>
            </a:tbl>
          </a:graphicData>
        </a:graphic>
      </p:graphicFrame>
      <p:sp>
        <p:nvSpPr>
          <p:cNvPr id="16417" name="Rectangle 1"/>
          <p:cNvSpPr>
            <a:spLocks noChangeArrowheads="1"/>
          </p:cNvSpPr>
          <p:nvPr/>
        </p:nvSpPr>
        <p:spPr bwMode="auto">
          <a:xfrm>
            <a:off x="0" y="43934"/>
            <a:ext cx="4741426" cy="369332"/>
          </a:xfrm>
          <a:prstGeom prst="rect">
            <a:avLst/>
          </a:prstGeom>
          <a:solidFill>
            <a:schemeClr val="bg1"/>
          </a:solidFill>
          <a:ln>
            <a:noFill/>
          </a:ln>
          <a:extLst/>
        </p:spPr>
        <p:txBody>
          <a:bodyPr wrap="none" anchor="ctr">
            <a:spAutoFit/>
          </a:bodyPr>
          <a:lstStyle/>
          <a:p>
            <a:r>
              <a:rPr lang="en-US" b="1" dirty="0">
                <a:latin typeface="Arial" charset="0"/>
              </a:rPr>
              <a:t> Clinical Features of </a:t>
            </a:r>
            <a:r>
              <a:rPr lang="en-US" b="1" dirty="0" smtClean="0">
                <a:latin typeface="Arial" charset="0"/>
              </a:rPr>
              <a:t>Cushing’s </a:t>
            </a:r>
            <a:r>
              <a:rPr lang="en-US" b="1" dirty="0">
                <a:latin typeface="Arial" charset="0"/>
              </a:rPr>
              <a:t>Syndrome</a:t>
            </a:r>
            <a:endParaRPr lang="en-US" dirty="0">
              <a:latin typeface="Arial" charset="0"/>
            </a:endParaRPr>
          </a:p>
        </p:txBody>
      </p:sp>
      <p:sp>
        <p:nvSpPr>
          <p:cNvPr id="2" name="Slide Number Placeholder 1"/>
          <p:cNvSpPr>
            <a:spLocks noGrp="1"/>
          </p:cNvSpPr>
          <p:nvPr>
            <p:ph type="sldNum" sz="quarter" idx="12"/>
          </p:nvPr>
        </p:nvSpPr>
        <p:spPr/>
        <p:txBody>
          <a:bodyPr/>
          <a:lstStyle/>
          <a:p>
            <a:fld id="{1FAA8430-9183-4BC7-9CB1-6A0AF721ACC1}" type="slidenum">
              <a:rPr lang="en-US" smtClean="0"/>
              <a:t>11</a:t>
            </a:fld>
            <a:endParaRPr lang="en-US"/>
          </a:p>
        </p:txBody>
      </p:sp>
    </p:spTree>
    <p:extLst>
      <p:ext uri="{BB962C8B-B14F-4D97-AF65-F5344CB8AC3E}">
        <p14:creationId xmlns:p14="http://schemas.microsoft.com/office/powerpoint/2010/main" val="1465193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i="1" dirty="0" err="1" smtClean="0"/>
              <a:t>Hyperaldosteronism</a:t>
            </a:r>
            <a:endParaRPr lang="en-US" i="1" dirty="0" smtClean="0"/>
          </a:p>
        </p:txBody>
      </p:sp>
      <p:sp>
        <p:nvSpPr>
          <p:cNvPr id="17411" name="Content Placeholder 2"/>
          <p:cNvSpPr>
            <a:spLocks noGrp="1"/>
          </p:cNvSpPr>
          <p:nvPr>
            <p:ph idx="1"/>
          </p:nvPr>
        </p:nvSpPr>
        <p:spPr>
          <a:xfrm>
            <a:off x="457200" y="1524000"/>
            <a:ext cx="8229600" cy="4876800"/>
          </a:xfrm>
        </p:spPr>
        <p:txBody>
          <a:bodyPr>
            <a:normAutofit/>
          </a:bodyPr>
          <a:lstStyle/>
          <a:p>
            <a:endParaRPr lang="en-US" b="1" i="1" dirty="0" smtClean="0"/>
          </a:p>
          <a:p>
            <a:pPr>
              <a:buFont typeface="Arial" charset="0"/>
              <a:buNone/>
            </a:pPr>
            <a:r>
              <a:rPr lang="en-US" b="1" i="1" dirty="0" smtClean="0"/>
              <a:t>Excess aldosterone secretion</a:t>
            </a:r>
          </a:p>
          <a:p>
            <a:r>
              <a:rPr lang="en-US" b="1" i="1" dirty="0" smtClean="0"/>
              <a:t>Primary </a:t>
            </a:r>
            <a:r>
              <a:rPr lang="en-US" b="1" i="1" dirty="0" err="1" smtClean="0"/>
              <a:t>aldosteronism</a:t>
            </a:r>
            <a:r>
              <a:rPr lang="en-US" b="1" i="1" dirty="0" smtClean="0"/>
              <a:t> (autonomous overproduction of aldosterone) with resultant suppression of the renin-angiotensin system and decreased plasma renin activity</a:t>
            </a:r>
          </a:p>
          <a:p>
            <a:r>
              <a:rPr lang="en-US" dirty="0"/>
              <a:t>Primary </a:t>
            </a:r>
            <a:r>
              <a:rPr lang="en-US" dirty="0" err="1"/>
              <a:t>hyperaldosteronism</a:t>
            </a:r>
            <a:r>
              <a:rPr lang="en-US" dirty="0"/>
              <a:t> is caused either by an aldosterone-producing adrenocortical neoplasm, usually an adenoma, or by primary adrenocortical hyperplasia. Some cases are idiopathic</a:t>
            </a:r>
            <a:endParaRPr lang="en-US" b="1" i="1" dirty="0" smtClean="0"/>
          </a:p>
          <a:p>
            <a:pPr marL="0" indent="0">
              <a:buNone/>
            </a:pPr>
            <a:endParaRPr lang="en-US" b="1" i="1" dirty="0" smtClean="0"/>
          </a:p>
        </p:txBody>
      </p:sp>
      <p:sp>
        <p:nvSpPr>
          <p:cNvPr id="3" name="Slide Number Placeholder 2"/>
          <p:cNvSpPr>
            <a:spLocks noGrp="1"/>
          </p:cNvSpPr>
          <p:nvPr>
            <p:ph type="sldNum" sz="quarter" idx="12"/>
          </p:nvPr>
        </p:nvSpPr>
        <p:spPr/>
        <p:txBody>
          <a:bodyPr/>
          <a:lstStyle/>
          <a:p>
            <a:fld id="{1FAA8430-9183-4BC7-9CB1-6A0AF721ACC1}" type="slidenum">
              <a:rPr lang="en-US" smtClean="0"/>
              <a:t>12</a:t>
            </a:fld>
            <a:endParaRPr lang="en-US"/>
          </a:p>
        </p:txBody>
      </p:sp>
    </p:spTree>
    <p:extLst>
      <p:ext uri="{BB962C8B-B14F-4D97-AF65-F5344CB8AC3E}">
        <p14:creationId xmlns:p14="http://schemas.microsoft.com/office/powerpoint/2010/main" val="154598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Hyperaldosteronism</a:t>
            </a:r>
            <a:endParaRPr lang="en-US" dirty="0"/>
          </a:p>
        </p:txBody>
      </p:sp>
      <p:sp>
        <p:nvSpPr>
          <p:cNvPr id="3" name="Content Placeholder 2"/>
          <p:cNvSpPr>
            <a:spLocks noGrp="1"/>
          </p:cNvSpPr>
          <p:nvPr>
            <p:ph idx="1"/>
          </p:nvPr>
        </p:nvSpPr>
        <p:spPr/>
        <p:txBody>
          <a:bodyPr/>
          <a:lstStyle/>
          <a:p>
            <a:r>
              <a:rPr lang="en-US" sz="2000" b="1" dirty="0"/>
              <a:t>S</a:t>
            </a:r>
            <a:r>
              <a:rPr lang="en-US" sz="2000" b="1" i="1" dirty="0"/>
              <a:t>econdary </a:t>
            </a:r>
            <a:r>
              <a:rPr lang="en-US" sz="2000" b="1" i="1" dirty="0" err="1"/>
              <a:t>hyperaldosteronism</a:t>
            </a:r>
            <a:r>
              <a:rPr lang="en-US" sz="2000" b="1" i="1" dirty="0"/>
              <a:t>, in contrast, aldosterone release occurs in response to activation of the renin-angiotensin system </a:t>
            </a:r>
            <a:endParaRPr lang="en-US" sz="2000" b="1" i="1" dirty="0" smtClean="0"/>
          </a:p>
          <a:p>
            <a:r>
              <a:rPr lang="en-US" i="1" dirty="0"/>
              <a:t>increased levels of plasma renin</a:t>
            </a:r>
            <a:r>
              <a:rPr lang="en-US" dirty="0"/>
              <a:t> and is encountered in conditions associated with: </a:t>
            </a:r>
            <a:endParaRPr lang="en-US" dirty="0" smtClean="0"/>
          </a:p>
          <a:p>
            <a:pPr>
              <a:buFontTx/>
              <a:buChar char="-"/>
            </a:pPr>
            <a:r>
              <a:rPr lang="en-US" dirty="0" smtClean="0"/>
              <a:t>Decreased </a:t>
            </a:r>
            <a:r>
              <a:rPr lang="en-US" dirty="0"/>
              <a:t>renal perfusion (arteriolar </a:t>
            </a:r>
            <a:r>
              <a:rPr lang="en-US" dirty="0" err="1"/>
              <a:t>nephrosclerosis</a:t>
            </a:r>
            <a:r>
              <a:rPr lang="en-US" dirty="0"/>
              <a:t>, renal artery stenosis</a:t>
            </a:r>
            <a:r>
              <a:rPr lang="en-US" dirty="0" smtClean="0"/>
              <a:t>)</a:t>
            </a:r>
          </a:p>
          <a:p>
            <a:pPr>
              <a:buFontTx/>
              <a:buChar char="-"/>
            </a:pPr>
            <a:r>
              <a:rPr lang="en-US" dirty="0" smtClean="0"/>
              <a:t>Arterial </a:t>
            </a:r>
            <a:r>
              <a:rPr lang="en-US" dirty="0" err="1"/>
              <a:t>hypovolemia</a:t>
            </a:r>
            <a:r>
              <a:rPr lang="en-US" dirty="0"/>
              <a:t> and edema (congestive heart failure, cirrhosis, </a:t>
            </a:r>
            <a:r>
              <a:rPr lang="en-US" dirty="0" err="1"/>
              <a:t>nephrotic</a:t>
            </a:r>
            <a:r>
              <a:rPr lang="en-US" dirty="0"/>
              <a:t> </a:t>
            </a:r>
            <a:r>
              <a:rPr lang="en-US" dirty="0" smtClean="0"/>
              <a:t>syndrome)</a:t>
            </a:r>
          </a:p>
          <a:p>
            <a:pPr>
              <a:buFontTx/>
              <a:buChar char="-"/>
            </a:pPr>
            <a:r>
              <a:rPr lang="en-US" dirty="0" smtClean="0"/>
              <a:t>Pregnancy </a:t>
            </a:r>
            <a:r>
              <a:rPr lang="en-US" dirty="0"/>
              <a:t>(caused by estrogen-induced increases in plasma renin substrate) </a:t>
            </a:r>
          </a:p>
          <a:p>
            <a:endParaRPr lang="en-US" b="1" i="1" dirty="0"/>
          </a:p>
          <a:p>
            <a:endParaRPr lang="en-US" dirty="0"/>
          </a:p>
        </p:txBody>
      </p:sp>
      <p:sp>
        <p:nvSpPr>
          <p:cNvPr id="4" name="Slide Number Placeholder 3"/>
          <p:cNvSpPr>
            <a:spLocks noGrp="1"/>
          </p:cNvSpPr>
          <p:nvPr>
            <p:ph type="sldNum" sz="quarter" idx="12"/>
          </p:nvPr>
        </p:nvSpPr>
        <p:spPr/>
        <p:txBody>
          <a:bodyPr/>
          <a:lstStyle/>
          <a:p>
            <a:fld id="{1FAA8430-9183-4BC7-9CB1-6A0AF721ACC1}" type="slidenum">
              <a:rPr lang="en-US" smtClean="0"/>
              <a:t>13</a:t>
            </a:fld>
            <a:endParaRPr lang="en-US"/>
          </a:p>
        </p:txBody>
      </p:sp>
    </p:spTree>
    <p:extLst>
      <p:ext uri="{BB962C8B-B14F-4D97-AF65-F5344CB8AC3E}">
        <p14:creationId xmlns:p14="http://schemas.microsoft.com/office/powerpoint/2010/main" val="2240609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i="1" dirty="0" err="1" smtClean="0"/>
              <a:t>Hyperaldosteronism</a:t>
            </a:r>
            <a:r>
              <a:rPr lang="en-US" i="1" dirty="0" smtClean="0"/>
              <a:t>, Clinical</a:t>
            </a:r>
            <a:endParaRPr lang="en-US" dirty="0"/>
          </a:p>
        </p:txBody>
      </p:sp>
      <p:sp>
        <p:nvSpPr>
          <p:cNvPr id="18435" name="Content Placeholder 2"/>
          <p:cNvSpPr>
            <a:spLocks noGrp="1"/>
          </p:cNvSpPr>
          <p:nvPr>
            <p:ph idx="1"/>
          </p:nvPr>
        </p:nvSpPr>
        <p:spPr/>
        <p:txBody>
          <a:bodyPr/>
          <a:lstStyle/>
          <a:p>
            <a:r>
              <a:rPr lang="en-US" b="1" i="1" smtClean="0"/>
              <a:t>Presents with hypertension</a:t>
            </a:r>
            <a:r>
              <a:rPr lang="en-US" b="1" smtClean="0"/>
              <a:t>. With an estimated prevalence rate of 5% to 10% among nonselected hypertensive patients, </a:t>
            </a:r>
          </a:p>
          <a:p>
            <a:r>
              <a:rPr lang="en-US" b="1" smtClean="0"/>
              <a:t>Primary hyperaldosteronism may be the most common cause of secondary hypertension (i.e., hypertension secondary to an identifiable cause).</a:t>
            </a:r>
          </a:p>
          <a:p>
            <a:endParaRPr lang="en-US" b="1" smtClean="0"/>
          </a:p>
          <a:p>
            <a:r>
              <a:rPr lang="en-US" b="1" smtClean="0"/>
              <a:t>Aldosterone promotes sodium reabsorption. </a:t>
            </a:r>
          </a:p>
          <a:p>
            <a:pPr>
              <a:buFont typeface="Arial" charset="0"/>
              <a:buNone/>
            </a:pPr>
            <a:endParaRPr lang="en-US" b="1" smtClean="0"/>
          </a:p>
          <a:p>
            <a:r>
              <a:rPr lang="en-US" b="1" smtClean="0"/>
              <a:t>Hypokalemia results from renal potassium wasting </a:t>
            </a:r>
          </a:p>
          <a:p>
            <a:pPr>
              <a:buFont typeface="Arial" charset="0"/>
              <a:buNone/>
            </a:pPr>
            <a:endParaRPr lang="en-US" b="1" smtClean="0"/>
          </a:p>
        </p:txBody>
      </p:sp>
      <p:sp>
        <p:nvSpPr>
          <p:cNvPr id="3" name="Slide Number Placeholder 2"/>
          <p:cNvSpPr>
            <a:spLocks noGrp="1"/>
          </p:cNvSpPr>
          <p:nvPr>
            <p:ph type="sldNum" sz="quarter" idx="12"/>
          </p:nvPr>
        </p:nvSpPr>
        <p:spPr/>
        <p:txBody>
          <a:bodyPr/>
          <a:lstStyle/>
          <a:p>
            <a:fld id="{1FAA8430-9183-4BC7-9CB1-6A0AF721ACC1}" type="slidenum">
              <a:rPr lang="en-US" smtClean="0"/>
              <a:t>14</a:t>
            </a:fld>
            <a:endParaRPr lang="en-US"/>
          </a:p>
        </p:txBody>
      </p:sp>
    </p:spTree>
    <p:extLst>
      <p:ext uri="{BB962C8B-B14F-4D97-AF65-F5344CB8AC3E}">
        <p14:creationId xmlns:p14="http://schemas.microsoft.com/office/powerpoint/2010/main" val="499295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3600" b="1" dirty="0" smtClean="0"/>
              <a:t>Primary </a:t>
            </a:r>
            <a:r>
              <a:rPr lang="en-US" sz="3600" b="1" dirty="0" err="1" smtClean="0"/>
              <a:t>Hyperaldosteronism</a:t>
            </a:r>
            <a:r>
              <a:rPr lang="en-US" sz="3600" b="1" dirty="0" smtClean="0"/>
              <a:t>, Causes </a:t>
            </a:r>
            <a:endParaRPr lang="en-US" sz="3600" b="1" dirty="0"/>
          </a:p>
        </p:txBody>
      </p:sp>
      <p:pic>
        <p:nvPicPr>
          <p:cNvPr id="19459" name="Pict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4420" t="19286" r="44730" b="19768"/>
          <a:stretch>
            <a:fillRect/>
          </a:stretch>
        </p:blipFill>
        <p:spPr>
          <a:xfrm>
            <a:off x="1600200" y="1600200"/>
            <a:ext cx="4191000" cy="5002213"/>
          </a:xfrm>
        </p:spPr>
      </p:pic>
      <p:sp>
        <p:nvSpPr>
          <p:cNvPr id="3" name="Slide Number Placeholder 2"/>
          <p:cNvSpPr>
            <a:spLocks noGrp="1"/>
          </p:cNvSpPr>
          <p:nvPr>
            <p:ph type="sldNum" sz="quarter" idx="12"/>
          </p:nvPr>
        </p:nvSpPr>
        <p:spPr/>
        <p:txBody>
          <a:bodyPr/>
          <a:lstStyle/>
          <a:p>
            <a:fld id="{1FAA8430-9183-4BC7-9CB1-6A0AF721ACC1}" type="slidenum">
              <a:rPr lang="en-US" smtClean="0"/>
              <a:t>15</a:t>
            </a:fld>
            <a:endParaRPr lang="en-US"/>
          </a:p>
        </p:txBody>
      </p:sp>
    </p:spTree>
    <p:extLst>
      <p:ext uri="{BB962C8B-B14F-4D97-AF65-F5344CB8AC3E}">
        <p14:creationId xmlns:p14="http://schemas.microsoft.com/office/powerpoint/2010/main" val="2731032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3200" dirty="0" err="1" smtClean="0"/>
              <a:t>Aldosterone</a:t>
            </a:r>
            <a:r>
              <a:rPr lang="en-US" sz="3200" dirty="0" smtClean="0"/>
              <a:t>-producing adenomas , Morphology</a:t>
            </a:r>
          </a:p>
        </p:txBody>
      </p:sp>
      <p:sp>
        <p:nvSpPr>
          <p:cNvPr id="20483" name="Content Placeholder 2"/>
          <p:cNvSpPr>
            <a:spLocks noGrp="1"/>
          </p:cNvSpPr>
          <p:nvPr>
            <p:ph idx="1"/>
          </p:nvPr>
        </p:nvSpPr>
        <p:spPr/>
        <p:txBody>
          <a:bodyPr/>
          <a:lstStyle/>
          <a:p>
            <a:r>
              <a:rPr lang="en-US" b="1" smtClean="0"/>
              <a:t>Solitary</a:t>
            </a:r>
          </a:p>
          <a:p>
            <a:r>
              <a:rPr lang="en-US" b="1" smtClean="0"/>
              <a:t>Small (&lt;2 cm in diameter)</a:t>
            </a:r>
          </a:p>
          <a:p>
            <a:r>
              <a:rPr lang="en-US" b="1" smtClean="0"/>
              <a:t>well-circumscribed lesions left &gt; right</a:t>
            </a:r>
          </a:p>
          <a:p>
            <a:r>
              <a:rPr lang="en-US" b="1" smtClean="0"/>
              <a:t>thirties and forties</a:t>
            </a:r>
          </a:p>
          <a:p>
            <a:r>
              <a:rPr lang="en-US" b="1" smtClean="0"/>
              <a:t> women more often than in men</a:t>
            </a:r>
          </a:p>
          <a:p>
            <a:r>
              <a:rPr lang="en-US" b="1" smtClean="0"/>
              <a:t>buried within the gland and do not produce visible enlargement</a:t>
            </a:r>
          </a:p>
          <a:p>
            <a:r>
              <a:rPr lang="en-US" b="1" smtClean="0"/>
              <a:t>bright yellow on cut section</a:t>
            </a:r>
          </a:p>
        </p:txBody>
      </p:sp>
      <p:sp>
        <p:nvSpPr>
          <p:cNvPr id="3" name="Slide Number Placeholder 2"/>
          <p:cNvSpPr>
            <a:spLocks noGrp="1"/>
          </p:cNvSpPr>
          <p:nvPr>
            <p:ph type="sldNum" sz="quarter" idx="12"/>
          </p:nvPr>
        </p:nvSpPr>
        <p:spPr/>
        <p:txBody>
          <a:bodyPr/>
          <a:lstStyle/>
          <a:p>
            <a:fld id="{1FAA8430-9183-4BC7-9CB1-6A0AF721ACC1}" type="slidenum">
              <a:rPr lang="en-US" smtClean="0"/>
              <a:t>16</a:t>
            </a:fld>
            <a:endParaRPr lang="en-US"/>
          </a:p>
        </p:txBody>
      </p:sp>
    </p:spTree>
    <p:extLst>
      <p:ext uri="{BB962C8B-B14F-4D97-AF65-F5344CB8AC3E}">
        <p14:creationId xmlns:p14="http://schemas.microsoft.com/office/powerpoint/2010/main" val="216094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err="1" smtClean="0"/>
              <a:t>Aldosterone</a:t>
            </a:r>
            <a:r>
              <a:rPr lang="en-US" dirty="0" smtClean="0"/>
              <a:t>-producing adenomas</a:t>
            </a:r>
            <a:endParaRPr lang="en-US" b="1" dirty="0"/>
          </a:p>
        </p:txBody>
      </p:sp>
      <p:pic>
        <p:nvPicPr>
          <p:cNvPr id="21507" name="Picture 2" descr="C:\Documents and Settings\Dr.Hala\My Documents\My Pictures\untitled.bm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47800" y="1643063"/>
            <a:ext cx="6096000" cy="5214937"/>
          </a:xfrm>
        </p:spPr>
      </p:pic>
      <p:sp>
        <p:nvSpPr>
          <p:cNvPr id="3" name="Slide Number Placeholder 2"/>
          <p:cNvSpPr>
            <a:spLocks noGrp="1"/>
          </p:cNvSpPr>
          <p:nvPr>
            <p:ph type="sldNum" sz="quarter" idx="12"/>
          </p:nvPr>
        </p:nvSpPr>
        <p:spPr/>
        <p:txBody>
          <a:bodyPr/>
          <a:lstStyle/>
          <a:p>
            <a:fld id="{1FAA8430-9183-4BC7-9CB1-6A0AF721ACC1}" type="slidenum">
              <a:rPr lang="en-US" smtClean="0"/>
              <a:t>17</a:t>
            </a:fld>
            <a:endParaRPr lang="en-US"/>
          </a:p>
        </p:txBody>
      </p:sp>
    </p:spTree>
    <p:extLst>
      <p:ext uri="{BB962C8B-B14F-4D97-AF65-F5344CB8AC3E}">
        <p14:creationId xmlns:p14="http://schemas.microsoft.com/office/powerpoint/2010/main" val="2159120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dirty="0" smtClean="0"/>
              <a:t>Adrenocortical Insufficiency</a:t>
            </a:r>
            <a:endParaRPr lang="en-US" dirty="0"/>
          </a:p>
        </p:txBody>
      </p:sp>
      <p:sp>
        <p:nvSpPr>
          <p:cNvPr id="22531" name="Content Placeholder 4"/>
          <p:cNvSpPr>
            <a:spLocks noGrp="1"/>
          </p:cNvSpPr>
          <p:nvPr>
            <p:ph idx="1"/>
          </p:nvPr>
        </p:nvSpPr>
        <p:spPr/>
        <p:txBody>
          <a:bodyPr/>
          <a:lstStyle/>
          <a:p>
            <a:r>
              <a:rPr lang="en-US" b="1" smtClean="0"/>
              <a:t>Caused by either primary adrenal disease or decreased stimulation of the adrenals due to a deficiency of ACTH (secondary hypoadrenalism) </a:t>
            </a:r>
          </a:p>
          <a:p>
            <a:pPr>
              <a:buFont typeface="Arial" charset="0"/>
              <a:buNone/>
            </a:pPr>
            <a:endParaRPr lang="en-US" b="1" smtClean="0"/>
          </a:p>
        </p:txBody>
      </p:sp>
      <p:sp>
        <p:nvSpPr>
          <p:cNvPr id="2" name="Slide Number Placeholder 1"/>
          <p:cNvSpPr>
            <a:spLocks noGrp="1"/>
          </p:cNvSpPr>
          <p:nvPr>
            <p:ph type="sldNum" sz="quarter" idx="12"/>
          </p:nvPr>
        </p:nvSpPr>
        <p:spPr/>
        <p:txBody>
          <a:bodyPr/>
          <a:lstStyle/>
          <a:p>
            <a:fld id="{1FAA8430-9183-4BC7-9CB1-6A0AF721ACC1}" type="slidenum">
              <a:rPr lang="en-US" smtClean="0"/>
              <a:t>18</a:t>
            </a:fld>
            <a:endParaRPr lang="en-US"/>
          </a:p>
        </p:txBody>
      </p:sp>
    </p:spTree>
    <p:extLst>
      <p:ext uri="{BB962C8B-B14F-4D97-AF65-F5344CB8AC3E}">
        <p14:creationId xmlns:p14="http://schemas.microsoft.com/office/powerpoint/2010/main" val="3209015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err="1" smtClean="0"/>
              <a:t>Adrenocortical</a:t>
            </a:r>
            <a:r>
              <a:rPr lang="en-US" dirty="0" smtClean="0"/>
              <a:t> Insufficiency</a:t>
            </a:r>
            <a:endParaRPr lang="en-US" dirty="0"/>
          </a:p>
        </p:txBody>
      </p:sp>
      <p:sp>
        <p:nvSpPr>
          <p:cNvPr id="24579" name="Content Placeholder 2"/>
          <p:cNvSpPr>
            <a:spLocks noGrp="1"/>
          </p:cNvSpPr>
          <p:nvPr>
            <p:ph idx="1"/>
          </p:nvPr>
        </p:nvSpPr>
        <p:spPr/>
        <p:txBody>
          <a:bodyPr/>
          <a:lstStyle/>
          <a:p>
            <a:r>
              <a:rPr lang="en-US" b="1" dirty="0" smtClean="0"/>
              <a:t>Three patterns of adrenocortical insufficiency</a:t>
            </a:r>
          </a:p>
          <a:p>
            <a:pPr marL="0" indent="0">
              <a:buNone/>
            </a:pPr>
            <a:r>
              <a:rPr lang="en-US" b="1" dirty="0" smtClean="0"/>
              <a:t> </a:t>
            </a:r>
          </a:p>
          <a:p>
            <a:pPr>
              <a:buFont typeface="Arial" charset="0"/>
              <a:buNone/>
            </a:pPr>
            <a:r>
              <a:rPr lang="en-US" b="1" dirty="0" smtClean="0"/>
              <a:t>(1) Primary </a:t>
            </a:r>
            <a:r>
              <a:rPr lang="en-US" b="1" i="1" dirty="0" smtClean="0"/>
              <a:t>acute</a:t>
            </a:r>
            <a:r>
              <a:rPr lang="en-US" b="1" dirty="0" smtClean="0"/>
              <a:t> adrenocortical insufficiency (adrenal crisis)</a:t>
            </a:r>
          </a:p>
          <a:p>
            <a:pPr>
              <a:buFont typeface="Arial" charset="0"/>
              <a:buNone/>
            </a:pPr>
            <a:r>
              <a:rPr lang="en-US" b="1" dirty="0" smtClean="0"/>
              <a:t> (2) Primary </a:t>
            </a:r>
            <a:r>
              <a:rPr lang="en-US" b="1" i="1" dirty="0" smtClean="0"/>
              <a:t>chronic</a:t>
            </a:r>
            <a:r>
              <a:rPr lang="en-US" b="1" dirty="0" smtClean="0"/>
              <a:t> adrenocortical insufficiency </a:t>
            </a:r>
            <a:r>
              <a:rPr lang="en-US" b="1" i="1" dirty="0" smtClean="0"/>
              <a:t>(Addison’s disease)</a:t>
            </a:r>
            <a:r>
              <a:rPr lang="en-US" b="1" dirty="0" smtClean="0"/>
              <a:t>, and </a:t>
            </a:r>
          </a:p>
          <a:p>
            <a:pPr>
              <a:buFont typeface="Arial" charset="0"/>
              <a:buNone/>
            </a:pPr>
            <a:r>
              <a:rPr lang="en-US" b="1" dirty="0" smtClean="0"/>
              <a:t>(3) Secondary adrenocortical insufficiency</a:t>
            </a:r>
            <a:endParaRPr lang="en-US" dirty="0" smtClean="0"/>
          </a:p>
        </p:txBody>
      </p:sp>
      <p:sp>
        <p:nvSpPr>
          <p:cNvPr id="3" name="Slide Number Placeholder 2"/>
          <p:cNvSpPr>
            <a:spLocks noGrp="1"/>
          </p:cNvSpPr>
          <p:nvPr>
            <p:ph type="sldNum" sz="quarter" idx="12"/>
          </p:nvPr>
        </p:nvSpPr>
        <p:spPr/>
        <p:txBody>
          <a:bodyPr/>
          <a:lstStyle/>
          <a:p>
            <a:fld id="{1FAA8430-9183-4BC7-9CB1-6A0AF721ACC1}" type="slidenum">
              <a:rPr lang="en-US" smtClean="0"/>
              <a:t>19</a:t>
            </a:fld>
            <a:endParaRPr lang="en-US"/>
          </a:p>
        </p:txBody>
      </p:sp>
    </p:spTree>
    <p:extLst>
      <p:ext uri="{BB962C8B-B14F-4D97-AF65-F5344CB8AC3E}">
        <p14:creationId xmlns:p14="http://schemas.microsoft.com/office/powerpoint/2010/main" val="1997753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t>Adrenal Glands</a:t>
            </a:r>
            <a:endParaRPr lang="en-US" b="1" dirty="0"/>
          </a:p>
        </p:txBody>
      </p:sp>
      <p:sp>
        <p:nvSpPr>
          <p:cNvPr id="7171" name="Content Placeholder 2"/>
          <p:cNvSpPr>
            <a:spLocks noGrp="1"/>
          </p:cNvSpPr>
          <p:nvPr>
            <p:ph idx="1"/>
          </p:nvPr>
        </p:nvSpPr>
        <p:spPr/>
        <p:txBody>
          <a:bodyPr/>
          <a:lstStyle/>
          <a:p>
            <a:endParaRPr lang="en-US" b="1" smtClean="0"/>
          </a:p>
          <a:p>
            <a:r>
              <a:rPr lang="en-US" b="1" smtClean="0"/>
              <a:t>The </a:t>
            </a:r>
            <a:r>
              <a:rPr lang="en-US" b="1" i="1" smtClean="0"/>
              <a:t>adrenal glands: paired endocrine organs: cortex and medulla: 4 layers</a:t>
            </a:r>
          </a:p>
          <a:p>
            <a:r>
              <a:rPr lang="en-US" b="1" i="1" smtClean="0"/>
              <a:t>Three layers in the cortex:</a:t>
            </a:r>
          </a:p>
          <a:p>
            <a:r>
              <a:rPr lang="en-US" b="1" i="1" smtClean="0"/>
              <a:t>Zona glomerulosa</a:t>
            </a:r>
          </a:p>
          <a:p>
            <a:r>
              <a:rPr lang="en-US" b="1" i="1" smtClean="0"/>
              <a:t>Zona reticularis abuts the medulla. </a:t>
            </a:r>
          </a:p>
          <a:p>
            <a:r>
              <a:rPr lang="en-US" b="1" i="1" smtClean="0"/>
              <a:t>Intervening is the broad zona fasciculata (75%) of the total cortex.</a:t>
            </a:r>
          </a:p>
        </p:txBody>
      </p:sp>
      <p:sp>
        <p:nvSpPr>
          <p:cNvPr id="3" name="Slide Number Placeholder 2"/>
          <p:cNvSpPr>
            <a:spLocks noGrp="1"/>
          </p:cNvSpPr>
          <p:nvPr>
            <p:ph type="sldNum" sz="quarter" idx="12"/>
          </p:nvPr>
        </p:nvSpPr>
        <p:spPr/>
        <p:txBody>
          <a:bodyPr/>
          <a:lstStyle/>
          <a:p>
            <a:fld id="{1FAA8430-9183-4BC7-9CB1-6A0AF721ACC1}" type="slidenum">
              <a:rPr lang="en-US" smtClean="0"/>
              <a:t>2</a:t>
            </a:fld>
            <a:endParaRPr lang="en-US"/>
          </a:p>
        </p:txBody>
      </p:sp>
    </p:spTree>
    <p:extLst>
      <p:ext uri="{BB962C8B-B14F-4D97-AF65-F5344CB8AC3E}">
        <p14:creationId xmlns:p14="http://schemas.microsoft.com/office/powerpoint/2010/main" val="1876624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AA8430-9183-4BC7-9CB1-6A0AF721ACC1}" type="slidenum">
              <a:rPr lang="en-US" smtClean="0"/>
              <a:t>20</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836519075"/>
              </p:ext>
            </p:extLst>
          </p:nvPr>
        </p:nvGraphicFramePr>
        <p:xfrm>
          <a:off x="228601" y="1904999"/>
          <a:ext cx="5837879" cy="3084974"/>
        </p:xfrm>
        <a:graphic>
          <a:graphicData uri="http://schemas.openxmlformats.org/drawingml/2006/table">
            <a:tbl>
              <a:tblPr firstRow="1" firstCol="1" bandRow="1">
                <a:tableStyleId>{5C22544A-7EE6-4342-B048-85BDC9FD1C3A}</a:tableStyleId>
              </a:tblPr>
              <a:tblGrid>
                <a:gridCol w="5837879"/>
              </a:tblGrid>
              <a:tr h="157655">
                <a:tc>
                  <a:txBody>
                    <a:bodyPr/>
                    <a:lstStyle/>
                    <a:p>
                      <a:pPr marL="0" marR="0">
                        <a:lnSpc>
                          <a:spcPct val="115000"/>
                        </a:lnSpc>
                        <a:spcBef>
                          <a:spcPts val="0"/>
                        </a:spcBef>
                        <a:spcAft>
                          <a:spcPts val="0"/>
                        </a:spcAft>
                      </a:pPr>
                      <a:r>
                        <a:rPr lang="en-US" sz="2000" dirty="0" smtClean="0">
                          <a:effectLst/>
                        </a:rPr>
                        <a:t>Acute:</a:t>
                      </a:r>
                      <a:endParaRPr lang="en-US" sz="1100" dirty="0">
                        <a:effectLst/>
                        <a:latin typeface="Calibri"/>
                        <a:ea typeface="Calibri"/>
                        <a:cs typeface="Arial"/>
                      </a:endParaRPr>
                    </a:p>
                  </a:txBody>
                  <a:tcPr marL="9525" marR="9525" marT="9525" marB="9525"/>
                </a:tc>
              </a:tr>
              <a:tr h="395452">
                <a:tc>
                  <a:txBody>
                    <a:bodyPr/>
                    <a:lstStyle/>
                    <a:p>
                      <a:pPr marL="0" marR="0" algn="r">
                        <a:lnSpc>
                          <a:spcPct val="115000"/>
                        </a:lnSpc>
                        <a:spcBef>
                          <a:spcPts val="0"/>
                        </a:spcBef>
                        <a:spcAft>
                          <a:spcPts val="0"/>
                        </a:spcAft>
                      </a:pPr>
                      <a:r>
                        <a:rPr lang="en-US" sz="1200">
                          <a:effectLst/>
                        </a:rPr>
                        <a:t> </a:t>
                      </a:r>
                      <a:endParaRPr lang="en-US" sz="1100">
                        <a:effectLst/>
                        <a:latin typeface="Calibri"/>
                        <a:ea typeface="Calibri"/>
                        <a:cs typeface="Arial"/>
                      </a:endParaRPr>
                    </a:p>
                  </a:txBody>
                  <a:tcPr marL="9525" marR="9525" marT="9525" marB="9525" anchor="ctr"/>
                </a:tc>
              </a:tr>
              <a:tr h="395452">
                <a:tc>
                  <a:txBody>
                    <a:bodyPr/>
                    <a:lstStyle/>
                    <a:p>
                      <a:pPr marL="0" marR="0">
                        <a:lnSpc>
                          <a:spcPct val="115000"/>
                        </a:lnSpc>
                        <a:spcBef>
                          <a:spcPts val="0"/>
                        </a:spcBef>
                        <a:spcAft>
                          <a:spcPts val="0"/>
                        </a:spcAft>
                      </a:pPr>
                      <a:r>
                        <a:rPr lang="en-US" sz="1200">
                          <a:effectLst/>
                        </a:rPr>
                        <a:t>Waterhouse-Friderichsen syndrome</a:t>
                      </a:r>
                      <a:endParaRPr lang="en-US" sz="1100">
                        <a:effectLst/>
                        <a:latin typeface="Calibri"/>
                        <a:ea typeface="Calibri"/>
                        <a:cs typeface="Arial"/>
                      </a:endParaRPr>
                    </a:p>
                  </a:txBody>
                  <a:tcPr marL="9525" marR="9525" marT="9525" marB="9525"/>
                </a:tc>
              </a:tr>
              <a:tr h="365234">
                <a:tc>
                  <a:txBody>
                    <a:bodyPr/>
                    <a:lstStyle/>
                    <a:p>
                      <a:pPr>
                        <a:lnSpc>
                          <a:spcPct val="115000"/>
                        </a:lnSpc>
                      </a:pPr>
                      <a:endParaRPr lang="en-US" sz="1100" dirty="0">
                        <a:effectLst/>
                        <a:latin typeface="Calibri"/>
                      </a:endParaRPr>
                    </a:p>
                  </a:txBody>
                  <a:tcPr marL="9525" marR="9525" marT="9525" marB="9525" anchor="ctr"/>
                </a:tc>
              </a:tr>
              <a:tr h="395452">
                <a:tc>
                  <a:txBody>
                    <a:bodyPr/>
                    <a:lstStyle/>
                    <a:p>
                      <a:pPr marL="0" marR="0">
                        <a:lnSpc>
                          <a:spcPct val="115000"/>
                        </a:lnSpc>
                        <a:spcBef>
                          <a:spcPts val="0"/>
                        </a:spcBef>
                        <a:spcAft>
                          <a:spcPts val="0"/>
                        </a:spcAft>
                      </a:pPr>
                      <a:r>
                        <a:rPr lang="en-US" sz="1200">
                          <a:effectLst/>
                        </a:rPr>
                        <a:t>Sudden withdrawal of long-term corticosteroid therapy</a:t>
                      </a:r>
                      <a:endParaRPr lang="en-US" sz="1100">
                        <a:effectLst/>
                        <a:latin typeface="Calibri"/>
                        <a:ea typeface="Calibri"/>
                        <a:cs typeface="Arial"/>
                      </a:endParaRPr>
                    </a:p>
                  </a:txBody>
                  <a:tcPr marL="9525" marR="9525" marT="9525" marB="9525"/>
                </a:tc>
              </a:tr>
              <a:tr h="395452">
                <a:tc>
                  <a:txBody>
                    <a:bodyPr/>
                    <a:lstStyle/>
                    <a:p>
                      <a:pPr marL="0" marR="0" algn="r">
                        <a:lnSpc>
                          <a:spcPct val="115000"/>
                        </a:lnSpc>
                        <a:spcBef>
                          <a:spcPts val="0"/>
                        </a:spcBef>
                        <a:spcAft>
                          <a:spcPts val="0"/>
                        </a:spcAft>
                      </a:pPr>
                      <a:r>
                        <a:rPr lang="en-US" sz="1200">
                          <a:effectLst/>
                        </a:rPr>
                        <a:t> </a:t>
                      </a:r>
                      <a:endParaRPr lang="en-US" sz="1100">
                        <a:effectLst/>
                        <a:latin typeface="Calibri"/>
                        <a:ea typeface="Calibri"/>
                        <a:cs typeface="Arial"/>
                      </a:endParaRPr>
                    </a:p>
                  </a:txBody>
                  <a:tcPr marL="9525" marR="9525" marT="9525" marB="9525" anchor="ctr"/>
                </a:tc>
              </a:tr>
              <a:tr h="395452">
                <a:tc>
                  <a:txBody>
                    <a:bodyPr/>
                    <a:lstStyle/>
                    <a:p>
                      <a:pPr marL="0" marR="0">
                        <a:lnSpc>
                          <a:spcPct val="115000"/>
                        </a:lnSpc>
                        <a:spcBef>
                          <a:spcPts val="0"/>
                        </a:spcBef>
                        <a:spcAft>
                          <a:spcPts val="0"/>
                        </a:spcAft>
                      </a:pPr>
                      <a:r>
                        <a:rPr lang="en-US" sz="1200">
                          <a:effectLst/>
                        </a:rPr>
                        <a:t>Stress in patients with underlying chronic adrenal insufficiency</a:t>
                      </a:r>
                      <a:endParaRPr lang="en-US" sz="1100">
                        <a:effectLst/>
                        <a:latin typeface="Calibri"/>
                        <a:ea typeface="Calibri"/>
                        <a:cs typeface="Arial"/>
                      </a:endParaRPr>
                    </a:p>
                  </a:txBody>
                  <a:tcPr marL="9525" marR="9525" marT="9525" marB="9525"/>
                </a:tc>
              </a:tr>
              <a:tr h="395452">
                <a:tc>
                  <a:txBody>
                    <a:bodyPr/>
                    <a:lstStyle/>
                    <a:p>
                      <a:pPr marL="0" marR="0" algn="r">
                        <a:lnSpc>
                          <a:spcPct val="115000"/>
                        </a:lnSpc>
                        <a:spcBef>
                          <a:spcPts val="0"/>
                        </a:spcBef>
                        <a:spcAft>
                          <a:spcPts val="0"/>
                        </a:spcAft>
                      </a:pPr>
                      <a:r>
                        <a:rPr lang="en-US" sz="1200" dirty="0">
                          <a:effectLst/>
                        </a:rPr>
                        <a:t> </a:t>
                      </a:r>
                      <a:endParaRPr lang="en-US" sz="1100" dirty="0">
                        <a:effectLst/>
                        <a:latin typeface="Calibri"/>
                        <a:ea typeface="Calibri"/>
                        <a:cs typeface="Arial"/>
                      </a:endParaRPr>
                    </a:p>
                  </a:txBody>
                  <a:tcPr marL="9525" marR="9525" marT="9525" marB="9525" anchor="ctr"/>
                </a:tc>
              </a:tr>
            </a:tbl>
          </a:graphicData>
        </a:graphic>
      </p:graphicFrame>
      <p:sp>
        <p:nvSpPr>
          <p:cNvPr id="4" name="Rectangle 3"/>
          <p:cNvSpPr/>
          <p:nvPr/>
        </p:nvSpPr>
        <p:spPr>
          <a:xfrm>
            <a:off x="533400" y="533400"/>
            <a:ext cx="5533080" cy="461665"/>
          </a:xfrm>
          <a:prstGeom prst="rect">
            <a:avLst/>
          </a:prstGeom>
        </p:spPr>
        <p:txBody>
          <a:bodyPr wrap="square">
            <a:spAutoFit/>
          </a:bodyPr>
          <a:lstStyle/>
          <a:p>
            <a:r>
              <a:rPr lang="en-US" sz="2400" dirty="0"/>
              <a:t>Adrenocortical Insufficiency</a:t>
            </a:r>
          </a:p>
        </p:txBody>
      </p:sp>
    </p:spTree>
    <p:extLst>
      <p:ext uri="{BB962C8B-B14F-4D97-AF65-F5344CB8AC3E}">
        <p14:creationId xmlns:p14="http://schemas.microsoft.com/office/powerpoint/2010/main" val="3924301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AA8430-9183-4BC7-9CB1-6A0AF721ACC1}" type="slidenum">
              <a:rPr lang="en-US" smtClean="0"/>
              <a:t>21</a:t>
            </a:fld>
            <a:endParaRPr lang="en-US"/>
          </a:p>
        </p:txBody>
      </p:sp>
      <p:sp>
        <p:nvSpPr>
          <p:cNvPr id="3" name="Rectangle 2"/>
          <p:cNvSpPr/>
          <p:nvPr/>
        </p:nvSpPr>
        <p:spPr>
          <a:xfrm>
            <a:off x="457200" y="457200"/>
            <a:ext cx="5609280" cy="461665"/>
          </a:xfrm>
          <a:prstGeom prst="rect">
            <a:avLst/>
          </a:prstGeom>
        </p:spPr>
        <p:txBody>
          <a:bodyPr wrap="square">
            <a:spAutoFit/>
          </a:bodyPr>
          <a:lstStyle/>
          <a:p>
            <a:r>
              <a:rPr lang="en-US" sz="2400" dirty="0"/>
              <a:t>Adrenocortical Insufficiency</a:t>
            </a:r>
          </a:p>
        </p:txBody>
      </p:sp>
      <p:graphicFrame>
        <p:nvGraphicFramePr>
          <p:cNvPr id="4" name="Table 3"/>
          <p:cNvGraphicFramePr>
            <a:graphicFrameLocks noGrp="1"/>
          </p:cNvGraphicFramePr>
          <p:nvPr>
            <p:extLst>
              <p:ext uri="{D42A27DB-BD31-4B8C-83A1-F6EECF244321}">
                <p14:modId xmlns:p14="http://schemas.microsoft.com/office/powerpoint/2010/main" val="1592975478"/>
              </p:ext>
            </p:extLst>
          </p:nvPr>
        </p:nvGraphicFramePr>
        <p:xfrm>
          <a:off x="460899" y="914399"/>
          <a:ext cx="7082901" cy="5816191"/>
        </p:xfrm>
        <a:graphic>
          <a:graphicData uri="http://schemas.openxmlformats.org/drawingml/2006/table">
            <a:tbl>
              <a:tblPr firstRow="1" firstCol="1" bandRow="1">
                <a:tableStyleId>{5C22544A-7EE6-4342-B048-85BDC9FD1C3A}</a:tableStyleId>
              </a:tblPr>
              <a:tblGrid>
                <a:gridCol w="7082901"/>
              </a:tblGrid>
              <a:tr h="330394">
                <a:tc>
                  <a:txBody>
                    <a:bodyPr/>
                    <a:lstStyle/>
                    <a:p>
                      <a:pPr marL="0" marR="0">
                        <a:lnSpc>
                          <a:spcPct val="115000"/>
                        </a:lnSpc>
                        <a:spcBef>
                          <a:spcPts val="0"/>
                        </a:spcBef>
                        <a:spcAft>
                          <a:spcPts val="0"/>
                        </a:spcAft>
                      </a:pPr>
                      <a:r>
                        <a:rPr lang="en-US" sz="2400" dirty="0" smtClean="0">
                          <a:effectLst/>
                        </a:rPr>
                        <a:t>Chronic</a:t>
                      </a:r>
                      <a:endParaRPr lang="en-US" sz="2000" dirty="0">
                        <a:effectLst/>
                        <a:latin typeface="Calibri"/>
                        <a:ea typeface="Calibri"/>
                        <a:cs typeface="Arial"/>
                      </a:endParaRPr>
                    </a:p>
                  </a:txBody>
                  <a:tcPr marL="9525" marR="9525" marT="9525" marB="9525"/>
                </a:tc>
              </a:tr>
              <a:tr h="251856">
                <a:tc>
                  <a:txBody>
                    <a:bodyPr/>
                    <a:lstStyle/>
                    <a:p>
                      <a:pPr marL="0" marR="0" algn="r">
                        <a:lnSpc>
                          <a:spcPct val="115000"/>
                        </a:lnSpc>
                        <a:spcBef>
                          <a:spcPts val="0"/>
                        </a:spcBef>
                        <a:spcAft>
                          <a:spcPts val="0"/>
                        </a:spcAft>
                      </a:pPr>
                      <a:r>
                        <a:rPr lang="en-US" sz="1200">
                          <a:effectLst/>
                        </a:rPr>
                        <a:t> </a:t>
                      </a:r>
                      <a:endParaRPr lang="en-US" sz="1100">
                        <a:effectLst/>
                        <a:latin typeface="Calibri"/>
                        <a:ea typeface="Calibri"/>
                        <a:cs typeface="Arial"/>
                      </a:endParaRPr>
                    </a:p>
                  </a:txBody>
                  <a:tcPr marL="9525" marR="9525" marT="9525" marB="9525" anchor="ctr"/>
                </a:tc>
              </a:tr>
              <a:tr h="408352">
                <a:tc>
                  <a:txBody>
                    <a:bodyPr/>
                    <a:lstStyle/>
                    <a:p>
                      <a:pPr marL="0" marR="0">
                        <a:lnSpc>
                          <a:spcPct val="115000"/>
                        </a:lnSpc>
                        <a:spcBef>
                          <a:spcPts val="0"/>
                        </a:spcBef>
                        <a:spcAft>
                          <a:spcPts val="0"/>
                        </a:spcAft>
                      </a:pPr>
                      <a:r>
                        <a:rPr lang="en-US" sz="1200" b="1" i="1" dirty="0">
                          <a:effectLst/>
                        </a:rPr>
                        <a:t>MAJOR </a:t>
                      </a:r>
                      <a:r>
                        <a:rPr lang="en-US" sz="1200" b="1" i="1" dirty="0" smtClean="0">
                          <a:effectLst/>
                        </a:rPr>
                        <a:t>CONTRIBUTORS:</a:t>
                      </a:r>
                      <a:endParaRPr lang="en-US" sz="1100" b="1" i="1" dirty="0">
                        <a:effectLst/>
                        <a:latin typeface="Calibri"/>
                        <a:ea typeface="Calibri"/>
                        <a:cs typeface="Arial"/>
                      </a:endParaRPr>
                    </a:p>
                  </a:txBody>
                  <a:tcPr marL="9525" marR="9525" marT="9525" marB="9525"/>
                </a:tc>
              </a:tr>
              <a:tr h="251856">
                <a:tc>
                  <a:txBody>
                    <a:bodyPr/>
                    <a:lstStyle/>
                    <a:p>
                      <a:pPr marL="0" marR="0" algn="r">
                        <a:lnSpc>
                          <a:spcPct val="115000"/>
                        </a:lnSpc>
                        <a:spcBef>
                          <a:spcPts val="0"/>
                        </a:spcBef>
                        <a:spcAft>
                          <a:spcPts val="0"/>
                        </a:spcAft>
                      </a:pPr>
                      <a:r>
                        <a:rPr lang="en-US" sz="1200" dirty="0">
                          <a:effectLst/>
                        </a:rPr>
                        <a:t> </a:t>
                      </a:r>
                      <a:endParaRPr lang="en-US" sz="1100" dirty="0">
                        <a:effectLst/>
                        <a:latin typeface="Calibri"/>
                        <a:ea typeface="Calibri"/>
                        <a:cs typeface="Arial"/>
                      </a:endParaRPr>
                    </a:p>
                  </a:txBody>
                  <a:tcPr marL="9525" marR="9525" marT="9525" marB="9525" anchor="ctr"/>
                </a:tc>
              </a:tr>
              <a:tr h="251856">
                <a:tc>
                  <a:txBody>
                    <a:bodyPr/>
                    <a:lstStyle/>
                    <a:p>
                      <a:pPr marL="0" marR="0">
                        <a:lnSpc>
                          <a:spcPct val="115000"/>
                        </a:lnSpc>
                        <a:spcBef>
                          <a:spcPts val="0"/>
                        </a:spcBef>
                        <a:spcAft>
                          <a:spcPts val="0"/>
                        </a:spcAft>
                      </a:pPr>
                      <a:r>
                        <a:rPr lang="en-US" sz="1200">
                          <a:effectLst/>
                        </a:rPr>
                        <a:t>Autoimmune adrenalitis</a:t>
                      </a:r>
                      <a:endParaRPr lang="en-US" sz="1100">
                        <a:effectLst/>
                        <a:latin typeface="Calibri"/>
                        <a:ea typeface="Calibri"/>
                        <a:cs typeface="Arial"/>
                      </a:endParaRPr>
                    </a:p>
                  </a:txBody>
                  <a:tcPr marL="9525" marR="9525" marT="9525" marB="9525"/>
                </a:tc>
              </a:tr>
              <a:tr h="251856">
                <a:tc>
                  <a:txBody>
                    <a:bodyPr/>
                    <a:lstStyle/>
                    <a:p>
                      <a:pPr marL="0" marR="0" algn="r">
                        <a:lnSpc>
                          <a:spcPct val="115000"/>
                        </a:lnSpc>
                        <a:spcBef>
                          <a:spcPts val="0"/>
                        </a:spcBef>
                        <a:spcAft>
                          <a:spcPts val="0"/>
                        </a:spcAft>
                      </a:pPr>
                      <a:r>
                        <a:rPr lang="en-US" sz="1200">
                          <a:effectLst/>
                        </a:rPr>
                        <a:t> </a:t>
                      </a:r>
                      <a:endParaRPr lang="en-US" sz="1100">
                        <a:effectLst/>
                        <a:latin typeface="Calibri"/>
                        <a:ea typeface="Calibri"/>
                        <a:cs typeface="Arial"/>
                      </a:endParaRPr>
                    </a:p>
                  </a:txBody>
                  <a:tcPr marL="9525" marR="9525" marT="9525" marB="9525" anchor="ctr"/>
                </a:tc>
              </a:tr>
              <a:tr h="251856">
                <a:tc>
                  <a:txBody>
                    <a:bodyPr/>
                    <a:lstStyle/>
                    <a:p>
                      <a:pPr marL="0" marR="0">
                        <a:lnSpc>
                          <a:spcPct val="115000"/>
                        </a:lnSpc>
                        <a:spcBef>
                          <a:spcPts val="0"/>
                        </a:spcBef>
                        <a:spcAft>
                          <a:spcPts val="0"/>
                        </a:spcAft>
                      </a:pPr>
                      <a:r>
                        <a:rPr lang="en-US" sz="1200">
                          <a:effectLst/>
                        </a:rPr>
                        <a:t>Tuberculosis</a:t>
                      </a:r>
                      <a:endParaRPr lang="en-US" sz="1100">
                        <a:effectLst/>
                        <a:latin typeface="Calibri"/>
                        <a:ea typeface="Calibri"/>
                        <a:cs typeface="Arial"/>
                      </a:endParaRPr>
                    </a:p>
                  </a:txBody>
                  <a:tcPr marL="9525" marR="9525" marT="9525" marB="9525"/>
                </a:tc>
              </a:tr>
              <a:tr h="251856">
                <a:tc>
                  <a:txBody>
                    <a:bodyPr/>
                    <a:lstStyle/>
                    <a:p>
                      <a:pPr marL="0" marR="0" algn="r">
                        <a:lnSpc>
                          <a:spcPct val="115000"/>
                        </a:lnSpc>
                        <a:spcBef>
                          <a:spcPts val="0"/>
                        </a:spcBef>
                        <a:spcAft>
                          <a:spcPts val="0"/>
                        </a:spcAft>
                      </a:pPr>
                      <a:r>
                        <a:rPr lang="en-US" sz="1200">
                          <a:effectLst/>
                        </a:rPr>
                        <a:t> </a:t>
                      </a:r>
                      <a:endParaRPr lang="en-US" sz="1100">
                        <a:effectLst/>
                        <a:latin typeface="Calibri"/>
                        <a:ea typeface="Calibri"/>
                        <a:cs typeface="Arial"/>
                      </a:endParaRPr>
                    </a:p>
                  </a:txBody>
                  <a:tcPr marL="9525" marR="9525" marT="9525" marB="9525" anchor="ctr"/>
                </a:tc>
              </a:tr>
              <a:tr h="305407">
                <a:tc>
                  <a:txBody>
                    <a:bodyPr/>
                    <a:lstStyle/>
                    <a:p>
                      <a:pPr marL="0" marR="0">
                        <a:lnSpc>
                          <a:spcPct val="115000"/>
                        </a:lnSpc>
                        <a:spcBef>
                          <a:spcPts val="0"/>
                        </a:spcBef>
                        <a:spcAft>
                          <a:spcPts val="0"/>
                        </a:spcAft>
                      </a:pPr>
                      <a:r>
                        <a:rPr lang="en-US" sz="1200">
                          <a:effectLst/>
                        </a:rPr>
                        <a:t>Acquired immunodeficiency syndrome</a:t>
                      </a:r>
                      <a:endParaRPr lang="en-US" sz="1100">
                        <a:effectLst/>
                        <a:latin typeface="Calibri"/>
                        <a:ea typeface="Calibri"/>
                        <a:cs typeface="Arial"/>
                      </a:endParaRPr>
                    </a:p>
                  </a:txBody>
                  <a:tcPr marL="9525" marR="9525" marT="9525" marB="9525"/>
                </a:tc>
              </a:tr>
              <a:tr h="251856">
                <a:tc>
                  <a:txBody>
                    <a:bodyPr/>
                    <a:lstStyle/>
                    <a:p>
                      <a:pPr marL="0" marR="0" algn="r">
                        <a:lnSpc>
                          <a:spcPct val="115000"/>
                        </a:lnSpc>
                        <a:spcBef>
                          <a:spcPts val="0"/>
                        </a:spcBef>
                        <a:spcAft>
                          <a:spcPts val="0"/>
                        </a:spcAft>
                      </a:pPr>
                      <a:r>
                        <a:rPr lang="en-US" sz="1200">
                          <a:effectLst/>
                        </a:rPr>
                        <a:t> </a:t>
                      </a:r>
                      <a:endParaRPr lang="en-US" sz="1100">
                        <a:effectLst/>
                        <a:latin typeface="Calibri"/>
                        <a:ea typeface="Calibri"/>
                        <a:cs typeface="Arial"/>
                      </a:endParaRPr>
                    </a:p>
                  </a:txBody>
                  <a:tcPr marL="9525" marR="9525" marT="9525" marB="9525" anchor="ctr"/>
                </a:tc>
              </a:tr>
              <a:tr h="251856">
                <a:tc>
                  <a:txBody>
                    <a:bodyPr/>
                    <a:lstStyle/>
                    <a:p>
                      <a:pPr marL="0" marR="0">
                        <a:lnSpc>
                          <a:spcPct val="115000"/>
                        </a:lnSpc>
                        <a:spcBef>
                          <a:spcPts val="0"/>
                        </a:spcBef>
                        <a:spcAft>
                          <a:spcPts val="0"/>
                        </a:spcAft>
                      </a:pPr>
                      <a:r>
                        <a:rPr lang="en-US" sz="1200">
                          <a:effectLst/>
                        </a:rPr>
                        <a:t>Metastatic disease</a:t>
                      </a:r>
                      <a:endParaRPr lang="en-US" sz="1100">
                        <a:effectLst/>
                        <a:latin typeface="Calibri"/>
                        <a:ea typeface="Calibri"/>
                        <a:cs typeface="Arial"/>
                      </a:endParaRPr>
                    </a:p>
                  </a:txBody>
                  <a:tcPr marL="9525" marR="9525" marT="9525" marB="9525"/>
                </a:tc>
              </a:tr>
              <a:tr h="251856">
                <a:tc>
                  <a:txBody>
                    <a:bodyPr/>
                    <a:lstStyle/>
                    <a:p>
                      <a:pPr marL="0" marR="0" algn="r">
                        <a:lnSpc>
                          <a:spcPct val="115000"/>
                        </a:lnSpc>
                        <a:spcBef>
                          <a:spcPts val="0"/>
                        </a:spcBef>
                        <a:spcAft>
                          <a:spcPts val="0"/>
                        </a:spcAft>
                      </a:pPr>
                      <a:r>
                        <a:rPr lang="en-US" sz="1200" dirty="0">
                          <a:effectLst/>
                        </a:rPr>
                        <a:t> </a:t>
                      </a:r>
                      <a:endParaRPr lang="en-US" sz="1100" dirty="0">
                        <a:effectLst/>
                        <a:latin typeface="Calibri"/>
                        <a:ea typeface="Calibri"/>
                        <a:cs typeface="Arial"/>
                      </a:endParaRPr>
                    </a:p>
                  </a:txBody>
                  <a:tcPr marL="9525" marR="9525" marT="9525" marB="9525" anchor="ctr"/>
                </a:tc>
              </a:tr>
              <a:tr h="422945">
                <a:tc>
                  <a:txBody>
                    <a:bodyPr/>
                    <a:lstStyle/>
                    <a:p>
                      <a:pPr marL="0" marR="0">
                        <a:lnSpc>
                          <a:spcPct val="115000"/>
                        </a:lnSpc>
                        <a:spcBef>
                          <a:spcPts val="0"/>
                        </a:spcBef>
                        <a:spcAft>
                          <a:spcPts val="0"/>
                        </a:spcAft>
                      </a:pPr>
                      <a:r>
                        <a:rPr lang="en-US" sz="1200" i="1" dirty="0">
                          <a:effectLst/>
                        </a:rPr>
                        <a:t>MINOR </a:t>
                      </a:r>
                      <a:r>
                        <a:rPr lang="en-US" sz="1200" i="1" dirty="0" smtClean="0">
                          <a:effectLst/>
                        </a:rPr>
                        <a:t>CONTRIBUTORS:</a:t>
                      </a:r>
                      <a:endParaRPr lang="en-US" sz="1100" i="1" dirty="0">
                        <a:effectLst/>
                        <a:latin typeface="Calibri"/>
                        <a:ea typeface="Calibri"/>
                        <a:cs typeface="Arial"/>
                      </a:endParaRPr>
                    </a:p>
                  </a:txBody>
                  <a:tcPr marL="9525" marR="9525" marT="9525" marB="9525"/>
                </a:tc>
              </a:tr>
              <a:tr h="76200">
                <a:tc>
                  <a:txBody>
                    <a:bodyPr/>
                    <a:lstStyle/>
                    <a:p>
                      <a:pPr marL="0" marR="0" algn="r">
                        <a:lnSpc>
                          <a:spcPct val="115000"/>
                        </a:lnSpc>
                        <a:spcBef>
                          <a:spcPts val="0"/>
                        </a:spcBef>
                        <a:spcAft>
                          <a:spcPts val="0"/>
                        </a:spcAft>
                      </a:pPr>
                      <a:r>
                        <a:rPr lang="en-US" sz="1200">
                          <a:effectLst/>
                        </a:rPr>
                        <a:t> </a:t>
                      </a:r>
                      <a:endParaRPr lang="en-US" sz="1100">
                        <a:effectLst/>
                        <a:latin typeface="Calibri"/>
                        <a:ea typeface="Calibri"/>
                        <a:cs typeface="Arial"/>
                      </a:endParaRPr>
                    </a:p>
                  </a:txBody>
                  <a:tcPr marL="9525" marR="9525" marT="9525" marB="9525" anchor="ctr"/>
                </a:tc>
              </a:tr>
              <a:tr h="251856">
                <a:tc>
                  <a:txBody>
                    <a:bodyPr/>
                    <a:lstStyle/>
                    <a:p>
                      <a:pPr marL="0" marR="0">
                        <a:lnSpc>
                          <a:spcPct val="115000"/>
                        </a:lnSpc>
                        <a:spcBef>
                          <a:spcPts val="0"/>
                        </a:spcBef>
                        <a:spcAft>
                          <a:spcPts val="0"/>
                        </a:spcAft>
                      </a:pPr>
                      <a:r>
                        <a:rPr lang="en-US" sz="1200">
                          <a:effectLst/>
                        </a:rPr>
                        <a:t>Systemic amyloidosis</a:t>
                      </a:r>
                      <a:endParaRPr lang="en-US" sz="1100">
                        <a:effectLst/>
                        <a:latin typeface="Calibri"/>
                        <a:ea typeface="Calibri"/>
                        <a:cs typeface="Arial"/>
                      </a:endParaRPr>
                    </a:p>
                  </a:txBody>
                  <a:tcPr marL="9525" marR="9525" marT="9525" marB="9525"/>
                </a:tc>
              </a:tr>
              <a:tr h="232611">
                <a:tc>
                  <a:txBody>
                    <a:bodyPr/>
                    <a:lstStyle/>
                    <a:p>
                      <a:pPr>
                        <a:lnSpc>
                          <a:spcPct val="115000"/>
                        </a:lnSpc>
                      </a:pPr>
                      <a:endParaRPr lang="en-US" sz="1100">
                        <a:effectLst/>
                        <a:latin typeface="Calibri"/>
                      </a:endParaRPr>
                    </a:p>
                  </a:txBody>
                  <a:tcPr marL="9525" marR="9525" marT="9525" marB="9525" anchor="ctr"/>
                </a:tc>
              </a:tr>
              <a:tr h="251856">
                <a:tc>
                  <a:txBody>
                    <a:bodyPr/>
                    <a:lstStyle/>
                    <a:p>
                      <a:pPr marL="0" marR="0">
                        <a:lnSpc>
                          <a:spcPct val="115000"/>
                        </a:lnSpc>
                        <a:spcBef>
                          <a:spcPts val="0"/>
                        </a:spcBef>
                        <a:spcAft>
                          <a:spcPts val="0"/>
                        </a:spcAft>
                      </a:pPr>
                      <a:r>
                        <a:rPr lang="en-US" sz="1200">
                          <a:effectLst/>
                        </a:rPr>
                        <a:t>Fungal infections</a:t>
                      </a:r>
                      <a:endParaRPr lang="en-US" sz="1100">
                        <a:effectLst/>
                        <a:latin typeface="Calibri"/>
                        <a:ea typeface="Calibri"/>
                        <a:cs typeface="Arial"/>
                      </a:endParaRPr>
                    </a:p>
                  </a:txBody>
                  <a:tcPr marL="9525" marR="9525" marT="9525" marB="9525"/>
                </a:tc>
              </a:tr>
              <a:tr h="251856">
                <a:tc>
                  <a:txBody>
                    <a:bodyPr/>
                    <a:lstStyle/>
                    <a:p>
                      <a:pPr marL="0" marR="0" algn="r">
                        <a:lnSpc>
                          <a:spcPct val="115000"/>
                        </a:lnSpc>
                        <a:spcBef>
                          <a:spcPts val="0"/>
                        </a:spcBef>
                        <a:spcAft>
                          <a:spcPts val="0"/>
                        </a:spcAft>
                      </a:pPr>
                      <a:r>
                        <a:rPr lang="en-US" sz="1200">
                          <a:effectLst/>
                        </a:rPr>
                        <a:t> </a:t>
                      </a:r>
                      <a:endParaRPr lang="en-US" sz="1100">
                        <a:effectLst/>
                        <a:latin typeface="Calibri"/>
                        <a:ea typeface="Calibri"/>
                        <a:cs typeface="Arial"/>
                      </a:endParaRPr>
                    </a:p>
                  </a:txBody>
                  <a:tcPr marL="9525" marR="9525" marT="9525" marB="9525" anchor="ctr"/>
                </a:tc>
              </a:tr>
              <a:tr h="251856">
                <a:tc>
                  <a:txBody>
                    <a:bodyPr/>
                    <a:lstStyle/>
                    <a:p>
                      <a:pPr marL="0" marR="0">
                        <a:lnSpc>
                          <a:spcPct val="115000"/>
                        </a:lnSpc>
                        <a:spcBef>
                          <a:spcPts val="0"/>
                        </a:spcBef>
                        <a:spcAft>
                          <a:spcPts val="0"/>
                        </a:spcAft>
                      </a:pPr>
                      <a:r>
                        <a:rPr lang="en-US" sz="1200">
                          <a:effectLst/>
                        </a:rPr>
                        <a:t>Hemochromatosis</a:t>
                      </a:r>
                      <a:endParaRPr lang="en-US" sz="1100">
                        <a:effectLst/>
                        <a:latin typeface="Calibri"/>
                        <a:ea typeface="Calibri"/>
                        <a:cs typeface="Arial"/>
                      </a:endParaRPr>
                    </a:p>
                  </a:txBody>
                  <a:tcPr marL="9525" marR="9525" marT="9525" marB="9525"/>
                </a:tc>
              </a:tr>
              <a:tr h="251856">
                <a:tc>
                  <a:txBody>
                    <a:bodyPr/>
                    <a:lstStyle/>
                    <a:p>
                      <a:pPr marL="0" marR="0" algn="r">
                        <a:lnSpc>
                          <a:spcPct val="115000"/>
                        </a:lnSpc>
                        <a:spcBef>
                          <a:spcPts val="0"/>
                        </a:spcBef>
                        <a:spcAft>
                          <a:spcPts val="0"/>
                        </a:spcAft>
                      </a:pPr>
                      <a:r>
                        <a:rPr lang="en-US" sz="1200">
                          <a:effectLst/>
                        </a:rPr>
                        <a:t> </a:t>
                      </a:r>
                      <a:endParaRPr lang="en-US" sz="1100">
                        <a:effectLst/>
                        <a:latin typeface="Calibri"/>
                        <a:ea typeface="Calibri"/>
                        <a:cs typeface="Arial"/>
                      </a:endParaRPr>
                    </a:p>
                  </a:txBody>
                  <a:tcPr marL="9525" marR="9525" marT="9525" marB="9525" anchor="ctr"/>
                </a:tc>
              </a:tr>
              <a:tr h="251856">
                <a:tc>
                  <a:txBody>
                    <a:bodyPr/>
                    <a:lstStyle/>
                    <a:p>
                      <a:pPr marL="0" marR="0">
                        <a:lnSpc>
                          <a:spcPct val="115000"/>
                        </a:lnSpc>
                        <a:spcBef>
                          <a:spcPts val="0"/>
                        </a:spcBef>
                        <a:spcAft>
                          <a:spcPts val="0"/>
                        </a:spcAft>
                      </a:pPr>
                      <a:r>
                        <a:rPr lang="en-US" sz="1200" dirty="0" err="1">
                          <a:effectLst/>
                        </a:rPr>
                        <a:t>Sarcoidosis</a:t>
                      </a:r>
                      <a:endParaRPr lang="en-US" sz="1100" dirty="0">
                        <a:effectLst/>
                        <a:latin typeface="Calibri"/>
                        <a:ea typeface="Calibri"/>
                        <a:cs typeface="Arial"/>
                      </a:endParaRPr>
                    </a:p>
                  </a:txBody>
                  <a:tcPr marL="9525" marR="9525" marT="9525" marB="9525"/>
                </a:tc>
              </a:tr>
            </a:tbl>
          </a:graphicData>
        </a:graphic>
      </p:graphicFrame>
    </p:spTree>
    <p:extLst>
      <p:ext uri="{BB962C8B-B14F-4D97-AF65-F5344CB8AC3E}">
        <p14:creationId xmlns:p14="http://schemas.microsoft.com/office/powerpoint/2010/main" val="842768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err="1" smtClean="0"/>
              <a:t>Adrenocortical</a:t>
            </a:r>
            <a:r>
              <a:rPr lang="en-US" b="1" dirty="0" smtClean="0"/>
              <a:t> Insufficiency</a:t>
            </a:r>
            <a:endParaRPr lang="en-US" b="1" dirty="0"/>
          </a:p>
        </p:txBody>
      </p:sp>
      <p:pic>
        <p:nvPicPr>
          <p:cNvPr id="25603" name="Picture 2" descr="C:\Documents and Settings\Dr.Hala\My Documents\My Pictures\untitled.bm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752600"/>
            <a:ext cx="4343400" cy="5105400"/>
          </a:xfrm>
        </p:spPr>
      </p:pic>
      <p:pic>
        <p:nvPicPr>
          <p:cNvPr id="25604" name="Picture 3" descr="C:\Documents and Settings\Dr.Hala\My Documents\My Pictures\untitled.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752600"/>
            <a:ext cx="4800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1FAA8430-9183-4BC7-9CB1-6A0AF721ACC1}" type="slidenum">
              <a:rPr lang="en-US" smtClean="0"/>
              <a:t>22</a:t>
            </a:fld>
            <a:endParaRPr lang="en-US"/>
          </a:p>
        </p:txBody>
      </p:sp>
    </p:spTree>
    <p:extLst>
      <p:ext uri="{BB962C8B-B14F-4D97-AF65-F5344CB8AC3E}">
        <p14:creationId xmlns:p14="http://schemas.microsoft.com/office/powerpoint/2010/main" val="2655355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err="1" smtClean="0"/>
              <a:t>Pheochromocytoma</a:t>
            </a:r>
            <a:endParaRPr lang="en-US" b="1" dirty="0"/>
          </a:p>
        </p:txBody>
      </p:sp>
      <p:sp>
        <p:nvSpPr>
          <p:cNvPr id="26627" name="Content Placeholder 2"/>
          <p:cNvSpPr>
            <a:spLocks noGrp="1"/>
          </p:cNvSpPr>
          <p:nvPr>
            <p:ph idx="1"/>
          </p:nvPr>
        </p:nvSpPr>
        <p:spPr/>
        <p:txBody>
          <a:bodyPr/>
          <a:lstStyle/>
          <a:p>
            <a:endParaRPr lang="en-US" b="1" smtClean="0"/>
          </a:p>
          <a:p>
            <a:r>
              <a:rPr lang="en-US" b="1" smtClean="0"/>
              <a:t>Pheochromocytomas(chromaffin cells ) catecholamines</a:t>
            </a:r>
          </a:p>
          <a:p>
            <a:r>
              <a:rPr lang="en-US" b="1" smtClean="0"/>
              <a:t>Similar to aldosterone-secreting adenomas, give rise to surgically correctable forms of hypertension.</a:t>
            </a:r>
          </a:p>
          <a:p>
            <a:r>
              <a:rPr lang="en-US" b="1" smtClean="0"/>
              <a:t>0.1% to 0.3%( fatal )</a:t>
            </a:r>
          </a:p>
          <a:p>
            <a:r>
              <a:rPr lang="en-US" b="1" smtClean="0"/>
              <a:t>Other peptides –Cushing etc…	</a:t>
            </a:r>
          </a:p>
          <a:p>
            <a:endParaRPr lang="en-US" b="1" smtClean="0"/>
          </a:p>
        </p:txBody>
      </p:sp>
      <p:sp>
        <p:nvSpPr>
          <p:cNvPr id="3" name="Slide Number Placeholder 2"/>
          <p:cNvSpPr>
            <a:spLocks noGrp="1"/>
          </p:cNvSpPr>
          <p:nvPr>
            <p:ph type="sldNum" sz="quarter" idx="12"/>
          </p:nvPr>
        </p:nvSpPr>
        <p:spPr/>
        <p:txBody>
          <a:bodyPr/>
          <a:lstStyle/>
          <a:p>
            <a:fld id="{1FAA8430-9183-4BC7-9CB1-6A0AF721ACC1}" type="slidenum">
              <a:rPr lang="en-US" smtClean="0"/>
              <a:t>23</a:t>
            </a:fld>
            <a:endParaRPr lang="en-US"/>
          </a:p>
        </p:txBody>
      </p:sp>
    </p:spTree>
    <p:extLst>
      <p:ext uri="{BB962C8B-B14F-4D97-AF65-F5344CB8AC3E}">
        <p14:creationId xmlns:p14="http://schemas.microsoft.com/office/powerpoint/2010/main" val="3315053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err="1" smtClean="0"/>
              <a:t>Pheochromocytoma</a:t>
            </a:r>
            <a:endParaRPr lang="en-US" b="1" dirty="0"/>
          </a:p>
        </p:txBody>
      </p:sp>
      <p:sp>
        <p:nvSpPr>
          <p:cNvPr id="27651" name="Content Placeholder 2"/>
          <p:cNvSpPr>
            <a:spLocks noGrp="1"/>
          </p:cNvSpPr>
          <p:nvPr>
            <p:ph idx="1"/>
          </p:nvPr>
        </p:nvSpPr>
        <p:spPr/>
        <p:txBody>
          <a:bodyPr/>
          <a:lstStyle/>
          <a:p>
            <a:pPr>
              <a:buFont typeface="Arial" charset="0"/>
              <a:buNone/>
            </a:pPr>
            <a:r>
              <a:rPr lang="en-US" smtClean="0"/>
              <a:t>"rule of 10s":</a:t>
            </a:r>
          </a:p>
          <a:p>
            <a:r>
              <a:rPr lang="en-US" smtClean="0"/>
              <a:t>10% of pheochromocytomas arise in association with one of several familial syndromes</a:t>
            </a:r>
            <a:r>
              <a:rPr lang="en-US" smtClean="0">
                <a:hlinkClick r:id="rId3"/>
              </a:rPr>
              <a:t> MEN-2A and MEN-2B syndromes</a:t>
            </a:r>
            <a:r>
              <a:rPr lang="en-US" smtClean="0"/>
              <a:t>.</a:t>
            </a:r>
          </a:p>
          <a:p>
            <a:r>
              <a:rPr lang="en-US" smtClean="0"/>
              <a:t>10% of pheochromocytomas are extra-adrenal.</a:t>
            </a:r>
          </a:p>
          <a:p>
            <a:r>
              <a:rPr lang="en-US" smtClean="0"/>
              <a:t>10% of nonfamilial adrenal pheochromocytomas are bilateral; this figure may rise to 70% in cases that are associated with familial syndromes.</a:t>
            </a:r>
          </a:p>
          <a:p>
            <a:r>
              <a:rPr lang="en-US" smtClean="0"/>
              <a:t>10% of adrenal pheochromocytomas are biologically malignant</a:t>
            </a:r>
          </a:p>
          <a:p>
            <a:r>
              <a:rPr lang="en-US" smtClean="0"/>
              <a:t>10% of adrenal pheochromocytomas  in childhood</a:t>
            </a:r>
          </a:p>
        </p:txBody>
      </p:sp>
      <p:sp>
        <p:nvSpPr>
          <p:cNvPr id="3" name="Slide Number Placeholder 2"/>
          <p:cNvSpPr>
            <a:spLocks noGrp="1"/>
          </p:cNvSpPr>
          <p:nvPr>
            <p:ph type="sldNum" sz="quarter" idx="12"/>
          </p:nvPr>
        </p:nvSpPr>
        <p:spPr/>
        <p:txBody>
          <a:bodyPr/>
          <a:lstStyle/>
          <a:p>
            <a:fld id="{1FAA8430-9183-4BC7-9CB1-6A0AF721ACC1}" type="slidenum">
              <a:rPr lang="en-US" smtClean="0"/>
              <a:t>24</a:t>
            </a:fld>
            <a:endParaRPr lang="en-US"/>
          </a:p>
        </p:txBody>
      </p:sp>
    </p:spTree>
    <p:extLst>
      <p:ext uri="{BB962C8B-B14F-4D97-AF65-F5344CB8AC3E}">
        <p14:creationId xmlns:p14="http://schemas.microsoft.com/office/powerpoint/2010/main" val="3669854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err="1" smtClean="0"/>
              <a:t>Pheochromocytoma</a:t>
            </a:r>
            <a:endParaRPr lang="en-US" b="1" dirty="0"/>
          </a:p>
        </p:txBody>
      </p:sp>
      <p:sp>
        <p:nvSpPr>
          <p:cNvPr id="28675" name="Content Placeholder 2"/>
          <p:cNvSpPr>
            <a:spLocks noGrp="1"/>
          </p:cNvSpPr>
          <p:nvPr>
            <p:ph idx="1"/>
          </p:nvPr>
        </p:nvSpPr>
        <p:spPr>
          <a:xfrm>
            <a:off x="990600" y="1524000"/>
            <a:ext cx="7772400" cy="4572000"/>
          </a:xfrm>
        </p:spPr>
        <p:txBody>
          <a:bodyPr>
            <a:normAutofit/>
          </a:bodyPr>
          <a:lstStyle/>
          <a:p>
            <a:endParaRPr lang="en-US" b="1" dirty="0" smtClean="0"/>
          </a:p>
          <a:p>
            <a:pPr>
              <a:buFont typeface="Arial" charset="0"/>
              <a:buNone/>
            </a:pPr>
            <a:r>
              <a:rPr lang="en-US" sz="2800" b="1" dirty="0" smtClean="0"/>
              <a:t>Syndrome Components	</a:t>
            </a:r>
          </a:p>
          <a:p>
            <a:r>
              <a:rPr lang="en-US" b="1" u="sng" dirty="0" smtClean="0"/>
              <a:t>MEN, type 2A :</a:t>
            </a:r>
          </a:p>
          <a:p>
            <a:pPr marL="0" indent="0">
              <a:buNone/>
            </a:pPr>
            <a:r>
              <a:rPr lang="en-US" sz="2000" dirty="0" smtClean="0"/>
              <a:t>Medullary thyroid carcinomas and C-cell hyperplasia, </a:t>
            </a:r>
            <a:r>
              <a:rPr lang="en-US" sz="2000" dirty="0" err="1" smtClean="0"/>
              <a:t>Pheochromocytomas</a:t>
            </a:r>
            <a:r>
              <a:rPr lang="en-US" sz="2000" dirty="0" smtClean="0"/>
              <a:t> and adrenal medullary hyperplasia, Parathyroid hyperplasia</a:t>
            </a:r>
            <a:r>
              <a:rPr lang="en-US" sz="2800" dirty="0" smtClean="0"/>
              <a:t>	</a:t>
            </a:r>
          </a:p>
          <a:p>
            <a:r>
              <a:rPr lang="en-US" b="1" u="sng" dirty="0" smtClean="0"/>
              <a:t>MEN, type 2B :</a:t>
            </a:r>
          </a:p>
          <a:p>
            <a:pPr marL="0" indent="0">
              <a:buNone/>
            </a:pPr>
            <a:r>
              <a:rPr lang="en-US" sz="2000" dirty="0" smtClean="0"/>
              <a:t>Medullary thyroid carcinomas and C-cell hyperplasia, </a:t>
            </a:r>
            <a:r>
              <a:rPr lang="en-US" sz="2000" dirty="0" err="1" smtClean="0"/>
              <a:t>Pheochromocytomas</a:t>
            </a:r>
            <a:r>
              <a:rPr lang="en-US" sz="2000" dirty="0" smtClean="0"/>
              <a:t> and adrenal medullary hyperplasia, Mucosal neuromas, </a:t>
            </a:r>
            <a:r>
              <a:rPr lang="en-US" sz="2000" dirty="0" err="1" smtClean="0"/>
              <a:t>Marfanoid</a:t>
            </a:r>
            <a:r>
              <a:rPr lang="en-US" sz="2000" dirty="0" smtClean="0"/>
              <a:t> features</a:t>
            </a:r>
            <a:r>
              <a:rPr lang="en-US" sz="2800" dirty="0" smtClean="0"/>
              <a:t>	</a:t>
            </a:r>
          </a:p>
          <a:p>
            <a:endParaRPr lang="en-US" sz="2800" dirty="0" smtClean="0"/>
          </a:p>
        </p:txBody>
      </p:sp>
      <p:sp>
        <p:nvSpPr>
          <p:cNvPr id="3" name="Slide Number Placeholder 2"/>
          <p:cNvSpPr>
            <a:spLocks noGrp="1"/>
          </p:cNvSpPr>
          <p:nvPr>
            <p:ph type="sldNum" sz="quarter" idx="12"/>
          </p:nvPr>
        </p:nvSpPr>
        <p:spPr/>
        <p:txBody>
          <a:bodyPr/>
          <a:lstStyle/>
          <a:p>
            <a:fld id="{1FAA8430-9183-4BC7-9CB1-6A0AF721ACC1}" type="slidenum">
              <a:rPr lang="en-US" smtClean="0"/>
              <a:t>25</a:t>
            </a:fld>
            <a:endParaRPr lang="en-US"/>
          </a:p>
        </p:txBody>
      </p:sp>
    </p:spTree>
    <p:extLst>
      <p:ext uri="{BB962C8B-B14F-4D97-AF65-F5344CB8AC3E}">
        <p14:creationId xmlns:p14="http://schemas.microsoft.com/office/powerpoint/2010/main" val="1486064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err="1" smtClean="0"/>
              <a:t>Pheochromocytoma</a:t>
            </a:r>
            <a:endParaRPr lang="en-US" b="1" dirty="0"/>
          </a:p>
        </p:txBody>
      </p:sp>
      <p:sp>
        <p:nvSpPr>
          <p:cNvPr id="29699" name="Content Placeholder 2"/>
          <p:cNvSpPr>
            <a:spLocks noGrp="1"/>
          </p:cNvSpPr>
          <p:nvPr>
            <p:ph idx="1"/>
          </p:nvPr>
        </p:nvSpPr>
        <p:spPr/>
        <p:txBody>
          <a:bodyPr/>
          <a:lstStyle/>
          <a:p>
            <a:pPr>
              <a:buFont typeface="Arial" charset="0"/>
              <a:buNone/>
            </a:pPr>
            <a:r>
              <a:rPr lang="en-US" b="1" u="sng" dirty="0" smtClean="0"/>
              <a:t>Von </a:t>
            </a:r>
            <a:r>
              <a:rPr lang="en-US" b="1" u="sng" dirty="0" err="1" smtClean="0"/>
              <a:t>Hippel-Lindau</a:t>
            </a:r>
            <a:endParaRPr lang="en-US" b="1" u="sng" dirty="0" smtClean="0"/>
          </a:p>
          <a:p>
            <a:r>
              <a:rPr lang="en-US" dirty="0" smtClean="0"/>
              <a:t>Renal, hepatic, pancreatic, and </a:t>
            </a:r>
            <a:r>
              <a:rPr lang="en-US" dirty="0" err="1" smtClean="0"/>
              <a:t>epididymal</a:t>
            </a:r>
            <a:r>
              <a:rPr lang="en-US" dirty="0" smtClean="0"/>
              <a:t> cysts, Renal cell carcinomas, </a:t>
            </a:r>
            <a:r>
              <a:rPr lang="en-US" dirty="0" err="1" smtClean="0"/>
              <a:t>Angiomatosis</a:t>
            </a:r>
            <a:r>
              <a:rPr lang="en-US" dirty="0" smtClean="0"/>
              <a:t>, Cerebellar </a:t>
            </a:r>
            <a:r>
              <a:rPr lang="en-US" dirty="0" err="1" smtClean="0"/>
              <a:t>hemangioblastomas</a:t>
            </a:r>
            <a:endParaRPr lang="en-US" dirty="0" smtClean="0"/>
          </a:p>
          <a:p>
            <a:pPr>
              <a:buFont typeface="Arial" charset="0"/>
              <a:buNone/>
            </a:pPr>
            <a:r>
              <a:rPr lang="en-US" b="1" u="sng" dirty="0" smtClean="0"/>
              <a:t>von Recklinghausen Neurofibromatosis</a:t>
            </a:r>
            <a:r>
              <a:rPr lang="en-US" b="1" dirty="0" smtClean="0"/>
              <a:t>	</a:t>
            </a:r>
          </a:p>
          <a:p>
            <a:r>
              <a:rPr lang="en-US" b="1" dirty="0" smtClean="0"/>
              <a:t> </a:t>
            </a:r>
            <a:r>
              <a:rPr lang="en-US" dirty="0" smtClean="0"/>
              <a:t>Café au </a:t>
            </a:r>
            <a:r>
              <a:rPr lang="en-US" dirty="0" err="1" smtClean="0"/>
              <a:t>lait</a:t>
            </a:r>
            <a:r>
              <a:rPr lang="en-US" dirty="0" smtClean="0"/>
              <a:t> skin spots, </a:t>
            </a:r>
            <a:r>
              <a:rPr lang="en-US" dirty="0" err="1" smtClean="0"/>
              <a:t>Schwannomas</a:t>
            </a:r>
            <a:r>
              <a:rPr lang="en-US" dirty="0" smtClean="0"/>
              <a:t>, </a:t>
            </a:r>
            <a:r>
              <a:rPr lang="en-US" dirty="0" err="1" smtClean="0"/>
              <a:t>meningiomas</a:t>
            </a:r>
            <a:r>
              <a:rPr lang="en-US" dirty="0" smtClean="0"/>
              <a:t>,  </a:t>
            </a:r>
            <a:r>
              <a:rPr lang="en-US" dirty="0" err="1" smtClean="0"/>
              <a:t>gliomas</a:t>
            </a:r>
            <a:endParaRPr lang="en-US" dirty="0" smtClean="0"/>
          </a:p>
          <a:p>
            <a:pPr marL="0" indent="0">
              <a:buNone/>
            </a:pPr>
            <a:r>
              <a:rPr lang="en-US" b="1" u="sng" dirty="0" err="1" smtClean="0"/>
              <a:t>Sturge</a:t>
            </a:r>
            <a:r>
              <a:rPr lang="en-US" b="1" u="sng" dirty="0" smtClean="0"/>
              <a:t>-Weber</a:t>
            </a:r>
          </a:p>
          <a:p>
            <a:pPr marL="0" indent="0">
              <a:buNone/>
            </a:pPr>
            <a:r>
              <a:rPr lang="en-US" dirty="0" smtClean="0"/>
              <a:t>Cavernous </a:t>
            </a:r>
            <a:r>
              <a:rPr lang="en-US" dirty="0" err="1" smtClean="0"/>
              <a:t>hemangiomas</a:t>
            </a:r>
            <a:r>
              <a:rPr lang="en-US" dirty="0" smtClean="0"/>
              <a:t> of fifth cranial nerve distribution		</a:t>
            </a:r>
          </a:p>
          <a:p>
            <a:endParaRPr lang="en-US" dirty="0" smtClean="0"/>
          </a:p>
        </p:txBody>
      </p:sp>
      <p:sp>
        <p:nvSpPr>
          <p:cNvPr id="3" name="Slide Number Placeholder 2"/>
          <p:cNvSpPr>
            <a:spLocks noGrp="1"/>
          </p:cNvSpPr>
          <p:nvPr>
            <p:ph type="sldNum" sz="quarter" idx="12"/>
          </p:nvPr>
        </p:nvSpPr>
        <p:spPr/>
        <p:txBody>
          <a:bodyPr/>
          <a:lstStyle/>
          <a:p>
            <a:fld id="{1FAA8430-9183-4BC7-9CB1-6A0AF721ACC1}" type="slidenum">
              <a:rPr lang="en-US" smtClean="0"/>
              <a:t>26</a:t>
            </a:fld>
            <a:endParaRPr lang="en-US"/>
          </a:p>
        </p:txBody>
      </p:sp>
    </p:spTree>
    <p:extLst>
      <p:ext uri="{BB962C8B-B14F-4D97-AF65-F5344CB8AC3E}">
        <p14:creationId xmlns:p14="http://schemas.microsoft.com/office/powerpoint/2010/main" val="1116316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err="1" smtClean="0"/>
              <a:t>Pheochromocytoma</a:t>
            </a:r>
            <a:endParaRPr lang="en-US" b="1" dirty="0"/>
          </a:p>
        </p:txBody>
      </p:sp>
      <p:sp>
        <p:nvSpPr>
          <p:cNvPr id="30723" name="Content Placeholder 2"/>
          <p:cNvSpPr>
            <a:spLocks noGrp="1"/>
          </p:cNvSpPr>
          <p:nvPr>
            <p:ph idx="1"/>
          </p:nvPr>
        </p:nvSpPr>
        <p:spPr/>
        <p:txBody>
          <a:bodyPr/>
          <a:lstStyle/>
          <a:p>
            <a:endParaRPr lang="en-US" b="1" smtClean="0"/>
          </a:p>
          <a:p>
            <a:r>
              <a:rPr lang="en-US" b="1" smtClean="0"/>
              <a:t>Small to large hemorrhagic</a:t>
            </a:r>
          </a:p>
          <a:p>
            <a:r>
              <a:rPr lang="en-US" b="1" smtClean="0"/>
              <a:t>Well demarcated</a:t>
            </a:r>
          </a:p>
          <a:p>
            <a:r>
              <a:rPr lang="en-US" b="1" smtClean="0"/>
              <a:t>Polygonal to spindle shaped (chromaffin, chief cells)</a:t>
            </a:r>
          </a:p>
          <a:p>
            <a:r>
              <a:rPr lang="en-US" b="1" smtClean="0"/>
              <a:t>Sustentacular small cells</a:t>
            </a:r>
          </a:p>
          <a:p>
            <a:r>
              <a:rPr lang="en-US" b="1" smtClean="0"/>
              <a:t>Together, Zellballen nests</a:t>
            </a:r>
          </a:p>
          <a:p>
            <a:endParaRPr lang="en-US" b="1" smtClean="0"/>
          </a:p>
        </p:txBody>
      </p:sp>
      <p:sp>
        <p:nvSpPr>
          <p:cNvPr id="3" name="Slide Number Placeholder 2"/>
          <p:cNvSpPr>
            <a:spLocks noGrp="1"/>
          </p:cNvSpPr>
          <p:nvPr>
            <p:ph type="sldNum" sz="quarter" idx="12"/>
          </p:nvPr>
        </p:nvSpPr>
        <p:spPr/>
        <p:txBody>
          <a:bodyPr/>
          <a:lstStyle/>
          <a:p>
            <a:fld id="{1FAA8430-9183-4BC7-9CB1-6A0AF721ACC1}" type="slidenum">
              <a:rPr lang="en-US" smtClean="0"/>
              <a:t>27</a:t>
            </a:fld>
            <a:endParaRPr lang="en-US"/>
          </a:p>
        </p:txBody>
      </p:sp>
    </p:spTree>
    <p:extLst>
      <p:ext uri="{BB962C8B-B14F-4D97-AF65-F5344CB8AC3E}">
        <p14:creationId xmlns:p14="http://schemas.microsoft.com/office/powerpoint/2010/main" val="1482237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err="1" smtClean="0"/>
              <a:t>Pheochromocytoma</a:t>
            </a:r>
            <a:endParaRPr lang="en-US" b="1" dirty="0"/>
          </a:p>
        </p:txBody>
      </p:sp>
      <p:pic>
        <p:nvPicPr>
          <p:cNvPr id="31747" name="Picture 2" descr="C:\Documents and Settings\Dr.Hala\My Documents\My Pictures\untitled.bm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1447800"/>
            <a:ext cx="5562600" cy="5378450"/>
          </a:xfrm>
        </p:spPr>
      </p:pic>
      <p:sp>
        <p:nvSpPr>
          <p:cNvPr id="3" name="Slide Number Placeholder 2"/>
          <p:cNvSpPr>
            <a:spLocks noGrp="1"/>
          </p:cNvSpPr>
          <p:nvPr>
            <p:ph type="sldNum" sz="quarter" idx="12"/>
          </p:nvPr>
        </p:nvSpPr>
        <p:spPr/>
        <p:txBody>
          <a:bodyPr/>
          <a:lstStyle/>
          <a:p>
            <a:fld id="{1FAA8430-9183-4BC7-9CB1-6A0AF721ACC1}" type="slidenum">
              <a:rPr lang="en-US" smtClean="0"/>
              <a:t>28</a:t>
            </a:fld>
            <a:endParaRPr lang="en-US"/>
          </a:p>
        </p:txBody>
      </p:sp>
    </p:spTree>
    <p:extLst>
      <p:ext uri="{BB962C8B-B14F-4D97-AF65-F5344CB8AC3E}">
        <p14:creationId xmlns:p14="http://schemas.microsoft.com/office/powerpoint/2010/main" val="2404327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p>
        </p:txBody>
      </p:sp>
      <p:pic>
        <p:nvPicPr>
          <p:cNvPr id="32771" name="Content Placeholder 3" descr="Adrenal_Pheochromocytoma06.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3" name="Slide Number Placeholder 2"/>
          <p:cNvSpPr>
            <a:spLocks noGrp="1"/>
          </p:cNvSpPr>
          <p:nvPr>
            <p:ph type="sldNum" sz="quarter" idx="12"/>
          </p:nvPr>
        </p:nvSpPr>
        <p:spPr/>
        <p:txBody>
          <a:bodyPr/>
          <a:lstStyle/>
          <a:p>
            <a:fld id="{1FAA8430-9183-4BC7-9CB1-6A0AF721ACC1}" type="slidenum">
              <a:rPr lang="en-US" smtClean="0"/>
              <a:t>29</a:t>
            </a:fld>
            <a:endParaRPr lang="en-US"/>
          </a:p>
        </p:txBody>
      </p:sp>
    </p:spTree>
    <p:extLst>
      <p:ext uri="{BB962C8B-B14F-4D97-AF65-F5344CB8AC3E}">
        <p14:creationId xmlns:p14="http://schemas.microsoft.com/office/powerpoint/2010/main" val="3291311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t>Adrenal Gland</a:t>
            </a:r>
            <a:endParaRPr lang="en-US" b="1" dirty="0"/>
          </a:p>
        </p:txBody>
      </p:sp>
      <p:sp>
        <p:nvSpPr>
          <p:cNvPr id="8195" name="Content Placeholder 2"/>
          <p:cNvSpPr>
            <a:spLocks noGrp="1"/>
          </p:cNvSpPr>
          <p:nvPr>
            <p:ph idx="1"/>
          </p:nvPr>
        </p:nvSpPr>
        <p:spPr/>
        <p:txBody>
          <a:bodyPr>
            <a:normAutofit/>
          </a:bodyPr>
          <a:lstStyle/>
          <a:p>
            <a:endParaRPr lang="en-US" b="1" i="1" smtClean="0"/>
          </a:p>
          <a:p>
            <a:pPr>
              <a:buFont typeface="Arial" charset="0"/>
              <a:buNone/>
            </a:pPr>
            <a:r>
              <a:rPr lang="en-US" b="1" i="1" smtClean="0"/>
              <a:t>Three  types of steroids:</a:t>
            </a:r>
          </a:p>
          <a:p>
            <a:pPr>
              <a:buFont typeface="Arial" charset="0"/>
              <a:buNone/>
            </a:pPr>
            <a:endParaRPr lang="en-US" b="1" i="1" smtClean="0"/>
          </a:p>
          <a:p>
            <a:pPr>
              <a:buFont typeface="Arial" charset="0"/>
              <a:buNone/>
            </a:pPr>
            <a:r>
              <a:rPr lang="en-US" b="1" i="1" smtClean="0"/>
              <a:t>(1) Glucocorticoids (principally cortisol) zona fasciculata</a:t>
            </a:r>
          </a:p>
          <a:p>
            <a:pPr>
              <a:buFont typeface="Arial" charset="0"/>
              <a:buNone/>
            </a:pPr>
            <a:r>
              <a:rPr lang="en-US" b="1" i="1" smtClean="0"/>
              <a:t>(2) Mineralocorticoids (aldosterone) zona glomerulosa</a:t>
            </a:r>
          </a:p>
          <a:p>
            <a:pPr>
              <a:buFont typeface="Arial" charset="0"/>
              <a:buNone/>
            </a:pPr>
            <a:r>
              <a:rPr lang="en-US" b="1" i="1" smtClean="0"/>
              <a:t>(3) Sex steroids (estrogens and androgens) zona reticularis.</a:t>
            </a:r>
          </a:p>
          <a:p>
            <a:pPr>
              <a:buFont typeface="Arial" charset="0"/>
              <a:buNone/>
            </a:pPr>
            <a:endParaRPr lang="en-US" b="1" i="1" smtClean="0"/>
          </a:p>
          <a:p>
            <a:r>
              <a:rPr lang="en-US" b="1" i="1" smtClean="0"/>
              <a:t>The adrenal medulla chromaffin cells- catecholamines, mainly </a:t>
            </a:r>
            <a:r>
              <a:rPr lang="en-US" b="1" i="1" u="sng" smtClean="0"/>
              <a:t>epinephrine</a:t>
            </a:r>
          </a:p>
          <a:p>
            <a:endParaRPr lang="en-US" b="1" smtClean="0"/>
          </a:p>
        </p:txBody>
      </p:sp>
      <p:sp>
        <p:nvSpPr>
          <p:cNvPr id="3" name="Slide Number Placeholder 2"/>
          <p:cNvSpPr>
            <a:spLocks noGrp="1"/>
          </p:cNvSpPr>
          <p:nvPr>
            <p:ph type="sldNum" sz="quarter" idx="12"/>
          </p:nvPr>
        </p:nvSpPr>
        <p:spPr/>
        <p:txBody>
          <a:bodyPr/>
          <a:lstStyle/>
          <a:p>
            <a:fld id="{1FAA8430-9183-4BC7-9CB1-6A0AF721ACC1}" type="slidenum">
              <a:rPr lang="en-US" smtClean="0"/>
              <a:t>3</a:t>
            </a:fld>
            <a:endParaRPr lang="en-US"/>
          </a:p>
        </p:txBody>
      </p:sp>
    </p:spTree>
    <p:extLst>
      <p:ext uri="{BB962C8B-B14F-4D97-AF65-F5344CB8AC3E}">
        <p14:creationId xmlns:p14="http://schemas.microsoft.com/office/powerpoint/2010/main" val="2958213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t>Adrenal Gland</a:t>
            </a:r>
            <a:endParaRPr lang="en-US" b="1" dirty="0"/>
          </a:p>
        </p:txBody>
      </p:sp>
      <p:pic>
        <p:nvPicPr>
          <p:cNvPr id="9219" name="Picture 2" descr="C:\Documents and Settings\Dr.Hala\My Documents\My Pictures\adrenal.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914400" y="1701800"/>
            <a:ext cx="7315200" cy="4673600"/>
          </a:xfrm>
        </p:spPr>
      </p:pic>
      <p:sp>
        <p:nvSpPr>
          <p:cNvPr id="3" name="Slide Number Placeholder 2"/>
          <p:cNvSpPr>
            <a:spLocks noGrp="1"/>
          </p:cNvSpPr>
          <p:nvPr>
            <p:ph type="sldNum" sz="quarter" idx="12"/>
          </p:nvPr>
        </p:nvSpPr>
        <p:spPr/>
        <p:txBody>
          <a:bodyPr/>
          <a:lstStyle/>
          <a:p>
            <a:fld id="{1FAA8430-9183-4BC7-9CB1-6A0AF721ACC1}" type="slidenum">
              <a:rPr lang="en-US" smtClean="0"/>
              <a:t>4</a:t>
            </a:fld>
            <a:endParaRPr lang="en-US"/>
          </a:p>
        </p:txBody>
      </p:sp>
    </p:spTree>
    <p:extLst>
      <p:ext uri="{BB962C8B-B14F-4D97-AF65-F5344CB8AC3E}">
        <p14:creationId xmlns:p14="http://schemas.microsoft.com/office/powerpoint/2010/main" val="4149396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t>Adrenal Gland</a:t>
            </a:r>
            <a:endParaRPr lang="en-US" b="1" dirty="0"/>
          </a:p>
        </p:txBody>
      </p:sp>
      <p:pic>
        <p:nvPicPr>
          <p:cNvPr id="10243" name="Picture 2" descr="C:\Documents and Settings\Dr.Hala\My Documents\My Pictures\adrenalmedulla.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914400" y="1638300"/>
            <a:ext cx="7315200" cy="4800600"/>
          </a:xfrm>
        </p:spPr>
      </p:pic>
      <p:sp>
        <p:nvSpPr>
          <p:cNvPr id="3" name="Slide Number Placeholder 2"/>
          <p:cNvSpPr>
            <a:spLocks noGrp="1"/>
          </p:cNvSpPr>
          <p:nvPr>
            <p:ph type="sldNum" sz="quarter" idx="12"/>
          </p:nvPr>
        </p:nvSpPr>
        <p:spPr/>
        <p:txBody>
          <a:bodyPr/>
          <a:lstStyle/>
          <a:p>
            <a:fld id="{1FAA8430-9183-4BC7-9CB1-6A0AF721ACC1}" type="slidenum">
              <a:rPr lang="en-US" smtClean="0"/>
              <a:t>5</a:t>
            </a:fld>
            <a:endParaRPr lang="en-US"/>
          </a:p>
        </p:txBody>
      </p:sp>
    </p:spTree>
    <p:extLst>
      <p:ext uri="{BB962C8B-B14F-4D97-AF65-F5344CB8AC3E}">
        <p14:creationId xmlns:p14="http://schemas.microsoft.com/office/powerpoint/2010/main" val="822878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3600" dirty="0" smtClean="0"/>
              <a:t>ADRENOCORTICAL HYPERFUNCTION</a:t>
            </a:r>
            <a:endParaRPr lang="en-US" sz="3600" b="1" dirty="0"/>
          </a:p>
        </p:txBody>
      </p:sp>
      <p:sp>
        <p:nvSpPr>
          <p:cNvPr id="11267" name="Content Placeholder 2"/>
          <p:cNvSpPr>
            <a:spLocks noGrp="1"/>
          </p:cNvSpPr>
          <p:nvPr>
            <p:ph idx="1"/>
          </p:nvPr>
        </p:nvSpPr>
        <p:spPr/>
        <p:txBody>
          <a:bodyPr>
            <a:normAutofit/>
          </a:bodyPr>
          <a:lstStyle/>
          <a:p>
            <a:pPr>
              <a:buFont typeface="Arial" charset="0"/>
              <a:buNone/>
            </a:pPr>
            <a:endParaRPr lang="en-US" b="1" dirty="0" smtClean="0"/>
          </a:p>
          <a:p>
            <a:r>
              <a:rPr lang="en-US" b="1" dirty="0" smtClean="0"/>
              <a:t>Three basic types of corticosteroids (glucocorticoids, mineralocorticoids, and sex steroids)</a:t>
            </a:r>
          </a:p>
          <a:p>
            <a:r>
              <a:rPr lang="en-US" b="1" dirty="0" smtClean="0"/>
              <a:t>Three distinctive </a:t>
            </a:r>
            <a:r>
              <a:rPr lang="en-US" b="1" dirty="0" err="1" smtClean="0"/>
              <a:t>hyperadrenal</a:t>
            </a:r>
            <a:r>
              <a:rPr lang="en-US" b="1" dirty="0" smtClean="0"/>
              <a:t> syndromes:</a:t>
            </a:r>
          </a:p>
          <a:p>
            <a:pPr>
              <a:buFont typeface="Arial" charset="0"/>
              <a:buNone/>
            </a:pPr>
            <a:endParaRPr lang="en-US" b="1" dirty="0" smtClean="0"/>
          </a:p>
          <a:p>
            <a:pPr>
              <a:buFont typeface="Arial" charset="0"/>
              <a:buNone/>
            </a:pPr>
            <a:r>
              <a:rPr lang="en-US" b="1" dirty="0" smtClean="0"/>
              <a:t> (1) </a:t>
            </a:r>
            <a:r>
              <a:rPr lang="en-US" b="1" i="1" dirty="0" smtClean="0"/>
              <a:t>Cushing’s </a:t>
            </a:r>
            <a:r>
              <a:rPr lang="en-US" b="1" i="1" dirty="0" smtClean="0"/>
              <a:t>syndrome, characterized by increased cortisol</a:t>
            </a:r>
          </a:p>
          <a:p>
            <a:pPr>
              <a:buFont typeface="Arial" charset="0"/>
              <a:buNone/>
            </a:pPr>
            <a:r>
              <a:rPr lang="en-US" b="1" i="1" dirty="0" smtClean="0"/>
              <a:t>(2) </a:t>
            </a:r>
            <a:r>
              <a:rPr lang="en-US" b="1" i="1" dirty="0" err="1" smtClean="0"/>
              <a:t>Hyperaldosteronism</a:t>
            </a:r>
            <a:endParaRPr lang="en-US" b="1" i="1" dirty="0" smtClean="0"/>
          </a:p>
          <a:p>
            <a:pPr>
              <a:buFont typeface="Arial" charset="0"/>
              <a:buNone/>
            </a:pPr>
            <a:r>
              <a:rPr lang="en-US" b="1" i="1" dirty="0" smtClean="0"/>
              <a:t>(3) </a:t>
            </a:r>
            <a:r>
              <a:rPr lang="en-US" b="1" i="1" dirty="0" err="1" smtClean="0"/>
              <a:t>Adrenogenital</a:t>
            </a:r>
            <a:r>
              <a:rPr lang="en-US" b="1" i="1" dirty="0" smtClean="0"/>
              <a:t> or </a:t>
            </a:r>
            <a:r>
              <a:rPr lang="en-US" b="1" i="1" dirty="0" err="1" smtClean="0"/>
              <a:t>virilizing</a:t>
            </a:r>
            <a:r>
              <a:rPr lang="en-US" b="1" i="1" dirty="0" smtClean="0"/>
              <a:t> syndromes caused by an excess of androgens</a:t>
            </a:r>
          </a:p>
          <a:p>
            <a:pPr>
              <a:buFont typeface="Arial" charset="0"/>
              <a:buNone/>
            </a:pPr>
            <a:r>
              <a:rPr lang="en-US" b="1" i="1" dirty="0" smtClean="0"/>
              <a:t>                                 </a:t>
            </a:r>
            <a:endParaRPr lang="en-US" b="1" dirty="0" smtClean="0"/>
          </a:p>
        </p:txBody>
      </p:sp>
      <p:sp>
        <p:nvSpPr>
          <p:cNvPr id="3" name="Slide Number Placeholder 2"/>
          <p:cNvSpPr>
            <a:spLocks noGrp="1"/>
          </p:cNvSpPr>
          <p:nvPr>
            <p:ph type="sldNum" sz="quarter" idx="12"/>
          </p:nvPr>
        </p:nvSpPr>
        <p:spPr/>
        <p:txBody>
          <a:bodyPr/>
          <a:lstStyle/>
          <a:p>
            <a:fld id="{1FAA8430-9183-4BC7-9CB1-6A0AF721ACC1}" type="slidenum">
              <a:rPr lang="en-US" smtClean="0"/>
              <a:t>6</a:t>
            </a:fld>
            <a:endParaRPr lang="en-US"/>
          </a:p>
        </p:txBody>
      </p:sp>
    </p:spTree>
    <p:extLst>
      <p:ext uri="{BB962C8B-B14F-4D97-AF65-F5344CB8AC3E}">
        <p14:creationId xmlns:p14="http://schemas.microsoft.com/office/powerpoint/2010/main" val="191397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575"/>
            <a:ext cx="8686800" cy="1252538"/>
          </a:xfrm>
        </p:spPr>
        <p:txBody>
          <a:bodyPr>
            <a:normAutofit/>
          </a:bodyPr>
          <a:lstStyle/>
          <a:p>
            <a:pPr fontAlgn="auto">
              <a:spcAft>
                <a:spcPts val="0"/>
              </a:spcAft>
              <a:defRPr/>
            </a:pPr>
            <a:r>
              <a:rPr lang="en-US" dirty="0" err="1" smtClean="0"/>
              <a:t>Hypercortisolism</a:t>
            </a:r>
            <a:r>
              <a:rPr lang="en-US" dirty="0" smtClean="0"/>
              <a:t> (Cushing’s Syndrome)</a:t>
            </a:r>
            <a:endParaRPr lang="en-US" dirty="0"/>
          </a:p>
        </p:txBody>
      </p:sp>
      <p:sp>
        <p:nvSpPr>
          <p:cNvPr id="12291" name="Content Placeholder 2"/>
          <p:cNvSpPr>
            <a:spLocks noGrp="1"/>
          </p:cNvSpPr>
          <p:nvPr>
            <p:ph idx="1"/>
          </p:nvPr>
        </p:nvSpPr>
        <p:spPr/>
        <p:txBody>
          <a:bodyPr/>
          <a:lstStyle/>
          <a:p>
            <a:r>
              <a:rPr lang="en-US" sz="2800" b="1" dirty="0" smtClean="0"/>
              <a:t>Broadly divided into </a:t>
            </a:r>
            <a:r>
              <a:rPr lang="en-US" sz="2800" b="1" i="1" dirty="0" smtClean="0"/>
              <a:t>exogenous</a:t>
            </a:r>
            <a:r>
              <a:rPr lang="en-US" sz="2800" b="1" dirty="0" smtClean="0"/>
              <a:t> and </a:t>
            </a:r>
            <a:r>
              <a:rPr lang="en-US" sz="2800" b="1" i="1" dirty="0" smtClean="0"/>
              <a:t>endogenous</a:t>
            </a:r>
            <a:r>
              <a:rPr lang="en-US" sz="2800" b="1" dirty="0" smtClean="0"/>
              <a:t> causes. </a:t>
            </a:r>
          </a:p>
          <a:p>
            <a:r>
              <a:rPr lang="en-US" sz="2800" b="1" i="1" dirty="0" smtClean="0"/>
              <a:t>The vast majority of cases of Cushing’s syndrome are the result of the administration of exogenous glucocorticoids</a:t>
            </a:r>
            <a:r>
              <a:rPr lang="en-US" sz="2800" b="1" dirty="0" smtClean="0"/>
              <a:t> (“iatrogenic” Cushing’s syndrome).</a:t>
            </a:r>
          </a:p>
          <a:p>
            <a:endParaRPr lang="en-US" sz="2800" b="1" baseline="30000" dirty="0" smtClean="0"/>
          </a:p>
          <a:p>
            <a:r>
              <a:rPr lang="en-US" sz="2800" b="1" dirty="0" smtClean="0"/>
              <a:t> The endogenous causes can, in turn, be divided into those that are </a:t>
            </a:r>
            <a:r>
              <a:rPr lang="en-US" sz="2800" b="1" i="1" dirty="0" smtClean="0"/>
              <a:t>ACTH dependent</a:t>
            </a:r>
            <a:r>
              <a:rPr lang="en-US" sz="2800" b="1" dirty="0" smtClean="0"/>
              <a:t> and those that are </a:t>
            </a:r>
            <a:r>
              <a:rPr lang="en-US" sz="2800" b="1" i="1" dirty="0" smtClean="0"/>
              <a:t>ACTH independent</a:t>
            </a:r>
            <a:r>
              <a:rPr lang="en-US" sz="2800" b="1" dirty="0" smtClean="0"/>
              <a:t> </a:t>
            </a:r>
            <a:endParaRPr lang="en-US" sz="2800" dirty="0" smtClean="0"/>
          </a:p>
        </p:txBody>
      </p:sp>
      <p:sp>
        <p:nvSpPr>
          <p:cNvPr id="3" name="Slide Number Placeholder 2"/>
          <p:cNvSpPr>
            <a:spLocks noGrp="1"/>
          </p:cNvSpPr>
          <p:nvPr>
            <p:ph type="sldNum" sz="quarter" idx="12"/>
          </p:nvPr>
        </p:nvSpPr>
        <p:spPr/>
        <p:txBody>
          <a:bodyPr/>
          <a:lstStyle/>
          <a:p>
            <a:fld id="{1FAA8430-9183-4BC7-9CB1-6A0AF721ACC1}" type="slidenum">
              <a:rPr lang="en-US" smtClean="0"/>
              <a:t>7</a:t>
            </a:fld>
            <a:endParaRPr lang="en-US"/>
          </a:p>
        </p:txBody>
      </p:sp>
    </p:spTree>
    <p:extLst>
      <p:ext uri="{BB962C8B-B14F-4D97-AF65-F5344CB8AC3E}">
        <p14:creationId xmlns:p14="http://schemas.microsoft.com/office/powerpoint/2010/main" val="1957554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54456795"/>
              </p:ext>
            </p:extLst>
          </p:nvPr>
        </p:nvGraphicFramePr>
        <p:xfrm>
          <a:off x="76200" y="247544"/>
          <a:ext cx="8763000" cy="6610456"/>
        </p:xfrm>
        <a:graphic>
          <a:graphicData uri="http://schemas.openxmlformats.org/drawingml/2006/table">
            <a:tbl>
              <a:tblPr/>
              <a:tblGrid>
                <a:gridCol w="2852204"/>
                <a:gridCol w="2776010"/>
                <a:gridCol w="3134786"/>
              </a:tblGrid>
              <a:tr h="427679">
                <a:tc>
                  <a:txBody>
                    <a:bodyPr/>
                    <a:lstStyle/>
                    <a:p>
                      <a:pPr algn="l"/>
                      <a:r>
                        <a:rPr lang="en-US" sz="1600" dirty="0">
                          <a:solidFill>
                            <a:srgbClr val="FF0000"/>
                          </a:solidFill>
                        </a:rPr>
                        <a:t>Cause</a:t>
                      </a:r>
                    </a:p>
                  </a:txBody>
                  <a:tcPr marL="8714" marR="8714" marT="8713" marB="8713" anchor="b">
                    <a:lnL>
                      <a:noFill/>
                    </a:lnL>
                    <a:lnR>
                      <a:noFill/>
                    </a:lnR>
                    <a:lnT>
                      <a:noFill/>
                    </a:lnT>
                    <a:lnB>
                      <a:noFill/>
                    </a:lnB>
                  </a:tcPr>
                </a:tc>
                <a:tc>
                  <a:txBody>
                    <a:bodyPr/>
                    <a:lstStyle/>
                    <a:p>
                      <a:pPr algn="l"/>
                      <a:r>
                        <a:rPr lang="en-US" sz="1600" dirty="0">
                          <a:solidFill>
                            <a:srgbClr val="FF0000"/>
                          </a:solidFill>
                        </a:rPr>
                        <a:t>Relative Frequency </a:t>
                      </a:r>
                      <a:r>
                        <a:rPr lang="en-US" sz="1600" dirty="0"/>
                        <a:t>(%)</a:t>
                      </a:r>
                    </a:p>
                  </a:txBody>
                  <a:tcPr marL="8714" marR="8714" marT="8713" marB="8713" anchor="b">
                    <a:lnL>
                      <a:noFill/>
                    </a:lnL>
                    <a:lnR>
                      <a:noFill/>
                    </a:lnR>
                    <a:lnT>
                      <a:noFill/>
                    </a:lnT>
                    <a:lnB>
                      <a:noFill/>
                    </a:lnB>
                  </a:tcPr>
                </a:tc>
                <a:tc>
                  <a:txBody>
                    <a:bodyPr/>
                    <a:lstStyle/>
                    <a:p>
                      <a:pPr algn="l"/>
                      <a:r>
                        <a:rPr lang="en-US" sz="1600" dirty="0">
                          <a:solidFill>
                            <a:srgbClr val="FF0000"/>
                          </a:solidFill>
                        </a:rPr>
                        <a:t>Ratio of Females to Males</a:t>
                      </a:r>
                    </a:p>
                  </a:txBody>
                  <a:tcPr marL="8714" marR="8714" marT="8713" marB="8713" anchor="b">
                    <a:lnL>
                      <a:noFill/>
                    </a:lnL>
                    <a:lnR>
                      <a:noFill/>
                    </a:lnR>
                    <a:lnT>
                      <a:noFill/>
                    </a:lnT>
                    <a:lnB>
                      <a:noFill/>
                    </a:lnB>
                  </a:tcPr>
                </a:tc>
              </a:tr>
              <a:tr h="261240">
                <a:tc gridSpan="3">
                  <a:txBody>
                    <a:bodyPr/>
                    <a:lstStyle/>
                    <a:p>
                      <a:pPr algn="l"/>
                      <a:r>
                        <a:rPr lang="en-US" sz="1600" b="1" dirty="0"/>
                        <a:t>ACTH-DEPENDENT</a:t>
                      </a:r>
                      <a:endParaRPr lang="en-US" sz="1600" dirty="0"/>
                    </a:p>
                  </a:txBody>
                  <a:tcPr marL="8714" marR="8714" marT="8713" marB="8713">
                    <a:lnL>
                      <a:noFill/>
                    </a:lnL>
                    <a:lnR>
                      <a:noFill/>
                    </a:lnR>
                    <a:lnT>
                      <a:noFill/>
                    </a:lnT>
                    <a:lnB>
                      <a:noFill/>
                    </a:lnB>
                  </a:tcPr>
                </a:tc>
                <a:tc hMerge="1">
                  <a:txBody>
                    <a:bodyPr/>
                    <a:lstStyle/>
                    <a:p>
                      <a:endParaRPr lang="en-US"/>
                    </a:p>
                  </a:txBody>
                  <a:tcPr/>
                </a:tc>
                <a:tc hMerge="1">
                  <a:txBody>
                    <a:bodyPr/>
                    <a:lstStyle/>
                    <a:p>
                      <a:endParaRPr lang="en-US"/>
                    </a:p>
                  </a:txBody>
                  <a:tcPr/>
                </a:tc>
              </a:tr>
              <a:tr h="1027543">
                <a:tc>
                  <a:txBody>
                    <a:bodyPr/>
                    <a:lstStyle/>
                    <a:p>
                      <a:pPr algn="l"/>
                      <a:r>
                        <a:rPr lang="en-US" sz="1600" b="1" dirty="0"/>
                        <a:t>Cushing disease </a:t>
                      </a:r>
                      <a:r>
                        <a:rPr lang="en-US" sz="1600" b="1" u="sng" dirty="0"/>
                        <a:t>(pituitary adenoma</a:t>
                      </a:r>
                      <a:r>
                        <a:rPr lang="en-US" sz="1600" dirty="0"/>
                        <a:t>; rarely CRH-dependent pituitary hyperplasia)</a:t>
                      </a:r>
                    </a:p>
                  </a:txBody>
                  <a:tcPr marL="8714" marR="8714" marT="8713" marB="8713">
                    <a:lnL>
                      <a:noFill/>
                    </a:lnL>
                    <a:lnR>
                      <a:noFill/>
                    </a:lnR>
                    <a:lnT>
                      <a:noFill/>
                    </a:lnT>
                    <a:lnB>
                      <a:noFill/>
                    </a:lnB>
                  </a:tcPr>
                </a:tc>
                <a:tc>
                  <a:txBody>
                    <a:bodyPr/>
                    <a:lstStyle/>
                    <a:p>
                      <a:pPr algn="ctr"/>
                      <a:r>
                        <a:rPr lang="en-US" sz="1600" b="1" dirty="0"/>
                        <a:t>70</a:t>
                      </a:r>
                    </a:p>
                  </a:txBody>
                  <a:tcPr marL="8714" marR="8714" marT="8713" marB="8713">
                    <a:lnL>
                      <a:noFill/>
                    </a:lnL>
                    <a:lnR>
                      <a:noFill/>
                    </a:lnR>
                    <a:lnT>
                      <a:noFill/>
                    </a:lnT>
                    <a:lnB>
                      <a:noFill/>
                    </a:lnB>
                  </a:tcPr>
                </a:tc>
                <a:tc>
                  <a:txBody>
                    <a:bodyPr/>
                    <a:lstStyle/>
                    <a:p>
                      <a:pPr algn="ctr"/>
                      <a:r>
                        <a:rPr lang="en-US" sz="1600"/>
                        <a:t>3.5:1.0</a:t>
                      </a:r>
                    </a:p>
                  </a:txBody>
                  <a:tcPr marL="8714" marR="8714" marT="8713" marB="8713">
                    <a:lnL>
                      <a:noFill/>
                    </a:lnL>
                    <a:lnR>
                      <a:noFill/>
                    </a:lnR>
                    <a:lnT>
                      <a:noFill/>
                    </a:lnT>
                    <a:lnB>
                      <a:noFill/>
                    </a:lnB>
                  </a:tcPr>
                </a:tc>
              </a:tr>
              <a:tr h="1027543">
                <a:tc>
                  <a:txBody>
                    <a:bodyPr/>
                    <a:lstStyle/>
                    <a:p>
                      <a:pPr algn="l"/>
                      <a:r>
                        <a:rPr lang="en-US" sz="1600"/>
                        <a:t>Ectopic corticotropin syndrome (ACTH-secreting pulmonary small-cell carcinoma, bronchial carcinoid)</a:t>
                      </a:r>
                    </a:p>
                  </a:txBody>
                  <a:tcPr marL="8714" marR="8714" marT="8713" marB="8713">
                    <a:lnL>
                      <a:noFill/>
                    </a:lnL>
                    <a:lnR>
                      <a:noFill/>
                    </a:lnR>
                    <a:lnT>
                      <a:noFill/>
                    </a:lnT>
                    <a:lnB>
                      <a:noFill/>
                    </a:lnB>
                  </a:tcPr>
                </a:tc>
                <a:tc>
                  <a:txBody>
                    <a:bodyPr/>
                    <a:lstStyle/>
                    <a:p>
                      <a:pPr algn="ctr"/>
                      <a:r>
                        <a:rPr lang="en-US" sz="1600" b="1" dirty="0"/>
                        <a:t>10</a:t>
                      </a:r>
                    </a:p>
                  </a:txBody>
                  <a:tcPr marL="8714" marR="8714" marT="8713" marB="8713">
                    <a:lnL>
                      <a:noFill/>
                    </a:lnL>
                    <a:lnR>
                      <a:noFill/>
                    </a:lnR>
                    <a:lnT>
                      <a:noFill/>
                    </a:lnT>
                    <a:lnB>
                      <a:noFill/>
                    </a:lnB>
                  </a:tcPr>
                </a:tc>
                <a:tc>
                  <a:txBody>
                    <a:bodyPr/>
                    <a:lstStyle/>
                    <a:p>
                      <a:pPr algn="ctr"/>
                      <a:r>
                        <a:rPr lang="en-US" sz="1600"/>
                        <a:t>1:1</a:t>
                      </a:r>
                    </a:p>
                  </a:txBody>
                  <a:tcPr marL="8714" marR="8714" marT="8713" marB="8713">
                    <a:lnL>
                      <a:noFill/>
                    </a:lnL>
                    <a:lnR>
                      <a:noFill/>
                    </a:lnR>
                    <a:lnT>
                      <a:noFill/>
                    </a:lnT>
                    <a:lnB>
                      <a:noFill/>
                    </a:lnB>
                  </a:tcPr>
                </a:tc>
              </a:tr>
              <a:tr h="261240">
                <a:tc gridSpan="3">
                  <a:txBody>
                    <a:bodyPr/>
                    <a:lstStyle/>
                    <a:p>
                      <a:pPr algn="l"/>
                      <a:r>
                        <a:rPr lang="en-US" sz="1600" b="1" dirty="0"/>
                        <a:t>ACTH-INDEPENDENT</a:t>
                      </a:r>
                      <a:endParaRPr lang="en-US" sz="1600" dirty="0"/>
                    </a:p>
                  </a:txBody>
                  <a:tcPr marL="8714" marR="8714" marT="8713" marB="8713">
                    <a:lnL>
                      <a:noFill/>
                    </a:lnL>
                    <a:lnR>
                      <a:noFill/>
                    </a:lnR>
                    <a:lnT>
                      <a:noFill/>
                    </a:lnT>
                    <a:lnB>
                      <a:noFill/>
                    </a:lnB>
                  </a:tcPr>
                </a:tc>
                <a:tc hMerge="1">
                  <a:txBody>
                    <a:bodyPr/>
                    <a:lstStyle/>
                    <a:p>
                      <a:endParaRPr lang="en-US"/>
                    </a:p>
                  </a:txBody>
                  <a:tcPr/>
                </a:tc>
                <a:tc hMerge="1">
                  <a:txBody>
                    <a:bodyPr/>
                    <a:lstStyle/>
                    <a:p>
                      <a:endParaRPr lang="en-US"/>
                    </a:p>
                  </a:txBody>
                  <a:tcPr/>
                </a:tc>
              </a:tr>
              <a:tr h="261240">
                <a:tc>
                  <a:txBody>
                    <a:bodyPr/>
                    <a:lstStyle/>
                    <a:p>
                      <a:pPr algn="l"/>
                      <a:r>
                        <a:rPr lang="en-US" sz="1600" u="sng" dirty="0"/>
                        <a:t>Adrenal adenoma</a:t>
                      </a:r>
                    </a:p>
                  </a:txBody>
                  <a:tcPr marL="8714" marR="8714" marT="8713" marB="8713">
                    <a:lnL>
                      <a:noFill/>
                    </a:lnL>
                    <a:lnR>
                      <a:noFill/>
                    </a:lnR>
                    <a:lnT>
                      <a:noFill/>
                    </a:lnT>
                    <a:lnB>
                      <a:noFill/>
                    </a:lnB>
                  </a:tcPr>
                </a:tc>
                <a:tc>
                  <a:txBody>
                    <a:bodyPr/>
                    <a:lstStyle/>
                    <a:p>
                      <a:pPr algn="ctr"/>
                      <a:r>
                        <a:rPr lang="en-US" sz="1600" b="1" dirty="0"/>
                        <a:t>10</a:t>
                      </a:r>
                    </a:p>
                  </a:txBody>
                  <a:tcPr marL="8714" marR="8714" marT="8713" marB="8713">
                    <a:lnL>
                      <a:noFill/>
                    </a:lnL>
                    <a:lnR>
                      <a:noFill/>
                    </a:lnR>
                    <a:lnT>
                      <a:noFill/>
                    </a:lnT>
                    <a:lnB>
                      <a:noFill/>
                    </a:lnB>
                  </a:tcPr>
                </a:tc>
                <a:tc>
                  <a:txBody>
                    <a:bodyPr/>
                    <a:lstStyle/>
                    <a:p>
                      <a:pPr algn="ctr"/>
                      <a:r>
                        <a:rPr lang="en-US" sz="1600"/>
                        <a:t>4:1</a:t>
                      </a:r>
                    </a:p>
                  </a:txBody>
                  <a:tcPr marL="8714" marR="8714" marT="8713" marB="8713">
                    <a:lnL>
                      <a:noFill/>
                    </a:lnL>
                    <a:lnR>
                      <a:noFill/>
                    </a:lnR>
                    <a:lnT>
                      <a:noFill/>
                    </a:lnT>
                    <a:lnB>
                      <a:noFill/>
                    </a:lnB>
                  </a:tcPr>
                </a:tc>
              </a:tr>
              <a:tr h="261240">
                <a:tc>
                  <a:txBody>
                    <a:bodyPr/>
                    <a:lstStyle/>
                    <a:p>
                      <a:pPr algn="l"/>
                      <a:r>
                        <a:rPr lang="en-US" sz="1600"/>
                        <a:t>Adrenal carcinoma</a:t>
                      </a:r>
                    </a:p>
                  </a:txBody>
                  <a:tcPr marL="8714" marR="8714" marT="8713" marB="8713">
                    <a:lnL>
                      <a:noFill/>
                    </a:lnL>
                    <a:lnR>
                      <a:noFill/>
                    </a:lnR>
                    <a:lnT>
                      <a:noFill/>
                    </a:lnT>
                    <a:lnB>
                      <a:noFill/>
                    </a:lnB>
                  </a:tcPr>
                </a:tc>
                <a:tc>
                  <a:txBody>
                    <a:bodyPr/>
                    <a:lstStyle/>
                    <a:p>
                      <a:pPr algn="ctr"/>
                      <a:r>
                        <a:rPr lang="en-US" sz="1600" dirty="0"/>
                        <a:t>5</a:t>
                      </a:r>
                    </a:p>
                  </a:txBody>
                  <a:tcPr marL="8714" marR="8714" marT="8713" marB="8713">
                    <a:lnL>
                      <a:noFill/>
                    </a:lnL>
                    <a:lnR>
                      <a:noFill/>
                    </a:lnR>
                    <a:lnT>
                      <a:noFill/>
                    </a:lnT>
                    <a:lnB>
                      <a:noFill/>
                    </a:lnB>
                  </a:tcPr>
                </a:tc>
                <a:tc>
                  <a:txBody>
                    <a:bodyPr/>
                    <a:lstStyle/>
                    <a:p>
                      <a:pPr algn="ctr"/>
                      <a:r>
                        <a:rPr lang="en-US" sz="1600"/>
                        <a:t>1:1</a:t>
                      </a:r>
                    </a:p>
                  </a:txBody>
                  <a:tcPr marL="8714" marR="8714" marT="8713" marB="8713">
                    <a:lnL>
                      <a:noFill/>
                    </a:lnL>
                    <a:lnR>
                      <a:noFill/>
                    </a:lnR>
                    <a:lnT>
                      <a:noFill/>
                    </a:lnT>
                    <a:lnB>
                      <a:noFill/>
                    </a:lnB>
                  </a:tcPr>
                </a:tc>
              </a:tr>
              <a:tr h="1427450">
                <a:tc>
                  <a:txBody>
                    <a:bodyPr/>
                    <a:lstStyle/>
                    <a:p>
                      <a:pPr algn="l"/>
                      <a:r>
                        <a:rPr lang="en-US" sz="1600"/>
                        <a:t>Macronodular hyperplasia (ectopic expression of hormone receptors, including GIPR, LHR, vasopressin and serotonin receptors)</a:t>
                      </a:r>
                    </a:p>
                  </a:txBody>
                  <a:tcPr marL="8714" marR="8714" marT="8713" marB="8713">
                    <a:lnL>
                      <a:noFill/>
                    </a:lnL>
                    <a:lnR>
                      <a:noFill/>
                    </a:lnR>
                    <a:lnT>
                      <a:noFill/>
                    </a:lnT>
                    <a:lnB>
                      <a:noFill/>
                    </a:lnB>
                  </a:tcPr>
                </a:tc>
                <a:tc>
                  <a:txBody>
                    <a:bodyPr/>
                    <a:lstStyle/>
                    <a:p>
                      <a:pPr algn="ctr"/>
                      <a:r>
                        <a:rPr lang="en-US" sz="1600" dirty="0"/>
                        <a:t>&lt;2</a:t>
                      </a:r>
                    </a:p>
                  </a:txBody>
                  <a:tcPr marL="8714" marR="8714" marT="8713" marB="8713">
                    <a:lnL>
                      <a:noFill/>
                    </a:lnL>
                    <a:lnR>
                      <a:noFill/>
                    </a:lnR>
                    <a:lnT>
                      <a:noFill/>
                    </a:lnT>
                    <a:lnB>
                      <a:noFill/>
                    </a:lnB>
                  </a:tcPr>
                </a:tc>
                <a:tc>
                  <a:txBody>
                    <a:bodyPr/>
                    <a:lstStyle/>
                    <a:p>
                      <a:pPr algn="ctr"/>
                      <a:r>
                        <a:rPr lang="en-US" sz="1600" dirty="0"/>
                        <a:t>1:1</a:t>
                      </a:r>
                    </a:p>
                  </a:txBody>
                  <a:tcPr marL="8714" marR="8714" marT="8713" marB="8713">
                    <a:lnL>
                      <a:noFill/>
                    </a:lnL>
                    <a:lnR>
                      <a:noFill/>
                    </a:lnR>
                    <a:lnT>
                      <a:noFill/>
                    </a:lnT>
                    <a:lnB>
                      <a:noFill/>
                    </a:lnB>
                  </a:tcPr>
                </a:tc>
              </a:tr>
              <a:tr h="1027543">
                <a:tc>
                  <a:txBody>
                    <a:bodyPr/>
                    <a:lstStyle/>
                    <a:p>
                      <a:pPr algn="l"/>
                      <a:r>
                        <a:rPr lang="en-US" sz="1600" dirty="0"/>
                        <a:t>Primary pigmented nodular adrenal </a:t>
                      </a:r>
                      <a:r>
                        <a:rPr lang="en-US" sz="1600" dirty="0" smtClean="0"/>
                        <a:t>disease)</a:t>
                      </a:r>
                      <a:endParaRPr lang="en-US" sz="1600" dirty="0"/>
                    </a:p>
                  </a:txBody>
                  <a:tcPr marL="8714" marR="8714" marT="8713" marB="8713">
                    <a:lnL>
                      <a:noFill/>
                    </a:lnL>
                    <a:lnR>
                      <a:noFill/>
                    </a:lnR>
                    <a:lnT>
                      <a:noFill/>
                    </a:lnT>
                    <a:lnB>
                      <a:noFill/>
                    </a:lnB>
                  </a:tcPr>
                </a:tc>
                <a:tc>
                  <a:txBody>
                    <a:bodyPr/>
                    <a:lstStyle/>
                    <a:p>
                      <a:pPr algn="ctr"/>
                      <a:r>
                        <a:rPr lang="en-US" sz="1600"/>
                        <a:t>&lt;2</a:t>
                      </a:r>
                    </a:p>
                  </a:txBody>
                  <a:tcPr marL="8714" marR="8714" marT="8713" marB="8713">
                    <a:lnL>
                      <a:noFill/>
                    </a:lnL>
                    <a:lnR>
                      <a:noFill/>
                    </a:lnR>
                    <a:lnT>
                      <a:noFill/>
                    </a:lnT>
                    <a:lnB>
                      <a:noFill/>
                    </a:lnB>
                  </a:tcPr>
                </a:tc>
                <a:tc>
                  <a:txBody>
                    <a:bodyPr/>
                    <a:lstStyle/>
                    <a:p>
                      <a:pPr algn="ctr"/>
                      <a:r>
                        <a:rPr lang="en-US" sz="1600" dirty="0"/>
                        <a:t>1:1</a:t>
                      </a:r>
                    </a:p>
                  </a:txBody>
                  <a:tcPr marL="8714" marR="8714" marT="8713" marB="8713">
                    <a:lnL>
                      <a:noFill/>
                    </a:lnL>
                    <a:lnR>
                      <a:noFill/>
                    </a:lnR>
                    <a:lnT>
                      <a:noFill/>
                    </a:lnT>
                    <a:lnB>
                      <a:noFill/>
                    </a:lnB>
                  </a:tcPr>
                </a:tc>
              </a:tr>
              <a:tr h="627634">
                <a:tc>
                  <a:txBody>
                    <a:bodyPr/>
                    <a:lstStyle/>
                    <a:p>
                      <a:pPr algn="l"/>
                      <a:r>
                        <a:rPr lang="en-US" sz="1600"/>
                        <a:t>McCune-Albright syndrome (</a:t>
                      </a:r>
                      <a:r>
                        <a:rPr lang="en-US" sz="1600" i="1"/>
                        <a:t>GNAS</a:t>
                      </a:r>
                      <a:r>
                        <a:rPr lang="en-US" sz="1600"/>
                        <a:t> mutations)</a:t>
                      </a:r>
                    </a:p>
                  </a:txBody>
                  <a:tcPr marL="8714" marR="8714" marT="8713" marB="8713">
                    <a:lnL>
                      <a:noFill/>
                    </a:lnL>
                    <a:lnR>
                      <a:noFill/>
                    </a:lnR>
                    <a:lnT>
                      <a:noFill/>
                    </a:lnT>
                    <a:lnB>
                      <a:noFill/>
                    </a:lnB>
                  </a:tcPr>
                </a:tc>
                <a:tc>
                  <a:txBody>
                    <a:bodyPr/>
                    <a:lstStyle/>
                    <a:p>
                      <a:pPr algn="ctr"/>
                      <a:r>
                        <a:rPr lang="en-US" sz="1600"/>
                        <a:t>&lt;2</a:t>
                      </a:r>
                    </a:p>
                  </a:txBody>
                  <a:tcPr marL="8714" marR="8714" marT="8713" marB="8713">
                    <a:lnL>
                      <a:noFill/>
                    </a:lnL>
                    <a:lnR>
                      <a:noFill/>
                    </a:lnR>
                    <a:lnT>
                      <a:noFill/>
                    </a:lnT>
                    <a:lnB>
                      <a:noFill/>
                    </a:lnB>
                  </a:tcPr>
                </a:tc>
                <a:tc>
                  <a:txBody>
                    <a:bodyPr/>
                    <a:lstStyle/>
                    <a:p>
                      <a:pPr algn="ctr"/>
                      <a:r>
                        <a:rPr lang="en-US" sz="1600" dirty="0"/>
                        <a:t>1:1</a:t>
                      </a:r>
                    </a:p>
                  </a:txBody>
                  <a:tcPr marL="8714" marR="8714" marT="8713" marB="8713">
                    <a:lnL>
                      <a:noFill/>
                    </a:lnL>
                    <a:lnR>
                      <a:noFill/>
                    </a:lnR>
                    <a:lnT>
                      <a:noFill/>
                    </a:lnT>
                    <a:lnB>
                      <a:noFill/>
                    </a:lnB>
                  </a:tcPr>
                </a:tc>
              </a:tr>
            </a:tbl>
          </a:graphicData>
        </a:graphic>
      </p:graphicFrame>
      <p:sp>
        <p:nvSpPr>
          <p:cNvPr id="2" name="Slide Number Placeholder 1"/>
          <p:cNvSpPr>
            <a:spLocks noGrp="1"/>
          </p:cNvSpPr>
          <p:nvPr>
            <p:ph type="sldNum" sz="quarter" idx="12"/>
          </p:nvPr>
        </p:nvSpPr>
        <p:spPr/>
        <p:txBody>
          <a:bodyPr/>
          <a:lstStyle/>
          <a:p>
            <a:fld id="{1FAA8430-9183-4BC7-9CB1-6A0AF721ACC1}" type="slidenum">
              <a:rPr lang="en-US" smtClean="0"/>
              <a:t>8</a:t>
            </a:fld>
            <a:endParaRPr lang="en-US"/>
          </a:p>
        </p:txBody>
      </p:sp>
    </p:spTree>
    <p:extLst>
      <p:ext uri="{BB962C8B-B14F-4D97-AF65-F5344CB8AC3E}">
        <p14:creationId xmlns:p14="http://schemas.microsoft.com/office/powerpoint/2010/main" val="3210559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575"/>
            <a:ext cx="8686800" cy="1252538"/>
          </a:xfrm>
        </p:spPr>
        <p:txBody>
          <a:bodyPr>
            <a:normAutofit/>
          </a:bodyPr>
          <a:lstStyle/>
          <a:p>
            <a:pPr fontAlgn="auto">
              <a:spcAft>
                <a:spcPts val="0"/>
              </a:spcAft>
              <a:defRPr/>
            </a:pPr>
            <a:r>
              <a:rPr lang="en-US" sz="2400" dirty="0" smtClean="0"/>
              <a:t>ADRENOCORTICAL HYPERFUNCTION, </a:t>
            </a:r>
            <a:r>
              <a:rPr lang="en-US" sz="1800" b="1" dirty="0" smtClean="0"/>
              <a:t>Morphology</a:t>
            </a:r>
            <a:endParaRPr lang="en-US" sz="2400" b="1" dirty="0"/>
          </a:p>
        </p:txBody>
      </p:sp>
      <p:sp>
        <p:nvSpPr>
          <p:cNvPr id="3" name="Content Placeholder 2"/>
          <p:cNvSpPr>
            <a:spLocks noGrp="1"/>
          </p:cNvSpPr>
          <p:nvPr>
            <p:ph idx="1"/>
          </p:nvPr>
        </p:nvSpPr>
        <p:spPr/>
        <p:txBody>
          <a:bodyPr rtlCol="0">
            <a:normAutofit/>
          </a:bodyPr>
          <a:lstStyle/>
          <a:p>
            <a:pPr marL="182880" indent="-182880" fontAlgn="auto">
              <a:spcAft>
                <a:spcPts val="0"/>
              </a:spcAft>
              <a:buFont typeface="Arial" pitchFamily="34" charset="0"/>
              <a:buNone/>
              <a:defRPr/>
            </a:pPr>
            <a:r>
              <a:rPr lang="en-US" b="1" dirty="0" smtClean="0"/>
              <a:t>One of the following abnormalities: </a:t>
            </a:r>
          </a:p>
          <a:p>
            <a:pPr marL="182880" indent="-182880" fontAlgn="auto">
              <a:spcAft>
                <a:spcPts val="0"/>
              </a:spcAft>
              <a:buFont typeface="Arial" pitchFamily="34" charset="0"/>
              <a:buNone/>
              <a:defRPr/>
            </a:pPr>
            <a:endParaRPr lang="en-US" b="1" dirty="0" smtClean="0"/>
          </a:p>
          <a:p>
            <a:pPr marL="633222" indent="-514350" fontAlgn="auto">
              <a:spcAft>
                <a:spcPts val="0"/>
              </a:spcAft>
              <a:buFont typeface="Arial" pitchFamily="34" charset="0"/>
              <a:buAutoNum type="arabicParenBoth"/>
              <a:defRPr/>
            </a:pPr>
            <a:r>
              <a:rPr lang="en-US" b="1" dirty="0" smtClean="0"/>
              <a:t>Cortical atrophy: results from exogenous </a:t>
            </a:r>
            <a:r>
              <a:rPr lang="en-US" b="1" dirty="0" err="1" smtClean="0"/>
              <a:t>glucocorticoids</a:t>
            </a:r>
            <a:endParaRPr lang="en-US" b="1" dirty="0" smtClean="0"/>
          </a:p>
          <a:p>
            <a:pPr marL="633222" indent="-514350" fontAlgn="auto">
              <a:spcAft>
                <a:spcPts val="0"/>
              </a:spcAft>
              <a:buFont typeface="Arial" pitchFamily="34" charset="0"/>
              <a:buAutoNum type="arabicParenBoth"/>
              <a:defRPr/>
            </a:pPr>
            <a:r>
              <a:rPr lang="en-US" b="1" dirty="0" smtClean="0"/>
              <a:t>Diffuse hyperplasia: individuals with ACTH-dependent Cushing’s syndrome</a:t>
            </a:r>
          </a:p>
          <a:p>
            <a:pPr marL="633222" indent="-514350" fontAlgn="auto">
              <a:spcAft>
                <a:spcPts val="0"/>
              </a:spcAft>
              <a:buFont typeface="Arial" pitchFamily="34" charset="0"/>
              <a:buAutoNum type="arabicParenBoth"/>
              <a:defRPr/>
            </a:pPr>
            <a:r>
              <a:rPr lang="en-US" b="1" dirty="0" smtClean="0"/>
              <a:t> </a:t>
            </a:r>
            <a:r>
              <a:rPr lang="en-US" b="1" dirty="0" err="1" smtClean="0"/>
              <a:t>Macronodular</a:t>
            </a:r>
            <a:r>
              <a:rPr lang="en-US" b="1" dirty="0" smtClean="0"/>
              <a:t> (less than 3cm), or </a:t>
            </a:r>
            <a:r>
              <a:rPr lang="en-US" b="1" dirty="0" err="1" smtClean="0"/>
              <a:t>micronodular</a:t>
            </a:r>
            <a:r>
              <a:rPr lang="en-US" b="1" dirty="0" smtClean="0"/>
              <a:t>(1-3mm) hyperplasia </a:t>
            </a:r>
          </a:p>
          <a:p>
            <a:pPr marL="633222" indent="-514350" fontAlgn="auto">
              <a:spcAft>
                <a:spcPts val="0"/>
              </a:spcAft>
              <a:buFont typeface="Arial" pitchFamily="34" charset="0"/>
              <a:buAutoNum type="arabicParenBoth"/>
              <a:defRPr/>
            </a:pPr>
            <a:r>
              <a:rPr lang="en-US" b="1" dirty="0" smtClean="0"/>
              <a:t> Adenoma or carcinoma</a:t>
            </a:r>
            <a:endParaRPr lang="en-US" dirty="0"/>
          </a:p>
        </p:txBody>
      </p:sp>
      <p:sp>
        <p:nvSpPr>
          <p:cNvPr id="4" name="Slide Number Placeholder 3"/>
          <p:cNvSpPr>
            <a:spLocks noGrp="1"/>
          </p:cNvSpPr>
          <p:nvPr>
            <p:ph type="sldNum" sz="quarter" idx="12"/>
          </p:nvPr>
        </p:nvSpPr>
        <p:spPr/>
        <p:txBody>
          <a:bodyPr/>
          <a:lstStyle/>
          <a:p>
            <a:fld id="{1FAA8430-9183-4BC7-9CB1-6A0AF721ACC1}" type="slidenum">
              <a:rPr lang="en-US" smtClean="0"/>
              <a:t>9</a:t>
            </a:fld>
            <a:endParaRPr lang="en-US"/>
          </a:p>
        </p:txBody>
      </p:sp>
    </p:spTree>
    <p:extLst>
      <p:ext uri="{BB962C8B-B14F-4D97-AF65-F5344CB8AC3E}">
        <p14:creationId xmlns:p14="http://schemas.microsoft.com/office/powerpoint/2010/main" val="21193240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128</TotalTime>
  <Words>1912</Words>
  <Application>Microsoft Office PowerPoint</Application>
  <PresentationFormat>On-screen Show (4:3)</PresentationFormat>
  <Paragraphs>271</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Clarity</vt:lpstr>
      <vt:lpstr>Adrenal Gland</vt:lpstr>
      <vt:lpstr>Adrenal Glands</vt:lpstr>
      <vt:lpstr>Adrenal Gland</vt:lpstr>
      <vt:lpstr>Adrenal Gland</vt:lpstr>
      <vt:lpstr>Adrenal Gland</vt:lpstr>
      <vt:lpstr>ADRENOCORTICAL HYPERFUNCTION</vt:lpstr>
      <vt:lpstr>Hypercortisolism (Cushing’s Syndrome)</vt:lpstr>
      <vt:lpstr>PowerPoint Presentation</vt:lpstr>
      <vt:lpstr>ADRENOCORTICAL HYPERFUNCTION, Morphology</vt:lpstr>
      <vt:lpstr>Diffuse Coerical Hyperplasis</vt:lpstr>
      <vt:lpstr>PowerPoint Presentation</vt:lpstr>
      <vt:lpstr>Hyperaldosteronism</vt:lpstr>
      <vt:lpstr>Hyperaldosteronism</vt:lpstr>
      <vt:lpstr>Hyperaldosteronism, Clinical</vt:lpstr>
      <vt:lpstr>Primary Hyperaldosteronism, Causes </vt:lpstr>
      <vt:lpstr>Aldosterone-producing adenomas , Morphology</vt:lpstr>
      <vt:lpstr>Aldosterone-producing adenomas</vt:lpstr>
      <vt:lpstr>Adrenocortical Insufficiency</vt:lpstr>
      <vt:lpstr>Adrenocortical Insufficiency</vt:lpstr>
      <vt:lpstr>PowerPoint Presentation</vt:lpstr>
      <vt:lpstr>PowerPoint Presentation</vt:lpstr>
      <vt:lpstr>Adrenocortical Insufficiency</vt:lpstr>
      <vt:lpstr>Pheochromocytoma</vt:lpstr>
      <vt:lpstr>Pheochromocytoma</vt:lpstr>
      <vt:lpstr>Pheochromocytoma</vt:lpstr>
      <vt:lpstr>Pheochromocytoma</vt:lpstr>
      <vt:lpstr>Pheochromocytoma</vt:lpstr>
      <vt:lpstr>Pheochromocytoma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Adrenal Gland</dc:title>
  <dc:creator>DR.EMAD</dc:creator>
  <cp:lastModifiedBy>DR.EMAD</cp:lastModifiedBy>
  <cp:revision>9</cp:revision>
  <dcterms:created xsi:type="dcterms:W3CDTF">2013-01-29T07:09:46Z</dcterms:created>
  <dcterms:modified xsi:type="dcterms:W3CDTF">2013-02-19T06:12:19Z</dcterms:modified>
</cp:coreProperties>
</file>