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3"/>
  </p:notes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5" r:id="rId9"/>
    <p:sldId id="273" r:id="rId10"/>
    <p:sldId id="266" r:id="rId11"/>
    <p:sldId id="276" r:id="rId12"/>
    <p:sldId id="297" r:id="rId13"/>
    <p:sldId id="277" r:id="rId14"/>
    <p:sldId id="278" r:id="rId15"/>
    <p:sldId id="279" r:id="rId16"/>
    <p:sldId id="280" r:id="rId17"/>
    <p:sldId id="281" r:id="rId18"/>
    <p:sldId id="282" r:id="rId19"/>
    <p:sldId id="298" r:id="rId20"/>
    <p:sldId id="283" r:id="rId21"/>
    <p:sldId id="284" r:id="rId22"/>
    <p:sldId id="285" r:id="rId23"/>
    <p:sldId id="267" r:id="rId24"/>
    <p:sldId id="296" r:id="rId25"/>
    <p:sldId id="268" r:id="rId26"/>
    <p:sldId id="269" r:id="rId27"/>
    <p:sldId id="270" r:id="rId28"/>
    <p:sldId id="271" r:id="rId29"/>
    <p:sldId id="272" r:id="rId30"/>
    <p:sldId id="275" r:id="rId31"/>
    <p:sldId id="287" r:id="rId32"/>
    <p:sldId id="299" r:id="rId33"/>
    <p:sldId id="288" r:id="rId34"/>
    <p:sldId id="289" r:id="rId35"/>
    <p:sldId id="290" r:id="rId36"/>
    <p:sldId id="292" r:id="rId37"/>
    <p:sldId id="293" r:id="rId38"/>
    <p:sldId id="291" r:id="rId39"/>
    <p:sldId id="300" r:id="rId40"/>
    <p:sldId id="294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102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0C93-884E-472D-BB65-71E45C5E6D26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4F83F-C765-447C-ACBF-D8F48D2A2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2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9574-CB38-433C-BF2F-BE73CD5CC325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C227-797D-484A-8344-9C66855A2FCE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7378-D4C4-4913-BF98-4A482625A53D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B663-E96A-4F84-A320-9193B4529761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B002-68C5-4210-8D4C-7B57F68BCFDF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4796-9971-4DB2-93EC-C3D2135DD580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BCAC-4D48-43DA-B2B5-03B0A9A8245E}" type="datetime1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A12-851A-4E03-8FB2-C2138EF056E7}" type="datetime1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DC18-BC95-4AB8-A986-081D7A0DB0BB}" type="datetime1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9E03-C49C-465D-94FC-2B948A7FDB41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BE7C-C5B1-459C-844E-117C6F54CDEC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2DAB9F-4A3F-4099-BC07-E4653361B4B1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Mellitus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Emad</a:t>
            </a:r>
            <a:r>
              <a:rPr lang="en-US" sz="2800" b="1" dirty="0"/>
              <a:t> </a:t>
            </a:r>
            <a:r>
              <a:rPr lang="en-US" sz="2800" b="1" dirty="0" err="1"/>
              <a:t>Raddaoui</a:t>
            </a:r>
            <a:r>
              <a:rPr lang="en-US" sz="2800" b="1" dirty="0"/>
              <a:t>, MD, FCAP, FASC</a:t>
            </a:r>
          </a:p>
          <a:p>
            <a:r>
              <a:rPr lang="en-US" sz="2800" b="1" dirty="0"/>
              <a:t>Associate Professor; Consultant</a:t>
            </a:r>
          </a:p>
          <a:p>
            <a:r>
              <a:rPr lang="en-US" sz="2800" b="1" dirty="0"/>
              <a:t>Histopathology &amp; Cytopathology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Criteria for 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Fasting plasma glucose level of at least 126 mg/</a:t>
            </a:r>
            <a:r>
              <a:rPr lang="en-US" b="1" dirty="0" smtClean="0"/>
              <a:t>dL</a:t>
            </a:r>
            <a:r>
              <a:rPr lang="en-US" b="1" dirty="0" smtClean="0"/>
              <a:t> or a glucose level above 200 mg/</a:t>
            </a:r>
            <a:r>
              <a:rPr lang="en-US" b="1" dirty="0" smtClean="0"/>
              <a:t>dL</a:t>
            </a:r>
            <a:r>
              <a:rPr lang="en-US" b="1" dirty="0" smtClean="0"/>
              <a:t> taken anytime of day in a patient who typically experienced overt symptoms of polyuria and polydipsia. </a:t>
            </a:r>
          </a:p>
          <a:p>
            <a:r>
              <a:rPr lang="en-US" b="1" dirty="0" smtClean="0"/>
              <a:t>A normal fasting plasma glucose level is currently defined as &lt;100 mg/</a:t>
            </a:r>
            <a:r>
              <a:rPr lang="en-US" b="1" dirty="0" smtClean="0"/>
              <a:t>dL</a:t>
            </a:r>
            <a:endParaRPr lang="en-US" b="1" dirty="0" smtClean="0"/>
          </a:p>
          <a:p>
            <a:r>
              <a:rPr lang="en-US" b="1" dirty="0" smtClean="0"/>
              <a:t> Patients with fasting glucose levels of 100 to 125 mg/</a:t>
            </a:r>
            <a:r>
              <a:rPr lang="en-US" b="1" dirty="0" smtClean="0"/>
              <a:t>dL</a:t>
            </a:r>
            <a:r>
              <a:rPr lang="en-US" b="1" dirty="0" smtClean="0"/>
              <a:t> are considered to have “impaired fasting </a:t>
            </a:r>
            <a:r>
              <a:rPr lang="en-US" b="1" dirty="0" smtClean="0"/>
              <a:t>glucose” </a:t>
            </a:r>
            <a:r>
              <a:rPr lang="en-US" b="1" dirty="0" smtClean="0"/>
              <a:t>and need to be followed closely because they are at high risk of developing diabetes over time.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1 Diabetes Mellitus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utoimmune destruction of the B cells in the islets of Langerhans.</a:t>
            </a:r>
          </a:p>
          <a:p>
            <a:r>
              <a:rPr lang="en-US" b="1" dirty="0" smtClean="0"/>
              <a:t> The disease is characterized by:</a:t>
            </a:r>
          </a:p>
          <a:p>
            <a:pPr>
              <a:buFontTx/>
              <a:buChar char="-"/>
            </a:pPr>
            <a:r>
              <a:rPr lang="en-US" b="1" dirty="0" smtClean="0"/>
              <a:t>few if any functional B cells in the islets of Langerhans and</a:t>
            </a:r>
          </a:p>
          <a:p>
            <a:pPr>
              <a:buFontTx/>
              <a:buChar char="-"/>
            </a:pPr>
            <a:r>
              <a:rPr lang="en-US" b="1" dirty="0" smtClean="0"/>
              <a:t> Extremely limited or nonexistent insulin secretion.</a:t>
            </a:r>
          </a:p>
          <a:p>
            <a:r>
              <a:rPr lang="en-US" b="1" dirty="0" smtClean="0"/>
              <a:t> As a result, body fat rather than glucose is preferentially metabolized as a source of energy.</a:t>
            </a:r>
          </a:p>
          <a:p>
            <a:r>
              <a:rPr lang="en-US" b="1" dirty="0" smtClean="0"/>
              <a:t> In turn, oxidation of fat overproduces ketone bodies (</a:t>
            </a:r>
            <a:r>
              <a:rPr lang="en-US" b="1" dirty="0" smtClean="0"/>
              <a:t>acetoacetic</a:t>
            </a:r>
            <a:r>
              <a:rPr lang="en-US" b="1" dirty="0" smtClean="0"/>
              <a:t> acid and B-</a:t>
            </a:r>
            <a:r>
              <a:rPr lang="en-US" b="1" dirty="0" smtClean="0"/>
              <a:t>hydroxybutyric</a:t>
            </a:r>
            <a:r>
              <a:rPr lang="en-US" b="1" dirty="0" smtClean="0"/>
              <a:t> acid), which are released into the blood from the liver and lead to metabolic ketoacidosis.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1 Diabetes Mellitus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Hyperglycemia results from unsuppressed hepatic glucose out-put and reduced glucose disposal in skeletal muscle and adipose tissue and leads to </a:t>
            </a:r>
            <a:r>
              <a:rPr lang="en-US" b="1" dirty="0" smtClean="0"/>
              <a:t>glucosuria</a:t>
            </a:r>
            <a:r>
              <a:rPr lang="en-US" b="1" dirty="0" smtClean="0"/>
              <a:t> and dehydration from loss of body water into the urine. </a:t>
            </a:r>
          </a:p>
          <a:p>
            <a:r>
              <a:rPr lang="en-US" b="1" dirty="0" smtClean="0"/>
              <a:t>If uncorrected, the progressive acidosis and dehydration ultimately lead to coma and death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474" y="0"/>
            <a:ext cx="9125526" cy="671857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T1DM, 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T1DM is most common among northern Europeans and their descendants and is not seen as frequently among Asians, African-Americans, or Native Americans. </a:t>
            </a:r>
          </a:p>
          <a:p>
            <a:r>
              <a:rPr lang="en-US" b="1" dirty="0" smtClean="0"/>
              <a:t>Can develop at any age, the peak age of onset coincides with puberty.</a:t>
            </a:r>
          </a:p>
          <a:p>
            <a:r>
              <a:rPr lang="en-US" b="1" dirty="0" smtClean="0"/>
              <a:t>Some older patients may present with autoimmune B-cell destruction that has developed slowly over many years.</a:t>
            </a:r>
          </a:p>
          <a:p>
            <a:r>
              <a:rPr lang="en-US" b="1" dirty="0" smtClean="0"/>
              <a:t> An increased incidence in late fall and early winter has been documented in many geographical areas.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 ,PATHOGENESIS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1-GENETIC FACTORS:</a:t>
            </a:r>
          </a:p>
          <a:p>
            <a:r>
              <a:rPr lang="en-US" b="1" dirty="0" smtClean="0"/>
              <a:t>Fewer than 20% of those with T1DM have a parent or sibling with the disease.</a:t>
            </a:r>
          </a:p>
          <a:p>
            <a:r>
              <a:rPr lang="en-US" b="1" dirty="0"/>
              <a:t>Monozygotic </a:t>
            </a:r>
            <a:r>
              <a:rPr lang="en-US" b="1" dirty="0" smtClean="0"/>
              <a:t>twins : 50</a:t>
            </a:r>
            <a:r>
              <a:rPr lang="en-US" b="1" dirty="0"/>
              <a:t>% concordant</a:t>
            </a:r>
          </a:p>
          <a:p>
            <a:r>
              <a:rPr lang="en-US" b="1" dirty="0"/>
              <a:t>E</a:t>
            </a:r>
            <a:r>
              <a:rPr lang="en-US" b="1" dirty="0" smtClean="0"/>
              <a:t>nvironmental factors contribute in a major way to the development of the disease. </a:t>
            </a:r>
          </a:p>
          <a:p>
            <a:r>
              <a:rPr lang="en-US" b="1" dirty="0"/>
              <a:t>C</a:t>
            </a:r>
            <a:r>
              <a:rPr lang="en-US" b="1" dirty="0" smtClean="0"/>
              <a:t>ertain </a:t>
            </a:r>
            <a:r>
              <a:rPr lang="en-US" b="1" dirty="0" smtClean="0"/>
              <a:t>genetic factors are important, especially major histocompatibility antigens. </a:t>
            </a:r>
          </a:p>
          <a:p>
            <a:r>
              <a:rPr lang="en-US" b="1" dirty="0" smtClean="0"/>
              <a:t>Some 95% of patients with type T1DM have either human leukocyte antigen (HLA)-DR3 or HLA-DR4, or both, compared with 20% of the general population.</a:t>
            </a:r>
          </a:p>
          <a:p>
            <a:r>
              <a:rPr lang="en-US" b="1" dirty="0" smtClean="0"/>
              <a:t>Susceptibility to T1DM is associated with the DQ locus.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children of fathers withT1DM are three times more likely to develop the disease than are children of diabetic mothers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T1DM,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2- AUTOIMMUNITY: </a:t>
            </a:r>
          </a:p>
          <a:p>
            <a:endParaRPr lang="en-US" b="1" dirty="0" smtClean="0"/>
          </a:p>
          <a:p>
            <a:r>
              <a:rPr lang="en-US" b="1" dirty="0" smtClean="0"/>
              <a:t>Patients who die shortly after the onset of the disease often exhibit an infiltrate of mononuclear cells in and around the islets of Langerhans, termed </a:t>
            </a:r>
            <a:r>
              <a:rPr lang="en-US" b="1" dirty="0" smtClean="0"/>
              <a:t>insulitis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37263" y="-1148735"/>
            <a:ext cx="6858001" cy="9155472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62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Insulitis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T1DM, Autoimmunity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534400" cy="4778009"/>
          </a:xfrm>
        </p:spPr>
        <p:txBody>
          <a:bodyPr>
            <a:normAutofit/>
          </a:bodyPr>
          <a:lstStyle/>
          <a:p>
            <a:r>
              <a:rPr lang="en-US" b="1" dirty="0" smtClean="0"/>
              <a:t>Cell-mediated immune mechanisms are fundamental to the pathogenesis of  T1DM ,</a:t>
            </a:r>
            <a:r>
              <a:rPr lang="en-US" b="1" dirty="0" smtClean="0"/>
              <a:t>CD8 T </a:t>
            </a:r>
            <a:r>
              <a:rPr lang="en-US" b="1" dirty="0" smtClean="0"/>
              <a:t>lymphocytes pre-dominate, although some </a:t>
            </a:r>
            <a:r>
              <a:rPr lang="en-US" b="1" dirty="0" smtClean="0"/>
              <a:t>CD4 cells </a:t>
            </a:r>
            <a:r>
              <a:rPr lang="en-US" b="1" dirty="0" smtClean="0"/>
              <a:t>are also present. </a:t>
            </a:r>
          </a:p>
          <a:p>
            <a:r>
              <a:rPr lang="en-US" b="1" dirty="0" smtClean="0"/>
              <a:t>The infiltrating inflammatory cells also elaborate cytokines, for example, IL-1, IL-6, interferon-alpha, and nitric oxide, which may further contribute to B cell injury.</a:t>
            </a:r>
          </a:p>
          <a:p>
            <a:r>
              <a:rPr lang="en-US" b="1" dirty="0" smtClean="0"/>
              <a:t>An autoimmune origin for T1DM was initially suggested by the demonstration of circulating antibodies against components of the B cells (including insulin itself) in most newly diagnosed children with diabetes.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T1DM, Autoimmunity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Many patients develop islet cell antibodies months or years before insulin production decreases and clinical symptoms appear.</a:t>
            </a:r>
          </a:p>
          <a:p>
            <a:r>
              <a:rPr lang="en-US" b="1" dirty="0" smtClean="0"/>
              <a:t> Detection of serum antibodies to islet cells and certain islet antigens remains a useful clinical tool for differentiating between type 1 and type 2 diabetes</a:t>
            </a:r>
          </a:p>
          <a:p>
            <a:r>
              <a:rPr lang="en-US" b="1" dirty="0" smtClean="0"/>
              <a:t> The destruction of B-cells in T1DM generally develops slowly over years 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Diabetes Mellitus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Sir William Osler defined diabetes mellitus as “a syndrome due to a disturbance in carbohydrate metabolism from various causes, in which sugar appears in the urine, associated with thirst, polyuria, wasting and imperfect oxidation of fats.”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 ,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3- ENVIRONMENTAL FACTORS:</a:t>
            </a:r>
          </a:p>
          <a:p>
            <a:r>
              <a:rPr lang="en-US" b="1" dirty="0" smtClean="0"/>
              <a:t> Viruses and chemicals, </a:t>
            </a:r>
            <a:r>
              <a:rPr lang="en-US" b="1" dirty="0" smtClean="0"/>
              <a:t>Mumps </a:t>
            </a:r>
            <a:r>
              <a:rPr lang="en-US" b="1" dirty="0" smtClean="0"/>
              <a:t>and group B Coxsackie,  </a:t>
            </a:r>
            <a:r>
              <a:rPr lang="en-US" b="1" dirty="0" smtClean="0"/>
              <a:t>Rubella </a:t>
            </a:r>
            <a:r>
              <a:rPr lang="en-US" b="1" dirty="0" smtClean="0"/>
              <a:t>viruses.</a:t>
            </a:r>
          </a:p>
          <a:p>
            <a:r>
              <a:rPr lang="en-US" b="1" dirty="0" smtClean="0"/>
              <a:t> Geographical and seasonal differences in the incidence of T1DM further suggest that environmental factors are important in its pathogenesis.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ymphocytic infiltrate in the islets (</a:t>
            </a:r>
            <a:r>
              <a:rPr lang="en-US" b="1" dirty="0" smtClean="0"/>
              <a:t>insulitis</a:t>
            </a:r>
            <a:r>
              <a:rPr lang="en-US" b="1" dirty="0" smtClean="0"/>
              <a:t>), sometimes accompanied by a few macrophages and neutrophils</a:t>
            </a:r>
          </a:p>
          <a:p>
            <a:r>
              <a:rPr lang="en-US" b="1" dirty="0" smtClean="0"/>
              <a:t> As the disease becomes chronic, the B cells of the islets are progressively depleted of Beta cells </a:t>
            </a:r>
          </a:p>
          <a:p>
            <a:r>
              <a:rPr lang="en-US" b="1" dirty="0" smtClean="0"/>
              <a:t>Fibrosis of the islets is uncommon. </a:t>
            </a:r>
          </a:p>
          <a:p>
            <a:r>
              <a:rPr lang="en-US" b="1" dirty="0" smtClean="0"/>
              <a:t>In contrast to T2DM, deposition of amyloid in the islets of Langerhans is absent in T1DM. </a:t>
            </a:r>
          </a:p>
          <a:p>
            <a:r>
              <a:rPr lang="en-US" b="1" dirty="0" smtClean="0"/>
              <a:t>The exocrine pancreas in chronic T1DM often exhibits diffuse interlobular and </a:t>
            </a:r>
            <a:r>
              <a:rPr lang="en-US" b="1" dirty="0" smtClean="0"/>
              <a:t>interacinar</a:t>
            </a:r>
            <a:r>
              <a:rPr lang="en-US" b="1" dirty="0" smtClean="0"/>
              <a:t> fibrosis, accompanied by atrophy of the </a:t>
            </a:r>
            <a:r>
              <a:rPr lang="en-US" b="1" dirty="0" smtClean="0"/>
              <a:t>acinar</a:t>
            </a:r>
            <a:r>
              <a:rPr lang="en-US" b="1" dirty="0" smtClean="0"/>
              <a:t> cells.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104000" y="-1104000"/>
            <a:ext cx="6936001" cy="9143999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2 DM, 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Almost 10%of persons older than 65 years of age are affected, and 80% of patients with T2DM are overweight</a:t>
            </a:r>
          </a:p>
          <a:p>
            <a:r>
              <a:rPr lang="en-US" b="1" dirty="0" smtClean="0"/>
              <a:t>Heterogeneous disorder characterized by a combination of reduced tissue sensitivity to insulin and inadequate secretion of insulin from the pancreas. </a:t>
            </a:r>
          </a:p>
          <a:p>
            <a:r>
              <a:rPr lang="en-US" b="1" dirty="0" smtClean="0"/>
              <a:t>The disease usually develops in adults, with an increased prevalence in obese persons and in the elderly.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2 DM, 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 Recently, T2DM has been appearing in increasing numbers in younger adults and adolescents, owing to worsening obesity and lack of exercise in this age group.</a:t>
            </a:r>
          </a:p>
          <a:p>
            <a:r>
              <a:rPr lang="en-US" b="1" dirty="0" smtClean="0"/>
              <a:t> Hyperglycemia in T2DM is a failure of the B-cells to meet an increased demand for insulin in the body.   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DM,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Complex interplay between underlying resistance to the action of insulin in its metabolic target tissues and reduction in glucose-stimulated insulin secretion.</a:t>
            </a:r>
          </a:p>
          <a:p>
            <a:r>
              <a:rPr lang="en-US" b="1" dirty="0" smtClean="0"/>
              <a:t> Progression to overt diabetes in susceptible populations occurs most commonly in patients exhibiting both of these defects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DM, 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1- GENETIC FACTORS:</a:t>
            </a:r>
          </a:p>
          <a:p>
            <a:r>
              <a:rPr lang="en-US" b="1" dirty="0" smtClean="0"/>
              <a:t>Multi-factorial</a:t>
            </a:r>
          </a:p>
          <a:p>
            <a:r>
              <a:rPr lang="en-US" b="1" dirty="0" smtClean="0"/>
              <a:t>Sixty percent of patients have either a parent or a sibling with the disease.</a:t>
            </a:r>
          </a:p>
          <a:p>
            <a:r>
              <a:rPr lang="en-US" b="1" dirty="0" smtClean="0"/>
              <a:t> Among monozygotic twins, both are almost always affected. </a:t>
            </a:r>
          </a:p>
          <a:p>
            <a:r>
              <a:rPr lang="en-US" b="1" dirty="0" smtClean="0"/>
              <a:t>No association with genes of the major histocompatibility complex (MHC), as seen in T1DM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inheritance pattern is complex and thought to be due to multiple interacting susceptibility genes. </a:t>
            </a:r>
          </a:p>
          <a:p>
            <a:r>
              <a:rPr lang="en-US" b="1" dirty="0" smtClean="0"/>
              <a:t>Constitutional factors such as obesity (which itself has strong genetic determinants),hypertension, and the amount of exercise influence the phenotypic expression of the disorder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DM, 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2- GLUCOSE METABOLISM: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In a normal person, the extracellular concentration of glucose in fed and fasting states is maintained in a tightly limited range. </a:t>
            </a:r>
          </a:p>
          <a:p>
            <a:r>
              <a:rPr lang="en-US" b="1" dirty="0" smtClean="0"/>
              <a:t>This rigid control is mediated by the opposing actions of insulin and glucagon.</a:t>
            </a:r>
          </a:p>
          <a:p>
            <a:r>
              <a:rPr lang="en-US" b="1" dirty="0" smtClean="0"/>
              <a:t>Following a carbohydrate-rich meal, absorption of glucose from the gut leads to an increase in blood glucose, which stimulates insulin secretion by the pancreatic B-cells and the consequent insulin-mediated increase in glucose uptake by skeletal muscle and adipose tissue.</a:t>
            </a:r>
          </a:p>
          <a:p>
            <a:r>
              <a:rPr lang="en-US" b="1" dirty="0" smtClean="0"/>
              <a:t> At the same time, insulin suppresses hepatic glucose production.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DM, 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3- B-CELL FUNCTION:</a:t>
            </a:r>
          </a:p>
          <a:p>
            <a:r>
              <a:rPr lang="en-US" b="1" dirty="0" smtClean="0"/>
              <a:t>Persons with T2DM exhibit impaired B-cell insulin release in response to glucose stimulation</a:t>
            </a:r>
          </a:p>
          <a:p>
            <a:r>
              <a:rPr lang="en-US" b="1" dirty="0" smtClean="0"/>
              <a:t>This functional abnormality is specific for glucose, since the B-cells retain the ability to respond to other stimulants, such as amino acids. </a:t>
            </a:r>
          </a:p>
          <a:p>
            <a:r>
              <a:rPr lang="en-US" b="1" dirty="0" smtClean="0"/>
              <a:t>B-cell function may also be affected by the chronically elevated plasma levels of free fatty acids that occur in obese persons.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 , Pathology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No consistent reduction in the number of B-cells</a:t>
            </a:r>
          </a:p>
          <a:p>
            <a:r>
              <a:rPr lang="en-US" b="1" dirty="0" smtClean="0"/>
              <a:t>No morphologic lesions of B- cells</a:t>
            </a:r>
          </a:p>
          <a:p>
            <a:r>
              <a:rPr lang="en-US" b="1" dirty="0" smtClean="0"/>
              <a:t>In some islets, fibrous tissue accumulates, sometimes to such a degree that they are obliterated. </a:t>
            </a:r>
          </a:p>
          <a:p>
            <a:r>
              <a:rPr lang="en-US" b="1" dirty="0" smtClean="0"/>
              <a:t>Islet amyloid is often present particularly in patients over 60 years of 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Diabetes Mellitus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Major health problem that affects increasing numbers of persons in the developed world.</a:t>
            </a:r>
          </a:p>
          <a:p>
            <a:r>
              <a:rPr lang="en-US" b="1" dirty="0" smtClean="0"/>
              <a:t> Two major forms of diabetes mellitus are recognized, distinguished by their underlying pathophysiology.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362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Complications of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Diabetic </a:t>
            </a:r>
            <a:r>
              <a:rPr lang="en-US" b="1" dirty="0" smtClean="0"/>
              <a:t>Microvascular</a:t>
            </a:r>
            <a:r>
              <a:rPr lang="en-US" b="1" dirty="0" smtClean="0"/>
              <a:t> Disease: </a:t>
            </a:r>
          </a:p>
          <a:p>
            <a:r>
              <a:rPr lang="en-US" b="1" dirty="0" smtClean="0"/>
              <a:t> </a:t>
            </a:r>
            <a:r>
              <a:rPr lang="en-US" sz="2400" b="1" dirty="0" smtClean="0"/>
              <a:t>Responsible for Many of the Complications of Diabetes, Including Renal Failure and Blindness</a:t>
            </a:r>
          </a:p>
          <a:p>
            <a:r>
              <a:rPr lang="en-US" sz="2400" b="1" dirty="0" smtClean="0"/>
              <a:t> Arteriolosclerosis and capillary basement membrane thickening are characteristic vascular changes in diabetes.</a:t>
            </a:r>
          </a:p>
          <a:p>
            <a:r>
              <a:rPr lang="en-US" sz="2400" b="1" dirty="0" smtClean="0"/>
              <a:t>The frequent occurrence of hypertension contributes to the development of the arteriolar lesions. In addition, deposition of basement membrane proteins, which may also become glycosylated, increases in diabetes.</a:t>
            </a:r>
          </a:p>
          <a:p>
            <a:r>
              <a:rPr lang="en-US" sz="2400" b="1" dirty="0" smtClean="0"/>
              <a:t> Aggregation of platelets in smaller blood vessels and impaired </a:t>
            </a:r>
            <a:r>
              <a:rPr lang="en-US" sz="2400" b="1" dirty="0" err="1" smtClean="0"/>
              <a:t>fibrinolytic</a:t>
            </a:r>
            <a:r>
              <a:rPr lang="en-US" sz="2400" b="1" dirty="0" smtClean="0"/>
              <a:t> mechanisms have also been suggested as playing a role in the pathogenesis of diabetic </a:t>
            </a:r>
            <a:r>
              <a:rPr lang="en-US" sz="2400" b="1" dirty="0" err="1" smtClean="0"/>
              <a:t>microvascular</a:t>
            </a:r>
            <a:r>
              <a:rPr lang="en-US" sz="2400" b="1" dirty="0" smtClean="0"/>
              <a:t> disease.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Complications of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Diabetic </a:t>
            </a:r>
            <a:r>
              <a:rPr lang="en-US" b="1" dirty="0" err="1" smtClean="0"/>
              <a:t>Microvascular</a:t>
            </a:r>
            <a:r>
              <a:rPr lang="en-US" b="1" dirty="0" smtClean="0"/>
              <a:t> Disease:</a:t>
            </a:r>
          </a:p>
          <a:p>
            <a:r>
              <a:rPr lang="en-US" b="1" dirty="0" smtClean="0"/>
              <a:t> The effects of </a:t>
            </a:r>
            <a:r>
              <a:rPr lang="en-US" b="1" dirty="0" err="1" smtClean="0"/>
              <a:t>microvascular</a:t>
            </a:r>
            <a:r>
              <a:rPr lang="en-US" b="1" dirty="0" smtClean="0"/>
              <a:t> disease on tissue perfusion and wound healing are profound</a:t>
            </a:r>
          </a:p>
          <a:p>
            <a:r>
              <a:rPr lang="en-US" b="1" dirty="0" smtClean="0"/>
              <a:t> Reduce blood flow to the heart, which is already compromised by coronary atherosclerosis.</a:t>
            </a:r>
          </a:p>
          <a:p>
            <a:r>
              <a:rPr lang="en-US" b="1" dirty="0" smtClean="0"/>
              <a:t> Healing of chronic ulcers that develop from trauma and infection of the feet in diabetic patients is commonly defective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22FF10.gi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334000" cy="671036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43000" y="-1143001"/>
            <a:ext cx="6858000" cy="914400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Diabetic Nephropathy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30% to 40% of T1DM ultimately develop renal failure. A somewhat smaller proportion (up to 20%) of patients with T2DM are similarly affected</a:t>
            </a:r>
          </a:p>
          <a:p>
            <a:r>
              <a:rPr lang="en-US" b="1" dirty="0"/>
              <a:t>D</a:t>
            </a:r>
            <a:r>
              <a:rPr lang="en-US" b="1" dirty="0" smtClean="0"/>
              <a:t>iabetic nephropathy accounts for one third of all new cases of renal failure. </a:t>
            </a:r>
          </a:p>
          <a:p>
            <a:r>
              <a:rPr lang="en-US" b="1" dirty="0" smtClean="0"/>
              <a:t>The prevalence of diabetic nephropathy increases with the severity and duration of the hyperglycemia. </a:t>
            </a:r>
          </a:p>
          <a:p>
            <a:r>
              <a:rPr lang="en-US" b="1" dirty="0" smtClean="0"/>
              <a:t>Kidney disease due to diabetes is the most </a:t>
            </a:r>
          </a:p>
          <a:p>
            <a:pPr>
              <a:buNone/>
            </a:pPr>
            <a:r>
              <a:rPr lang="en-US" b="1" dirty="0" smtClean="0"/>
              <a:t>    common reason for renal transplantation in adults.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glomeruli in the diabetic kidney exhibit a unique lesion termed </a:t>
            </a:r>
            <a:r>
              <a:rPr lang="en-US" b="1" dirty="0" err="1" smtClean="0"/>
              <a:t>Kimmelstiel</a:t>
            </a:r>
            <a:r>
              <a:rPr lang="en-US" b="1" dirty="0" smtClean="0"/>
              <a:t>-Wilson’s </a:t>
            </a:r>
            <a:r>
              <a:rPr lang="en-US" b="1" dirty="0" smtClean="0"/>
              <a:t>disease or nodular </a:t>
            </a:r>
            <a:r>
              <a:rPr lang="en-US" b="1" dirty="0" err="1" smtClean="0"/>
              <a:t>glomerulosclerosis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pic>
        <p:nvPicPr>
          <p:cNvPr id="4" name="Content Placeholder 3" descr="C22FF1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Diabetic Retinopathy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most devastating ophthalmic complication of diabetes</a:t>
            </a:r>
          </a:p>
          <a:p>
            <a:r>
              <a:rPr lang="en-US" b="1" dirty="0" smtClean="0"/>
              <a:t>The most important cause of blindness in the Unites States in persons under the age of 60 years.</a:t>
            </a:r>
          </a:p>
          <a:p>
            <a:r>
              <a:rPr lang="en-US" b="1" dirty="0" smtClean="0"/>
              <a:t> The risk is higher in T1DM than in T2DM.</a:t>
            </a:r>
          </a:p>
          <a:p>
            <a:r>
              <a:rPr lang="en-US" b="1" dirty="0" smtClean="0"/>
              <a:t> 10% of patients with T1DM of 30 years’ duration become legally blind. There are many more patients with T2DM, so these are the most numerous patients with diabetic retinopathy.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Diabetic Neuropathy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</a:t>
            </a:r>
            <a:r>
              <a:rPr lang="en-US" b="1" dirty="0" smtClean="0"/>
              <a:t>haracterized by pain and abnormal sensations in the extremities.</a:t>
            </a:r>
          </a:p>
          <a:p>
            <a:r>
              <a:rPr lang="en-US" b="1" dirty="0" smtClean="0"/>
              <a:t> The most common and distressing complications of diabetes.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Microvasculopathy</a:t>
            </a:r>
            <a:r>
              <a:rPr lang="en-US" b="1" dirty="0" smtClean="0"/>
              <a:t> involving the small blood vessels of nerves contributes to the disorder. </a:t>
            </a:r>
            <a:endParaRPr lang="en-US" b="1" dirty="0"/>
          </a:p>
          <a:p>
            <a:r>
              <a:rPr lang="en-US" b="1" dirty="0" smtClean="0"/>
              <a:t>Affects Sensory and Autonomic Innervations,  Peripheral sensory impairment, and autonomic nerve dysfunction.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Diabetic Neuropathy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Changes in the nerves are complex, and abnormalities in axons, the myelin sheath, and Schwann cells have all been found. </a:t>
            </a:r>
          </a:p>
          <a:p>
            <a:r>
              <a:rPr lang="en-US" b="1" dirty="0" smtClean="0"/>
              <a:t>Peripheral neuropathy can leads to foot ulcers.</a:t>
            </a:r>
          </a:p>
          <a:p>
            <a:r>
              <a:rPr lang="en-US" b="1" dirty="0" smtClean="0"/>
              <a:t>Plays a role in the painless destructive joint disease that occasionally occur.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b="1" dirty="0" smtClean="0"/>
              <a:t>      Type 1 Diabetes Mellitus </a:t>
            </a:r>
            <a:r>
              <a:rPr lang="en-US" dirty="0" smtClean="0"/>
              <a:t>		                  </a:t>
            </a:r>
            <a:r>
              <a:rPr lang="en-US" b="1" dirty="0" smtClean="0"/>
              <a:t>Type 2 Diabetes Mellitus 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172200">
                <a:tc>
                  <a:txBody>
                    <a:bodyPr/>
                    <a:lstStyle/>
                    <a:p>
                      <a:r>
                        <a:rPr lang="en-US" dirty="0" smtClean="0"/>
                        <a:t>- Diabetes Usually before 20		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Abrupt; symptomatic (polyuria, polydipsia, dehydration); often sever with ketoacidosis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Normal weight ; recent weight loss is common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-Genetics</a:t>
                      </a:r>
                      <a:r>
                        <a:rPr lang="en-US" baseline="0" dirty="0" smtClean="0"/>
                        <a:t> &lt;</a:t>
                      </a:r>
                      <a:r>
                        <a:rPr lang="en-US" dirty="0" smtClean="0"/>
                        <a:t>20%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Monozygotic Twins 50% concordant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HLA Association , ABS to islet cell AG         +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Histopatholog</a:t>
                      </a: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Early—inflammation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Late—atrophy and fibrosis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B-cell mass:     Markedly reduced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Insulin levels :</a:t>
                      </a:r>
                      <a:r>
                        <a:rPr lang="en-US" dirty="0" smtClean="0"/>
                        <a:t>Markedly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Usually after 30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Gradual; usually subtle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 Overweight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&gt;60%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90% concordant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-Histopathology: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 Late-Fibrosis, </a:t>
                      </a:r>
                      <a:r>
                        <a:rPr lang="en-US" baseline="0" dirty="0" err="1" smtClean="0"/>
                        <a:t>amyloid</a:t>
                      </a: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Normal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or slightly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Elevated or normal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Bacterial and Fungal Infections Occur in Diabetic  Hyperglycemia if Poorly Controlled</a:t>
            </a:r>
          </a:p>
          <a:p>
            <a:r>
              <a:rPr lang="en-US" b="1" dirty="0" smtClean="0"/>
              <a:t>Renal papillary necrosis may be a devastating complication of bladder infection.</a:t>
            </a:r>
          </a:p>
          <a:p>
            <a:r>
              <a:rPr lang="en-US" b="1" dirty="0" err="1" smtClean="0"/>
              <a:t>Mucormycosis</a:t>
            </a:r>
            <a:r>
              <a:rPr lang="en-US" b="1" dirty="0"/>
              <a:t>:</a:t>
            </a:r>
            <a:r>
              <a:rPr lang="en-US" b="1" dirty="0" smtClean="0"/>
              <a:t> A dangerous infectious complication of poorly controlled diabetes is often fatal fungal infection tends to originate in the </a:t>
            </a:r>
            <a:r>
              <a:rPr lang="en-US" b="1" dirty="0" err="1" smtClean="0"/>
              <a:t>nasopharynx</a:t>
            </a:r>
            <a:r>
              <a:rPr lang="en-US" b="1" dirty="0" smtClean="0"/>
              <a:t> or </a:t>
            </a:r>
            <a:r>
              <a:rPr lang="en-US" b="1" dirty="0" err="1" smtClean="0"/>
              <a:t>paranasal</a:t>
            </a:r>
            <a:r>
              <a:rPr lang="en-US" b="1" dirty="0" smtClean="0"/>
              <a:t> sinuses and spreads rapidly to the orbit and brain.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Gestational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Diabetes Occurring During Pregnancy </a:t>
            </a:r>
          </a:p>
          <a:p>
            <a:r>
              <a:rPr lang="en-US" b="1" dirty="0" smtClean="0"/>
              <a:t>May Put both Mother and Fetus at risk</a:t>
            </a:r>
          </a:p>
          <a:p>
            <a:r>
              <a:rPr lang="en-US" b="1" dirty="0" smtClean="0"/>
              <a:t> Develops in only a few percent of seemingly healthy women during pregnancy. </a:t>
            </a:r>
          </a:p>
          <a:p>
            <a:r>
              <a:rPr lang="en-US" b="1" dirty="0" smtClean="0"/>
              <a:t>It may continue after parturition in a small proportion of these patients. </a:t>
            </a:r>
          </a:p>
          <a:p>
            <a:r>
              <a:rPr lang="en-US" b="1" dirty="0" smtClean="0"/>
              <a:t>Pregnancy is a state of insulin resistance.</a:t>
            </a:r>
          </a:p>
          <a:p>
            <a:r>
              <a:rPr lang="en-US" b="1" dirty="0" smtClean="0"/>
              <a:t>These women highly susceptible to overt T2DM later in life.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</a:t>
            </a:r>
            <a:r>
              <a:rPr lang="en-US" b="1" dirty="0" smtClean="0"/>
              <a:t>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Type 1 :Insulin absolutely required</a:t>
            </a:r>
          </a:p>
          <a:p>
            <a:r>
              <a:rPr lang="en-US" b="1" dirty="0" smtClean="0"/>
              <a:t>Type 2 : lifestyle modification; diet, exercise, oral drugs, often insulin supplement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Type 1 diabetes mellitus (T1DM), formerly known as insulin-dependent (IDDM)or juvenile-onset diabetes, is caused by autoimmune destruction of the insulin-producing B-cells in the pancreatic islets of Langerhans, and affects less than 10% of all patients with diabetes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2 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Type 2 diabetes mellitus, formerly known as non–insulin-dependent(NIDDM)or maturity-onset diabetes, is typically associated with obesity and results from a complex interrelationship between resistance to the metabolic action of insulin in its target tissues and inadequate secretion of insulin from the pancreas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DM, Other 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Gestational diabetes develops in a few percent of pregnant women, owing to the insulin resistance of pregnancy combined with a B-cell defect, but almost always abates following parturition. </a:t>
            </a:r>
          </a:p>
          <a:p>
            <a:r>
              <a:rPr lang="en-US" b="1" dirty="0" smtClean="0"/>
              <a:t>Diabetes can also occur secondary to other endocrine conditions or drug therapy, especially in patients with Cushing’s  syndrome or during treatment with glucocorticoids.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M</a:t>
            </a:r>
            <a:r>
              <a:rPr lang="en-US" b="1" dirty="0" smtClean="0"/>
              <a:t>aturity-onset diabetes of the young (MODY) :</a:t>
            </a:r>
          </a:p>
          <a:p>
            <a:r>
              <a:rPr lang="en-US" b="1" dirty="0" smtClean="0"/>
              <a:t> </a:t>
            </a:r>
            <a:r>
              <a:rPr lang="en-US" b="1" dirty="0"/>
              <a:t>R</a:t>
            </a:r>
            <a:r>
              <a:rPr lang="en-US" b="1" dirty="0" smtClean="0"/>
              <a:t>are autosomal dominant form of inherited diabetes.</a:t>
            </a:r>
          </a:p>
          <a:p>
            <a:r>
              <a:rPr lang="en-US" b="1" dirty="0"/>
              <a:t>A</a:t>
            </a:r>
            <a:r>
              <a:rPr lang="en-US" b="1" dirty="0" smtClean="0"/>
              <a:t>ssociated with a variety of gene defects that affect B-cell function, including </a:t>
            </a:r>
            <a:r>
              <a:rPr lang="en-US" b="1" dirty="0" smtClean="0"/>
              <a:t>glucokinase</a:t>
            </a:r>
            <a:r>
              <a:rPr lang="en-US" b="1" dirty="0" smtClean="0"/>
              <a:t>, an important sensor for glucose metabolism within the B-cell, and several mutations in genes that control the development and function of the B-cells. </a:t>
            </a:r>
          </a:p>
          <a:p>
            <a:r>
              <a:rPr lang="en-US" b="1" dirty="0" smtClean="0"/>
              <a:t>Mutations in these genes, however, do not account for the typical prevalent forms ofT2DM.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980</TotalTime>
  <Words>2214</Words>
  <Application>Microsoft Office PowerPoint</Application>
  <PresentationFormat>On-screen Show (4:3)</PresentationFormat>
  <Paragraphs>289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Clarity</vt:lpstr>
      <vt:lpstr>Diabetes Mellitus</vt:lpstr>
      <vt:lpstr>Diabetes Mellitus</vt:lpstr>
      <vt:lpstr>Diabetes Mellitus</vt:lpstr>
      <vt:lpstr>PowerPoint Presentation</vt:lpstr>
      <vt:lpstr>Management</vt:lpstr>
      <vt:lpstr>T1DM</vt:lpstr>
      <vt:lpstr>Type 2 DM</vt:lpstr>
      <vt:lpstr>DM, Other Forms</vt:lpstr>
      <vt:lpstr>MODY</vt:lpstr>
      <vt:lpstr>Criteria for Diagnosis</vt:lpstr>
      <vt:lpstr>Type 1 Diabetes Mellitus</vt:lpstr>
      <vt:lpstr>Type 1 Diabetes Mellitus</vt:lpstr>
      <vt:lpstr>PowerPoint Presentation</vt:lpstr>
      <vt:lpstr>T1DM, EPIDEMIOLOGY</vt:lpstr>
      <vt:lpstr>T1DM ,PATHOGENESIS</vt:lpstr>
      <vt:lpstr>T1DM, PATHOGENESIS</vt:lpstr>
      <vt:lpstr>PowerPoint Presentation</vt:lpstr>
      <vt:lpstr>T1DM, Autoimmunity</vt:lpstr>
      <vt:lpstr>T1DM, Autoimmunity</vt:lpstr>
      <vt:lpstr>T1DM , PATHOGENESIS</vt:lpstr>
      <vt:lpstr>PATHOLOGY</vt:lpstr>
      <vt:lpstr>PowerPoint Presentation</vt:lpstr>
      <vt:lpstr>Type 2 DM, Epidemiology</vt:lpstr>
      <vt:lpstr>Type 2 DM, Epidemiology</vt:lpstr>
      <vt:lpstr>T2 DM, PATHOGENESIS</vt:lpstr>
      <vt:lpstr>T2 DM,  Pathogenesis</vt:lpstr>
      <vt:lpstr>T2 DM,  Pathogenesis</vt:lpstr>
      <vt:lpstr>T2 DM,  Pathogenesis</vt:lpstr>
      <vt:lpstr>T2 DM , Pathology</vt:lpstr>
      <vt:lpstr>PowerPoint Presentation</vt:lpstr>
      <vt:lpstr>Complications of Diabetes</vt:lpstr>
      <vt:lpstr>Complications of Diabetes</vt:lpstr>
      <vt:lpstr>PowerPoint Presentation</vt:lpstr>
      <vt:lpstr>PowerPoint Presentation</vt:lpstr>
      <vt:lpstr>Diabetic Nephropathy</vt:lpstr>
      <vt:lpstr>PowerPoint Presentation</vt:lpstr>
      <vt:lpstr>Diabetic Retinopathy</vt:lpstr>
      <vt:lpstr>Diabetic Neuropathy</vt:lpstr>
      <vt:lpstr>Diabetic Neuropathy</vt:lpstr>
      <vt:lpstr>Infections</vt:lpstr>
      <vt:lpstr>Gestational diabetes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EMAD</dc:creator>
  <cp:lastModifiedBy>DR.EMAD</cp:lastModifiedBy>
  <cp:revision>38</cp:revision>
  <dcterms:created xsi:type="dcterms:W3CDTF">2011-02-10T07:01:44Z</dcterms:created>
  <dcterms:modified xsi:type="dcterms:W3CDTF">2013-02-20T07:38:41Z</dcterms:modified>
</cp:coreProperties>
</file>