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63" r:id="rId3"/>
    <p:sldId id="316" r:id="rId4"/>
    <p:sldId id="270" r:id="rId5"/>
    <p:sldId id="317" r:id="rId6"/>
    <p:sldId id="320" r:id="rId7"/>
    <p:sldId id="319" r:id="rId8"/>
    <p:sldId id="276" r:id="rId9"/>
    <p:sldId id="278" r:id="rId10"/>
    <p:sldId id="279" r:id="rId11"/>
    <p:sldId id="337" r:id="rId12"/>
    <p:sldId id="271" r:id="rId13"/>
    <p:sldId id="284" r:id="rId14"/>
    <p:sldId id="325" r:id="rId15"/>
    <p:sldId id="285" r:id="rId16"/>
    <p:sldId id="336" r:id="rId17"/>
    <p:sldId id="332" r:id="rId18"/>
    <p:sldId id="331" r:id="rId19"/>
    <p:sldId id="297" r:id="rId20"/>
    <p:sldId id="338" r:id="rId21"/>
    <p:sldId id="339" r:id="rId22"/>
    <p:sldId id="292" r:id="rId23"/>
    <p:sldId id="341" r:id="rId24"/>
    <p:sldId id="340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B50C8"/>
    <a:srgbClr val="FFFFFF"/>
    <a:srgbClr val="44018D"/>
    <a:srgbClr val="5300CC"/>
    <a:srgbClr val="A2965C"/>
    <a:srgbClr val="FDCD03"/>
    <a:srgbClr val="EDDAC5"/>
    <a:srgbClr val="FFED0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less than 127 lb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Lack of estrogen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eyesight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History of organ transplants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Connective tissue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5814" r="8140" b="20552"/>
          <a:stretch>
            <a:fillRect/>
          </a:stretch>
        </p:blipFill>
        <p:spPr bwMode="auto">
          <a:xfrm flipH="1">
            <a:off x="6019800" y="43434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0"/>
            <a:ext cx="2730236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25082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14800" y="6324600"/>
            <a:ext cx="4419600" cy="400110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65000">
                <a:srgbClr val="4B0387"/>
              </a:gs>
              <a:gs pos="85000">
                <a:srgbClr val="B3A979">
                  <a:alpha val="3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Others;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Thiazide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diuretics,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statins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4290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thereby                   inhibiting activation of enzymes that utilize it.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taken up during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C:\Users\Administrator\Pictures\b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227" y="108284"/>
            <a:ext cx="5114925" cy="6659563"/>
          </a:xfrm>
          <a:prstGeom prst="rect">
            <a:avLst/>
          </a:prstGeom>
          <a:noFill/>
        </p:spPr>
      </p:pic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152400" y="2646362"/>
            <a:ext cx="510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81600" y="4724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300CC"/>
                </a:solidFill>
                <a:latin typeface="Bernard MT Condensed" pitchFamily="18" charset="0"/>
              </a:rPr>
              <a:t>Prenylated</a:t>
            </a:r>
            <a:r>
              <a:rPr lang="en-US" dirty="0" smtClean="0">
                <a:solidFill>
                  <a:srgbClr val="5300CC"/>
                </a:solidFill>
                <a:latin typeface="Bernard MT Condensed" pitchFamily="18" charset="0"/>
              </a:rPr>
              <a:t>  small GP</a:t>
            </a:r>
            <a:endParaRPr lang="en-US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8600" y="76201"/>
            <a:ext cx="3886200" cy="2477601"/>
            <a:chOff x="228600" y="76201"/>
            <a:chExt cx="3886200" cy="2477601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76201"/>
              <a:ext cx="3886200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676400" y="1740795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074230" y="3102428"/>
            <a:ext cx="2971800" cy="1295400"/>
          </a:xfrm>
          <a:prstGeom prst="ellipse">
            <a:avLst/>
          </a:prstGeom>
          <a:noFill/>
          <a:ln w="28575">
            <a:solidFill>
              <a:srgbClr val="AB50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3038138"/>
            <a:chOff x="228600" y="4038600"/>
            <a:chExt cx="8839200" cy="3038138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265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Taken 1st thing am with glass of water, on empty stomach then  nothing taken after for ½ hr.  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Newer preparations can be given as 2 hrs IV infusion (or better over a lesser time), monthly in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year then every 3 months after.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791200"/>
            <a:ext cx="9144000" cy="10668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It is due to activation of matrix metalloproteinase that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cause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lysis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fibrillation &gt; women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alendronate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45913"/>
            <a:ext cx="8915400" cy="1192887"/>
            <a:chOff x="77274" y="5843826"/>
            <a:chExt cx="8915400" cy="1192887"/>
          </a:xfrm>
        </p:grpSpPr>
        <p:sp>
          <p:nvSpPr>
            <p:cNvPr id="8" name="Rectangle 7"/>
            <p:cNvSpPr/>
            <p:nvPr/>
          </p:nvSpPr>
          <p:spPr>
            <a:xfrm>
              <a:off x="77274" y="5843826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30317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Decreased renal function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304800"/>
            <a:ext cx="1828800" cy="461665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154511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21768" cy="6858000"/>
            <a:chOff x="0" y="1"/>
            <a:chExt cx="7821768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342363"/>
              <a:ext cx="2820474" cy="430887"/>
              <a:chOff x="5001294" y="342363"/>
              <a:chExt cx="2820474" cy="43088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57173" y="342363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648200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3129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Since it is like Ca, it 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which is a GP coupled receptor 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enhances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formation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the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of bone turnover in 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suppress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1" y="2362200"/>
            <a:ext cx="67055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295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20574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9144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8" cstate="print"/>
          <a:srcRect l="3556" t="3113" r="27111" b="12840"/>
          <a:stretch>
            <a:fillRect/>
          </a:stretch>
        </p:blipFill>
        <p:spPr bwMode="auto">
          <a:xfrm>
            <a:off x="2971800" y="3657600"/>
            <a:ext cx="4343400" cy="30069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52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p:oleObj spid="_x0000_s161794" name="Image" r:id="rId7" imgW="3809524" imgH="1866667" progId="">
                  <p:embed/>
                </p:oleObj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  <p:pic>
        <p:nvPicPr>
          <p:cNvPr id="83" name="Picture 2" descr="http://img.medscape.com/fullsize/migrated/408/928/wh7272.whit.fig2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13091" t="9169" r="4000" b="6017"/>
          <a:stretch>
            <a:fillRect/>
          </a:stretch>
        </p:blipFill>
        <p:spPr bwMode="auto">
          <a:xfrm>
            <a:off x="221073" y="2200870"/>
            <a:ext cx="3588927" cy="2819400"/>
          </a:xfrm>
          <a:prstGeom prst="rect">
            <a:avLst/>
          </a:prstGeom>
          <a:solidFill>
            <a:srgbClr val="EDDAC5"/>
          </a:solidFill>
          <a:effectLst>
            <a:outerShdw blurRad="25400" dist="38100" dir="4800000" sx="101000" sy="101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4" name="Down Arrow 83"/>
          <p:cNvSpPr/>
          <p:nvPr/>
        </p:nvSpPr>
        <p:spPr>
          <a:xfrm>
            <a:off x="0" y="34200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600200" y="2962870"/>
            <a:ext cx="165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300CC"/>
                </a:solidFill>
                <a:latin typeface="Bernard MT Condensed" pitchFamily="18" charset="0"/>
              </a:rPr>
              <a:t>Osteoporosis</a:t>
            </a:r>
            <a:endParaRPr lang="en-US" sz="2400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000" y="5379184"/>
            <a:ext cx="3044423" cy="707886"/>
          </a:xfrm>
          <a:prstGeom prst="rect">
            <a:avLst/>
          </a:prstGeom>
          <a:gradFill flip="none" rotWithShape="1">
            <a:gsLst>
              <a:gs pos="0">
                <a:srgbClr val="5300CC">
                  <a:tint val="66000"/>
                  <a:satMod val="160000"/>
                </a:srgbClr>
              </a:gs>
              <a:gs pos="50000">
                <a:srgbClr val="5300CC"/>
              </a:gs>
              <a:gs pos="100000">
                <a:srgbClr val="44018D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REPLACEMENT  THERAPY  OR </a:t>
            </a:r>
          </a:p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OTHER THERAPY MODALITIES </a:t>
            </a:r>
            <a:endParaRPr lang="en-US" sz="20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8600" y="1066800"/>
            <a:ext cx="16002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8600" y="1600200"/>
            <a:ext cx="1752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1676400" y="50202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29000" y="52488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312" y="762000"/>
            <a:ext cx="878128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 modulator for prevention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47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risk of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thromboembolic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events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Doesn’t  treat well Post-menopausal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Symptoms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6200" y="5867400"/>
            <a:ext cx="220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DCD0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</a:rPr>
              <a:t>TIBOLONE</a:t>
            </a:r>
            <a:endParaRPr lang="en-US" sz="3200" dirty="0">
              <a:ln w="18415" cmpd="sng">
                <a:solidFill>
                  <a:srgbClr val="FDCD0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5943600"/>
            <a:ext cx="7162800" cy="701731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65000">
                <a:srgbClr val="4B0387"/>
              </a:gs>
              <a:gs pos="85000">
                <a:srgbClr val="A2965C"/>
              </a:gs>
              <a:gs pos="100000">
                <a:srgbClr val="5300CC">
                  <a:alpha val="34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Synthetic steroid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estrogen, androgen &amp; progestin properties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Can be used without  CVS risks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calcium &amp; phosphorus salts</a:t>
            </a:r>
          </a:p>
          <a:p>
            <a:pPr marL="0" lvl="1" indent="-285750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Formed during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OSTEOGENESIS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by 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MINERALIZATION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the organic matrix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Frame work) &amp; is mediated by alkaline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phosphatase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Organic matrix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[OSTEOID]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produced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Bone Framework </a:t>
            </a: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progenitor of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sense mechanical stress  signals to both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myloid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 origin  made by fusion of multiple progenitors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monocytes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37986" y="1905000"/>
            <a:ext cx="4725898" cy="3577414"/>
            <a:chOff x="4267200" y="2190690"/>
            <a:chExt cx="4725898" cy="3577414"/>
          </a:xfrm>
        </p:grpSpPr>
        <p:pic>
          <p:nvPicPr>
            <p:cNvPr id="157698" name="Picture 2" descr="C:\Documents and Settings\DR.OMNIA\My Documents\My Pictures\P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2209800"/>
              <a:ext cx="3580451" cy="3558304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4993786" y="4267200"/>
              <a:ext cx="13308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Periosteum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3886200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Multiple nuclei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75704" y="2190690"/>
              <a:ext cx="17139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bay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60920" y="2667000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Ruffled border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857690"/>
              <a:ext cx="13344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Lysosomes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3587100" cy="30737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3000">
              <a:srgbClr val="B3A979">
                <a:alpha val="85000"/>
              </a:srgbClr>
            </a:gs>
            <a:gs pos="78000">
              <a:schemeClr val="accent1">
                <a:tint val="23500"/>
                <a:satMod val="160000"/>
              </a:schemeClr>
            </a:gs>
            <a:gs pos="9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</a:blip>
          <a:srcRect l="3404" t="62030" r="3578" b="4569"/>
          <a:stretch>
            <a:fillRect/>
          </a:stretch>
        </p:blipFill>
        <p:spPr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1580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mineralization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when they are deficient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  differentiation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   formation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rate of bone loss by 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310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&amp; IGFs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endochondral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bone formation.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3352800"/>
            <a:ext cx="9144000" cy="3505200"/>
            <a:chOff x="0" y="3352800"/>
            <a:chExt cx="9144000" cy="3505200"/>
          </a:xfrm>
        </p:grpSpPr>
        <p:pic>
          <p:nvPicPr>
            <p:cNvPr id="4" name="Picture 4" descr="http://s4.hubimg.com/u/3980151_f520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 t="6916" b="13696"/>
            <a:stretch>
              <a:fillRect/>
            </a:stretch>
          </p:blipFill>
          <p:spPr bwMode="auto">
            <a:xfrm>
              <a:off x="0" y="3352800"/>
              <a:ext cx="9144000" cy="35052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2704563" y="3860442"/>
              <a:ext cx="1219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000" b="1" dirty="0" smtClean="0">
                  <a:solidFill>
                    <a:srgbClr val="5300CC"/>
                  </a:solidFill>
                  <a:latin typeface="Arial Narrow" pitchFamily="34" charset="0"/>
                </a:rPr>
                <a:t>2-6 weeks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706" y="3847563"/>
              <a:ext cx="144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000" b="1" dirty="0" smtClean="0">
                  <a:solidFill>
                    <a:srgbClr val="5300CC"/>
                  </a:solidFill>
                  <a:latin typeface="Arial Narrow" pitchFamily="34" charset="0"/>
                </a:rPr>
                <a:t>~2-6 months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362200" y="3886200"/>
              <a:ext cx="1752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91000" y="3886200"/>
              <a:ext cx="22098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5745" y="6519446"/>
              <a:ext cx="2763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Mineralized extracellular matrix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08504" y="4881850"/>
              <a:ext cx="2590800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sz="1600" dirty="0" smtClean="0">
                  <a:latin typeface="Bernard MT Condensed" pitchFamily="18" charset="0"/>
                </a:rPr>
                <a:t>Non-mineralized </a:t>
              </a:r>
            </a:p>
            <a:p>
              <a:pPr algn="r">
                <a:lnSpc>
                  <a:spcPts val="1700"/>
                </a:lnSpc>
              </a:pPr>
              <a:r>
                <a:rPr lang="en-US" sz="1600" dirty="0" smtClean="0">
                  <a:latin typeface="Bernard MT Condensed" pitchFamily="18" charset="0"/>
                </a:rPr>
                <a:t>extracellular matrix (</a:t>
              </a:r>
              <a:r>
                <a:rPr lang="en-US" sz="1600" dirty="0" err="1" smtClean="0">
                  <a:latin typeface="Bernard MT Condensed" pitchFamily="18" charset="0"/>
                </a:rPr>
                <a:t>osteoid</a:t>
              </a:r>
              <a:r>
                <a:rPr lang="en-US" sz="1600" dirty="0" smtClean="0">
                  <a:latin typeface="Bernard MT Condensed" pitchFamily="18" charset="0"/>
                </a:rPr>
                <a:t>)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48" y="381000"/>
            <a:ext cx="5791200" cy="2667000"/>
            <a:chOff x="914400" y="222873"/>
            <a:chExt cx="5410200" cy="2785503"/>
          </a:xfrm>
        </p:grpSpPr>
        <p:sp>
          <p:nvSpPr>
            <p:cNvPr id="6" name="Rectangle 5"/>
            <p:cNvSpPr/>
            <p:nvPr/>
          </p:nvSpPr>
          <p:spPr>
            <a:xfrm>
              <a:off x="914400" y="222873"/>
              <a:ext cx="5410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restorativemedicine.org/books/fundamentals-of-naturopathic-endocrinology/professionals/thyroid-and-parathyroid-disorders/spr_20070625155114_fig1_osteoclasts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42182" r="37879" b="81987"/>
            <a:stretch>
              <a:fillRect/>
            </a:stretch>
          </p:blipFill>
          <p:spPr bwMode="auto">
            <a:xfrm>
              <a:off x="988512" y="222873"/>
              <a:ext cx="838200" cy="685801"/>
            </a:xfrm>
            <a:prstGeom prst="rect">
              <a:avLst/>
            </a:prstGeom>
            <a:noFill/>
          </p:spPr>
        </p:pic>
        <p:pic>
          <p:nvPicPr>
            <p:cNvPr id="8" name="Picture 2" descr="http://www.restorativemedicine.org/books/fundamentals-of-naturopathic-endocrinology/professionals/thyroid-and-parathyroid-disorders/spr_20070625155114_fig1_osteoclasts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69697" r="9091" b="82568"/>
            <a:stretch>
              <a:fillRect/>
            </a:stretch>
          </p:blipFill>
          <p:spPr bwMode="auto">
            <a:xfrm>
              <a:off x="3352800" y="222873"/>
              <a:ext cx="914400" cy="685800"/>
            </a:xfrm>
            <a:prstGeom prst="rect">
              <a:avLst/>
            </a:prstGeom>
            <a:noFill/>
          </p:spPr>
        </p:pic>
        <p:pic>
          <p:nvPicPr>
            <p:cNvPr id="9" name="Picture 2" descr="http://www.umich.edu/news/Releases/2005/Feb05/img/bone.jpg"/>
            <p:cNvPicPr>
              <a:picLocks noChangeAspect="1" noChangeArrowheads="1"/>
            </p:cNvPicPr>
            <p:nvPr/>
          </p:nvPicPr>
          <p:blipFill>
            <a:blip r:embed="rId4" cstate="print"/>
            <a:srcRect t="23093" b="34021"/>
            <a:stretch>
              <a:fillRect/>
            </a:stretch>
          </p:blipFill>
          <p:spPr bwMode="auto">
            <a:xfrm>
              <a:off x="914400" y="1027176"/>
              <a:ext cx="5410200" cy="1981200"/>
            </a:xfrm>
            <a:prstGeom prst="rect">
              <a:avLst/>
            </a:prstGeom>
            <a:noFill/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3695700" y="1104900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1171456" y="991792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5400000">
            <a:off x="3048397" y="3428603"/>
            <a:ext cx="2134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971800"/>
            <a:ext cx="3048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5.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erlin Sans FB Demi" pitchFamily="34" charset="0"/>
              </a:rPr>
              <a:t>Stages of BONE REMODELING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0442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Occurs at </a:t>
            </a:r>
            <a:r>
              <a:rPr lang="en-US" sz="2200" b="1" dirty="0" err="1" smtClean="0">
                <a:latin typeface="Arial Narrow" pitchFamily="34" charset="0"/>
              </a:rPr>
              <a:t>periosteal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endosteal</a:t>
            </a:r>
            <a:r>
              <a:rPr lang="en-US" sz="2200" b="1" dirty="0" smtClean="0">
                <a:latin typeface="Arial Narrow" pitchFamily="34" charset="0"/>
              </a:rPr>
              <a:t> surfaces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52600" y="2604753"/>
            <a:ext cx="563172" cy="2426829"/>
            <a:chOff x="1752600" y="2604753"/>
            <a:chExt cx="563172" cy="2426829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H="1">
              <a:off x="1385295" y="4101105"/>
              <a:ext cx="1831182" cy="297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714500" y="2642853"/>
              <a:ext cx="6096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1493</Words>
  <Application>Microsoft Office PowerPoint</Application>
  <PresentationFormat>On-screen Show (4:3)</PresentationFormat>
  <Paragraphs>331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160</cp:revision>
  <dcterms:created xsi:type="dcterms:W3CDTF">2011-03-27T13:20:26Z</dcterms:created>
  <dcterms:modified xsi:type="dcterms:W3CDTF">2013-01-29T09:42:14Z</dcterms:modified>
</cp:coreProperties>
</file>