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63" r:id="rId3"/>
    <p:sldId id="354" r:id="rId4"/>
    <p:sldId id="343" r:id="rId5"/>
    <p:sldId id="344" r:id="rId6"/>
    <p:sldId id="345" r:id="rId7"/>
    <p:sldId id="346" r:id="rId8"/>
    <p:sldId id="349" r:id="rId9"/>
    <p:sldId id="350" r:id="rId10"/>
    <p:sldId id="347" r:id="rId11"/>
    <p:sldId id="316" r:id="rId12"/>
    <p:sldId id="270" r:id="rId13"/>
    <p:sldId id="320" r:id="rId14"/>
    <p:sldId id="319" r:id="rId15"/>
    <p:sldId id="348" r:id="rId16"/>
    <p:sldId id="278" r:id="rId17"/>
    <p:sldId id="279" r:id="rId18"/>
    <p:sldId id="351" r:id="rId19"/>
    <p:sldId id="337" r:id="rId20"/>
    <p:sldId id="352" r:id="rId21"/>
    <p:sldId id="271" r:id="rId22"/>
    <p:sldId id="284" r:id="rId23"/>
    <p:sldId id="325" r:id="rId24"/>
    <p:sldId id="285" r:id="rId25"/>
    <p:sldId id="336" r:id="rId26"/>
    <p:sldId id="332" r:id="rId27"/>
    <p:sldId id="331" r:id="rId28"/>
    <p:sldId id="297" r:id="rId29"/>
    <p:sldId id="338" r:id="rId30"/>
    <p:sldId id="339" r:id="rId31"/>
    <p:sldId id="292" r:id="rId32"/>
    <p:sldId id="341" r:id="rId33"/>
    <p:sldId id="340" r:id="rId34"/>
    <p:sldId id="353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AB50C8"/>
    <a:srgbClr val="44018D"/>
    <a:srgbClr val="5300CC"/>
    <a:srgbClr val="A2965C"/>
    <a:srgbClr val="FDCD03"/>
    <a:srgbClr val="EDDAC5"/>
    <a:srgbClr val="FFED0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457200" y="3810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66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and drugs used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6576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Dr. </a:t>
            </a:r>
            <a:r>
              <a:rPr lang="en-US" sz="3200" dirty="0" err="1" smtClean="0">
                <a:solidFill>
                  <a:schemeClr val="bg1"/>
                </a:solidFill>
              </a:rPr>
              <a:t>Ishfaq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Bukhari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Assistant Professor of Pharmacology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Dept of Medical </a:t>
            </a:r>
            <a:r>
              <a:rPr lang="en-US" sz="3200" dirty="0" err="1" smtClean="0">
                <a:solidFill>
                  <a:schemeClr val="bg1"/>
                </a:solidFill>
              </a:rPr>
              <a:t>Pharmacolgy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King Saud </a:t>
            </a:r>
            <a:r>
              <a:rPr lang="en-US" sz="3200" dirty="0" err="1" smtClean="0">
                <a:solidFill>
                  <a:schemeClr val="bg1"/>
                </a:solidFill>
              </a:rPr>
              <a:t>Univerity</a:t>
            </a:r>
            <a:r>
              <a:rPr lang="en-US" sz="3200" dirty="0" smtClean="0">
                <a:solidFill>
                  <a:schemeClr val="bg1"/>
                </a:solidFill>
              </a:rPr>
              <a:t> Riyadh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Calcium &amp; vitamin D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Exercise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Don’t Smoke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crystaline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calcium phosphate salts(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).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star like cells in the bone matrix,  sense mechanical stress  signals to both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3587100" cy="30737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1580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mineralization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when they are deficient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  differentiation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   formation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rate of bone loss by 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310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&amp; IGFs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endochondral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bone formation.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BANK DEPOSITS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From birth through adolescence, new bone is built faster than old bone is removed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In mid-life, depending on lifestyle and other factors, bone removal can achieve     a balance with bone formation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After menopause, bone removal may accelerate due to a decrease in estrogen</a:t>
            </a:r>
            <a:r>
              <a:rPr lang="en-US" sz="3600" b="1" dirty="0">
                <a:solidFill>
                  <a:srgbClr val="FFFFFF"/>
                </a:solidFill>
                <a:latin typeface="Arial Unicode MS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less than 127 lb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Lack of estrogen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Connective tissue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5814" r="8140" b="20552"/>
          <a:stretch>
            <a:fillRect/>
          </a:stretch>
        </p:blipFill>
        <p:spPr bwMode="auto">
          <a:xfrm flipH="1">
            <a:off x="6019800" y="43434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LOSS &amp; AGING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000" b="1">
              <a:latin typeface="Arial Unicode MS" pitchFamily="50" charset="-128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7772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The first 5-15 years after menopause a woman can lose approximately    25 - 30 % of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bone &amp; approximately 10 – 15 % of cortical bone</a:t>
            </a: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Bone loss often occurs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without symptoms or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warning signs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562600" y="4114800"/>
          <a:ext cx="3276600" cy="2174875"/>
        </p:xfrm>
        <a:graphic>
          <a:graphicData uri="http://schemas.openxmlformats.org/presentationml/2006/ole">
            <p:oleObj spid="_x0000_s202754" name="Clip" r:id="rId3" imgW="1829520" imgH="968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 marL="0" lvl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Calcium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&amp; vitamin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D (milk, cheese, yogurt, sunshine)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Exercise (Walk , run)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	Don’t Smoke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1"/>
            <a:ext cx="2730236" cy="769441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(building)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495800"/>
            <a:ext cx="213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(Parathyroid hormone;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5814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decreasing its solubility and making it more resistant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also taken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2514600" y="2819400"/>
            <a:ext cx="510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38400" y="0"/>
            <a:ext cx="3886200" cy="2785378"/>
            <a:chOff x="2438400" y="0"/>
            <a:chExt cx="3886200" cy="2785378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0"/>
              <a:ext cx="38862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 (increased death of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osteoclast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733800" y="16764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1755735"/>
            <a:chOff x="228600" y="4038600"/>
            <a:chExt cx="8839200" cy="1755735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 (to avoid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esophagitis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).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791200"/>
            <a:ext cx="9144000" cy="10668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It is due to activation of matrix metalloproteinase that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cause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lysis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fibrillation &gt; women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alendronate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45913"/>
            <a:ext cx="8915400" cy="1192887"/>
            <a:chOff x="77274" y="5843826"/>
            <a:chExt cx="8915400" cy="1192887"/>
          </a:xfrm>
        </p:grpSpPr>
        <p:sp>
          <p:nvSpPr>
            <p:cNvPr id="8" name="Rectangle 7"/>
            <p:cNvSpPr/>
            <p:nvPr/>
          </p:nvSpPr>
          <p:spPr>
            <a:xfrm>
              <a:off x="77274" y="5843826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30317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Decreased renal function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blocks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152400"/>
            <a:ext cx="3124200" cy="83099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 (</a:t>
            </a:r>
            <a:r>
              <a:rPr lang="en-US" sz="2000" dirty="0" smtClean="0">
                <a:solidFill>
                  <a:srgbClr val="FF0000"/>
                </a:solidFill>
                <a:latin typeface="Bernard MT Condensed" pitchFamily="18" charset="0"/>
              </a:rPr>
              <a:t>still under investigation</a:t>
            </a:r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osteoprotegerin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419600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36795" cy="6858000"/>
            <a:chOff x="0" y="1"/>
            <a:chExt cx="7836795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152400"/>
              <a:ext cx="2835501" cy="614757"/>
              <a:chOff x="5001294" y="152400"/>
              <a:chExt cx="2835501" cy="61475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72200" y="152400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842064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5334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RANKL binds to its receptor RANK on the surface of precursor and mature </a:t>
            </a:r>
            <a:r>
              <a:rPr lang="en-US" dirty="0" err="1" smtClean="0">
                <a:solidFill>
                  <a:schemeClr val="bg1"/>
                </a:solidFill>
              </a:rPr>
              <a:t>osteoclasts</a:t>
            </a:r>
            <a:r>
              <a:rPr lang="en-US" dirty="0" smtClean="0">
                <a:solidFill>
                  <a:schemeClr val="bg1"/>
                </a:solidFill>
              </a:rPr>
              <a:t>, and stimulates these cells to mature and </a:t>
            </a:r>
            <a:r>
              <a:rPr lang="en-US" dirty="0" err="1" smtClean="0">
                <a:solidFill>
                  <a:schemeClr val="bg1"/>
                </a:solidFill>
              </a:rPr>
              <a:t>resorb</a:t>
            </a:r>
            <a:r>
              <a:rPr lang="en-US" dirty="0" smtClean="0">
                <a:solidFill>
                  <a:schemeClr val="bg1"/>
                </a:solidFill>
              </a:rPr>
              <a:t> bone. OPG, which competes with RANK for binding to RANKL, is the physiological inhibitor of RANKL. </a:t>
            </a:r>
            <a:r>
              <a:rPr lang="en-US" dirty="0" err="1" smtClean="0">
                <a:solidFill>
                  <a:srgbClr val="FF0000"/>
                </a:solidFill>
              </a:rPr>
              <a:t>Denosumab</a:t>
            </a:r>
            <a:r>
              <a:rPr lang="en-US" dirty="0" smtClean="0">
                <a:solidFill>
                  <a:schemeClr val="bg1"/>
                </a:solidFill>
              </a:rPr>
              <a:t> binds with high affinity to RANKL, mimicking the effect of OPG.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3129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Since it is like Ca, it 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which is a GP coupled receptor 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enhances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formation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the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of bone turnover in 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suppress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;</a:t>
            </a:r>
            <a:r>
              <a:rPr lang="en-US" sz="4800" dirty="0" smtClean="0">
                <a:solidFill>
                  <a:schemeClr val="bg1"/>
                </a:solidFill>
              </a:rPr>
              <a:t>Key points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1" y="2362200"/>
            <a:ext cx="67055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inhbit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osteobalst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</a:t>
            </a: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295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20574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75" y="46482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8" cstate="print"/>
          <a:srcRect l="3556" t="3113" r="27111" b="12840"/>
          <a:stretch>
            <a:fillRect/>
          </a:stretch>
        </p:blipFill>
        <p:spPr bwMode="auto">
          <a:xfrm>
            <a:off x="2667000" y="3733800"/>
            <a:ext cx="4191000" cy="2133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50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Adverse effects: HRT (estrogen): vaginal bleeding, risk of </a:t>
            </a:r>
            <a:r>
              <a:rPr lang="en-US" dirty="0" err="1" smtClean="0">
                <a:solidFill>
                  <a:srgbClr val="FFFFFF"/>
                </a:solidFill>
              </a:rPr>
              <a:t>breat</a:t>
            </a:r>
            <a:r>
              <a:rPr lang="en-US" dirty="0" smtClean="0">
                <a:solidFill>
                  <a:srgbClr val="FFFFFF"/>
                </a:solidFill>
              </a:rPr>
              <a:t> cancer, and venous </a:t>
            </a:r>
            <a:r>
              <a:rPr lang="en-US" dirty="0" err="1" smtClean="0">
                <a:solidFill>
                  <a:srgbClr val="FFFFFF"/>
                </a:solidFill>
              </a:rPr>
              <a:t>thrmboembolism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52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p:oleObj spid="_x0000_s161794" name="Image" r:id="rId7" imgW="3809524" imgH="1866667" progId="">
                  <p:embed/>
                </p:oleObj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  <p:pic>
        <p:nvPicPr>
          <p:cNvPr id="83" name="Picture 2" descr="http://img.medscape.com/fullsize/migrated/408/928/wh7272.whit.fig2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13091" t="9169" r="4000" b="6017"/>
          <a:stretch>
            <a:fillRect/>
          </a:stretch>
        </p:blipFill>
        <p:spPr bwMode="auto">
          <a:xfrm>
            <a:off x="221073" y="2200870"/>
            <a:ext cx="3588927" cy="2819400"/>
          </a:xfrm>
          <a:prstGeom prst="rect">
            <a:avLst/>
          </a:prstGeom>
          <a:solidFill>
            <a:srgbClr val="EDDAC5"/>
          </a:solidFill>
          <a:effectLst>
            <a:outerShdw blurRad="25400" dist="38100" dir="4800000" sx="101000" sy="101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4" name="Down Arrow 83"/>
          <p:cNvSpPr/>
          <p:nvPr/>
        </p:nvSpPr>
        <p:spPr>
          <a:xfrm>
            <a:off x="0" y="34200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600200" y="2962870"/>
            <a:ext cx="165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300CC"/>
                </a:solidFill>
                <a:latin typeface="Bernard MT Condensed" pitchFamily="18" charset="0"/>
              </a:rPr>
              <a:t>Osteoporosis</a:t>
            </a:r>
            <a:endParaRPr lang="en-US" sz="2400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000" y="5379184"/>
            <a:ext cx="3044423" cy="707886"/>
          </a:xfrm>
          <a:prstGeom prst="rect">
            <a:avLst/>
          </a:prstGeom>
          <a:gradFill flip="none" rotWithShape="1">
            <a:gsLst>
              <a:gs pos="0">
                <a:srgbClr val="5300CC">
                  <a:tint val="66000"/>
                  <a:satMod val="160000"/>
                </a:srgbClr>
              </a:gs>
              <a:gs pos="50000">
                <a:srgbClr val="5300CC"/>
              </a:gs>
              <a:gs pos="100000">
                <a:srgbClr val="44018D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REPLACEMENT  THERAPY  OR </a:t>
            </a:r>
          </a:p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OTHER THERAPY MODALITIES </a:t>
            </a:r>
            <a:endParaRPr lang="en-US" sz="20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8600" y="1066800"/>
            <a:ext cx="16002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8600" y="1600200"/>
            <a:ext cx="1752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1676400" y="50202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29000" y="52488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Receptor modulator  (SERM) for prevention 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tteatment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47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Good for women with risk of  uterine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nd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breast cancer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300" b="1" baseline="0" dirty="0" smtClean="0">
                <a:solidFill>
                  <a:schemeClr val="bg1"/>
                </a:solidFill>
                <a:latin typeface="Arial Narrow" pitchFamily="34" charset="0"/>
              </a:rPr>
              <a:t>Lower risk of </a:t>
            </a:r>
            <a:r>
              <a:rPr lang="en-US" sz="3300" b="1" baseline="0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 Narrow" pitchFamily="34" charset="0"/>
              </a:rPr>
              <a:t>comopared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to estrogen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6200" y="5867400"/>
            <a:ext cx="220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DCD0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TIBOLONE</a:t>
            </a:r>
            <a:endParaRPr lang="en-US" sz="3200" dirty="0">
              <a:ln w="18415" cmpd="sng">
                <a:solidFill>
                  <a:srgbClr val="FDCD0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5943600"/>
            <a:ext cx="7162800" cy="701731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65000">
                <a:srgbClr val="4B0387"/>
              </a:gs>
              <a:gs pos="85000">
                <a:srgbClr val="A2965C"/>
              </a:gs>
              <a:gs pos="100000">
                <a:srgbClr val="5300CC">
                  <a:alpha val="34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Synthetic steroid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estrogen, androgen &amp; progestin properties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Can be used without  CVS risks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Relative efficacy of different therapeutic interventions on bone mineral density of the lumbar spine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OSTEOPOROSIS: “The Silent Disease”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14600" y="1295400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Osteo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is Latin for “bone”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Porosis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means “porous or full of holes” 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“Osteoporosis” means “bones that are full of holes”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4800" y="41910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Osteoporosis can develop without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symptoms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457200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TYPES OF BONE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(1) Cortical – is hard, compact, dense bone (example: mid-section of larger, long-bones of arms and legs)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(2) </a:t>
            </a:r>
            <a:r>
              <a:rPr lang="en-US" sz="39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 – is spongy, porous and flexible bone (example: end of the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wrist, hip and the spine)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Activity - Understanding Our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081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HEALTHY BONE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1524000"/>
            <a:ext cx="4114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living tissue, which is constantly being broken down and rebuilt, a process called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remodeling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renewed like skin, hair and nails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1271" name="Picture 7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4176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-removes old bone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102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37" name="Picture 5" descr="bo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2514600" cy="17526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Formation-replaces old bone with new bone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40" name="Picture 8" descr="bo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2362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OSTEOCLASTS-PHASE 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10075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4" descr="dal_yb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1828800" cy="1560513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43400" y="3276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19200" y="3657600"/>
            <a:ext cx="6934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osteoclasts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(think “C” for 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cutting of bone)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seek out old bone or damaged bone tissue and destroy it, leaving small spaces (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34000" y="160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9" name="Picture 13" descr="PE0174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71600"/>
            <a:ext cx="2362200" cy="1474788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3886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2400" y="91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OSTEOBLASTS – PHASE 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295400" y="3581400"/>
            <a:ext cx="7010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500" b="1" dirty="0" err="1">
                <a:solidFill>
                  <a:srgbClr val="FFFFFF"/>
                </a:solidFill>
                <a:latin typeface="Arial" charset="0"/>
              </a:rPr>
              <a:t>osteoblasts</a:t>
            </a: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 (think “B” for builder) use minerals like calcium, phosphorus, and vitamin D to fill in the spaces with new bone (formation)</a:t>
            </a:r>
          </a:p>
        </p:txBody>
      </p:sp>
      <p:pic>
        <p:nvPicPr>
          <p:cNvPr id="20494" name="Picture 14" descr="HM003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2286000" cy="1887538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1848</Words>
  <Application>Microsoft Office PowerPoint</Application>
  <PresentationFormat>On-screen Show (4:3)</PresentationFormat>
  <Paragraphs>361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Clip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200</cp:revision>
  <dcterms:created xsi:type="dcterms:W3CDTF">2011-03-27T13:20:26Z</dcterms:created>
  <dcterms:modified xsi:type="dcterms:W3CDTF">2013-02-16T06:30:42Z</dcterms:modified>
</cp:coreProperties>
</file>