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sldIdLst>
    <p:sldId id="256" r:id="rId2"/>
    <p:sldId id="257" r:id="rId3"/>
    <p:sldId id="276" r:id="rId4"/>
    <p:sldId id="277" r:id="rId5"/>
    <p:sldId id="278" r:id="rId6"/>
    <p:sldId id="279" r:id="rId7"/>
    <p:sldId id="260" r:id="rId8"/>
    <p:sldId id="263" r:id="rId9"/>
    <p:sldId id="270" r:id="rId10"/>
    <p:sldId id="258" r:id="rId11"/>
    <p:sldId id="274" r:id="rId12"/>
    <p:sldId id="269" r:id="rId13"/>
    <p:sldId id="288" r:id="rId14"/>
    <p:sldId id="289" r:id="rId15"/>
    <p:sldId id="291" r:id="rId16"/>
    <p:sldId id="290" r:id="rId17"/>
    <p:sldId id="281" r:id="rId18"/>
    <p:sldId id="280" r:id="rId19"/>
    <p:sldId id="271" r:id="rId20"/>
    <p:sldId id="264" r:id="rId21"/>
    <p:sldId id="266" r:id="rId22"/>
    <p:sldId id="292" r:id="rId23"/>
    <p:sldId id="294" r:id="rId24"/>
    <p:sldId id="295" r:id="rId25"/>
    <p:sldId id="296" r:id="rId26"/>
    <p:sldId id="267" r:id="rId27"/>
    <p:sldId id="293" r:id="rId28"/>
    <p:sldId id="275" r:id="rId29"/>
    <p:sldId id="282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>
      <p:cViewPr varScale="1">
        <p:scale>
          <a:sx n="66" d="100"/>
          <a:sy n="66" d="100"/>
        </p:scale>
        <p:origin x="-6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E1338-F3AA-4212-B58A-3DA00BC0B4A9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D25FB-71E6-4586-B743-D833CD4746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D25FB-71E6-4586-B743-D833CD47467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98555BE-3D5B-4E57-8733-F97438E4B597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98AFFA-5B53-42F0-BD9D-EAEA5DBEA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8555BE-3D5B-4E57-8733-F97438E4B597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8555BE-3D5B-4E57-8733-F97438E4B597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555BE-3D5B-4E57-8733-F97438E4B597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98555BE-3D5B-4E57-8733-F97438E4B597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2C42706-ACCE-4C27-9E0B-6A9168C43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Endocrinology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3600" dirty="0" smtClean="0"/>
              <a:t>Introduction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Alzamil</a:t>
            </a:r>
            <a:endParaRPr lang="en-US" dirty="0" smtClean="0"/>
          </a:p>
          <a:p>
            <a:r>
              <a:rPr lang="en-US" dirty="0" smtClean="0"/>
              <a:t>King Saud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:</a:t>
            </a:r>
          </a:p>
          <a:p>
            <a:pPr lvl="1"/>
            <a:r>
              <a:rPr lang="en-US" dirty="0" smtClean="0"/>
              <a:t>Hormone is a chemical substance released by  group of cells to control the function of other type of cells.</a:t>
            </a:r>
          </a:p>
          <a:p>
            <a:r>
              <a:rPr lang="en-US" dirty="0" smtClean="0"/>
              <a:t>Types of hormones</a:t>
            </a:r>
          </a:p>
          <a:p>
            <a:pPr lvl="1"/>
            <a:r>
              <a:rPr lang="en-US" dirty="0" smtClean="0"/>
              <a:t>Affect many different types of cells (</a:t>
            </a:r>
            <a:r>
              <a:rPr lang="en-US" dirty="0" err="1" smtClean="0"/>
              <a:t>eg</a:t>
            </a:r>
            <a:r>
              <a:rPr lang="en-US" dirty="0" smtClean="0"/>
              <a:t>. GH and Thyroxin)</a:t>
            </a:r>
          </a:p>
          <a:p>
            <a:pPr lvl="1"/>
            <a:r>
              <a:rPr lang="en-US" dirty="0" smtClean="0"/>
              <a:t>Affect only specific  target cells (</a:t>
            </a:r>
            <a:r>
              <a:rPr lang="en-US" dirty="0" err="1" smtClean="0"/>
              <a:t>eg</a:t>
            </a:r>
            <a:r>
              <a:rPr lang="en-US" dirty="0" smtClean="0"/>
              <a:t>. ACTH and estrogen)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853440"/>
          </a:xfrm>
        </p:spPr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772400" cy="4525963"/>
          </a:xfrm>
        </p:spPr>
        <p:txBody>
          <a:bodyPr/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FF3300"/>
                </a:solidFill>
              </a:rPr>
              <a:t>target cells</a:t>
            </a:r>
            <a:r>
              <a:rPr lang="en-US" dirty="0"/>
              <a:t>?</a:t>
            </a:r>
          </a:p>
          <a:p>
            <a:pPr>
              <a:buFontTx/>
              <a:buNone/>
            </a:pPr>
            <a:r>
              <a:rPr lang="en-US" sz="2400" dirty="0" smtClean="0"/>
              <a:t>	Target </a:t>
            </a:r>
            <a:r>
              <a:rPr lang="en-US" sz="2400" dirty="0"/>
              <a:t>cells refer to cells that contain specific receptors (binding sites) for a particular hormone. 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 cstate="print"/>
          <a:srcRect t="18512" b="15671"/>
          <a:stretch>
            <a:fillRect/>
          </a:stretch>
        </p:blipFill>
        <p:spPr bwMode="auto">
          <a:xfrm>
            <a:off x="762000" y="2819400"/>
            <a:ext cx="6477000" cy="3200400"/>
          </a:xfrm>
          <a:prstGeom prst="rect">
            <a:avLst/>
          </a:prstGeom>
          <a:noFill/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81000" y="6080125"/>
            <a:ext cx="2438400" cy="396875"/>
          </a:xfrm>
          <a:prstGeom prst="rect">
            <a:avLst/>
          </a:prstGeom>
          <a:solidFill>
            <a:srgbClr val="E6F9FF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>
                <a:latin typeface="Helvetica" pitchFamily="34" charset="0"/>
              </a:rPr>
              <a:t>Silverthorn, Human Physiology, 3rd edition Figure 6-1&amp;2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structure of hormones</a:t>
            </a:r>
          </a:p>
          <a:p>
            <a:pPr lvl="1"/>
            <a:r>
              <a:rPr lang="en-US" dirty="0" smtClean="0"/>
              <a:t>Three general classes of hormones:</a:t>
            </a:r>
          </a:p>
          <a:p>
            <a:pPr lvl="2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Proteins</a:t>
            </a:r>
            <a:r>
              <a:rPr lang="en-US" sz="2400" dirty="0" smtClean="0"/>
              <a:t> and polypeptides (anterior and posterior pituitary, pancreas and parathyroid hormones) stored in vesicles until needed</a:t>
            </a:r>
          </a:p>
          <a:p>
            <a:pPr lvl="2">
              <a:buNone/>
            </a:pPr>
            <a:endParaRPr lang="en-US" sz="2400" dirty="0" smtClean="0"/>
          </a:p>
          <a:p>
            <a:pPr lvl="2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Steroids</a:t>
            </a:r>
            <a:r>
              <a:rPr lang="en-US" sz="2400" dirty="0" smtClean="0"/>
              <a:t> (adrenal cortex, ovarian and testicular hormones) diffuse across the cell membrane</a:t>
            </a:r>
          </a:p>
          <a:p>
            <a:pPr lvl="2">
              <a:buNone/>
            </a:pPr>
            <a:endParaRPr lang="en-US" sz="2400" dirty="0" smtClean="0"/>
          </a:p>
          <a:p>
            <a:pPr lvl="2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Derivatives of amino acid tyrosine </a:t>
            </a:r>
            <a:r>
              <a:rPr lang="en-US" sz="2400" dirty="0" smtClean="0"/>
              <a:t>(thyroid hormones and </a:t>
            </a:r>
            <a:r>
              <a:rPr lang="en-US" sz="2400" dirty="0" err="1" smtClean="0"/>
              <a:t>catecholamines</a:t>
            </a:r>
            <a:r>
              <a:rPr lang="en-US" sz="2400" dirty="0" smtClean="0"/>
              <a:t>)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Peptide (Protein) Hormones</a:t>
            </a:r>
            <a:endParaRPr lang="en-GB" sz="3200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236536"/>
          </a:xfrm>
        </p:spPr>
        <p:txBody>
          <a:bodyPr/>
          <a:lstStyle/>
          <a:p>
            <a:r>
              <a:rPr lang="en-US" altLang="en-US" sz="2400" b="1" dirty="0" smtClean="0"/>
              <a:t>Synthesis as </a:t>
            </a:r>
            <a:r>
              <a:rPr lang="en-US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preprohormone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b="1" dirty="0" smtClean="0">
                <a:sym typeface="Symbol" pitchFamily="18" charset="2"/>
              </a:rPr>
              <a:t> post-translational modification to </a:t>
            </a:r>
            <a:r>
              <a:rPr lang="en-US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prohormone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>
                <a:sym typeface="Symbol" pitchFamily="18" charset="2"/>
              </a:rPr>
              <a:t></a:t>
            </a:r>
            <a:r>
              <a:rPr lang="en-US" altLang="en-US" sz="2400" b="1" dirty="0" smtClean="0"/>
              <a:t> then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hormone</a:t>
            </a:r>
          </a:p>
          <a:p>
            <a:endParaRPr lang="en-GB" dirty="0"/>
          </a:p>
        </p:txBody>
      </p:sp>
      <p:pic>
        <p:nvPicPr>
          <p:cNvPr id="4" name="Picture 13" descr="07-03_PeptideSynthesis_L"/>
          <p:cNvPicPr>
            <a:picLocks noChangeAspect="1" noChangeArrowheads="1"/>
          </p:cNvPicPr>
          <p:nvPr/>
        </p:nvPicPr>
        <p:blipFill>
          <a:blip r:embed="rId2" cstate="print"/>
          <a:srcRect t="22853"/>
          <a:stretch>
            <a:fillRect/>
          </a:stretch>
        </p:blipFill>
        <p:spPr>
          <a:xfrm>
            <a:off x="228600" y="2719450"/>
            <a:ext cx="7772400" cy="41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smtClean="0"/>
              <a:t>Peptide (Protein) Hormones</a:t>
            </a:r>
            <a:endParaRPr lang="en-GB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514784"/>
          </a:xfrm>
        </p:spPr>
        <p:txBody>
          <a:bodyPr/>
          <a:lstStyle/>
          <a:p>
            <a:r>
              <a:rPr lang="en-US" dirty="0" smtClean="0"/>
              <a:t>Example of protein hormone</a:t>
            </a:r>
          </a:p>
          <a:p>
            <a:pPr lvl="1"/>
            <a:r>
              <a:rPr lang="en-US" dirty="0" smtClean="0"/>
              <a:t>Insulin </a:t>
            </a:r>
            <a:endParaRPr lang="en-GB" dirty="0"/>
          </a:p>
        </p:txBody>
      </p:sp>
      <p:pic>
        <p:nvPicPr>
          <p:cNvPr id="6" name="Picture 2" descr="C:\Users\User\Desktop\Pictures Hana\Insulin 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1528" y="3401568"/>
            <a:ext cx="7210872" cy="1780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Steroid Hormones</a:t>
            </a:r>
            <a:endParaRPr lang="en-GB" altLang="en-US" sz="3200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Secreted by gonads, adrenals, placenta</a:t>
            </a:r>
          </a:p>
          <a:p>
            <a:pPr>
              <a:defRPr/>
            </a:pPr>
            <a:r>
              <a:rPr lang="en-US" sz="2400" dirty="0" smtClean="0"/>
              <a:t>Derived from cholesterol (</a:t>
            </a:r>
            <a:r>
              <a:rPr lang="en-US" sz="2400" dirty="0" err="1" smtClean="0"/>
              <a:t>lipophilic</a:t>
            </a:r>
            <a:r>
              <a:rPr lang="en-US" sz="2400" dirty="0" smtClean="0"/>
              <a:t>)</a:t>
            </a:r>
          </a:p>
          <a:p>
            <a:pPr lvl="1">
              <a:defRPr/>
            </a:pPr>
            <a:r>
              <a:rPr lang="en-US" sz="2000" dirty="0" smtClean="0"/>
              <a:t>Cross membranes (no storage)</a:t>
            </a:r>
          </a:p>
          <a:p>
            <a:pPr>
              <a:defRPr/>
            </a:pPr>
            <a:r>
              <a:rPr lang="en-US" sz="2400" dirty="0" smtClean="0"/>
              <a:t>On-demand synthesis (SER)</a:t>
            </a:r>
          </a:p>
          <a:p>
            <a:pPr>
              <a:defRPr/>
            </a:pPr>
            <a:r>
              <a:rPr lang="en-US" sz="2400" dirty="0" smtClean="0"/>
              <a:t>Usually Bound to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Carrier </a:t>
            </a:r>
            <a:r>
              <a:rPr lang="en-US" sz="2400" dirty="0" smtClean="0"/>
              <a:t>proteins</a:t>
            </a:r>
          </a:p>
          <a:p>
            <a:endParaRPr lang="en-GB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905000" y="3962400"/>
          <a:ext cx="3886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Image" r:id="rId3" imgW="3009524" imgH="2006349" progId="">
                  <p:embed/>
                </p:oleObj>
              </mc:Choice>
              <mc:Fallback>
                <p:oleObj name="Image" r:id="rId3" imgW="3009524" imgH="200634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962400"/>
                        <a:ext cx="38862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Amine Hormones</a:t>
            </a:r>
            <a:endParaRPr lang="en-GB" altLang="en-US" sz="3200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b="1" dirty="0" smtClean="0"/>
              <a:t>Derived from tyrosine or tryptophan</a:t>
            </a:r>
          </a:p>
          <a:p>
            <a:pPr>
              <a:defRPr/>
            </a:pPr>
            <a:r>
              <a:rPr lang="en-US" altLang="en-US" sz="2800" b="1" dirty="0" smtClean="0"/>
              <a:t>3 groups</a:t>
            </a:r>
          </a:p>
          <a:p>
            <a:pPr lvl="1">
              <a:defRPr/>
            </a:pPr>
            <a:r>
              <a:rPr lang="en-US" altLang="en-US" sz="2400" b="1" dirty="0" smtClean="0">
                <a:solidFill>
                  <a:srgbClr val="003300"/>
                </a:solidFill>
              </a:rPr>
              <a:t>Tryptophan </a:t>
            </a:r>
            <a:r>
              <a:rPr lang="en-US" altLang="en-US" sz="2400" b="1" dirty="0" smtClean="0">
                <a:solidFill>
                  <a:srgbClr val="003300"/>
                </a:solidFill>
                <a:sym typeface="Symbol" pitchFamily="18" charset="2"/>
              </a:rPr>
              <a:t> </a:t>
            </a: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sym typeface="Symbol" pitchFamily="18" charset="2"/>
              </a:rPr>
              <a:t>Melatonin</a:t>
            </a:r>
            <a:endParaRPr lang="en-US" altLang="en-US" sz="2400" dirty="0" smtClean="0">
              <a:solidFill>
                <a:schemeClr val="accent4">
                  <a:lumMod val="75000"/>
                </a:schemeClr>
              </a:solidFill>
              <a:sym typeface="Symbol" pitchFamily="18" charset="2"/>
              <a:hlinkClick r:id="" action="ppaction://noaction"/>
            </a:endParaRPr>
          </a:p>
          <a:p>
            <a:pPr lvl="1">
              <a:spcBef>
                <a:spcPct val="100000"/>
              </a:spcBef>
              <a:defRPr/>
            </a:pPr>
            <a:r>
              <a:rPr lang="en-US" altLang="en-US" sz="2400" b="1" dirty="0" smtClean="0">
                <a:solidFill>
                  <a:srgbClr val="CC0099"/>
                </a:solidFill>
                <a:sym typeface="Symbol" pitchFamily="18" charset="2"/>
              </a:rPr>
              <a:t>Tyrosine   </a:t>
            </a:r>
            <a:r>
              <a:rPr lang="en-US" altLang="en-US" sz="2400" b="1" dirty="0" err="1" smtClean="0">
                <a:solidFill>
                  <a:srgbClr val="CC0099"/>
                </a:solidFill>
                <a:sym typeface="Symbol" pitchFamily="18" charset="2"/>
              </a:rPr>
              <a:t>Catecholamines</a:t>
            </a:r>
            <a:r>
              <a:rPr lang="en-US" altLang="en-US" sz="2400" b="1" dirty="0" smtClean="0">
                <a:solidFill>
                  <a:srgbClr val="5B0B2F"/>
                </a:solidFill>
                <a:sym typeface="Symbol" pitchFamily="18" charset="2"/>
              </a:rPr>
              <a:t>	</a:t>
            </a:r>
            <a:r>
              <a:rPr lang="en-US" altLang="en-US" sz="2400" b="1" dirty="0" smtClean="0">
                <a:sym typeface="Symbol" pitchFamily="18" charset="2"/>
              </a:rPr>
              <a:t>				</a:t>
            </a:r>
            <a:r>
              <a:rPr lang="en-US" altLang="en-US" sz="2000" b="1" dirty="0" smtClean="0">
                <a:solidFill>
                  <a:srgbClr val="5B0B2F"/>
                </a:solidFill>
                <a:sym typeface="Symbol" pitchFamily="18" charset="2"/>
              </a:rPr>
              <a:t>behave like peptide hormones</a:t>
            </a:r>
            <a:r>
              <a:rPr lang="en-US" altLang="en-US" sz="2400" b="1" dirty="0" smtClean="0">
                <a:solidFill>
                  <a:srgbClr val="5B0B2F"/>
                </a:solidFill>
                <a:sym typeface="Symbol" pitchFamily="18" charset="2"/>
              </a:rPr>
              <a:t> </a:t>
            </a:r>
          </a:p>
          <a:p>
            <a:pPr lvl="1">
              <a:spcBef>
                <a:spcPct val="100000"/>
              </a:spcBef>
              <a:defRPr/>
            </a:pPr>
            <a:r>
              <a:rPr lang="en-US" altLang="en-US" sz="2400" b="1" dirty="0" smtClean="0">
                <a:solidFill>
                  <a:srgbClr val="6666FF"/>
                </a:solidFill>
                <a:sym typeface="Symbol" pitchFamily="18" charset="2"/>
              </a:rPr>
              <a:t>Tyrosine   Thyroid hormones</a:t>
            </a:r>
            <a:r>
              <a:rPr lang="en-US" altLang="en-US" sz="2400" b="1" dirty="0" smtClean="0">
                <a:sym typeface="Symbol" pitchFamily="18" charset="2"/>
              </a:rPr>
              <a:t> 				</a:t>
            </a:r>
            <a:r>
              <a:rPr lang="en-US" altLang="en-US" sz="2000" b="1" dirty="0" smtClean="0">
                <a:solidFill>
                  <a:srgbClr val="350F57"/>
                </a:solidFill>
                <a:sym typeface="Symbol" pitchFamily="18" charset="2"/>
              </a:rPr>
              <a:t>behave like steroid hormones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91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Transport of hormones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soluble hormones- hydrophilic (peptides &amp; </a:t>
            </a:r>
            <a:r>
              <a:rPr lang="en-US" dirty="0" err="1" smtClean="0"/>
              <a:t>catecholamines</a:t>
            </a:r>
            <a:r>
              <a:rPr lang="en-US" dirty="0" smtClean="0"/>
              <a:t>) dissolved in plasma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Fat soluble hormones – hydrophobic Steroids and thyroid hormones transported bound to plasma proteins (90%), </a:t>
            </a:r>
          </a:p>
          <a:p>
            <a:pPr>
              <a:buNone/>
            </a:pPr>
            <a:r>
              <a:rPr lang="en-US" dirty="0" smtClean="0"/>
              <a:t>   binding to proteins helps to  </a:t>
            </a:r>
          </a:p>
          <a:p>
            <a:pPr lvl="1"/>
            <a:r>
              <a:rPr lang="en-US" dirty="0" smtClean="0"/>
              <a:t>Provide reservoirs</a:t>
            </a:r>
          </a:p>
          <a:p>
            <a:pPr lvl="1"/>
            <a:r>
              <a:rPr lang="en-US" dirty="0" smtClean="0"/>
              <a:t>Slow hormones clearance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Water and fat soluble hormones</a:t>
            </a:r>
            <a:endParaRPr lang="ar-SA" sz="3200" dirty="0"/>
          </a:p>
        </p:txBody>
      </p:sp>
      <p:pic>
        <p:nvPicPr>
          <p:cNvPr id="4" name="Picture 6" descr="45_05ReceptorLocation_2-L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1524000" y="1523999"/>
            <a:ext cx="2147318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45_05ReceptorLocation_2-L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5334000" y="1493837"/>
            <a:ext cx="2147318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96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Mechanism of action of hormones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Mechanism of action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Hormone-receptor interaction (1</a:t>
            </a:r>
            <a:r>
              <a:rPr lang="en-US" baseline="30000" dirty="0" smtClean="0"/>
              <a:t>st</a:t>
            </a:r>
            <a:r>
              <a:rPr lang="en-US" dirty="0" smtClean="0"/>
              <a:t> messenger)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Enzyme activation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Release of the second messenger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Effects on cellular function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Endocrine </a:t>
            </a:r>
            <a:r>
              <a:rPr lang="en-US" dirty="0" err="1" smtClean="0"/>
              <a:t>vs</a:t>
            </a:r>
            <a:r>
              <a:rPr lang="en-US" dirty="0" smtClean="0"/>
              <a:t> exocrine gland</a:t>
            </a:r>
          </a:p>
          <a:p>
            <a:r>
              <a:rPr lang="en-US" dirty="0" smtClean="0"/>
              <a:t>Chemical messengers </a:t>
            </a:r>
          </a:p>
          <a:p>
            <a:r>
              <a:rPr lang="en-US" dirty="0" smtClean="0"/>
              <a:t>Hormone 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Chemical structure</a:t>
            </a:r>
          </a:p>
          <a:p>
            <a:pPr lvl="1"/>
            <a:r>
              <a:rPr lang="en-US" dirty="0" err="1" smtClean="0"/>
              <a:t>Paracrine</a:t>
            </a:r>
            <a:r>
              <a:rPr lang="en-US" dirty="0" smtClean="0"/>
              <a:t> &amp; </a:t>
            </a:r>
            <a:r>
              <a:rPr lang="en-US" dirty="0" err="1" smtClean="0"/>
              <a:t>autocrine</a:t>
            </a:r>
            <a:endParaRPr lang="en-US" dirty="0" smtClean="0"/>
          </a:p>
          <a:p>
            <a:pPr lvl="1"/>
            <a:r>
              <a:rPr lang="en-US" dirty="0" smtClean="0"/>
              <a:t>Transport and clearance </a:t>
            </a:r>
          </a:p>
          <a:p>
            <a:r>
              <a:rPr lang="en-US" dirty="0" smtClean="0"/>
              <a:t>Mechanism of action</a:t>
            </a:r>
          </a:p>
          <a:p>
            <a:pPr lvl="1"/>
            <a:r>
              <a:rPr lang="en-US" dirty="0" smtClean="0"/>
              <a:t>Receptors, down-regulation and up-regulation</a:t>
            </a:r>
          </a:p>
          <a:p>
            <a:pPr lvl="1"/>
            <a:r>
              <a:rPr lang="en-US" dirty="0" smtClean="0"/>
              <a:t>Intracellular signaling</a:t>
            </a:r>
          </a:p>
          <a:p>
            <a:pPr lvl="1"/>
            <a:r>
              <a:rPr lang="en-US" dirty="0" smtClean="0"/>
              <a:t>Second messenger (</a:t>
            </a:r>
            <a:r>
              <a:rPr lang="en-US" dirty="0" err="1" smtClean="0"/>
              <a:t>cAMP</a:t>
            </a:r>
            <a:r>
              <a:rPr lang="en-US" dirty="0" smtClean="0"/>
              <a:t>, IP3)</a:t>
            </a:r>
          </a:p>
          <a:p>
            <a:endParaRPr lang="en-US" dirty="0"/>
          </a:p>
        </p:txBody>
      </p:sp>
      <p:sp>
        <p:nvSpPr>
          <p:cNvPr id="1026" name="AutoShape 2" descr="mk:@MSITStore:D:\Mobeireeks%20Docs\Hana\Hana%201\Guyton%20&amp;%20Hall%20Textbook%20Of%20Medical%20Physiology%2011th_Edition.chm::/www.studentconsult.com/common/showimage.cfm@mediaisbn=0721602401&amp;permission=true&amp;size=fullsize&amp;figfile=s02401-075-g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Receptors:</a:t>
            </a:r>
          </a:p>
          <a:p>
            <a:pPr lvl="1"/>
            <a:r>
              <a:rPr lang="en-US" dirty="0" smtClean="0"/>
              <a:t>Hormonal receptors are large proteins</a:t>
            </a:r>
          </a:p>
          <a:p>
            <a:pPr lvl="1"/>
            <a:r>
              <a:rPr lang="en-US" dirty="0" smtClean="0"/>
              <a:t>2000-100,000 receptors/cell</a:t>
            </a:r>
          </a:p>
          <a:p>
            <a:pPr lvl="1"/>
            <a:r>
              <a:rPr lang="en-US" dirty="0" smtClean="0"/>
              <a:t>Receptors are highly specific for a single hormone</a:t>
            </a:r>
          </a:p>
          <a:p>
            <a:r>
              <a:rPr lang="en-US" dirty="0" smtClean="0"/>
              <a:t>Receptor’s Location:</a:t>
            </a:r>
          </a:p>
          <a:p>
            <a:pPr lvl="1"/>
            <a:r>
              <a:rPr lang="en-US" dirty="0" smtClean="0"/>
              <a:t>On the surface of cell membrane (proteins, peptides and </a:t>
            </a:r>
            <a:r>
              <a:rPr lang="en-US" dirty="0" err="1" smtClean="0"/>
              <a:t>catecholamines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the cell cytoplasm (Steroids)</a:t>
            </a:r>
          </a:p>
          <a:p>
            <a:pPr lvl="1"/>
            <a:r>
              <a:rPr lang="en-US" dirty="0" smtClean="0"/>
              <a:t>In the cell nucleus (thyroid hormones)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 of action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3100" dirty="0" err="1" smtClean="0"/>
              <a:t>peptids</a:t>
            </a:r>
            <a:r>
              <a:rPr lang="en-US" sz="3100" dirty="0" smtClean="0"/>
              <a:t> and protein hormones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5602" name="Picture 2" descr="http://www.anselm.edu/homepage/jpitocch/genbio/messe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8929" y="1600200"/>
            <a:ext cx="4354471" cy="3677702"/>
          </a:xfrm>
          <a:prstGeom prst="rect">
            <a:avLst/>
          </a:prstGeom>
          <a:noFill/>
        </p:spPr>
      </p:pic>
      <p:pic>
        <p:nvPicPr>
          <p:cNvPr id="5" name="Picture 5" descr="45_06CellSurfSigTrans_2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390257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messenger</a:t>
            </a:r>
            <a:br>
              <a:rPr lang="en-US" dirty="0" smtClean="0"/>
            </a:br>
            <a:r>
              <a:rPr lang="en-US" dirty="0" smtClean="0"/>
              <a:t>(ADYNYLATE CYCLASE-</a:t>
            </a:r>
            <a:r>
              <a:rPr lang="en-US" sz="2700" dirty="0" smtClean="0"/>
              <a:t>C</a:t>
            </a:r>
            <a:r>
              <a:rPr lang="en-US" dirty="0" smtClean="0"/>
              <a:t>AMP)</a:t>
            </a:r>
            <a:endParaRPr lang="en-GB" dirty="0"/>
          </a:p>
        </p:txBody>
      </p:sp>
      <p:pic>
        <p:nvPicPr>
          <p:cNvPr id="3" name="Picture 2" descr="http://classes.midlandstech.edu/carterp/Courses/bio211/chap16/ch_16_label-edit/Slide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755007"/>
            <a:ext cx="5990962" cy="302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1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527646"/>
            <a:ext cx="3653046" cy="220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messenger</a:t>
            </a:r>
            <a:br>
              <a:rPr lang="en-US" dirty="0" smtClean="0"/>
            </a:br>
            <a:r>
              <a:rPr lang="en-US" dirty="0" smtClean="0"/>
              <a:t>(PPOSPHOLIPASE C-ip</a:t>
            </a:r>
            <a:r>
              <a:rPr lang="en-US" sz="2000" dirty="0" smtClean="0"/>
              <a:t>3</a:t>
            </a:r>
            <a:r>
              <a:rPr lang="en-US" dirty="0" smtClean="0"/>
              <a:t>)</a:t>
            </a:r>
            <a:endParaRPr lang="en-GB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76200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SECOnd</a:t>
            </a:r>
            <a:r>
              <a:rPr lang="en-US" dirty="0" smtClean="0"/>
              <a:t> Messenger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3400" dirty="0" smtClean="0"/>
              <a:t>Tyrosine </a:t>
            </a:r>
            <a:r>
              <a:rPr lang="en-US" sz="3400" dirty="0" err="1" smtClean="0"/>
              <a:t>Kinase</a:t>
            </a:r>
            <a:r>
              <a:rPr lang="en-US" sz="3400" dirty="0" smtClean="0"/>
              <a:t> System)</a:t>
            </a:r>
            <a:endParaRPr lang="en-GB" sz="3400" dirty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Is used by insulin &amp; many growth factors to cause cellular effects</a:t>
            </a:r>
          </a:p>
          <a:p>
            <a:r>
              <a:rPr lang="en-US" sz="2400" dirty="0" smtClean="0"/>
              <a:t>Surface receptor is tyrosine </a:t>
            </a:r>
            <a:r>
              <a:rPr lang="en-US" sz="2400" dirty="0" err="1" smtClean="0"/>
              <a:t>kinase</a:t>
            </a:r>
            <a:endParaRPr lang="en-US" sz="2400" dirty="0" smtClean="0"/>
          </a:p>
          <a:p>
            <a:pPr lvl="1"/>
            <a:r>
              <a:rPr lang="en-US" sz="2400" dirty="0" smtClean="0"/>
              <a:t>Consists of 2 units that form active </a:t>
            </a:r>
            <a:r>
              <a:rPr lang="en-US" sz="2400" dirty="0" err="1" smtClean="0"/>
              <a:t>dimer</a:t>
            </a:r>
            <a:r>
              <a:rPr lang="en-US" sz="2400" dirty="0" smtClean="0"/>
              <a:t> when insulin binds </a:t>
            </a:r>
          </a:p>
          <a:p>
            <a:endParaRPr lang="en-GB" dirty="0"/>
          </a:p>
        </p:txBody>
      </p:sp>
      <p:sp>
        <p:nvSpPr>
          <p:cNvPr id="5" name="عنصر نائب للقصاصة الفنية 4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269" y="1981200"/>
            <a:ext cx="368913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SECOnd</a:t>
            </a:r>
            <a:r>
              <a:rPr lang="en-US" dirty="0" smtClean="0"/>
              <a:t> Messenger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3400" dirty="0" smtClean="0"/>
              <a:t>Tyrosine </a:t>
            </a:r>
            <a:r>
              <a:rPr lang="en-US" sz="3400" dirty="0" err="1" smtClean="0"/>
              <a:t>Kinase</a:t>
            </a:r>
            <a:r>
              <a:rPr lang="en-US" sz="3400" dirty="0" smtClean="0"/>
              <a:t> System)</a:t>
            </a:r>
            <a:endParaRPr lang="en-GB" sz="3400" dirty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700" dirty="0" smtClean="0"/>
              <a:t>Activated tyrosine </a:t>
            </a:r>
            <a:r>
              <a:rPr lang="en-US" sz="2700" dirty="0" err="1" smtClean="0"/>
              <a:t>kinase</a:t>
            </a:r>
            <a:r>
              <a:rPr lang="en-US" sz="2700" dirty="0" smtClean="0"/>
              <a:t> </a:t>
            </a:r>
            <a:r>
              <a:rPr lang="en-US" sz="2700" dirty="0" err="1" smtClean="0"/>
              <a:t>phosphorylates</a:t>
            </a:r>
            <a:r>
              <a:rPr lang="en-US" sz="2700" dirty="0" smtClean="0"/>
              <a:t> signaling molecules </a:t>
            </a:r>
          </a:p>
          <a:p>
            <a:r>
              <a:rPr lang="en-US" sz="2700" dirty="0" err="1" smtClean="0"/>
              <a:t>Inducton</a:t>
            </a:r>
            <a:r>
              <a:rPr lang="en-US" sz="2700" dirty="0" smtClean="0"/>
              <a:t> of hormone/growth factor effects</a:t>
            </a:r>
          </a:p>
          <a:p>
            <a:endParaRPr lang="en-GB" dirty="0"/>
          </a:p>
        </p:txBody>
      </p:sp>
      <p:pic>
        <p:nvPicPr>
          <p:cNvPr id="6" name="ClipArt Placeholder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35034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 of action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3100" dirty="0" smtClean="0"/>
              <a:t>steroid hormones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4572000" cy="516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 of action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3100" dirty="0" smtClean="0"/>
              <a:t>steroid hormones</a:t>
            </a:r>
            <a:r>
              <a:rPr lang="en-US" dirty="0" smtClean="0"/>
              <a:t>)</a:t>
            </a:r>
            <a:endParaRPr lang="en-GB" dirty="0"/>
          </a:p>
        </p:txBody>
      </p:sp>
      <p:pic>
        <p:nvPicPr>
          <p:cNvPr id="3" name="Picture 3" descr="http://classes.midlandstech.edu/carterp/Courses/bio211/chap16/ch_16_label-edit/Slide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59817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Regulation of hormonal receptors</a:t>
            </a:r>
          </a:p>
          <a:p>
            <a:pPr lvl="1"/>
            <a:r>
              <a:rPr lang="en-US" dirty="0" smtClean="0"/>
              <a:t>Receptors does not remain constant</a:t>
            </a:r>
          </a:p>
          <a:p>
            <a:pPr lvl="2"/>
            <a:r>
              <a:rPr lang="en-US" dirty="0" smtClean="0"/>
              <a:t>Inactivated or destroyed</a:t>
            </a:r>
          </a:p>
          <a:p>
            <a:pPr lvl="2"/>
            <a:r>
              <a:rPr lang="en-US" dirty="0" smtClean="0"/>
              <a:t>Reactivated or manufactured</a:t>
            </a:r>
          </a:p>
          <a:p>
            <a:pPr lvl="1"/>
            <a:r>
              <a:rPr lang="en-US" dirty="0" err="1" smtClean="0"/>
              <a:t>Downregulation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Increase hormone concentration leads to decrease in the number of active receptors</a:t>
            </a:r>
          </a:p>
          <a:p>
            <a:pPr lvl="2"/>
            <a:r>
              <a:rPr lang="en-US" dirty="0" smtClean="0"/>
              <a:t>Most peptide hormones have </a:t>
            </a:r>
            <a:r>
              <a:rPr lang="en-US" u="sng" dirty="0" err="1" smtClean="0">
                <a:solidFill>
                  <a:srgbClr val="008040"/>
                </a:solidFill>
              </a:rPr>
              <a:t>pulsatile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008040"/>
                </a:solidFill>
              </a:rPr>
              <a:t>secretion</a:t>
            </a:r>
            <a:r>
              <a:rPr lang="en-US" dirty="0" smtClean="0"/>
              <a:t> which prevents </a:t>
            </a:r>
            <a:r>
              <a:rPr lang="en-US" dirty="0" err="1" smtClean="0"/>
              <a:t>downregulation</a:t>
            </a:r>
            <a:endParaRPr lang="en-US" dirty="0" smtClean="0"/>
          </a:p>
          <a:p>
            <a:pPr lvl="1"/>
            <a:r>
              <a:rPr lang="en-US" dirty="0" err="1" smtClean="0"/>
              <a:t>Upregulation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The hormone induces greater than normal formation of a receptor or intracellular signaling proteins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Clearance of hormones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factors control the concentration of a hormone in the blood:</a:t>
            </a:r>
          </a:p>
          <a:p>
            <a:pPr lvl="1"/>
            <a:r>
              <a:rPr lang="en-US" dirty="0" smtClean="0"/>
              <a:t>The rate of its secretion</a:t>
            </a:r>
          </a:p>
          <a:p>
            <a:pPr lvl="1"/>
            <a:r>
              <a:rPr lang="en-US" dirty="0" smtClean="0"/>
              <a:t>The rate of its removal (metabolic </a:t>
            </a:r>
            <a:r>
              <a:rPr lang="en-US" dirty="0" err="1" smtClean="0"/>
              <a:t>clerance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Hormones are cleared by:</a:t>
            </a:r>
          </a:p>
          <a:p>
            <a:pPr lvl="1"/>
            <a:r>
              <a:rPr lang="en-US" dirty="0" smtClean="0"/>
              <a:t>Metabolic destruction by tissues</a:t>
            </a:r>
          </a:p>
          <a:p>
            <a:pPr lvl="1"/>
            <a:r>
              <a:rPr lang="en-US" dirty="0" smtClean="0"/>
              <a:t>Binding with tissues</a:t>
            </a:r>
          </a:p>
          <a:p>
            <a:pPr lvl="1"/>
            <a:r>
              <a:rPr lang="en-US" dirty="0" smtClean="0"/>
              <a:t>Excretion by the liver into bile</a:t>
            </a:r>
          </a:p>
          <a:p>
            <a:pPr lvl="1"/>
            <a:r>
              <a:rPr lang="en-US" dirty="0" smtClean="0"/>
              <a:t>Excretion by the kidney into urine</a:t>
            </a:r>
          </a:p>
          <a:p>
            <a:r>
              <a:rPr lang="en-US" dirty="0" smtClean="0"/>
              <a:t>Clearance of protein bound hormones is slower than clearance of peptide hormones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3810000" cy="4114800"/>
          </a:xfrm>
        </p:spPr>
        <p:txBody>
          <a:bodyPr/>
          <a:lstStyle/>
          <a:p>
            <a:pPr marL="533400" indent="-533400">
              <a:buFont typeface="Times"/>
              <a:buAutoNum type="alphaUcPeriod"/>
            </a:pPr>
            <a:r>
              <a:rPr lang="en-US" sz="2400" b="1"/>
              <a:t>Exocrine gland</a:t>
            </a:r>
            <a:endParaRPr lang="en-US" sz="2000"/>
          </a:p>
          <a:p>
            <a:pPr marL="914400" lvl="1" indent="-457200"/>
            <a:r>
              <a:rPr lang="en-US" sz="2400"/>
              <a:t>Ducts</a:t>
            </a:r>
          </a:p>
          <a:p>
            <a:pPr marL="914400" lvl="1" indent="-457200"/>
            <a:r>
              <a:rPr lang="en-US" sz="2400"/>
              <a:t>Lumen and surfaces</a:t>
            </a:r>
          </a:p>
          <a:p>
            <a:pPr marL="914400" lvl="1" indent="-457200"/>
            <a:endParaRPr lang="en-US" sz="2000" b="1"/>
          </a:p>
          <a:p>
            <a:pPr marL="533400" indent="-533400">
              <a:buFont typeface="Times"/>
              <a:buAutoNum type="alphaUcPeriod"/>
            </a:pPr>
            <a:r>
              <a:rPr lang="en-US" sz="2400" b="1"/>
              <a:t>Endocrine gland</a:t>
            </a:r>
            <a:r>
              <a:rPr lang="en-US" sz="2000"/>
              <a:t> </a:t>
            </a:r>
          </a:p>
          <a:p>
            <a:pPr marL="914400" lvl="1" indent="-457200"/>
            <a:r>
              <a:rPr lang="en-US" sz="2400"/>
              <a:t>Chemical messengers</a:t>
            </a:r>
          </a:p>
          <a:p>
            <a:pPr marL="914400" lvl="1" indent="-457200"/>
            <a:r>
              <a:rPr lang="en-US" sz="2400"/>
              <a:t>Blood stream</a:t>
            </a:r>
            <a:endParaRPr lang="en-US" sz="1800"/>
          </a:p>
          <a:p>
            <a:pPr marL="914400" lvl="1" indent="-457200">
              <a:buFontTx/>
              <a:buNone/>
            </a:pPr>
            <a:r>
              <a:rPr lang="en-US" sz="1800"/>
              <a:t>	</a:t>
            </a:r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905000"/>
            <a:ext cx="3352800" cy="3352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 smtClean="0"/>
              <a:t>Hormone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Multiple hormones can affect a single target simultaneously </a:t>
            </a:r>
          </a:p>
          <a:p>
            <a:r>
              <a:rPr lang="en-US" altLang="en-US" dirty="0" smtClean="0"/>
              <a:t>Three types of hormone interactions</a:t>
            </a:r>
            <a:r>
              <a:rPr lang="en-US" altLang="en-US" sz="2800" b="1" i="1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400" b="1" dirty="0" smtClean="0"/>
              <a:t>Synergism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400" b="1" dirty="0" smtClean="0"/>
              <a:t>Permissiveness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400" b="1" dirty="0" smtClean="0"/>
              <a:t>Antagonism</a:t>
            </a:r>
          </a:p>
          <a:p>
            <a:pPr marL="971550" lvl="1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altLang="en-US" sz="3600" dirty="0" smtClean="0"/>
              <a:t>Synergism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2886384"/>
          </a:xfrm>
        </p:spPr>
        <p:txBody>
          <a:bodyPr/>
          <a:lstStyle/>
          <a:p>
            <a:pPr>
              <a:spcBef>
                <a:spcPct val="85000"/>
              </a:spcBef>
              <a:defRPr/>
            </a:pPr>
            <a:r>
              <a:rPr lang="en-US" altLang="en-US" sz="2800" b="1" dirty="0" smtClean="0"/>
              <a:t>Combined action of hormones is more than just additive!</a:t>
            </a:r>
          </a:p>
          <a:p>
            <a:pPr>
              <a:spcBef>
                <a:spcPct val="85000"/>
              </a:spcBef>
              <a:defRPr/>
            </a:pPr>
            <a:r>
              <a:rPr lang="en-US" altLang="en-US" sz="2800" b="1" dirty="0" smtClean="0"/>
              <a:t>Example: Blood glucose levels &amp; synergistic effects of glucagon, </a:t>
            </a:r>
            <a:r>
              <a:rPr lang="en-US" altLang="en-US" sz="2800" b="1" dirty="0" err="1" smtClean="0"/>
              <a:t>cortisol</a:t>
            </a:r>
            <a:r>
              <a:rPr lang="en-US" altLang="en-US" sz="2800" b="1" dirty="0" smtClean="0"/>
              <a:t> and epinephrine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7994" t="17088" r="9232"/>
          <a:stretch>
            <a:fillRect/>
          </a:stretch>
        </p:blipFill>
        <p:spPr bwMode="auto">
          <a:xfrm>
            <a:off x="1143000" y="3657600"/>
            <a:ext cx="4724400" cy="310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Permissiveness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5000"/>
              </a:spcBef>
              <a:defRPr/>
            </a:pPr>
            <a:r>
              <a:rPr lang="en-US" altLang="en-US" sz="2400" b="1" dirty="0" smtClean="0"/>
              <a:t>One hormone allows another hormone to have its full effect</a:t>
            </a:r>
          </a:p>
          <a:p>
            <a:pPr lvl="1">
              <a:spcBef>
                <a:spcPct val="15000"/>
              </a:spcBef>
              <a:defRPr/>
            </a:pPr>
            <a:r>
              <a:rPr lang="en-US" altLang="en-US" sz="2000" b="1" dirty="0" smtClean="0"/>
              <a:t>Especially during growth</a:t>
            </a:r>
          </a:p>
          <a:p>
            <a:pPr>
              <a:spcBef>
                <a:spcPct val="15000"/>
              </a:spcBef>
              <a:defRPr/>
            </a:pPr>
            <a:r>
              <a:rPr lang="en-US" b="1" dirty="0" smtClean="0"/>
              <a:t>Example </a:t>
            </a:r>
          </a:p>
          <a:p>
            <a:pPr lvl="1">
              <a:spcBef>
                <a:spcPct val="15000"/>
              </a:spcBef>
              <a:defRPr/>
            </a:pPr>
            <a:r>
              <a:rPr lang="en-US" b="1" dirty="0" smtClean="0"/>
              <a:t>Thyroid hormone have permissive effect on growth hormone action</a:t>
            </a:r>
          </a:p>
          <a:p>
            <a:pPr lvl="1">
              <a:spcBef>
                <a:spcPct val="15000"/>
              </a:spcBef>
              <a:defRPr/>
            </a:pPr>
            <a:r>
              <a:rPr lang="en-US" b="1" dirty="0" smtClean="0"/>
              <a:t>Deficiency of thyroid hormone in infants leads to dwarfism.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Antagonism</a:t>
            </a:r>
            <a:endParaRPr lang="en-GB" altLang="en-US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Antagonistic hormones have opposing physiological actions –</a:t>
            </a:r>
          </a:p>
          <a:p>
            <a:pPr lvl="1"/>
            <a:r>
              <a:rPr lang="en-US" altLang="en-US" dirty="0" smtClean="0"/>
              <a:t> Hormone B diminishes the effect of hormone A</a:t>
            </a:r>
          </a:p>
          <a:p>
            <a:r>
              <a:rPr lang="en-US" dirty="0" smtClean="0"/>
              <a:t>Example </a:t>
            </a:r>
          </a:p>
          <a:p>
            <a:pPr lvl="1"/>
            <a:r>
              <a:rPr lang="en-US" dirty="0" smtClean="0"/>
              <a:t>Glucagon antagonizes the action of insulin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messengers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activities of cells, tissues and organs are coordinated by chemical messengers</a:t>
            </a:r>
          </a:p>
          <a:p>
            <a:pPr lvl="1"/>
            <a:r>
              <a:rPr lang="en-US" dirty="0" smtClean="0"/>
              <a:t>Neurotransmitters</a:t>
            </a:r>
          </a:p>
          <a:p>
            <a:pPr lvl="1"/>
            <a:r>
              <a:rPr lang="en-US" dirty="0" smtClean="0"/>
              <a:t>Endocrine hormones </a:t>
            </a:r>
          </a:p>
          <a:p>
            <a:pPr lvl="1"/>
            <a:r>
              <a:rPr lang="en-US" dirty="0" err="1" smtClean="0"/>
              <a:t>Neuroendocrine</a:t>
            </a:r>
            <a:r>
              <a:rPr lang="en-US" dirty="0" smtClean="0"/>
              <a:t> hormones</a:t>
            </a:r>
          </a:p>
          <a:p>
            <a:pPr lvl="1"/>
            <a:r>
              <a:rPr lang="en-US" dirty="0" err="1" smtClean="0"/>
              <a:t>Paracrines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Autocrines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Cytokines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5_02aIntercellCommunABC-L"/>
          <p:cNvPicPr>
            <a:picLocks noChangeAspect="1" noChangeArrowheads="1"/>
          </p:cNvPicPr>
          <p:nvPr/>
        </p:nvPicPr>
        <p:blipFill>
          <a:blip r:embed="rId2" cstate="print"/>
          <a:srcRect b="66208"/>
          <a:stretch>
            <a:fillRect/>
          </a:stretch>
        </p:blipFill>
        <p:spPr bwMode="auto">
          <a:xfrm>
            <a:off x="685800" y="122430"/>
            <a:ext cx="5715000" cy="21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45_02aIntercellCommunABC-L"/>
          <p:cNvPicPr>
            <a:picLocks noChangeAspect="1" noChangeArrowheads="1"/>
          </p:cNvPicPr>
          <p:nvPr/>
        </p:nvPicPr>
        <p:blipFill>
          <a:blip r:embed="rId2" cstate="print"/>
          <a:srcRect t="33792" b="31450"/>
          <a:stretch>
            <a:fillRect/>
          </a:stretch>
        </p:blipFill>
        <p:spPr bwMode="auto">
          <a:xfrm>
            <a:off x="685800" y="2209800"/>
            <a:ext cx="5791200" cy="225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45_02aIntercellCommunABC-L"/>
          <p:cNvPicPr>
            <a:picLocks noChangeAspect="1" noChangeArrowheads="1"/>
          </p:cNvPicPr>
          <p:nvPr/>
        </p:nvPicPr>
        <p:blipFill>
          <a:blip r:embed="rId2" cstate="print"/>
          <a:srcRect t="67522" b="-2075"/>
          <a:stretch>
            <a:fillRect/>
          </a:stretch>
        </p:blipFill>
        <p:spPr bwMode="auto">
          <a:xfrm>
            <a:off x="762000" y="4495800"/>
            <a:ext cx="5715000" cy="221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45_02bIntercellCommunDE-L"/>
          <p:cNvPicPr>
            <a:picLocks noChangeAspect="1" noChangeArrowheads="1"/>
          </p:cNvPicPr>
          <p:nvPr/>
        </p:nvPicPr>
        <p:blipFill>
          <a:blip r:embed="rId3" cstate="print"/>
          <a:srcRect t="51169"/>
          <a:stretch>
            <a:fillRect/>
          </a:stretch>
        </p:blipFill>
        <p:spPr bwMode="auto">
          <a:xfrm>
            <a:off x="228600" y="3490912"/>
            <a:ext cx="78882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45_02bIntercellCommunDE-L"/>
          <p:cNvPicPr>
            <a:picLocks noChangeAspect="1" noChangeArrowheads="1"/>
          </p:cNvPicPr>
          <p:nvPr/>
        </p:nvPicPr>
        <p:blipFill>
          <a:blip r:embed="rId3" cstate="print"/>
          <a:srcRect b="51146"/>
          <a:stretch>
            <a:fillRect/>
          </a:stretch>
        </p:blipFill>
        <p:spPr bwMode="auto">
          <a:xfrm>
            <a:off x="236536" y="304800"/>
            <a:ext cx="7888288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Endocrine glands: </a:t>
            </a:r>
          </a:p>
          <a:p>
            <a:pPr lvl="1"/>
            <a:r>
              <a:rPr lang="en-US" dirty="0" smtClean="0"/>
              <a:t>Pituitary </a:t>
            </a:r>
          </a:p>
          <a:p>
            <a:pPr lvl="1"/>
            <a:r>
              <a:rPr lang="en-US" dirty="0" smtClean="0"/>
              <a:t>Thyroid </a:t>
            </a:r>
          </a:p>
          <a:p>
            <a:pPr lvl="1"/>
            <a:r>
              <a:rPr lang="en-US" dirty="0" smtClean="0"/>
              <a:t>Parathyroid </a:t>
            </a:r>
          </a:p>
          <a:p>
            <a:pPr lvl="1"/>
            <a:r>
              <a:rPr lang="en-US" dirty="0" smtClean="0"/>
              <a:t>Adrenal</a:t>
            </a:r>
          </a:p>
          <a:p>
            <a:pPr lvl="1"/>
            <a:r>
              <a:rPr lang="en-US" dirty="0" smtClean="0"/>
              <a:t>Pancreas</a:t>
            </a:r>
          </a:p>
          <a:p>
            <a:pPr lvl="1"/>
            <a:r>
              <a:rPr lang="en-US" dirty="0" smtClean="0"/>
              <a:t>Ovaries  </a:t>
            </a:r>
          </a:p>
          <a:p>
            <a:pPr lvl="1"/>
            <a:r>
              <a:rPr lang="en-US" dirty="0" smtClean="0"/>
              <a:t>Testes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14" descr="45_10HumanEndocGlands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057400"/>
            <a:ext cx="5127635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onnecticutvalleybiological.com/images/ch9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123" y="0"/>
            <a:ext cx="5246077" cy="681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multiple hormone systems play a key role in regulating almost all body functions:</a:t>
            </a:r>
          </a:p>
          <a:p>
            <a:pPr lvl="1"/>
            <a:r>
              <a:rPr lang="en-US" dirty="0" smtClean="0"/>
              <a:t>Metabolism  </a:t>
            </a:r>
          </a:p>
          <a:p>
            <a:pPr lvl="1"/>
            <a:r>
              <a:rPr lang="en-US" dirty="0" smtClean="0"/>
              <a:t>Growth  and development </a:t>
            </a:r>
          </a:p>
          <a:p>
            <a:pPr lvl="1"/>
            <a:r>
              <a:rPr lang="en-US" dirty="0" smtClean="0"/>
              <a:t>Water  and electrolyte balance</a:t>
            </a:r>
          </a:p>
          <a:p>
            <a:pPr lvl="1"/>
            <a:r>
              <a:rPr lang="en-US" dirty="0" smtClean="0"/>
              <a:t>Reproduction</a:t>
            </a:r>
          </a:p>
          <a:p>
            <a:pPr lvl="1"/>
            <a:r>
              <a:rPr lang="en-US" dirty="0" smtClean="0"/>
              <a:t>Behavior 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2068</TotalTime>
  <Words>707</Words>
  <Application>Microsoft Office PowerPoint</Application>
  <PresentationFormat>On-screen Show (4:3)</PresentationFormat>
  <Paragraphs>158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Opulent</vt:lpstr>
      <vt:lpstr>Image</vt:lpstr>
      <vt:lpstr>Endocrinology (Introduction)</vt:lpstr>
      <vt:lpstr>Introduction </vt:lpstr>
      <vt:lpstr>introduction</vt:lpstr>
      <vt:lpstr>Chemical messengers </vt:lpstr>
      <vt:lpstr>PowerPoint Presentation</vt:lpstr>
      <vt:lpstr>PowerPoint Presentation</vt:lpstr>
      <vt:lpstr>Introduction </vt:lpstr>
      <vt:lpstr>PowerPoint Presentation</vt:lpstr>
      <vt:lpstr>Introduction </vt:lpstr>
      <vt:lpstr>Introduction </vt:lpstr>
      <vt:lpstr>Introduction</vt:lpstr>
      <vt:lpstr>Introduction</vt:lpstr>
      <vt:lpstr>Peptide (Protein) Hormones</vt:lpstr>
      <vt:lpstr>Peptide (Protein) Hormones</vt:lpstr>
      <vt:lpstr>Steroid Hormones</vt:lpstr>
      <vt:lpstr>Amine Hormones</vt:lpstr>
      <vt:lpstr>Transport of hormones</vt:lpstr>
      <vt:lpstr>Water and fat soluble hormones</vt:lpstr>
      <vt:lpstr>Mechanism of action of hormones</vt:lpstr>
      <vt:lpstr>PowerPoint Presentation</vt:lpstr>
      <vt:lpstr>Mechanism of action  (peptids and protein hormones)</vt:lpstr>
      <vt:lpstr>Second messenger (ADYNYLATE CYCLASE-CAMP)</vt:lpstr>
      <vt:lpstr>Second messenger (PPOSPHOLIPASE C-ip3)</vt:lpstr>
      <vt:lpstr>SECOnd Messenger  (Tyrosine Kinase System)</vt:lpstr>
      <vt:lpstr>SECOnd Messenger  (Tyrosine Kinase System)</vt:lpstr>
      <vt:lpstr>Mechanism of action  (steroid hormones)</vt:lpstr>
      <vt:lpstr>Mechanism of action  (steroid hormones)</vt:lpstr>
      <vt:lpstr>PowerPoint Presentation</vt:lpstr>
      <vt:lpstr>Clearance of hormones</vt:lpstr>
      <vt:lpstr>Hormone Interactions</vt:lpstr>
      <vt:lpstr>Synergism</vt:lpstr>
      <vt:lpstr>Permissiveness</vt:lpstr>
      <vt:lpstr>Antagonism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3422</cp:lastModifiedBy>
  <cp:revision>127</cp:revision>
  <dcterms:created xsi:type="dcterms:W3CDTF">2010-10-10T16:19:10Z</dcterms:created>
  <dcterms:modified xsi:type="dcterms:W3CDTF">2013-01-26T09:10:04Z</dcterms:modified>
</cp:coreProperties>
</file>