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2" r:id="rId2"/>
    <p:sldId id="273" r:id="rId3"/>
    <p:sldId id="319" r:id="rId4"/>
    <p:sldId id="275" r:id="rId5"/>
    <p:sldId id="263" r:id="rId6"/>
    <p:sldId id="280" r:id="rId7"/>
    <p:sldId id="310" r:id="rId8"/>
    <p:sldId id="277" r:id="rId9"/>
    <p:sldId id="317" r:id="rId10"/>
    <p:sldId id="278" r:id="rId11"/>
    <p:sldId id="305" r:id="rId12"/>
    <p:sldId id="313" r:id="rId13"/>
    <p:sldId id="308" r:id="rId14"/>
    <p:sldId id="306" r:id="rId15"/>
    <p:sldId id="307" r:id="rId16"/>
    <p:sldId id="314" r:id="rId17"/>
    <p:sldId id="279" r:id="rId18"/>
    <p:sldId id="282" r:id="rId19"/>
    <p:sldId id="283" r:id="rId20"/>
    <p:sldId id="303" r:id="rId21"/>
    <p:sldId id="304" r:id="rId22"/>
    <p:sldId id="309" r:id="rId23"/>
    <p:sldId id="311" r:id="rId24"/>
    <p:sldId id="312" r:id="rId25"/>
    <p:sldId id="284" r:id="rId26"/>
    <p:sldId id="296" r:id="rId27"/>
    <p:sldId id="297" r:id="rId28"/>
    <p:sldId id="298" r:id="rId29"/>
    <p:sldId id="318" r:id="rId30"/>
    <p:sldId id="294" r:id="rId31"/>
    <p:sldId id="295" r:id="rId32"/>
    <p:sldId id="299" r:id="rId33"/>
    <p:sldId id="315" r:id="rId34"/>
    <p:sldId id="316" r:id="rId35"/>
    <p:sldId id="289" r:id="rId36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/>
              <a:pPr>
                <a:defRPr/>
              </a:pPr>
              <a:t>10/27/2010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Dr. Hana Alzamil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Mechanisms of bone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Long bones grow in length at </a:t>
            </a:r>
            <a:r>
              <a:rPr lang="en-US" dirty="0" err="1" smtClean="0"/>
              <a:t>epiphyseal</a:t>
            </a:r>
            <a:r>
              <a:rPr lang="en-US" dirty="0" smtClean="0"/>
              <a:t> cartilages, causing deposition of </a:t>
            </a:r>
            <a:r>
              <a:rPr lang="en-US" b="1" dirty="0" smtClean="0"/>
              <a:t>New Cartilage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When bony fusion occurs between shaft &amp; epiphysis at each end, </a:t>
            </a:r>
            <a:r>
              <a:rPr lang="en-US" u="sng" dirty="0" smtClean="0"/>
              <a:t>no further lengthening</a:t>
            </a:r>
            <a:r>
              <a:rPr lang="en-US" dirty="0" smtClean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/>
              <a:t>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</a:t>
            </a:r>
            <a:r>
              <a:rPr lang="en-US" sz="2800" dirty="0" smtClean="0"/>
              <a:t>surfaces of </a:t>
            </a:r>
            <a:r>
              <a:rPr lang="en-US" sz="2800" dirty="0"/>
              <a:t>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  <a:endParaRPr lang="en-US" sz="2800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</a:t>
            </a:r>
            <a:r>
              <a:rPr lang="en-US" sz="2800" dirty="0"/>
              <a:t>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2098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 smtClean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/>
              <a:t>Protein metabolism </a:t>
            </a:r>
            <a:r>
              <a:rPr lang="en-US" sz="2600" dirty="0" smtClean="0">
                <a:solidFill>
                  <a:srgbClr val="0070C0"/>
                </a:solidFill>
              </a:rPr>
              <a:t>(Anabolic)</a:t>
            </a:r>
            <a:r>
              <a:rPr lang="en-US" sz="2600" dirty="0" smtClean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 smtClean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 smtClean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 smtClean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 smtClean="0"/>
              <a:t> </a:t>
            </a:r>
            <a:endParaRPr lang="en-US" dirty="0" smtClean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Fat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 smtClean="0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 smtClean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CHO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Hyperglycemic</a:t>
            </a:r>
            <a:endParaRPr lang="en-US" sz="2800" dirty="0" smtClean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 smtClean="0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/>
              <a:t>    (</a:t>
            </a:r>
            <a:r>
              <a:rPr lang="en-US" sz="2800" dirty="0" err="1" smtClean="0">
                <a:solidFill>
                  <a:srgbClr val="0070C0"/>
                </a:solidFill>
              </a:rPr>
              <a:t>diabetogenic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2800" dirty="0" smtClean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 smtClean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 smtClean="0">
              <a:latin typeface="+mj-lt"/>
            </a:endParaRP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calcium</a:t>
            </a:r>
            <a:r>
              <a:rPr lang="en-US" sz="5100" dirty="0" smtClean="0"/>
              <a:t> absorption from GIT </a:t>
            </a:r>
          </a:p>
          <a:p>
            <a:r>
              <a:rPr lang="en-US" sz="5100" dirty="0" smtClean="0"/>
              <a:t>Strengthens and increases the </a:t>
            </a:r>
            <a:r>
              <a:rPr lang="en-US" sz="5100" dirty="0" smtClean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 smtClean="0"/>
              <a:t>Retention of </a:t>
            </a:r>
            <a:r>
              <a:rPr lang="en-US" sz="5100" dirty="0" smtClean="0">
                <a:solidFill>
                  <a:srgbClr val="C00000"/>
                </a:solidFill>
              </a:rPr>
              <a:t>Na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  <a:r>
              <a:rPr lang="en-US" sz="5100" dirty="0" smtClean="0"/>
              <a:t> and </a:t>
            </a:r>
            <a:r>
              <a:rPr lang="en-US" sz="5100" dirty="0" smtClean="0">
                <a:solidFill>
                  <a:srgbClr val="C00000"/>
                </a:solidFill>
              </a:rPr>
              <a:t>K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muscle</a:t>
            </a:r>
            <a:r>
              <a:rPr lang="en-US" sz="5100" dirty="0" smtClean="0"/>
              <a:t> mass</a:t>
            </a:r>
          </a:p>
          <a:p>
            <a:r>
              <a:rPr lang="en-US" sz="5100" dirty="0" smtClean="0"/>
              <a:t>Stimulates the growth of all internal organs excluding the </a:t>
            </a:r>
            <a:r>
              <a:rPr lang="en-US" sz="5100" dirty="0" smtClean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 smtClean="0"/>
              <a:t>Contributes to the maintenance and function of </a:t>
            </a:r>
            <a:r>
              <a:rPr lang="en-US" sz="5100" dirty="0" smtClean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 smtClean="0"/>
              <a:t>Stimulates the </a:t>
            </a:r>
            <a:r>
              <a:rPr lang="en-US" sz="5100" dirty="0" smtClean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b. </a:t>
            </a:r>
            <a:r>
              <a:rPr lang="en-US" dirty="0" smtClean="0">
                <a:sym typeface="Symbol" pitchFamily="18" charset="2"/>
              </a:rPr>
              <a:t>GHIH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</a:t>
            </a:r>
            <a:r>
              <a:rPr lang="en-US" dirty="0" smtClean="0">
                <a:sym typeface="Symbol" pitchFamily="18" charset="2"/>
              </a:rPr>
              <a:t>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ym typeface="Symbol" pitchFamily="18" charset="2"/>
              </a:rPr>
              <a:t>(fasting) </a:t>
            </a:r>
            <a:r>
              <a:rPr lang="en-US" dirty="0">
                <a:sym typeface="Symbol" pitchFamily="18" charset="2"/>
              </a:rPr>
              <a:t> GH </a:t>
            </a:r>
            <a:r>
              <a:rPr lang="en-US" dirty="0" smtClean="0">
                <a:sym typeface="Symbol" pitchFamily="18" charset="2"/>
              </a:rPr>
              <a:t>secretion.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</a:t>
            </a:r>
            <a:r>
              <a:rPr lang="en-US" dirty="0" smtClean="0">
                <a:sym typeface="Symbol" pitchFamily="18" charset="2"/>
              </a:rPr>
              <a:t>secretion (after meals).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5. During sleep</a:t>
            </a:r>
            <a:r>
              <a:rPr lang="en-US" dirty="0" smtClean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6. Stress conditions</a:t>
            </a:r>
            <a:r>
              <a:rPr lang="en-US" dirty="0" smtClean="0"/>
              <a:t>, e.g. trauma or emotions</a:t>
            </a:r>
            <a:r>
              <a:rPr lang="en-US" dirty="0" smtClean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7. FFAs</a:t>
            </a:r>
            <a:r>
              <a:rPr lang="en-US" dirty="0" smtClean="0">
                <a:sym typeface="Symbol" pitchFamily="18" charset="2"/>
              </a:rPr>
              <a:t>   GH secretion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dirty="0" smtClean="0">
                <a:sym typeface="Symbol" pitchFamily="18" charset="2"/>
              </a:rPr>
              <a:t>8. </a:t>
            </a:r>
            <a:r>
              <a:rPr lang="en-US" dirty="0" err="1" smtClean="0">
                <a:sym typeface="Symbol" pitchFamily="18" charset="2"/>
              </a:rPr>
              <a:t>Grelin</a:t>
            </a:r>
            <a:r>
              <a:rPr lang="en-US" dirty="0" smtClean="0">
                <a:sym typeface="Symbol" pitchFamily="18" charset="2"/>
              </a:rPr>
              <a:t> (stomach)  GH secretion.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Pituitary glands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pituitary hormones</a:t>
            </a:r>
          </a:p>
          <a:p>
            <a:pPr lvl="1"/>
            <a:r>
              <a:rPr lang="en-US" dirty="0" smtClean="0"/>
              <a:t>GH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GH secretion</a:t>
            </a:r>
          </a:p>
          <a:p>
            <a:pPr lvl="3"/>
            <a:r>
              <a:rPr lang="en-US" dirty="0" smtClean="0"/>
              <a:t>Feedback mechanism</a:t>
            </a:r>
          </a:p>
          <a:p>
            <a:pPr lvl="3"/>
            <a:r>
              <a:rPr lang="en-US" dirty="0" smtClean="0"/>
              <a:t>Factors controlling secretion </a:t>
            </a:r>
          </a:p>
          <a:p>
            <a:pPr lvl="1"/>
            <a:r>
              <a:rPr lang="en-US" dirty="0" err="1" smtClean="0"/>
              <a:t>Prolactin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</a:t>
            </a:r>
            <a:r>
              <a:rPr lang="en-US" dirty="0" err="1" smtClean="0"/>
              <a:t>prolactin</a:t>
            </a:r>
            <a:r>
              <a:rPr lang="en-US" dirty="0" smtClean="0"/>
              <a:t>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62" name="Picture 2" descr="http://www.colorado.edu/intphys/Class/IPHY3430-200/image/23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62100"/>
            <a:ext cx="4229100" cy="521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childhood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 smtClean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>
                <a:cs typeface="Arial" charset="0"/>
                <a:sym typeface="Symbol" pitchFamily="18" charset="2"/>
              </a:rPr>
              <a:t>as </a:t>
            </a:r>
            <a:r>
              <a:rPr lang="en-US" sz="2400" dirty="0">
                <a:cs typeface="Arial" charset="0"/>
                <a:sym typeface="Symbol" pitchFamily="18" charset="2"/>
              </a:rPr>
              <a:t>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bones with </a:t>
            </a:r>
            <a:r>
              <a:rPr lang="en-US" sz="2400" dirty="0">
                <a:cs typeface="Arial" charset="0"/>
                <a:sym typeface="Symbol" pitchFamily="18" charset="2"/>
              </a:rPr>
              <a:t>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adults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 smtClean="0">
                <a:cs typeface="Arial" charset="0"/>
                <a:sym typeface="Symbol" pitchFamily="18" charset="2"/>
              </a:rPr>
              <a:t>person </a:t>
            </a:r>
            <a:r>
              <a:rPr lang="en-US" dirty="0">
                <a:cs typeface="Arial" charset="0"/>
                <a:sym typeface="Symbol" pitchFamily="18" charset="2"/>
              </a:rPr>
              <a:t>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</a:t>
            </a:r>
            <a:r>
              <a:rPr lang="en-US" dirty="0" smtClean="0">
                <a:cs typeface="Arial" charset="0"/>
                <a:sym typeface="Symbol" pitchFamily="18" charset="2"/>
              </a:rPr>
              <a:t>including cranium</a:t>
            </a:r>
            <a:r>
              <a:rPr lang="en-US" dirty="0">
                <a:cs typeface="Arial" charset="0"/>
                <a:sym typeface="Symbol" pitchFamily="18" charset="2"/>
              </a:rPr>
              <a:t>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</a:t>
            </a:r>
            <a:r>
              <a:rPr lang="en-US" dirty="0" smtClean="0">
                <a:sym typeface="Symbol" pitchFamily="18" charset="2"/>
              </a:rPr>
              <a:t>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Endocrine gland stimuli may be </a:t>
            </a:r>
            <a:r>
              <a:rPr lang="en-US" sz="3100" dirty="0" err="1" smtClean="0"/>
              <a:t>humoral</a:t>
            </a:r>
            <a:r>
              <a:rPr lang="en-US" sz="3100" dirty="0" smtClean="0"/>
              <a:t>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 smtClean="0">
                <a:latin typeface="Arial" charset="0"/>
              </a:rPr>
              <a:t>The major function of </a:t>
            </a:r>
            <a:r>
              <a:rPr lang="en-US" sz="4000" dirty="0" err="1" smtClean="0">
                <a:latin typeface="Arial" charset="0"/>
              </a:rPr>
              <a:t>prolactin</a:t>
            </a:r>
            <a:r>
              <a:rPr lang="en-US" sz="4000" dirty="0" smtClean="0">
                <a:latin typeface="Arial" charset="0"/>
              </a:rPr>
              <a:t> is milk production</a:t>
            </a:r>
            <a:endParaRPr lang="en-US" sz="4000" dirty="0" smtClean="0"/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 Suckling response inhibits PIH release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endParaRPr lang="en-US" sz="40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on the breast </a:t>
            </a:r>
          </a:p>
          <a:p>
            <a:pPr lvl="1"/>
            <a:r>
              <a:rPr lang="en-US" dirty="0" smtClean="0"/>
              <a:t>Increases mRNA</a:t>
            </a:r>
          </a:p>
          <a:p>
            <a:pPr lvl="1"/>
            <a:r>
              <a:rPr lang="en-US" dirty="0" smtClean="0"/>
              <a:t>Increases production of casein and </a:t>
            </a:r>
            <a:r>
              <a:rPr lang="en-US" dirty="0" err="1" smtClean="0"/>
              <a:t>lactalbumin</a:t>
            </a:r>
            <a:endParaRPr lang="en-US" dirty="0" smtClean="0"/>
          </a:p>
          <a:p>
            <a:pPr lvl="1"/>
            <a:r>
              <a:rPr lang="en-US" dirty="0" smtClean="0"/>
              <a:t>Inhibits the effects of </a:t>
            </a:r>
            <a:r>
              <a:rPr lang="en-US" dirty="0" err="1" smtClean="0"/>
              <a:t>gonadotropins</a:t>
            </a:r>
            <a:endParaRPr lang="en-US" dirty="0" smtClean="0"/>
          </a:p>
          <a:p>
            <a:r>
              <a:rPr lang="en-US" dirty="0" smtClean="0"/>
              <a:t>Other effects</a:t>
            </a:r>
          </a:p>
          <a:p>
            <a:pPr lvl="1"/>
            <a:r>
              <a:rPr lang="en-US" dirty="0" smtClean="0"/>
              <a:t>Stimulates the secretion of dopamine in median eminence (inhibits its own secretion)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PIH (Dopamine) inhibit its secretion</a:t>
            </a:r>
          </a:p>
          <a:p>
            <a:r>
              <a:rPr lang="en-US" dirty="0" smtClean="0"/>
              <a:t>Exercise increases PRL secretion</a:t>
            </a:r>
          </a:p>
          <a:p>
            <a:r>
              <a:rPr lang="en-US" dirty="0" smtClean="0"/>
              <a:t>Surgical &amp; psychological stress increases PRL secretion</a:t>
            </a:r>
          </a:p>
          <a:p>
            <a:r>
              <a:rPr lang="en-US" dirty="0" smtClean="0"/>
              <a:t>Stimulation of the nipple increases PRL secretion</a:t>
            </a:r>
          </a:p>
          <a:p>
            <a:r>
              <a:rPr lang="en-US" dirty="0" err="1" smtClean="0"/>
              <a:t>Prolctin</a:t>
            </a:r>
            <a:r>
              <a:rPr lang="en-US" dirty="0" smtClean="0"/>
              <a:t> level rises during sleep</a:t>
            </a:r>
          </a:p>
          <a:p>
            <a:r>
              <a:rPr lang="en-US" dirty="0" err="1" smtClean="0"/>
              <a:t>Prolctin</a:t>
            </a:r>
            <a:r>
              <a:rPr lang="en-US" dirty="0" smtClean="0"/>
              <a:t> level rises during pregnancy</a:t>
            </a:r>
          </a:p>
          <a:p>
            <a:r>
              <a:rPr lang="en-US" dirty="0" smtClean="0"/>
              <a:t>TRH increases PRL secretion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3300"/>
                </a:solidFill>
              </a:rPr>
              <a:t> (</a:t>
            </a:r>
            <a:r>
              <a:rPr lang="en-US" sz="40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4000" dirty="0" smtClean="0">
                <a:solidFill>
                  <a:srgbClr val="FF3300"/>
                </a:solidFill>
              </a:rPr>
              <a:t>)</a:t>
            </a:r>
            <a:endParaRPr lang="en-US" sz="40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 smtClean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 smtClean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 smtClean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 smtClean="0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82078"/>
            <a:ext cx="4800600" cy="557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Anterior pituitary hormones</a:t>
            </a:r>
            <a:endParaRPr lang="en-US" dirty="0"/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Mechanism of action</a:t>
            </a:r>
            <a:br>
              <a:rPr lang="en-US" dirty="0" smtClean="0"/>
            </a:br>
            <a:r>
              <a:rPr lang="en-US" dirty="0" smtClean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 smtClean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Depends on </a:t>
            </a:r>
            <a:r>
              <a:rPr lang="en-US" sz="2300" dirty="0" err="1" smtClean="0">
                <a:cs typeface="Tahoma" pitchFamily="34" charset="0"/>
              </a:rPr>
              <a:t>somatomedin</a:t>
            </a:r>
            <a:r>
              <a:rPr lang="en-US" sz="2300" dirty="0" smtClean="0">
                <a:cs typeface="Tahoma" pitchFamily="34" charset="0"/>
              </a:rPr>
              <a:t> C (insulin– like growth factor 1)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IGF-1 is secreted by the liver, which is responsible for effect of GH on bone &amp; cartilage growth and increase the synthesis of protein in skeletal muscles.</a:t>
            </a:r>
            <a:endParaRPr lang="en-US" sz="2300" dirty="0" smtClean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Indirect effect</a:t>
            </a:r>
            <a:br>
              <a:rPr lang="en-US" dirty="0" smtClean="0"/>
            </a:br>
            <a:r>
              <a:rPr lang="en-US" dirty="0" err="1" smtClean="0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2522</TotalTime>
  <Words>710</Words>
  <Application>Microsoft Office PowerPoint</Application>
  <PresentationFormat>On-screen Show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Growth hormone</vt:lpstr>
      <vt:lpstr>Mechanism of action direct effect</vt:lpstr>
      <vt:lpstr>Functions of growth hormone:</vt:lpstr>
      <vt:lpstr>Indirect effect somatomedins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3422</cp:lastModifiedBy>
  <cp:revision>193</cp:revision>
  <dcterms:created xsi:type="dcterms:W3CDTF">2010-10-14T09:31:28Z</dcterms:created>
  <dcterms:modified xsi:type="dcterms:W3CDTF">2013-01-27T08:46:57Z</dcterms:modified>
</cp:coreProperties>
</file>