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2" r:id="rId2"/>
    <p:sldId id="273" r:id="rId3"/>
    <p:sldId id="294" r:id="rId4"/>
    <p:sldId id="274" r:id="rId5"/>
    <p:sldId id="295" r:id="rId6"/>
    <p:sldId id="291" r:id="rId7"/>
    <p:sldId id="306" r:id="rId8"/>
    <p:sldId id="311" r:id="rId9"/>
    <p:sldId id="305" r:id="rId10"/>
    <p:sldId id="307" r:id="rId11"/>
    <p:sldId id="296" r:id="rId12"/>
    <p:sldId id="309" r:id="rId13"/>
    <p:sldId id="304" r:id="rId14"/>
    <p:sldId id="268" r:id="rId15"/>
    <p:sldId id="298" r:id="rId16"/>
    <p:sldId id="299" r:id="rId17"/>
    <p:sldId id="300" r:id="rId18"/>
    <p:sldId id="310" r:id="rId19"/>
    <p:sldId id="308" r:id="rId20"/>
    <p:sldId id="293" r:id="rId21"/>
    <p:sldId id="316" r:id="rId22"/>
    <p:sldId id="290" r:id="rId23"/>
    <p:sldId id="292" r:id="rId24"/>
    <p:sldId id="285" r:id="rId25"/>
    <p:sldId id="313" r:id="rId26"/>
    <p:sldId id="301" r:id="rId27"/>
    <p:sldId id="314" r:id="rId28"/>
    <p:sldId id="312" r:id="rId29"/>
    <p:sldId id="286" r:id="rId30"/>
    <p:sldId id="315" r:id="rId31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7" autoAdjust="0"/>
    <p:restoredTop sz="94660"/>
  </p:normalViewPr>
  <p:slideViewPr>
    <p:cSldViewPr>
      <p:cViewPr>
        <p:scale>
          <a:sx n="76" d="100"/>
          <a:sy n="76" d="100"/>
        </p:scale>
        <p:origin x="-27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CBAB2D-B633-4F8D-B6CA-BC5B7C3CD950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B68EF37E-14C0-4558-AF5A-EC51189985C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07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244EA2-A5FA-498D-9ABD-D70BD0F051D2}" type="datetimeFigureOut">
              <a:rPr/>
              <a:pPr>
                <a:defRPr/>
              </a:pPr>
              <a:t>10/27/2010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9C73B9-D85D-4A79-B139-4FF8FF46053B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CD67-FCF5-4F24-BA0A-06CA1724EBDE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5670F-2888-4D93-BBA7-B7C9F873D14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346832-8C38-434B-BE53-0C55903C74C2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0CD49420-BFB2-4A59-903E-5D55DFF9122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44A4-2888-4008-A5BE-E1BC6D18EE56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8A390-76C4-4486-820D-3E608393519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BBABE29-666C-4E16-AF52-502216C9D1CB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532E5A98-E073-49F0-902C-A92A986B90FD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BABD-1B14-4717-AFFC-AF8CE1B1959C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D97AC-70F7-4995-9733-53B99C5E066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BA09-D141-433D-A63C-9FD5B1F7EEFE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4F793-BDF8-408A-B60D-C0C91C113ED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3C85-5647-487C-A1EA-A9061E80BDE6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070E-F37F-425D-967E-4482E7751A3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B620-1D8D-4894-BEA8-3674B972E3D1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39FA5-AF63-4A82-87C2-A6A83536D11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8335-AC04-4D37-95DE-8C13D98372AB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176A4-5412-47F5-B1B2-5FA2770E95D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8C62E3-3084-4C36-86B8-3A90F3477CA0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B614-E23C-4A68-B1A7-1CF90A47B392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735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B4B72F1-7CD2-4683-81F0-F05DC6FEB056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rtl="0">
              <a:defRPr sz="11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fld id="{D3CC4D70-C131-4205-A227-C65BB342A0B4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Endocrinology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sz="3600" dirty="0" smtClean="0"/>
              <a:t>Posterior pituitary</a:t>
            </a:r>
          </a:p>
          <a:p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Alzamil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missinglink.ucsf.edu/lm/Renal_physio_modules/images/ADH_ac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57374"/>
            <a:ext cx="7506577" cy="4848226"/>
          </a:xfrm>
          <a:prstGeom prst="rect">
            <a:avLst/>
          </a:prstGeom>
          <a:noFill/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</a:rPr>
              <a:t>Mechanism of action of ADH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915400" cy="2003425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The single most important function of ADH is to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conserve body water by reducing urine output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8382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239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If plasma </a:t>
            </a:r>
            <a:r>
              <a:rPr lang="en-US" sz="2800" dirty="0" err="1">
                <a:cs typeface="Times New Roman" pitchFamily="18" charset="0"/>
              </a:rPr>
              <a:t>osmolality</a:t>
            </a:r>
            <a:r>
              <a:rPr lang="en-US" sz="2800" dirty="0">
                <a:cs typeface="Times New Roman" pitchFamily="18" charset="0"/>
              </a:rPr>
              <a:t> is directly increased by administration of solutes, only those solutes that </a:t>
            </a:r>
            <a:r>
              <a:rPr lang="en-US" sz="2800" u="sng" dirty="0">
                <a:cs typeface="Times New Roman" pitchFamily="18" charset="0"/>
              </a:rPr>
              <a:t>do not freely or rapidly penetrate cell membranes</a:t>
            </a:r>
            <a:r>
              <a:rPr lang="en-US" sz="2800" dirty="0">
                <a:cs typeface="Times New Roman" pitchFamily="18" charset="0"/>
              </a:rPr>
              <a:t>, such as sodium, cause ADH release.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Conversely, substances that enter cells rapidly, such as urea, do not change osmotic equilibrium and thus do not stimulate ADH release. 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ADH secretion is </a:t>
            </a:r>
            <a:r>
              <a:rPr lang="en-US" sz="2800" dirty="0" smtClean="0">
                <a:cs typeface="Times New Roman" pitchFamily="18" charset="0"/>
              </a:rPr>
              <a:t>very </a:t>
            </a:r>
            <a:r>
              <a:rPr lang="en-US" sz="2800" dirty="0">
                <a:cs typeface="Times New Roman" pitchFamily="18" charset="0"/>
              </a:rPr>
              <a:t>sensitive to changes in </a:t>
            </a:r>
            <a:r>
              <a:rPr lang="en-US" sz="2800" dirty="0" err="1">
                <a:cs typeface="Times New Roman" pitchFamily="18" charset="0"/>
              </a:rPr>
              <a:t>osmolality</a:t>
            </a:r>
            <a:r>
              <a:rPr lang="en-US" sz="2800" dirty="0"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Changes of 1-2% result in increased ADH secretion. 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248400" cy="1143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Secretion of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</a:rPr>
              <a:t>ADH 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Arial" pitchFamily="34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</a:rPr>
              <a:t>osmotic stimuli </a:t>
            </a: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7724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>
                <a:cs typeface="Times New Roman" pitchFamily="18" charset="0"/>
              </a:rPr>
              <a:t>Hypovolemia</a:t>
            </a:r>
            <a:r>
              <a:rPr lang="en-US" sz="2800" dirty="0">
                <a:cs typeface="Times New Roman" pitchFamily="18" charset="0"/>
              </a:rPr>
              <a:t> is perceived by “pressure receptors” -- carotid and aortic </a:t>
            </a:r>
            <a:r>
              <a:rPr lang="en-US" sz="2800" dirty="0" err="1">
                <a:cs typeface="Times New Roman" pitchFamily="18" charset="0"/>
              </a:rPr>
              <a:t>baroreceptors</a:t>
            </a:r>
            <a:r>
              <a:rPr lang="en-US" sz="2800" dirty="0">
                <a:cs typeface="Times New Roman" pitchFamily="18" charset="0"/>
              </a:rPr>
              <a:t>, and stretch receptors in left atrium and pulmonary veins.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Normally, pressure receptors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tonically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inhibit ADH release</a:t>
            </a:r>
            <a:r>
              <a:rPr lang="en-US" sz="2800" dirty="0">
                <a:cs typeface="Times New Roman" pitchFamily="18" charset="0"/>
              </a:rPr>
              <a:t>. 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Times New Roman" pitchFamily="18" charset="0"/>
              </a:rPr>
              <a:t>Decrease in blood pressure induces ADH secretion by reducing input from pressure receptors. 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Times New Roman" pitchFamily="18" charset="0"/>
              </a:rPr>
              <a:t>The reduced neural input to </a:t>
            </a:r>
            <a:r>
              <a:rPr lang="en-US" sz="2800" dirty="0" err="1">
                <a:cs typeface="Times New Roman" pitchFamily="18" charset="0"/>
              </a:rPr>
              <a:t>baroreceptors</a:t>
            </a:r>
            <a:r>
              <a:rPr lang="en-US" sz="2800" dirty="0">
                <a:cs typeface="Times New Roman" pitchFamily="18" charset="0"/>
              </a:rPr>
              <a:t> relieves the source of tonic inhibition on hypothalamic cells that secrete ADH. 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Times New Roman" pitchFamily="18" charset="0"/>
              </a:rPr>
              <a:t>Sensitivity to </a:t>
            </a:r>
            <a:r>
              <a:rPr lang="en-US" sz="2800" dirty="0" err="1">
                <a:cs typeface="Times New Roman" pitchFamily="18" charset="0"/>
              </a:rPr>
              <a:t>baroreceptors</a:t>
            </a:r>
            <a:r>
              <a:rPr lang="en-US" sz="2800" dirty="0">
                <a:cs typeface="Times New Roman" pitchFamily="18" charset="0"/>
              </a:rPr>
              <a:t> is less than </a:t>
            </a:r>
            <a:r>
              <a:rPr lang="en-US" sz="2800" dirty="0" err="1">
                <a:cs typeface="Times New Roman" pitchFamily="18" charset="0"/>
              </a:rPr>
              <a:t>osmoreceptors</a:t>
            </a:r>
            <a:r>
              <a:rPr lang="en-US" sz="2800" dirty="0">
                <a:cs typeface="Times New Roman" pitchFamily="18" charset="0"/>
              </a:rPr>
              <a:t>– senses 5 to 10% change in volume 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086600" cy="9906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Secretion of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</a:rPr>
              <a:t>ADH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</a:rPr>
              <a:t>non-osmotic stimuli</a:t>
            </a: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Function of ADH </a:t>
            </a:r>
            <a:br>
              <a:rPr lang="en-US" dirty="0" smtClean="0"/>
            </a:br>
            <a:r>
              <a:rPr lang="en-US" sz="3600" dirty="0" smtClean="0"/>
              <a:t>(vasopressin)</a:t>
            </a:r>
            <a:endParaRPr lang="en-US" sz="3600" dirty="0"/>
          </a:p>
        </p:txBody>
      </p:sp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41475"/>
            <a:ext cx="4497388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381000"/>
            <a:ext cx="281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Regulation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ADH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981200"/>
            <a:ext cx="3124200" cy="4114800"/>
          </a:xfrm>
        </p:spPr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Dehydration</a:t>
            </a:r>
          </a:p>
          <a:p>
            <a:pPr lvl="1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ADH released</a:t>
            </a:r>
          </a:p>
          <a:p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Overhydration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ADH inhibited</a:t>
            </a:r>
          </a:p>
        </p:txBody>
      </p:sp>
      <p:pic>
        <p:nvPicPr>
          <p:cNvPr id="38916" name="Picture 4" descr="177504"/>
          <p:cNvPicPr>
            <a:picLocks noChangeAspect="1" noChangeArrowheads="1"/>
          </p:cNvPicPr>
          <p:nvPr/>
        </p:nvPicPr>
        <p:blipFill>
          <a:blip r:embed="rId2" cstate="print"/>
          <a:srcRect b="3999"/>
          <a:stretch>
            <a:fillRect/>
          </a:stretch>
        </p:blipFill>
        <p:spPr bwMode="auto">
          <a:xfrm>
            <a:off x="457200" y="0"/>
            <a:ext cx="44465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"/>
            <a:ext cx="5791200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04801" y="5194300"/>
            <a:ext cx="7924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Plasma </a:t>
            </a:r>
            <a:r>
              <a:rPr lang="en-US" sz="3200" b="1" dirty="0" err="1">
                <a:solidFill>
                  <a:srgbClr val="0000FF"/>
                </a:solidFill>
              </a:rPr>
              <a:t>Osmolarity</a:t>
            </a:r>
            <a:r>
              <a:rPr lang="en-US" sz="3200" b="1" dirty="0">
                <a:solidFill>
                  <a:srgbClr val="0000FF"/>
                </a:solidFill>
              </a:rPr>
              <a:t> stimulates both ADH release and thirst via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OSMORECEOPTORS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175" y="0"/>
            <a:ext cx="5991225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447800" y="2438400"/>
            <a:ext cx="27813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Angiotensin II </a:t>
            </a:r>
          </a:p>
          <a:p>
            <a:pPr algn="ctr"/>
            <a:r>
              <a:rPr lang="en-US" sz="3200" b="1"/>
              <a:t>ADH</a:t>
            </a:r>
          </a:p>
          <a:p>
            <a:pPr algn="ctr"/>
            <a:endParaRPr lang="en-US" sz="3200" b="1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3505200" y="3200400"/>
            <a:ext cx="13716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V="1">
            <a:off x="5486400" y="3352800"/>
            <a:ext cx="838200" cy="76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6400800" y="2514600"/>
            <a:ext cx="17526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/>
              <a:t>Increased</a:t>
            </a:r>
          </a:p>
          <a:p>
            <a:pPr algn="ctr"/>
            <a:r>
              <a:rPr lang="en-US" b="1" dirty="0"/>
              <a:t>Blood</a:t>
            </a:r>
          </a:p>
          <a:p>
            <a:pPr algn="ctr"/>
            <a:r>
              <a:rPr lang="en-US" b="1" dirty="0"/>
              <a:t>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391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Other stimuli that affect ADH secretion</a:t>
            </a:r>
            <a:endParaRPr lang="en-GB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Stimuli that increase ADH secretion:</a:t>
            </a:r>
          </a:p>
          <a:p>
            <a:pPr lvl="1"/>
            <a:r>
              <a:rPr lang="en-US" dirty="0" smtClean="0"/>
              <a:t>Pain</a:t>
            </a:r>
          </a:p>
          <a:p>
            <a:pPr lvl="1"/>
            <a:r>
              <a:rPr lang="en-US" dirty="0" smtClean="0"/>
              <a:t>Nausea</a:t>
            </a:r>
          </a:p>
          <a:p>
            <a:pPr lvl="1"/>
            <a:r>
              <a:rPr lang="en-US" dirty="0" smtClean="0"/>
              <a:t>Surgical stress</a:t>
            </a:r>
          </a:p>
          <a:p>
            <a:pPr lvl="1"/>
            <a:r>
              <a:rPr lang="en-US" dirty="0" smtClean="0"/>
              <a:t>Emotional stress</a:t>
            </a:r>
          </a:p>
          <a:p>
            <a:r>
              <a:rPr lang="en-US" dirty="0" smtClean="0"/>
              <a:t>Stimuli that decrease ADH secretion:</a:t>
            </a:r>
          </a:p>
          <a:p>
            <a:pPr lvl="1"/>
            <a:r>
              <a:rPr lang="en-US" dirty="0" smtClean="0"/>
              <a:t>Alcohol intake 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76200" y="1295400"/>
          <a:ext cx="8077200" cy="5515553"/>
        </p:xfrm>
        <a:graphic>
          <a:graphicData uri="http://schemas.openxmlformats.org/drawingml/2006/table">
            <a:tbl>
              <a:tblPr/>
              <a:tblGrid>
                <a:gridCol w="2692400"/>
                <a:gridCol w="2779252"/>
                <a:gridCol w="2605548"/>
              </a:tblGrid>
              <a:tr h="528748">
                <a:tc>
                  <a:txBody>
                    <a:bodyPr/>
                    <a:lstStyle/>
                    <a:p>
                      <a:r>
                        <a:rPr lang="en-GB" dirty="0"/>
                        <a:t>Receptors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Osmoreceptors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Baroreceptors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1223">
                <a:tc>
                  <a:txBody>
                    <a:bodyPr/>
                    <a:lstStyle/>
                    <a:p>
                      <a:r>
                        <a:rPr lang="en-GB"/>
                        <a:t>Location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Anterolateral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/>
                        <a:t>hypothalamus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Carotid </a:t>
                      </a:r>
                      <a:r>
                        <a:rPr lang="en-GB" dirty="0"/>
                        <a:t>sinus &amp; aortic arch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3165">
                <a:tc>
                  <a:txBody>
                    <a:bodyPr/>
                    <a:lstStyle/>
                    <a:p>
                      <a:r>
                        <a:rPr lang="en-GB"/>
                        <a:t>Value Measured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Plasma </a:t>
                      </a:r>
                      <a:r>
                        <a:rPr lang="en-GB" dirty="0" err="1" smtClean="0"/>
                        <a:t>osmolality</a:t>
                      </a:r>
                      <a:endParaRPr lang="en-GB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Circulating </a:t>
                      </a:r>
                      <a:r>
                        <a:rPr lang="en-GB" dirty="0"/>
                        <a:t>volume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1223">
                <a:tc>
                  <a:txBody>
                    <a:bodyPr/>
                    <a:lstStyle/>
                    <a:p>
                      <a:r>
                        <a:rPr lang="en-GB"/>
                        <a:t>ADH Release Stimulated By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Activation </a:t>
                      </a:r>
                      <a:r>
                        <a:rPr lang="en-GB" dirty="0"/>
                        <a:t>of receptor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Suppression </a:t>
                      </a:r>
                      <a:r>
                        <a:rPr lang="en-GB" dirty="0"/>
                        <a:t>of receptor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1223">
                <a:tc>
                  <a:txBody>
                    <a:bodyPr/>
                    <a:lstStyle/>
                    <a:p>
                      <a:r>
                        <a:rPr lang="en-GB" dirty="0"/>
                        <a:t>Change Required for Action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1% above 280 mosm/kg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10-15% decrease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1223">
                <a:tc>
                  <a:txBody>
                    <a:bodyPr/>
                    <a:lstStyle/>
                    <a:p>
                      <a:r>
                        <a:rPr lang="en-GB"/>
                        <a:t>Resulting Amount of ADH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Small </a:t>
                      </a:r>
                      <a:endParaRPr lang="en-GB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Large (vasoconstriction)</a:t>
                      </a:r>
                      <a:endParaRPr lang="en-GB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8748">
                <a:tc>
                  <a:txBody>
                    <a:bodyPr/>
                    <a:lstStyle/>
                    <a:p>
                      <a:r>
                        <a:rPr lang="en-GB"/>
                        <a:t>Override Other?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no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42048" cy="746760"/>
          </a:xfrm>
        </p:spPr>
        <p:txBody>
          <a:bodyPr>
            <a:normAutofit/>
          </a:bodyPr>
          <a:lstStyle/>
          <a:p>
            <a:pPr algn="ctr"/>
            <a:r>
              <a:rPr lang="en-GB" sz="1800" dirty="0" smtClean="0"/>
              <a:t>Table summarizes the major characteristics of </a:t>
            </a:r>
            <a:r>
              <a:rPr lang="en-GB" sz="1800" dirty="0" err="1" smtClean="0"/>
              <a:t>osmoreceptors</a:t>
            </a:r>
            <a:r>
              <a:rPr lang="en-GB" sz="1800" dirty="0" smtClean="0"/>
              <a:t> and </a:t>
            </a:r>
            <a:r>
              <a:rPr lang="en-GB" sz="1800" dirty="0" err="1" smtClean="0"/>
              <a:t>baroreceptors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Physiology of posterior Pituitary gland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Hypothalamic control</a:t>
            </a:r>
          </a:p>
          <a:p>
            <a:r>
              <a:rPr lang="en-US" dirty="0" smtClean="0"/>
              <a:t>Posterior pituitary hormones</a:t>
            </a:r>
          </a:p>
          <a:p>
            <a:pPr lvl="1"/>
            <a:r>
              <a:rPr lang="en-US" dirty="0" smtClean="0"/>
              <a:t>ADH</a:t>
            </a:r>
          </a:p>
          <a:p>
            <a:pPr lvl="2"/>
            <a:r>
              <a:rPr lang="en-US" dirty="0" smtClean="0"/>
              <a:t>Physiological functions </a:t>
            </a:r>
          </a:p>
          <a:p>
            <a:pPr lvl="2"/>
            <a:r>
              <a:rPr lang="en-US" dirty="0" smtClean="0"/>
              <a:t>Control of secretion</a:t>
            </a:r>
          </a:p>
          <a:p>
            <a:pPr lvl="3"/>
            <a:r>
              <a:rPr lang="en-US" dirty="0" smtClean="0"/>
              <a:t>Osmotic stimuli</a:t>
            </a:r>
          </a:p>
          <a:p>
            <a:pPr lvl="3"/>
            <a:r>
              <a:rPr lang="en-US" dirty="0" smtClean="0"/>
              <a:t>Non-osmotic stimuli</a:t>
            </a:r>
          </a:p>
          <a:p>
            <a:pPr lvl="1"/>
            <a:r>
              <a:rPr lang="en-US" dirty="0" err="1" smtClean="0"/>
              <a:t>Oxytocin</a:t>
            </a:r>
            <a:endParaRPr lang="en-US" dirty="0" smtClean="0"/>
          </a:p>
          <a:p>
            <a:pPr lvl="2"/>
            <a:r>
              <a:rPr lang="en-US" dirty="0" smtClean="0"/>
              <a:t>Physiological functions</a:t>
            </a:r>
          </a:p>
          <a:p>
            <a:pPr lvl="2"/>
            <a:r>
              <a:rPr lang="en-US" dirty="0" smtClean="0"/>
              <a:t>Control of secretion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Control of ADH Release</a:t>
            </a:r>
            <a:r>
              <a:rPr lang="en-CA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CA" dirty="0" smtClean="0">
                <a:solidFill>
                  <a:schemeClr val="tx2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Osmotic pressure</a:t>
            </a:r>
            <a:r>
              <a:rPr lang="en-US" smtClean="0">
                <a:latin typeface="Arial" charset="0"/>
              </a:rPr>
              <a:t>:</a:t>
            </a:r>
          </a:p>
          <a:p>
            <a:pPr lvl="1"/>
            <a:r>
              <a:rPr lang="en-US" smtClean="0">
                <a:latin typeface="Arial" charset="0"/>
              </a:rPr>
              <a:t>Osmoreceptor mediated</a:t>
            </a:r>
          </a:p>
          <a:p>
            <a:pPr lvl="1"/>
            <a:r>
              <a:rPr lang="en-US" smtClean="0">
                <a:latin typeface="Arial" charset="0"/>
                <a:sym typeface="Wingdings 3" pitchFamily="18" charset="2"/>
              </a:rPr>
              <a:t>osmolality  ADH secretion</a:t>
            </a:r>
          </a:p>
          <a:p>
            <a:pPr lvl="1"/>
            <a:r>
              <a:rPr lang="en-US" smtClean="0">
                <a:latin typeface="Arial" charset="0"/>
                <a:sym typeface="Wingdings 3" pitchFamily="18" charset="2"/>
              </a:rPr>
              <a:t>osmolality   ADH secretion</a:t>
            </a:r>
          </a:p>
          <a:p>
            <a:r>
              <a:rPr lang="en-US" b="1" smtClean="0">
                <a:latin typeface="Arial" charset="0"/>
              </a:rPr>
              <a:t>Volume effects</a:t>
            </a:r>
          </a:p>
          <a:p>
            <a:pPr lvl="1"/>
            <a:r>
              <a:rPr lang="en-US" smtClean="0">
                <a:latin typeface="Arial" charset="0"/>
              </a:rPr>
              <a:t>Baroreceptor mediated (vagus nerve)</a:t>
            </a:r>
          </a:p>
          <a:p>
            <a:pPr lvl="1"/>
            <a:r>
              <a:rPr lang="en-US" smtClean="0">
                <a:latin typeface="Arial" charset="0"/>
                <a:sym typeface="Wingdings 3" pitchFamily="18" charset="2"/>
              </a:rPr>
              <a:t>blood pressure   ADH secretion</a:t>
            </a:r>
          </a:p>
          <a:p>
            <a:pPr lvl="1"/>
            <a:r>
              <a:rPr lang="en-US" smtClean="0">
                <a:latin typeface="Arial" charset="0"/>
                <a:sym typeface="Wingdings 3" pitchFamily="18" charset="2"/>
              </a:rPr>
              <a:t>blood pressure   ADH secretion</a:t>
            </a:r>
            <a:endParaRPr lang="en-US" smtClean="0">
              <a:latin typeface="Arial" charset="0"/>
            </a:endParaRP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http://i450.photobucket.com/albums/qq225/effat57/islamic%20photos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31" y="1116012"/>
            <a:ext cx="8156231" cy="5741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Oxytocin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6082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Function of </a:t>
            </a:r>
            <a:r>
              <a:rPr lang="en-US" dirty="0" err="1" smtClean="0"/>
              <a:t>oxytocin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Breast-feeding</a:t>
            </a:r>
          </a:p>
          <a:p>
            <a:pPr lvl="1"/>
            <a:r>
              <a:rPr lang="en-US" smtClean="0">
                <a:latin typeface="Arial" charset="0"/>
              </a:rPr>
              <a:t>contracts the myoepithelial cells of the alveoli</a:t>
            </a:r>
          </a:p>
          <a:p>
            <a:pPr lvl="1">
              <a:buFont typeface="Wingdings 2" pitchFamily="18" charset="2"/>
              <a:buNone/>
            </a:pPr>
            <a:r>
              <a:rPr lang="en-US" smtClean="0">
                <a:latin typeface="Arial" charset="0"/>
              </a:rPr>
              <a:t>(classic neuroendocrine reflex)</a:t>
            </a:r>
          </a:p>
          <a:p>
            <a:pPr lvl="1">
              <a:buFont typeface="Wingdings 2" pitchFamily="18" charset="2"/>
              <a:buNone/>
            </a:pPr>
            <a:endParaRPr lang="en-CA" smtClean="0">
              <a:latin typeface="Arial" charset="0"/>
            </a:endParaRPr>
          </a:p>
          <a:p>
            <a:r>
              <a:rPr lang="en-US" b="1" smtClean="0">
                <a:latin typeface="Arial" charset="0"/>
              </a:rPr>
              <a:t>Childbirth</a:t>
            </a:r>
            <a:r>
              <a:rPr lang="en-US" smtClean="0">
                <a:latin typeface="Arial" charset="0"/>
              </a:rPr>
              <a:t> (parturition)</a:t>
            </a:r>
          </a:p>
          <a:p>
            <a:pPr lvl="1"/>
            <a:r>
              <a:rPr lang="en-US" smtClean="0">
                <a:latin typeface="Arial" charset="0"/>
              </a:rPr>
              <a:t> in late pregnancy, uterine smooth muscle (myometrium) becomes sensitive to oxytocin</a:t>
            </a:r>
          </a:p>
          <a:p>
            <a:pPr lvl="1" algn="ctr">
              <a:buFont typeface="Wingdings 2" pitchFamily="18" charset="2"/>
              <a:buNone/>
            </a:pPr>
            <a:r>
              <a:rPr lang="en-US" smtClean="0">
                <a:latin typeface="Arial" charset="0"/>
              </a:rPr>
              <a:t>(positive feedback)</a:t>
            </a:r>
            <a:endParaRPr lang="en-CA" smtClean="0">
              <a:latin typeface="Arial" charset="0"/>
            </a:endParaRPr>
          </a:p>
          <a:p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81150"/>
            <a:ext cx="70358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feeding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Childbirth</a:t>
            </a:r>
            <a:endParaRPr lang="en-GB" dirty="0"/>
          </a:p>
        </p:txBody>
      </p:sp>
      <p:pic>
        <p:nvPicPr>
          <p:cNvPr id="48130" name="Picture 2" descr="http://apbrwww5.apsu.edu/thompsonj/Anatomy%20&amp;%20Physiology/2020/2020%20Exam%20Reviews/Exam%205/28-16_HormnLabo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1511300"/>
            <a:ext cx="5334000" cy="5080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5410200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6705600" y="2209800"/>
            <a:ext cx="147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Pitocin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Other stimuli that control release of </a:t>
            </a:r>
            <a:r>
              <a:rPr lang="en-US" sz="2800" dirty="0" err="1" smtClean="0"/>
              <a:t>oxytocin</a:t>
            </a:r>
            <a:endParaRPr lang="en-GB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humans, </a:t>
            </a:r>
            <a:r>
              <a:rPr lang="en-GB" dirty="0" err="1" smtClean="0"/>
              <a:t>oxytocin</a:t>
            </a:r>
            <a:r>
              <a:rPr lang="en-GB" dirty="0" smtClean="0"/>
              <a:t> is thought to be released during hugging, touching, and orgasm in both sexes.</a:t>
            </a:r>
          </a:p>
          <a:p>
            <a:r>
              <a:rPr lang="en-US" dirty="0" smtClean="0"/>
              <a:t>Release increased during stress</a:t>
            </a:r>
          </a:p>
          <a:p>
            <a:r>
              <a:rPr lang="en-US" dirty="0" smtClean="0"/>
              <a:t>Release inhibited by alcohol</a:t>
            </a:r>
          </a:p>
          <a:p>
            <a:r>
              <a:rPr lang="en-US" dirty="0" smtClean="0"/>
              <a:t>In males secretion increases at  </a:t>
            </a:r>
          </a:p>
          <a:p>
            <a:pPr>
              <a:buNone/>
            </a:pPr>
            <a:r>
              <a:rPr lang="en-US" dirty="0" smtClean="0"/>
              <a:t> time of ejaculation (contraction of smooth muscle of vas deferens)</a:t>
            </a:r>
            <a:r>
              <a:rPr lang="en-GB" dirty="0" smtClean="0"/>
              <a:t> </a:t>
            </a:r>
            <a:endParaRPr lang="en-US" dirty="0" smtClean="0"/>
          </a:p>
        </p:txBody>
      </p:sp>
      <p:pic>
        <p:nvPicPr>
          <p:cNvPr id="4" name="Picture 2" descr="Oxytocin &amp; Endorphins for Happiness &amp; Weight Loss – Dr. John Gray  - Photographer: graur razvan ion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395251"/>
            <a:ext cx="1600200" cy="200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Oxytocin</a:t>
            </a:r>
            <a:r>
              <a:rPr lang="en-US" dirty="0" smtClean="0"/>
              <a:t> and autism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Autistic group had significantly lower plasma </a:t>
            </a:r>
            <a:r>
              <a:rPr lang="en-GB" dirty="0" err="1" smtClean="0"/>
              <a:t>oxytocin</a:t>
            </a:r>
            <a:r>
              <a:rPr lang="en-GB" dirty="0" smtClean="0"/>
              <a:t> levels than in the non-autism group</a:t>
            </a:r>
          </a:p>
          <a:p>
            <a:r>
              <a:rPr lang="en-GB" dirty="0" smtClean="0"/>
              <a:t>Elevated </a:t>
            </a:r>
            <a:r>
              <a:rPr lang="en-GB" dirty="0" err="1" smtClean="0"/>
              <a:t>oxytocin</a:t>
            </a:r>
            <a:r>
              <a:rPr lang="en-GB" dirty="0" smtClean="0"/>
              <a:t> was associated with higher scores on social and developmental measures for the non-autistic children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Summary of posterior pituitary hormones actions</a:t>
            </a:r>
            <a:endParaRPr lang="en-US" sz="3600" dirty="0"/>
          </a:p>
        </p:txBody>
      </p:sp>
      <p:pic>
        <p:nvPicPr>
          <p:cNvPr id="49154" name="Picture 2" descr="figure-09-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609725"/>
            <a:ext cx="3330575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Posterior Pituitary Gland</a:t>
            </a:r>
          </a:p>
        </p:txBody>
      </p:sp>
      <p:pic>
        <p:nvPicPr>
          <p:cNvPr id="25603" name="Picture 3" descr="177503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>
            <a:off x="0" y="1752600"/>
            <a:ext cx="4386458" cy="4035425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43400" y="2743200"/>
            <a:ext cx="3810000" cy="2667000"/>
          </a:xfrm>
          <a:noFill/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Does not synthesize hormones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Consists of axon terminals of hypothalamic neurons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450.photobucket.com/albums/qq225/effat57/islamic%20photos/43.jpg?t=13024441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009650"/>
            <a:ext cx="8001000" cy="600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Hypothalamic control of pituitary secretions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ahoma" pitchFamily="34" charset="0"/>
              </a:rPr>
              <a:t>Secretions of the posterior pituitary are controlled by</a:t>
            </a:r>
          </a:p>
          <a:p>
            <a:pPr lvl="1"/>
            <a:r>
              <a:rPr lang="en-US" dirty="0" smtClean="0">
                <a:cs typeface="Tahoma" pitchFamily="34" charset="0"/>
              </a:rPr>
              <a:t> </a:t>
            </a:r>
            <a:r>
              <a:rPr lang="en-US" u="sng" dirty="0" smtClean="0">
                <a:solidFill>
                  <a:srgbClr val="00B050"/>
                </a:solidFill>
                <a:cs typeface="Tahoma" pitchFamily="34" charset="0"/>
              </a:rPr>
              <a:t>Nervous</a:t>
            </a:r>
            <a:r>
              <a:rPr lang="en-US" dirty="0" smtClean="0">
                <a:cs typeface="Tahoma" pitchFamily="34" charset="0"/>
              </a:rPr>
              <a:t> signals from hypothalamus</a:t>
            </a:r>
          </a:p>
          <a:p>
            <a:endParaRPr lang="en-US" dirty="0" smtClean="0"/>
          </a:p>
        </p:txBody>
      </p:sp>
      <p:pic>
        <p:nvPicPr>
          <p:cNvPr id="4" name="Picture 4" descr="11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14052"/>
            <a:ext cx="6212925" cy="376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8288"/>
            <a:ext cx="5295900" cy="6757988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6200" y="2844225"/>
            <a:ext cx="27815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Herring Body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2438400" y="2743200"/>
            <a:ext cx="4191000" cy="9144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Antidiuretic hormone </a:t>
            </a:r>
            <a:endParaRPr lang="en-US" dirty="0"/>
          </a:p>
        </p:txBody>
      </p:sp>
      <p:sp>
        <p:nvSpPr>
          <p:cNvPr id="43010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(vasopressin)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FF0000"/>
                </a:solidFill>
                <a:latin typeface="Arial" pitchFamily="34" charset="0"/>
              </a:rPr>
              <a:t>Synthesis of ADH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It is synthesized as pre-</a:t>
            </a:r>
            <a:r>
              <a:rPr lang="en-US" sz="2800" dirty="0" err="1">
                <a:cs typeface="Times New Roman" pitchFamily="18" charset="0"/>
              </a:rPr>
              <a:t>prohormone</a:t>
            </a:r>
            <a:r>
              <a:rPr lang="en-US" sz="2800" dirty="0">
                <a:cs typeface="Times New Roman" pitchFamily="18" charset="0"/>
              </a:rPr>
              <a:t> and processed into a </a:t>
            </a:r>
            <a:r>
              <a:rPr lang="en-US" sz="2800" dirty="0" err="1">
                <a:cs typeface="Times New Roman" pitchFamily="18" charset="0"/>
              </a:rPr>
              <a:t>nonapeptide</a:t>
            </a:r>
            <a:r>
              <a:rPr lang="en-US" sz="2800" dirty="0">
                <a:cs typeface="Times New Roman" pitchFamily="18" charset="0"/>
              </a:rPr>
              <a:t> (nine amino acids).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ADH </a:t>
            </a:r>
            <a:r>
              <a:rPr lang="en-US" sz="2800" dirty="0"/>
              <a:t>synthesized in the cell bodies of hypothalamic </a:t>
            </a:r>
            <a:r>
              <a:rPr lang="en-US" sz="2800" dirty="0" smtClean="0"/>
              <a:t>neurons(</a:t>
            </a:r>
            <a:r>
              <a:rPr lang="en-US" sz="2800" dirty="0" err="1" smtClean="0"/>
              <a:t>supraoptic</a:t>
            </a:r>
            <a:r>
              <a:rPr lang="en-US" sz="2800" dirty="0" smtClean="0"/>
              <a:t> nucleus)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ADH is stored in the </a:t>
            </a:r>
            <a:r>
              <a:rPr lang="en-US" sz="2800" dirty="0" err="1">
                <a:cs typeface="Times New Roman" pitchFamily="18" charset="0"/>
              </a:rPr>
              <a:t>neurohypophysis</a:t>
            </a:r>
            <a:r>
              <a:rPr lang="en-US" sz="2800" dirty="0">
                <a:cs typeface="Times New Roman" pitchFamily="18" charset="0"/>
              </a:rPr>
              <a:t> (posterior pituitary)—forms the most readily released ADH pool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Receptors of ADH (vasopressin)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9725"/>
            <a:ext cx="7620000" cy="4846638"/>
          </a:xfrm>
        </p:spPr>
        <p:txBody>
          <a:bodyPr/>
          <a:lstStyle/>
          <a:p>
            <a:r>
              <a:rPr lang="en-US" dirty="0" smtClean="0"/>
              <a:t>There are 3 types of receptors for ADH:</a:t>
            </a:r>
          </a:p>
          <a:p>
            <a:pPr lvl="1"/>
            <a:r>
              <a:rPr lang="en-US" dirty="0" smtClean="0"/>
              <a:t>V</a:t>
            </a:r>
            <a:r>
              <a:rPr lang="en-US" sz="1600" dirty="0" smtClean="0"/>
              <a:t>1A</a:t>
            </a:r>
            <a:endParaRPr lang="en-US" dirty="0" smtClean="0"/>
          </a:p>
          <a:p>
            <a:pPr lvl="1"/>
            <a:r>
              <a:rPr lang="en-US" dirty="0" smtClean="0"/>
              <a:t>V</a:t>
            </a:r>
            <a:r>
              <a:rPr lang="en-US" sz="1600" dirty="0" smtClean="0"/>
              <a:t>1B</a:t>
            </a:r>
            <a:endParaRPr lang="en-US" dirty="0" smtClean="0"/>
          </a:p>
          <a:p>
            <a:pPr lvl="1"/>
            <a:r>
              <a:rPr lang="en-US" dirty="0" smtClean="0"/>
              <a:t>V</a:t>
            </a:r>
            <a:r>
              <a:rPr lang="en-US" sz="1600" dirty="0" smtClean="0"/>
              <a:t>2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dirty="0" smtClean="0"/>
              <a:t>V</a:t>
            </a:r>
            <a:r>
              <a:rPr lang="en-US" sz="1600" dirty="0" smtClean="0"/>
              <a:t>1A  </a:t>
            </a:r>
            <a:r>
              <a:rPr lang="en-US" sz="2400" dirty="0" smtClean="0"/>
              <a:t>receptors</a:t>
            </a:r>
            <a:r>
              <a:rPr lang="en-US" sz="1600" dirty="0" smtClean="0"/>
              <a:t> </a:t>
            </a:r>
            <a:r>
              <a:rPr lang="en-US" sz="2400" dirty="0" smtClean="0"/>
              <a:t>mediate</a:t>
            </a:r>
            <a:r>
              <a:rPr lang="en-US" sz="1600" dirty="0" smtClean="0"/>
              <a:t> </a:t>
            </a:r>
            <a:r>
              <a:rPr lang="en-US" sz="2400" dirty="0" smtClean="0"/>
              <a:t>vasoconstriction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400" dirty="0" smtClean="0"/>
              <a:t>V</a:t>
            </a:r>
            <a:r>
              <a:rPr lang="en-US" sz="1600" dirty="0" smtClean="0"/>
              <a:t>1A</a:t>
            </a:r>
            <a:r>
              <a:rPr lang="en-US" sz="2400" dirty="0" smtClean="0"/>
              <a:t> receptors also found in the liver </a:t>
            </a:r>
            <a:r>
              <a:rPr lang="en-US" sz="2400" dirty="0" err="1" smtClean="0"/>
              <a:t>glycogenolysis</a:t>
            </a:r>
            <a:endParaRPr lang="en-US" sz="2400" dirty="0" smtClean="0"/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sz="2400" dirty="0" smtClean="0"/>
              <a:t>V</a:t>
            </a:r>
            <a:r>
              <a:rPr lang="en-US" sz="1600" dirty="0" smtClean="0"/>
              <a:t>1B</a:t>
            </a:r>
            <a:r>
              <a:rPr lang="en-US" sz="2400" dirty="0" smtClean="0"/>
              <a:t> receptors are unique to anterior pituitary and mediate increased ACTH secretion </a:t>
            </a:r>
          </a:p>
          <a:p>
            <a:pPr marL="273050" lvl="1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en-US" dirty="0" smtClean="0"/>
              <a:t>V</a:t>
            </a:r>
            <a:r>
              <a:rPr lang="en-US" sz="1600" dirty="0" smtClean="0"/>
              <a:t>2 </a:t>
            </a:r>
            <a:r>
              <a:rPr lang="en-US" sz="2400" dirty="0" smtClean="0"/>
              <a:t>receptors are located in the principle cells in distal convoluted tubule and collecting ducts in the kidneys</a:t>
            </a:r>
            <a:endParaRPr lang="en-US" sz="1600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11430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</a:rPr>
              <a:t>Mechanism of action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</a:rPr>
              <a:t>of ADH: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</a:rPr>
              <a:t>antidiuresis</a:t>
            </a:r>
            <a:endParaRPr lang="en-US" sz="36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ADH binds to V</a:t>
            </a:r>
            <a:r>
              <a:rPr lang="en-US" sz="2000" dirty="0"/>
              <a:t>2</a:t>
            </a:r>
            <a:r>
              <a:rPr lang="en-US" sz="2800" dirty="0"/>
              <a:t> receptors on the </a:t>
            </a:r>
            <a:r>
              <a:rPr lang="en-US" sz="2800" dirty="0" err="1" smtClean="0"/>
              <a:t>peritubular</a:t>
            </a:r>
            <a:r>
              <a:rPr lang="en-US" sz="2800" dirty="0" smtClean="0"/>
              <a:t>(</a:t>
            </a:r>
            <a:r>
              <a:rPr lang="en-US" sz="2800" dirty="0" err="1" smtClean="0"/>
              <a:t>serosal</a:t>
            </a:r>
            <a:r>
              <a:rPr lang="en-US" sz="2800" dirty="0" smtClean="0"/>
              <a:t>) surface </a:t>
            </a:r>
            <a:r>
              <a:rPr lang="en-US" sz="2800" dirty="0"/>
              <a:t>of </a:t>
            </a:r>
            <a:r>
              <a:rPr lang="en-US" sz="2800" dirty="0" smtClean="0"/>
              <a:t>cells (principle cells) </a:t>
            </a:r>
            <a:r>
              <a:rPr lang="en-US" sz="2800" dirty="0"/>
              <a:t>of the distal convoluted tubules and </a:t>
            </a:r>
            <a:r>
              <a:rPr lang="en-US" sz="2800" dirty="0" err="1"/>
              <a:t>medullary</a:t>
            </a:r>
            <a:r>
              <a:rPr lang="en-US" sz="2800" dirty="0"/>
              <a:t> collecting ducts.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Via </a:t>
            </a:r>
            <a:r>
              <a:rPr lang="en-US" sz="2800" dirty="0" err="1"/>
              <a:t>adenylate</a:t>
            </a:r>
            <a:r>
              <a:rPr lang="en-US" sz="2800" dirty="0"/>
              <a:t> </a:t>
            </a:r>
            <a:r>
              <a:rPr lang="en-US" sz="2800" dirty="0" err="1"/>
              <a:t>cyclase</a:t>
            </a:r>
            <a:r>
              <a:rPr lang="en-US" sz="2800" dirty="0"/>
              <a:t>/</a:t>
            </a:r>
            <a:r>
              <a:rPr lang="en-US" sz="2800" dirty="0" err="1"/>
              <a:t>cAMP</a:t>
            </a:r>
            <a:r>
              <a:rPr lang="en-US" sz="2800" dirty="0"/>
              <a:t> induces production and insertion of </a:t>
            </a:r>
            <a:r>
              <a:rPr lang="en-US" sz="2800" b="1" dirty="0" smtClean="0">
                <a:solidFill>
                  <a:srgbClr val="FF0000"/>
                </a:solidFill>
              </a:rPr>
              <a:t>aquaporin2</a:t>
            </a:r>
            <a:r>
              <a:rPr lang="en-US" sz="2800" dirty="0" smtClean="0"/>
              <a:t> </a:t>
            </a:r>
            <a:r>
              <a:rPr lang="en-US" sz="2800" dirty="0"/>
              <a:t>into the luminal membrane and enhances permeability of cell to water.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Increased membrane permeability to water permits back diffusion of solute-free water, resulting in increased urine </a:t>
            </a:r>
            <a:r>
              <a:rPr lang="en-US" sz="2800" dirty="0" err="1"/>
              <a:t>osmolality</a:t>
            </a:r>
            <a:r>
              <a:rPr lang="en-US" sz="2800" dirty="0"/>
              <a:t> (concentrates urine).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2090</TotalTime>
  <Words>729</Words>
  <Application>Microsoft Office PowerPoint</Application>
  <PresentationFormat>On-screen Show (4:3)</PresentationFormat>
  <Paragraphs>129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Opulent</vt:lpstr>
      <vt:lpstr>Endocrinology</vt:lpstr>
      <vt:lpstr>Physiology of posterior Pituitary gland</vt:lpstr>
      <vt:lpstr>Posterior Pituitary Gland</vt:lpstr>
      <vt:lpstr>Hypothalamic control of pituitary secretions</vt:lpstr>
      <vt:lpstr>PowerPoint Presentation</vt:lpstr>
      <vt:lpstr>Antidiuretic hormone </vt:lpstr>
      <vt:lpstr>Synthesis of ADH </vt:lpstr>
      <vt:lpstr>Receptors of ADH (vasopressin)</vt:lpstr>
      <vt:lpstr>Mechanism of action of ADH: antidiuresis</vt:lpstr>
      <vt:lpstr>Mechanism of action of ADH</vt:lpstr>
      <vt:lpstr>The single most important function of ADH is to conserve body water by reducing urine output</vt:lpstr>
      <vt:lpstr>Secretion of ADH  osmotic stimuli </vt:lpstr>
      <vt:lpstr>Secretion of ADH non-osmotic stimuli</vt:lpstr>
      <vt:lpstr>Function of ADH  (vasopressin)</vt:lpstr>
      <vt:lpstr>Regulation of ADH</vt:lpstr>
      <vt:lpstr>PowerPoint Presentation</vt:lpstr>
      <vt:lpstr>PowerPoint Presentation</vt:lpstr>
      <vt:lpstr>Other stimuli that affect ADH secretion</vt:lpstr>
      <vt:lpstr>Table summarizes the major characteristics of osmoreceptors and baroreceptors</vt:lpstr>
      <vt:lpstr> Control of ADH Release </vt:lpstr>
      <vt:lpstr>PowerPoint Presentation</vt:lpstr>
      <vt:lpstr>Oxytocin </vt:lpstr>
      <vt:lpstr>Function of oxytocin </vt:lpstr>
      <vt:lpstr>Breast feeding</vt:lpstr>
      <vt:lpstr>Childbirth</vt:lpstr>
      <vt:lpstr>PowerPoint Presentation</vt:lpstr>
      <vt:lpstr>Other stimuli that control release of oxytocin</vt:lpstr>
      <vt:lpstr>Oxytocin and autism</vt:lpstr>
      <vt:lpstr>Summary of posterior pituitary hormones actions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3422</cp:lastModifiedBy>
  <cp:revision>151</cp:revision>
  <dcterms:created xsi:type="dcterms:W3CDTF">2010-10-14T09:31:28Z</dcterms:created>
  <dcterms:modified xsi:type="dcterms:W3CDTF">2013-02-03T06:54:06Z</dcterms:modified>
</cp:coreProperties>
</file>