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8" r:id="rId2"/>
    <p:sldId id="273" r:id="rId3"/>
    <p:sldId id="274" r:id="rId4"/>
    <p:sldId id="256" r:id="rId5"/>
    <p:sldId id="263" r:id="rId6"/>
    <p:sldId id="279" r:id="rId7"/>
    <p:sldId id="283" r:id="rId8"/>
    <p:sldId id="296" r:id="rId9"/>
    <p:sldId id="297" r:id="rId10"/>
    <p:sldId id="298" r:id="rId11"/>
    <p:sldId id="304" r:id="rId12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0" autoAdjust="0"/>
    <p:restoredTop sz="94660"/>
  </p:normalViewPr>
  <p:slideViewPr>
    <p:cSldViewPr>
      <p:cViewPr>
        <p:scale>
          <a:sx n="78" d="100"/>
          <a:sy n="78" d="100"/>
        </p:scale>
        <p:origin x="-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CBAB2D-B633-4F8D-B6CA-BC5B7C3CD950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</a:defRPr>
            </a:lvl1pPr>
          </a:lstStyle>
          <a:p>
            <a:fld id="{B68EF37E-14C0-4558-AF5A-EC51189985C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244EA2-A5FA-498D-9ABD-D70BD0F051D2}" type="datetimeFigureOut">
              <a:rPr/>
              <a:pPr>
                <a:defRPr/>
              </a:pPr>
              <a:t>10/27/2010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9C73B9-D85D-4A79-B139-4FF8FF46053B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CD67-FCF5-4F24-BA0A-06CA1724EBDE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5670F-2888-4D93-BBA7-B7C9F873D14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832-8C38-434B-BE53-0C55903C74C2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0CD49420-BFB2-4A59-903E-5D55DFF9122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44A4-2888-4008-A5BE-E1BC6D18EE56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A390-76C4-4486-820D-3E60839351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BBABE29-666C-4E16-AF52-502216C9D1CB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32E5A98-E073-49F0-902C-A92A986B90FD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BABD-1B14-4717-AFFC-AF8CE1B1959C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D97AC-70F7-4995-9733-53B99C5E06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BA09-D141-433D-A63C-9FD5B1F7EEFE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4F793-BDF8-408A-B60D-C0C91C113ED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3C85-5647-487C-A1EA-A9061E80BDE6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070E-F37F-425D-967E-4482E7751A3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620-1D8D-4894-BEA8-3674B972E3D1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39FA5-AF63-4A82-87C2-A6A83536D1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8335-AC04-4D37-95DE-8C13D98372AB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176A4-5412-47F5-B1B2-5FA2770E95D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C62E3-3084-4C36-86B8-3A90F3477CA0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4B614-E23C-4A68-B1A7-1CF90A47B392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5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4B72F1-7CD2-4683-81F0-F05DC6FEB056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rtl="0">
              <a:defRPr sz="11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fld id="{D3CC4D70-C131-4205-A227-C65BB342A0B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38100"/>
            <a:ext cx="90932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09600" y="240268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Diabetes </a:t>
            </a:r>
            <a:r>
              <a:rPr lang="en-US" sz="4000" dirty="0" err="1" smtClean="0"/>
              <a:t>insipidus</a:t>
            </a:r>
            <a:endParaRPr lang="en-GB" sz="4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048000" y="2133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Dr. </a:t>
            </a:r>
            <a:r>
              <a:rPr lang="en-US" sz="3200" dirty="0" err="1" smtClean="0">
                <a:solidFill>
                  <a:schemeClr val="bg1"/>
                </a:solidFill>
              </a:rPr>
              <a:t>Hana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Alzamil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Desmopressin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Desamino</a:t>
            </a:r>
            <a:r>
              <a:rPr lang="en-US" dirty="0" smtClean="0"/>
              <a:t>-</a:t>
            </a:r>
            <a:r>
              <a:rPr lang="en-US" dirty="0" err="1" smtClean="0"/>
              <a:t>desarginino</a:t>
            </a:r>
            <a:r>
              <a:rPr lang="en-US" dirty="0" smtClean="0"/>
              <a:t>-vasopressin(DDAVP)</a:t>
            </a:r>
          </a:p>
          <a:p>
            <a:pPr lvl="1" eaLnBrk="1" hangingPunct="1"/>
            <a:r>
              <a:rPr lang="en-US" dirty="0" smtClean="0"/>
              <a:t>V2-selective analogue</a:t>
            </a:r>
          </a:p>
          <a:p>
            <a:pPr lvl="1" eaLnBrk="1" hangingPunct="1"/>
            <a:r>
              <a:rPr lang="en-US" dirty="0" smtClean="0"/>
              <a:t>Little V1 (vasoconstrictor) activity</a:t>
            </a:r>
          </a:p>
          <a:p>
            <a:pPr lvl="1" eaLnBrk="1" hangingPunct="1"/>
            <a:r>
              <a:rPr lang="en-US" dirty="0" smtClean="0"/>
              <a:t>Drug of choice in Diabetes </a:t>
            </a:r>
            <a:r>
              <a:rPr lang="en-US" dirty="0" err="1" smtClean="0"/>
              <a:t>insipidus</a:t>
            </a:r>
            <a:endParaRPr lang="en-US" dirty="0" smtClean="0"/>
          </a:p>
          <a:p>
            <a:pPr eaLnBrk="1" hangingPunct="1"/>
            <a:r>
              <a:rPr lang="en-US" dirty="0" smtClean="0"/>
              <a:t>Administration:</a:t>
            </a:r>
          </a:p>
          <a:p>
            <a:pPr lvl="1" eaLnBrk="1" hangingPunct="1"/>
            <a:r>
              <a:rPr lang="en-US" dirty="0" smtClean="0"/>
              <a:t>Oral, sub-cut, nasal spray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450.photobucket.com/albums/qq225/effat57/islamic%20photo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1" y="381000"/>
            <a:ext cx="8229601" cy="617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and causes of DI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err="1" smtClean="0"/>
              <a:t>Nephrogenic</a:t>
            </a:r>
            <a:r>
              <a:rPr lang="en-US" dirty="0" smtClean="0"/>
              <a:t> DI</a:t>
            </a:r>
          </a:p>
          <a:p>
            <a:r>
              <a:rPr lang="en-US" dirty="0" smtClean="0"/>
              <a:t>Symptoms and signs of 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7239000" cy="46275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DI is a disorder resulting from deficiency of anti-diuretic hormone (ADH) or its action and is characterized by the passage of copious amounts of dilute urine.</a:t>
            </a:r>
          </a:p>
          <a:p>
            <a:pPr>
              <a:lnSpc>
                <a:spcPct val="110000"/>
              </a:lnSpc>
              <a:buNone/>
            </a:pPr>
            <a:endParaRPr lang="en-US" altLang="ar-SA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It must be differentiated from other polyuric states such as primary polydipsia &amp; osmotic diuresis.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DI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Central DI </a:t>
            </a:r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is due to failure of the pituitary gland to secrete adequate ADH</a:t>
            </a:r>
          </a:p>
          <a:p>
            <a:pPr lvl="1"/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Defect in hypothalamus</a:t>
            </a:r>
          </a:p>
          <a:p>
            <a:pPr lvl="1"/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Defect in pituitary stalk</a:t>
            </a:r>
          </a:p>
          <a:p>
            <a:pPr lvl="1"/>
            <a:r>
              <a:rPr lang="en-US" altLang="ar-SA" dirty="0" smtClean="0">
                <a:latin typeface="Tahoma" pitchFamily="34" charset="0"/>
                <a:cs typeface="Tahoma" pitchFamily="34" charset="0"/>
              </a:rPr>
              <a:t>Defect in posterior pituitary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Nephrogenic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 DI </a:t>
            </a:r>
            <a:r>
              <a:rPr lang="en-US" dirty="0" smtClean="0">
                <a:latin typeface="Tahoma" pitchFamily="34" charset="0"/>
              </a:rPr>
              <a:t>results when the renal tubules of the kidneys fail to respond to circulating ADH.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Psychogenic (primary)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polydipsia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</a:rPr>
              <a:t> physiological ADH inhibition </a:t>
            </a:r>
          </a:p>
          <a:p>
            <a:endParaRPr lang="en-US" b="1" dirty="0" smtClean="0">
              <a:latin typeface="Tahoma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ar-SA" dirty="0" smtClean="0">
                <a:latin typeface="Tahoma" pitchFamily="34" charset="0"/>
              </a:rPr>
              <a:t>CAUSES OF CENTRAL DI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Idiopathic – 30-50%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Pituitary atrophy, possible autoimmune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Brain tumors primary or secondary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Secondary (Lung cancer, leukemia, lymphoma most common)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Head trauma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Post-neurosurgery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Congenital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Mutations of ADH gene, usually </a:t>
            </a:r>
            <a:r>
              <a:rPr lang="en-US" sz="2200" dirty="0" err="1" smtClean="0"/>
              <a:t>autosomal</a:t>
            </a:r>
            <a:r>
              <a:rPr lang="en-US" sz="2200" dirty="0" smtClean="0"/>
              <a:t> dominant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Infiltrative diseases, such as </a:t>
            </a:r>
            <a:r>
              <a:rPr lang="en-US" dirty="0" err="1" smtClean="0"/>
              <a:t>Histiocytosis</a:t>
            </a:r>
            <a:r>
              <a:rPr lang="en-US" dirty="0" smtClean="0"/>
              <a:t> X or </a:t>
            </a:r>
            <a:r>
              <a:rPr lang="en-US" dirty="0" err="1" smtClean="0"/>
              <a:t>sarcoidosis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Infection </a:t>
            </a:r>
            <a:r>
              <a:rPr lang="en-US" smtClean="0"/>
              <a:t>(meningitis).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ar-SA" dirty="0" smtClean="0">
                <a:latin typeface="Tahoma" pitchFamily="34" charset="0"/>
              </a:rPr>
              <a:t>CAUSES OF NEPHROGENIC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Acquired</a:t>
            </a:r>
          </a:p>
          <a:p>
            <a:pPr lvl="1"/>
            <a:r>
              <a:rPr lang="en-US" sz="2200" dirty="0" smtClean="0"/>
              <a:t>Drugs: lithium, </a:t>
            </a:r>
            <a:r>
              <a:rPr lang="en-US" sz="2200" dirty="0" err="1" smtClean="0"/>
              <a:t>amphotericin</a:t>
            </a:r>
            <a:r>
              <a:rPr lang="en-US" sz="2200" dirty="0" smtClean="0"/>
              <a:t>, </a:t>
            </a:r>
            <a:r>
              <a:rPr lang="en-US" sz="2200" dirty="0" err="1" smtClean="0"/>
              <a:t>gentamicin</a:t>
            </a:r>
            <a:r>
              <a:rPr lang="en-US" sz="2200" dirty="0" smtClean="0"/>
              <a:t>, loop diuretics</a:t>
            </a:r>
          </a:p>
          <a:p>
            <a:pPr lvl="1"/>
            <a:r>
              <a:rPr lang="en-US" sz="2200" dirty="0" smtClean="0"/>
              <a:t>Electrolyte disorders: </a:t>
            </a:r>
            <a:r>
              <a:rPr lang="en-US" sz="2200" dirty="0" err="1" smtClean="0"/>
              <a:t>hypercalcemia</a:t>
            </a:r>
            <a:r>
              <a:rPr lang="en-US" sz="2200" dirty="0" smtClean="0"/>
              <a:t>, </a:t>
            </a:r>
            <a:r>
              <a:rPr lang="en-US" sz="2200" dirty="0" err="1" smtClean="0"/>
              <a:t>hypokalemia</a:t>
            </a:r>
            <a:endParaRPr lang="en-US" sz="2200" dirty="0" smtClean="0"/>
          </a:p>
          <a:p>
            <a:pPr lvl="1"/>
            <a:r>
              <a:rPr lang="en-US" sz="2200" dirty="0" smtClean="0"/>
              <a:t>Renal </a:t>
            </a:r>
            <a:r>
              <a:rPr lang="en-US" sz="2200" dirty="0" err="1" smtClean="0"/>
              <a:t>dz</a:t>
            </a:r>
            <a:r>
              <a:rPr lang="en-US" sz="2200" dirty="0" smtClean="0"/>
              <a:t>: obstructive </a:t>
            </a:r>
            <a:r>
              <a:rPr lang="en-US" sz="2200" dirty="0" err="1" smtClean="0"/>
              <a:t>uropathy</a:t>
            </a:r>
            <a:r>
              <a:rPr lang="en-US" sz="2200" dirty="0" smtClean="0"/>
              <a:t>, chronic renal </a:t>
            </a:r>
            <a:r>
              <a:rPr lang="en-US" sz="2200" dirty="0" err="1" smtClean="0"/>
              <a:t>failer</a:t>
            </a:r>
            <a:r>
              <a:rPr lang="en-US" sz="2200" dirty="0" smtClean="0"/>
              <a:t> , </a:t>
            </a:r>
            <a:r>
              <a:rPr lang="en-US" sz="2200" dirty="0" err="1" smtClean="0"/>
              <a:t>polysystic</a:t>
            </a:r>
            <a:r>
              <a:rPr lang="en-US" sz="2200" dirty="0" smtClean="0"/>
              <a:t> kidney, post-transplant, </a:t>
            </a:r>
            <a:r>
              <a:rPr lang="en-US" sz="2200" dirty="0" err="1" smtClean="0"/>
              <a:t>pyelonephritis</a:t>
            </a:r>
            <a:endParaRPr lang="en-US" sz="2200" dirty="0" smtClean="0"/>
          </a:p>
          <a:p>
            <a:pPr lvl="1"/>
            <a:r>
              <a:rPr lang="en-US" sz="2200" dirty="0" smtClean="0"/>
              <a:t>Systemic processes: </a:t>
            </a:r>
            <a:r>
              <a:rPr lang="en-US" sz="2200" dirty="0" err="1" smtClean="0"/>
              <a:t>sarcoid</a:t>
            </a:r>
            <a:r>
              <a:rPr lang="en-US" sz="2200" dirty="0" smtClean="0"/>
              <a:t>, </a:t>
            </a:r>
            <a:r>
              <a:rPr lang="en-US" sz="2200" dirty="0" err="1" smtClean="0"/>
              <a:t>amyloid</a:t>
            </a:r>
            <a:r>
              <a:rPr lang="en-US" sz="2200" dirty="0" smtClean="0"/>
              <a:t>, multiple myeloma, sickle cell disease</a:t>
            </a:r>
          </a:p>
          <a:p>
            <a:pPr lvl="1"/>
            <a:r>
              <a:rPr lang="en-US" sz="2000" b="1" dirty="0" smtClean="0"/>
              <a:t>Gestational diabetes </a:t>
            </a:r>
            <a:r>
              <a:rPr lang="en-US" sz="2000" b="1" dirty="0" err="1" smtClean="0"/>
              <a:t>insipidus</a:t>
            </a:r>
            <a:r>
              <a:rPr lang="en-US" sz="2000" b="1" dirty="0" smtClean="0"/>
              <a:t> </a:t>
            </a:r>
            <a:r>
              <a:rPr lang="en-US" sz="2000" dirty="0" smtClean="0"/>
              <a:t>occurs only during pregnancy when an enzyme (</a:t>
            </a:r>
            <a:r>
              <a:rPr lang="en-US" sz="2000" i="1" dirty="0" err="1" smtClean="0"/>
              <a:t>vasopressinase</a:t>
            </a:r>
            <a:r>
              <a:rPr lang="en-US" sz="2000" dirty="0" smtClean="0"/>
              <a:t>) made by the placenta destroys ADH in the mother.</a:t>
            </a:r>
            <a:endParaRPr lang="en-US" sz="2200" dirty="0" smtClean="0"/>
          </a:p>
          <a:p>
            <a:r>
              <a:rPr lang="en-US" dirty="0" smtClean="0"/>
              <a:t>Congenital – rare</a:t>
            </a:r>
          </a:p>
          <a:p>
            <a:pPr lvl="1"/>
            <a:r>
              <a:rPr lang="en-US" sz="2200" dirty="0" smtClean="0"/>
              <a:t>Present in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week of life</a:t>
            </a:r>
          </a:p>
          <a:p>
            <a:pPr lvl="1"/>
            <a:r>
              <a:rPr lang="en-US" sz="2200" dirty="0" smtClean="0"/>
              <a:t>V2 ADH receptor defect – X-linked recessive</a:t>
            </a:r>
          </a:p>
          <a:p>
            <a:pPr lvl="1"/>
            <a:r>
              <a:rPr lang="en-US" sz="2200" dirty="0" smtClean="0"/>
              <a:t>AQP2 water channel defect –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Symptoms and signs of DI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848600" cy="4846638"/>
          </a:xfrm>
        </p:spPr>
        <p:txBody>
          <a:bodyPr/>
          <a:lstStyle/>
          <a:p>
            <a:r>
              <a:rPr lang="en-US" sz="2900" dirty="0" err="1" smtClean="0"/>
              <a:t>Polyuria</a:t>
            </a:r>
            <a:r>
              <a:rPr lang="en-US" sz="2900" dirty="0" smtClean="0"/>
              <a:t> &gt; 3 liters in 24 hrs</a:t>
            </a:r>
          </a:p>
          <a:p>
            <a:pPr lvl="1"/>
            <a:r>
              <a:rPr lang="en-US" dirty="0" smtClean="0"/>
              <a:t>Sudden onset more typical of central DI</a:t>
            </a:r>
          </a:p>
          <a:p>
            <a:r>
              <a:rPr lang="en-US" sz="2900" dirty="0" err="1" smtClean="0"/>
              <a:t>Nocturia</a:t>
            </a:r>
            <a:r>
              <a:rPr lang="en-US" sz="2900" dirty="0" smtClean="0"/>
              <a:t> </a:t>
            </a:r>
          </a:p>
          <a:p>
            <a:r>
              <a:rPr lang="en-US" sz="2900" dirty="0" smtClean="0"/>
              <a:t>Polydipsia</a:t>
            </a:r>
          </a:p>
          <a:p>
            <a:r>
              <a:rPr lang="en-US" sz="2900" dirty="0" smtClean="0"/>
              <a:t>Dilute urine, urine </a:t>
            </a:r>
            <a:r>
              <a:rPr lang="en-US" sz="2900" dirty="0" err="1" smtClean="0"/>
              <a:t>osm</a:t>
            </a:r>
            <a:r>
              <a:rPr lang="en-US" sz="2900" dirty="0" smtClean="0"/>
              <a:t> &lt; 200</a:t>
            </a:r>
          </a:p>
          <a:p>
            <a:r>
              <a:rPr lang="en-US" altLang="ar-SA" sz="2900" dirty="0" smtClean="0"/>
              <a:t>Anorexia, constipation</a:t>
            </a:r>
            <a:endParaRPr lang="en-US" sz="2900" dirty="0" smtClean="0"/>
          </a:p>
          <a:p>
            <a:r>
              <a:rPr lang="en-US" sz="2900" dirty="0" smtClean="0"/>
              <a:t>Serum Na&gt;150 rare with free access to H</a:t>
            </a:r>
            <a:r>
              <a:rPr lang="en-US" sz="2000" dirty="0" smtClean="0"/>
              <a:t>2</a:t>
            </a:r>
            <a:r>
              <a:rPr lang="en-US" sz="4000" dirty="0" smtClean="0"/>
              <a:t>o</a:t>
            </a:r>
            <a:endParaRPr lang="en-US" sz="2900" dirty="0" smtClean="0"/>
          </a:p>
          <a:p>
            <a:r>
              <a:rPr lang="en-US" sz="2900" dirty="0" smtClean="0"/>
              <a:t>Dehydration with limited access to water</a:t>
            </a:r>
          </a:p>
          <a:p>
            <a:pPr>
              <a:lnSpc>
                <a:spcPct val="110000"/>
              </a:lnSpc>
            </a:pPr>
            <a:r>
              <a:rPr lang="en-US" altLang="ar-SA" sz="2900" dirty="0" smtClean="0"/>
              <a:t>Hyperthermia &amp; lack of sweating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Symptoms and signs of DI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can cause dehydration which can cause:</a:t>
            </a:r>
          </a:p>
          <a:p>
            <a:pPr lvl="1" eaLnBrk="1" hangingPunct="1"/>
            <a:r>
              <a:rPr lang="en-US" dirty="0" smtClean="0"/>
              <a:t>Dry mouth </a:t>
            </a:r>
          </a:p>
          <a:p>
            <a:pPr lvl="1" eaLnBrk="1" hangingPunct="1"/>
            <a:r>
              <a:rPr lang="en-US" dirty="0" smtClean="0"/>
              <a:t>Muscle weakness </a:t>
            </a:r>
          </a:p>
          <a:p>
            <a:pPr lvl="1" eaLnBrk="1" hangingPunct="1"/>
            <a:r>
              <a:rPr lang="en-US" dirty="0" smtClean="0"/>
              <a:t>Hypotension (low blood pressure) </a:t>
            </a:r>
          </a:p>
          <a:p>
            <a:pPr lvl="1" eaLnBrk="1" hangingPunct="1"/>
            <a:r>
              <a:rPr lang="en-US" dirty="0" smtClean="0"/>
              <a:t>Sunken appearance of the eyes  </a:t>
            </a:r>
          </a:p>
          <a:p>
            <a:pPr eaLnBrk="1" hangingPunct="1"/>
            <a:r>
              <a:rPr lang="en-US" dirty="0" smtClean="0"/>
              <a:t>Rapid heart rate </a:t>
            </a:r>
          </a:p>
          <a:p>
            <a:pPr eaLnBrk="1" hangingPunct="1"/>
            <a:r>
              <a:rPr lang="en-US" dirty="0" smtClean="0"/>
              <a:t>Weight loss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and signs of DI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can also cause an electrolyte imbalance </a:t>
            </a:r>
          </a:p>
          <a:p>
            <a:pPr lvl="1"/>
            <a:r>
              <a:rPr lang="en-US" dirty="0" err="1" smtClean="0"/>
              <a:t>Hypernatremia</a:t>
            </a:r>
            <a:endParaRPr lang="en-US" dirty="0" smtClean="0"/>
          </a:p>
          <a:p>
            <a:pPr lvl="1"/>
            <a:r>
              <a:rPr lang="en-US" dirty="0" err="1" smtClean="0"/>
              <a:t>Hyperchloremia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Electrolyte imbalance can cause </a:t>
            </a:r>
          </a:p>
          <a:p>
            <a:pPr lvl="1"/>
            <a:r>
              <a:rPr lang="en-US" dirty="0" smtClean="0"/>
              <a:t>Headache  </a:t>
            </a:r>
          </a:p>
          <a:p>
            <a:pPr lvl="1"/>
            <a:r>
              <a:rPr lang="en-US" dirty="0" smtClean="0"/>
              <a:t>Fatigue  </a:t>
            </a:r>
          </a:p>
          <a:p>
            <a:pPr lvl="1"/>
            <a:r>
              <a:rPr lang="en-US" dirty="0" smtClean="0"/>
              <a:t>Irritability and muscle pains</a:t>
            </a:r>
          </a:p>
          <a:p>
            <a:pPr eaLnBrk="1" hangingPunct="1"/>
            <a:r>
              <a:rPr lang="en-US" dirty="0" smtClean="0"/>
              <a:t>Seizure secondary to </a:t>
            </a:r>
            <a:r>
              <a:rPr lang="en-US" dirty="0" err="1" smtClean="0"/>
              <a:t>Hypernatremia</a:t>
            </a:r>
            <a:r>
              <a:rPr lang="en-US" dirty="0" smtClean="0"/>
              <a:t> can happen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2140</TotalTime>
  <Words>412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PowerPoint Presentation</vt:lpstr>
      <vt:lpstr>Diabetes insipidus (DI)</vt:lpstr>
      <vt:lpstr>Diabetes insipidus (DI)</vt:lpstr>
      <vt:lpstr>Types of DI</vt:lpstr>
      <vt:lpstr>CAUSES OF CENTRAL DI</vt:lpstr>
      <vt:lpstr>CAUSES OF NEPHROGENIC DI</vt:lpstr>
      <vt:lpstr>Symptoms and signs of DI</vt:lpstr>
      <vt:lpstr>Symptoms and signs of DI</vt:lpstr>
      <vt:lpstr>Symptoms and signs of DI</vt:lpstr>
      <vt:lpstr>Treatment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ssc1</dc:creator>
  <cp:lastModifiedBy>3422</cp:lastModifiedBy>
  <cp:revision>182</cp:revision>
  <dcterms:created xsi:type="dcterms:W3CDTF">2010-10-14T09:31:28Z</dcterms:created>
  <dcterms:modified xsi:type="dcterms:W3CDTF">2013-02-03T07:27:35Z</dcterms:modified>
</cp:coreProperties>
</file>