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Override1.xml" ContentType="application/vnd.openxmlformats-officedocument.themeOverride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3"/>
  </p:notesMasterIdLst>
  <p:sldIdLst>
    <p:sldId id="308" r:id="rId2"/>
    <p:sldId id="273" r:id="rId3"/>
    <p:sldId id="274" r:id="rId4"/>
    <p:sldId id="256" r:id="rId5"/>
    <p:sldId id="263" r:id="rId6"/>
    <p:sldId id="279" r:id="rId7"/>
    <p:sldId id="283" r:id="rId8"/>
    <p:sldId id="296" r:id="rId9"/>
    <p:sldId id="297" r:id="rId10"/>
    <p:sldId id="298" r:id="rId11"/>
    <p:sldId id="304" r:id="rId12"/>
  </p:sldIdLst>
  <p:sldSz cx="9144000" cy="6858000" type="screen4x3"/>
  <p:notesSz cx="6858000" cy="9144000"/>
  <p:defaultTextStyle>
    <a:defPPr>
      <a:defRPr lang="en-US"/>
    </a:defPPr>
    <a:lvl1pPr algn="r" rtl="1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r" rtl="1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r" rtl="1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r" rtl="1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r" rtl="1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r" defTabSz="914400" rtl="1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r" defTabSz="914400" rtl="1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r" defTabSz="914400" rtl="1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r" defTabSz="914400" rtl="1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270" autoAdjust="0"/>
    <p:restoredTop sz="94660"/>
  </p:normalViewPr>
  <p:slideViewPr>
    <p:cSldViewPr>
      <p:cViewPr>
        <p:scale>
          <a:sx n="78" d="100"/>
          <a:sy n="78" d="100"/>
        </p:scale>
        <p:origin x="-408" y="5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rtl="0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rtl="0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34CBAB2D-B633-4F8D-B6CA-BC5B7C3CD950}" type="datetimeFigureOut">
              <a:rPr lang="en-US"/>
              <a:pPr>
                <a:defRPr/>
              </a:pPr>
              <a:t>2/3/2013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rtl="0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rtl="0">
              <a:defRPr sz="1200">
                <a:latin typeface="Calibri" pitchFamily="34" charset="0"/>
              </a:defRPr>
            </a:lvl1pPr>
          </a:lstStyle>
          <a:p>
            <a:fld id="{B68EF37E-14C0-4558-AF5A-EC51189985C9}" type="slidenum">
              <a:rPr lang="ar-SA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859051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rtl="0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Straight Connector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algn="l" rtl="0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2" name="Title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>
            <a:noAutofit/>
          </a:bodyPr>
          <a:lstStyle>
            <a:lvl1pPr algn="r">
              <a:defRPr sz="4200" b="1"/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25" name="Subtitle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6" name="Date Placeholder 30"/>
          <p:cNvSpPr>
            <a:spLocks noGrp="1"/>
          </p:cNvSpPr>
          <p:nvPr>
            <p:ph type="dt" sz="half" idx="10"/>
          </p:nvPr>
        </p:nvSpPr>
        <p:spPr>
          <a:xfrm>
            <a:off x="5870575" y="6557963"/>
            <a:ext cx="2003425" cy="22701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fld id="{65244EA2-A5FA-498D-9ABD-D70BD0F051D2}" type="datetimeFigureOut">
              <a:rPr/>
              <a:pPr>
                <a:defRPr/>
              </a:pPr>
              <a:t>10/27/2010</a:t>
            </a:fld>
            <a:endParaRPr/>
          </a:p>
        </p:txBody>
      </p:sp>
      <p:sp>
        <p:nvSpPr>
          <p:cNvPr id="7" name="Footer Placeholder 17"/>
          <p:cNvSpPr>
            <a:spLocks noGrp="1"/>
          </p:cNvSpPr>
          <p:nvPr>
            <p:ph type="ftr" sz="quarter" idx="11"/>
          </p:nvPr>
        </p:nvSpPr>
        <p:spPr>
          <a:xfrm>
            <a:off x="2819400" y="6557963"/>
            <a:ext cx="2927350" cy="228600"/>
          </a:xfrm>
        </p:spPr>
        <p:txBody>
          <a:bodyPr/>
          <a:lstStyle>
            <a:lvl1pPr>
              <a:defRPr lang="en-US"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endParaRPr/>
          </a:p>
        </p:txBody>
      </p:sp>
      <p:sp>
        <p:nvSpPr>
          <p:cNvPr id="8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7880350" y="6556375"/>
            <a:ext cx="588963" cy="228600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529C73B9-D85D-4A79-B139-4FF8FF46053B}" type="slidenum">
              <a:rPr lang="ar-SA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2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99CD67-FCF5-4F24-BA0A-06CA1724EBDE}" type="datetimeFigureOut">
              <a:rPr lang="en-US"/>
              <a:pPr>
                <a:defRPr/>
              </a:pPr>
              <a:t>2/3/2013</a:t>
            </a:fld>
            <a:endParaRPr lang="en-US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1D5670F-2888-4D93-BBA7-B7C9F873D149}" type="slidenum">
              <a:rPr lang="ar-SA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243388" y="6557963"/>
            <a:ext cx="2001837" cy="227012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2D346832-8C38-434B-BE53-0C55903C74C2}" type="datetimeFigureOut">
              <a:rPr lang="en-US"/>
              <a:pPr>
                <a:defRPr/>
              </a:pPr>
              <a:t>2/3/2013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0" y="6556375"/>
            <a:ext cx="3657600" cy="228600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254750" y="6553200"/>
            <a:ext cx="587375" cy="228600"/>
          </a:xfrm>
        </p:spPr>
        <p:txBody>
          <a:bodyPr/>
          <a:lstStyle>
            <a:lvl1pPr>
              <a:defRPr/>
            </a:lvl1pPr>
          </a:lstStyle>
          <a:p>
            <a:fld id="{0CD49420-BFB2-4A59-903E-5D55DFF9122F}" type="slidenum">
              <a:rPr lang="ar-SA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2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0944A4-2888-4008-A5BE-E1BC6D18EE56}" type="datetimeFigureOut">
              <a:rPr lang="en-US"/>
              <a:pPr>
                <a:defRPr/>
              </a:pPr>
              <a:t>2/3/2013</a:t>
            </a:fld>
            <a:endParaRPr lang="en-US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028A390-76C4-4486-820D-3E608393519B}" type="slidenum">
              <a:rPr lang="ar-SA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anchor="t"/>
          <a:lstStyle>
            <a:lvl1pPr algn="r">
              <a:buNone/>
              <a:defRPr sz="4200" b="1" cap="all"/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24400" y="6556375"/>
            <a:ext cx="2001838" cy="227013"/>
          </a:xfrm>
        </p:spPr>
        <p:txBody>
          <a:bodyPr/>
          <a:lstStyle>
            <a:lvl1pPr>
              <a:defRPr smtClean="0"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fld id="{3BBABE29-666C-4E16-AF52-502216C9D1CB}" type="datetimeFigureOut">
              <a:rPr lang="en-US"/>
              <a:pPr>
                <a:defRPr/>
              </a:pPr>
              <a:t>2/3/2013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735138" y="6556375"/>
            <a:ext cx="2895600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734175" y="6554788"/>
            <a:ext cx="587375" cy="228600"/>
          </a:xfrm>
        </p:spPr>
        <p:txBody>
          <a:bodyPr/>
          <a:lstStyle>
            <a:lvl1pPr>
              <a:defRPr/>
            </a:lvl1pPr>
          </a:lstStyle>
          <a:p>
            <a:fld id="{532E5A98-E073-49F0-902C-A92A986B90FD}" type="slidenum">
              <a:rPr lang="ar-SA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2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0EBABD-1B14-4717-AFFC-AF8CE1B1959C}" type="datetimeFigureOut">
              <a:rPr lang="en-US"/>
              <a:pPr>
                <a:defRPr/>
              </a:pPr>
              <a:t>2/3/2013</a:t>
            </a:fld>
            <a:endParaRPr lang="en-US"/>
          </a:p>
        </p:txBody>
      </p:sp>
      <p:sp>
        <p:nvSpPr>
          <p:cNvPr id="6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C8D97AC-70F7-4995-9733-53B99C5E0664}" type="slidenum">
              <a:rPr lang="ar-SA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lvl1pPr>
              <a:defRPr/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2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FEBA09-D141-433D-A63C-9FD5B1F7EEFE}" type="datetimeFigureOut">
              <a:rPr lang="en-US"/>
              <a:pPr>
                <a:defRPr/>
              </a:pPr>
              <a:t>2/3/2013</a:t>
            </a:fld>
            <a:endParaRPr lang="en-US"/>
          </a:p>
        </p:txBody>
      </p:sp>
      <p:sp>
        <p:nvSpPr>
          <p:cNvPr id="8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014F793-BDF8-408A-B60D-C0C91C113ED8}" type="slidenum">
              <a:rPr lang="ar-SA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4E3C85-5647-487C-A1EA-A9061E80BDE6}" type="datetimeFigureOut">
              <a:rPr lang="en-US"/>
              <a:pPr>
                <a:defRPr/>
              </a:pPr>
              <a:t>2/3/2013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51F070E-F37F-425D-967E-4482E7751A3C}" type="slidenum">
              <a:rPr lang="ar-SA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2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EEB620-1D8D-4894-BEA8-3674B972E3D1}" type="datetimeFigureOut">
              <a:rPr lang="en-US"/>
              <a:pPr>
                <a:defRPr/>
              </a:pPr>
              <a:t>2/3/2013</a:t>
            </a:fld>
            <a:endParaRPr lang="en-US"/>
          </a:p>
        </p:txBody>
      </p:sp>
      <p:sp>
        <p:nvSpPr>
          <p:cNvPr id="3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4939FA5-AF63-4A82-87C2-A6A83536D113}" type="slidenum">
              <a:rPr lang="ar-SA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lIns="45720" tIns="0" rIns="0" bIns="0" spcCol="0" rtlCol="0" fromWordArt="0" forceAA="0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2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2D8335-AC04-4D37-95DE-8C13D98372AB}" type="datetimeFigureOut">
              <a:rPr lang="en-US"/>
              <a:pPr>
                <a:defRPr/>
              </a:pPr>
              <a:t>2/3/2013</a:t>
            </a:fld>
            <a:endParaRPr lang="en-US"/>
          </a:p>
        </p:txBody>
      </p:sp>
      <p:sp>
        <p:nvSpPr>
          <p:cNvPr id="6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3B176A4-5412-47F5-B1B2-5FA2770E95D0}" type="slidenum">
              <a:rPr lang="ar-SA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/>
          <p:nvPr/>
        </p:nvSpPr>
        <p:spPr>
          <a:xfrm rot="21240000">
            <a:off x="598488" y="1004888"/>
            <a:ext cx="4319587" cy="4311650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rtl="0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Rectangle 8"/>
          <p:cNvSpPr/>
          <p:nvPr/>
        </p:nvSpPr>
        <p:spPr>
          <a:xfrm rot="21420000">
            <a:off x="596900" y="998538"/>
            <a:ext cx="4319588" cy="4313237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rtl="0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lIns="82296" tIns="0" rIns="0" bIns="0" spcCol="0" rtlCol="0" fromWordArt="0" forceAA="0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0" name="Picture Placeholder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extLst/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6E8C62E3-3084-4C36-86B8-3A90F3477CA0}" type="datetimeFigureOut">
              <a:rPr lang="en-US"/>
              <a:pPr>
                <a:defRPr/>
              </a:pPr>
              <a:t>2/3/2013</a:t>
            </a:fld>
            <a:endParaRPr lang="en-US"/>
          </a:p>
        </p:txBody>
      </p:sp>
      <p:sp>
        <p:nvSpPr>
          <p:cNvPr id="8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234B614-E23C-4A68-B1A7-1CF90A47B392}" type="slidenum">
              <a:rPr lang="ar-SA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rtl="0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" name="Title Placeholder 2"/>
          <p:cNvSpPr>
            <a:spLocks noGrp="1"/>
          </p:cNvSpPr>
          <p:nvPr>
            <p:ph type="title"/>
          </p:nvPr>
        </p:nvSpPr>
        <p:spPr>
          <a:xfrm>
            <a:off x="457200" y="320675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7350" name="Text Placeholder 30"/>
          <p:cNvSpPr>
            <a:spLocks noGrp="1"/>
          </p:cNvSpPr>
          <p:nvPr>
            <p:ph type="body" idx="1"/>
          </p:nvPr>
        </p:nvSpPr>
        <p:spPr bwMode="auto">
          <a:xfrm>
            <a:off x="457200" y="1609725"/>
            <a:ext cx="7239000" cy="4846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27" name="Date Placeholder 26"/>
          <p:cNvSpPr>
            <a:spLocks noGrp="1"/>
          </p:cNvSpPr>
          <p:nvPr>
            <p:ph type="dt" sz="half" idx="2"/>
          </p:nvPr>
        </p:nvSpPr>
        <p:spPr>
          <a:xfrm>
            <a:off x="4246563" y="6557963"/>
            <a:ext cx="2001837" cy="227012"/>
          </a:xfrm>
          <a:prstGeom prst="rect">
            <a:avLst/>
          </a:prstGeom>
        </p:spPr>
        <p:txBody>
          <a:bodyPr vert="horz" tIns="0" bIns="0" anchor="b"/>
          <a:lstStyle>
            <a:lvl1pPr algn="l" rtl="0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 smtClean="0">
                <a:solidFill>
                  <a:schemeClr val="tx2"/>
                </a:solidFill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fld id="{4B4B72F1-7CD2-4683-81F0-F05DC6FEB056}" type="datetimeFigureOut">
              <a:rPr lang="en-US"/>
              <a:pPr>
                <a:defRPr/>
              </a:pPr>
              <a:t>2/3/2013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457200" y="6557963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rtl="0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>
                <a:solidFill>
                  <a:schemeClr val="tx2"/>
                </a:solidFill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4"/>
          </p:nvPr>
        </p:nvSpPr>
        <p:spPr>
          <a:xfrm>
            <a:off x="6251575" y="6556375"/>
            <a:ext cx="588963" cy="228600"/>
          </a:xfrm>
          <a:prstGeom prst="rect">
            <a:avLst/>
          </a:prstGeom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rtl="0">
              <a:defRPr sz="1100">
                <a:solidFill>
                  <a:schemeClr val="tx2"/>
                </a:solidFill>
                <a:latin typeface="Trebuchet MS" pitchFamily="34" charset="0"/>
              </a:defRPr>
            </a:lvl1pPr>
          </a:lstStyle>
          <a:p>
            <a:fld id="{D3CC4D70-C131-4205-A227-C65BB342A0B4}" type="slidenum">
              <a:rPr lang="ar-SA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1" r:id="rId2"/>
    <p:sldLayoutId id="2147483673" r:id="rId3"/>
    <p:sldLayoutId id="2147483670" r:id="rId4"/>
    <p:sldLayoutId id="2147483669" r:id="rId5"/>
    <p:sldLayoutId id="2147483668" r:id="rId6"/>
    <p:sldLayoutId id="2147483667" r:id="rId7"/>
    <p:sldLayoutId id="2147483666" r:id="rId8"/>
    <p:sldLayoutId id="2147483674" r:id="rId9"/>
    <p:sldLayoutId id="2147483665" r:id="rId10"/>
    <p:sldLayoutId id="2147483675" r:id="rId11"/>
  </p:sldLayoutIdLst>
  <p:txStyles>
    <p:titleStyle>
      <a:lvl1pPr algn="l" rtl="0" fontAlgn="base">
        <a:spcBef>
          <a:spcPct val="0"/>
        </a:spcBef>
        <a:spcAft>
          <a:spcPct val="0"/>
        </a:spcAft>
        <a:defRPr sz="3800" b="1" kern="1200" cap="all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Trebuchet MS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Trebuchet MS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Trebuchet MS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Trebuchet MS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Trebuchet MS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Trebuchet MS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Trebuchet MS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Trebuchet MS" pitchFamily="34" charset="0"/>
        </a:defRPr>
      </a:lvl9pPr>
      <a:extLst/>
    </p:titleStyle>
    <p:bodyStyle>
      <a:lvl1pPr marL="273050" indent="-273050" algn="l" rtl="0" fontAlgn="base">
        <a:spcBef>
          <a:spcPts val="600"/>
        </a:spcBef>
        <a:spcAft>
          <a:spcPct val="0"/>
        </a:spcAft>
        <a:buClr>
          <a:schemeClr val="tx2"/>
        </a:buClr>
        <a:buSzPct val="73000"/>
        <a:buFont typeface="Wingdings 2" pitchFamily="18" charset="2"/>
        <a:buChar char="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20700" indent="-228600" algn="l" rtl="0" fontAlgn="base">
        <a:spcBef>
          <a:spcPts val="500"/>
        </a:spcBef>
        <a:spcAft>
          <a:spcPct val="0"/>
        </a:spcAft>
        <a:buClr>
          <a:srgbClr val="F9B639"/>
        </a:buClr>
        <a:buSzPct val="80000"/>
        <a:buFont typeface="Wingdings 2" pitchFamily="18" charset="2"/>
        <a:buChar char=""/>
        <a:defRPr sz="2300" kern="1200">
          <a:solidFill>
            <a:srgbClr val="6C6C6C"/>
          </a:solidFill>
          <a:latin typeface="+mn-lt"/>
          <a:ea typeface="+mn-ea"/>
          <a:cs typeface="+mn-cs"/>
        </a:defRPr>
      </a:lvl2pPr>
      <a:lvl3pPr marL="758825" indent="-228600" algn="l" rtl="0" fontAlgn="base">
        <a:spcBef>
          <a:spcPts val="400"/>
        </a:spcBef>
        <a:spcAft>
          <a:spcPct val="0"/>
        </a:spcAft>
        <a:buClr>
          <a:srgbClr val="F9B639"/>
        </a:buClr>
        <a:buSzPct val="60000"/>
        <a:buFont typeface="Wingdings" pitchFamily="2" charset="2"/>
        <a:buChar char="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4888" indent="-228600" algn="l" rtl="0" fontAlgn="base">
        <a:spcBef>
          <a:spcPct val="20000"/>
        </a:spcBef>
        <a:spcAft>
          <a:spcPct val="0"/>
        </a:spcAft>
        <a:buClr>
          <a:srgbClr val="F9B639"/>
        </a:buClr>
        <a:buSzPct val="80000"/>
        <a:buFont typeface="Wingdings 2" pitchFamily="18" charset="2"/>
        <a:buChar char=""/>
        <a:defRPr sz="2000" kern="1200">
          <a:solidFill>
            <a:srgbClr val="6C6C6C"/>
          </a:solidFill>
          <a:latin typeface="+mn-lt"/>
          <a:ea typeface="+mn-ea"/>
          <a:cs typeface="+mn-cs"/>
        </a:defRPr>
      </a:lvl4pPr>
      <a:lvl5pPr marL="1279525" indent="-228600" algn="l" rtl="0" fontAlgn="base">
        <a:spcBef>
          <a:spcPts val="400"/>
        </a:spcBef>
        <a:spcAft>
          <a:spcPct val="0"/>
        </a:spcAft>
        <a:buClr>
          <a:srgbClr val="F9B639"/>
        </a:buClr>
        <a:buSzPct val="70000"/>
        <a:buFont typeface="Wingdings" pitchFamily="2" charset="2"/>
        <a:buChar char="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800" y="38100"/>
            <a:ext cx="9093200" cy="681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مربع نص 4"/>
          <p:cNvSpPr txBox="1"/>
          <p:nvPr/>
        </p:nvSpPr>
        <p:spPr>
          <a:xfrm>
            <a:off x="609600" y="240268"/>
            <a:ext cx="4953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/>
              <a:t>Diabetes </a:t>
            </a:r>
            <a:r>
              <a:rPr lang="en-US" sz="4000" dirty="0" err="1" smtClean="0"/>
              <a:t>insipidus</a:t>
            </a:r>
            <a:endParaRPr lang="en-GB" sz="4000" dirty="0"/>
          </a:p>
        </p:txBody>
      </p:sp>
      <p:sp>
        <p:nvSpPr>
          <p:cNvPr id="6" name="مربع نص 5"/>
          <p:cNvSpPr txBox="1"/>
          <p:nvPr/>
        </p:nvSpPr>
        <p:spPr>
          <a:xfrm>
            <a:off x="3048000" y="2133600"/>
            <a:ext cx="3352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chemeClr val="bg1"/>
                </a:solidFill>
              </a:rPr>
              <a:t>Dr. </a:t>
            </a:r>
            <a:r>
              <a:rPr lang="en-US" sz="3200" dirty="0" err="1" smtClean="0">
                <a:solidFill>
                  <a:schemeClr val="bg1"/>
                </a:solidFill>
              </a:rPr>
              <a:t>Hana</a:t>
            </a:r>
            <a:r>
              <a:rPr lang="en-US" sz="3200" dirty="0" smtClean="0">
                <a:solidFill>
                  <a:schemeClr val="bg1"/>
                </a:solidFill>
              </a:rPr>
              <a:t>  </a:t>
            </a:r>
            <a:r>
              <a:rPr lang="en-US" sz="3200" dirty="0" err="1" smtClean="0">
                <a:solidFill>
                  <a:schemeClr val="bg1"/>
                </a:solidFill>
              </a:rPr>
              <a:t>Alzamil</a:t>
            </a:r>
            <a:endParaRPr lang="en-GB" sz="32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عنوان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Treatment </a:t>
            </a:r>
            <a:endParaRPr lang="ar-SA" dirty="0"/>
          </a:p>
        </p:txBody>
      </p:sp>
      <p:sp>
        <p:nvSpPr>
          <p:cNvPr id="4" name="عنصر نائب للمحتوى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dirty="0" err="1" smtClean="0"/>
              <a:t>Desmopressin</a:t>
            </a:r>
            <a:r>
              <a:rPr lang="en-US" dirty="0" smtClean="0"/>
              <a:t> </a:t>
            </a:r>
          </a:p>
          <a:p>
            <a:pPr lvl="1" eaLnBrk="1" hangingPunct="1"/>
            <a:r>
              <a:rPr lang="en-US" dirty="0" err="1" smtClean="0"/>
              <a:t>Desamino</a:t>
            </a:r>
            <a:r>
              <a:rPr lang="en-US" dirty="0" smtClean="0"/>
              <a:t>-</a:t>
            </a:r>
            <a:r>
              <a:rPr lang="en-US" dirty="0" err="1" smtClean="0"/>
              <a:t>desarginino</a:t>
            </a:r>
            <a:r>
              <a:rPr lang="en-US" dirty="0" smtClean="0"/>
              <a:t>-vasopressin(DDAVP)</a:t>
            </a:r>
          </a:p>
          <a:p>
            <a:pPr lvl="1" eaLnBrk="1" hangingPunct="1"/>
            <a:r>
              <a:rPr lang="en-US" dirty="0" smtClean="0"/>
              <a:t>V2-selective analogue</a:t>
            </a:r>
          </a:p>
          <a:p>
            <a:pPr lvl="1" eaLnBrk="1" hangingPunct="1"/>
            <a:r>
              <a:rPr lang="en-US" dirty="0" smtClean="0"/>
              <a:t>Little V1 (vasoconstrictor) activity</a:t>
            </a:r>
          </a:p>
          <a:p>
            <a:pPr lvl="1" eaLnBrk="1" hangingPunct="1"/>
            <a:r>
              <a:rPr lang="en-US" dirty="0" smtClean="0"/>
              <a:t>Drug of choice in Diabetes </a:t>
            </a:r>
            <a:r>
              <a:rPr lang="en-US" dirty="0" err="1" smtClean="0"/>
              <a:t>insipidus</a:t>
            </a:r>
            <a:endParaRPr lang="en-US" dirty="0" smtClean="0"/>
          </a:p>
          <a:p>
            <a:pPr eaLnBrk="1" hangingPunct="1"/>
            <a:r>
              <a:rPr lang="en-US" dirty="0" smtClean="0"/>
              <a:t>Administration:</a:t>
            </a:r>
          </a:p>
          <a:p>
            <a:pPr lvl="1" eaLnBrk="1" hangingPunct="1"/>
            <a:r>
              <a:rPr lang="en-US" dirty="0" smtClean="0"/>
              <a:t>Oral, sub-cut, nasal spray</a:t>
            </a:r>
          </a:p>
          <a:p>
            <a:endParaRPr lang="ar-S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i450.photobucket.com/albums/qq225/effat57/islamic%20photos/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50801" y="381000"/>
            <a:ext cx="8229601" cy="61722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/>
              <a:t>Diabetes </a:t>
            </a:r>
            <a:r>
              <a:rPr lang="en-US" dirty="0" err="1" smtClean="0"/>
              <a:t>insipidus</a:t>
            </a:r>
            <a:r>
              <a:rPr lang="en-US" dirty="0" smtClean="0"/>
              <a:t> (DI)</a:t>
            </a:r>
            <a:endParaRPr lang="en-US" dirty="0"/>
          </a:p>
        </p:txBody>
      </p:sp>
      <p:sp>
        <p:nvSpPr>
          <p:cNvPr id="15362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Types and causes of DI</a:t>
            </a:r>
          </a:p>
          <a:p>
            <a:pPr lvl="1"/>
            <a:r>
              <a:rPr lang="en-US" dirty="0" smtClean="0"/>
              <a:t>Central</a:t>
            </a:r>
          </a:p>
          <a:p>
            <a:pPr lvl="1"/>
            <a:r>
              <a:rPr lang="en-US" dirty="0" err="1" smtClean="0"/>
              <a:t>Nephrogenic</a:t>
            </a:r>
            <a:r>
              <a:rPr lang="en-US" dirty="0" smtClean="0"/>
              <a:t> DI</a:t>
            </a:r>
          </a:p>
          <a:p>
            <a:r>
              <a:rPr lang="en-US" dirty="0" smtClean="0"/>
              <a:t>Symptoms and signs of DI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</p:spPr>
        <p:txBody>
          <a:bodyPr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/>
              <a:t>Diabetes </a:t>
            </a:r>
            <a:r>
              <a:rPr lang="en-US" dirty="0" err="1" smtClean="0"/>
              <a:t>insipidus</a:t>
            </a:r>
            <a:r>
              <a:rPr lang="en-US" dirty="0" smtClean="0"/>
              <a:t> (DI)</a:t>
            </a:r>
            <a:endParaRPr lang="en-US" dirty="0"/>
          </a:p>
        </p:txBody>
      </p:sp>
      <p:sp>
        <p:nvSpPr>
          <p:cNvPr id="16386" name="Content Placeholder 2"/>
          <p:cNvSpPr>
            <a:spLocks noGrp="1"/>
          </p:cNvSpPr>
          <p:nvPr>
            <p:ph idx="1"/>
          </p:nvPr>
        </p:nvSpPr>
        <p:spPr>
          <a:xfrm>
            <a:off x="457200" y="1828799"/>
            <a:ext cx="7239000" cy="4627563"/>
          </a:xfrm>
        </p:spPr>
        <p:txBody>
          <a:bodyPr/>
          <a:lstStyle/>
          <a:p>
            <a:pPr>
              <a:lnSpc>
                <a:spcPct val="110000"/>
              </a:lnSpc>
            </a:pPr>
            <a:r>
              <a:rPr lang="en-US" altLang="ar-SA" dirty="0" smtClean="0">
                <a:latin typeface="Tahoma" pitchFamily="34" charset="0"/>
                <a:cs typeface="Tahoma" pitchFamily="34" charset="0"/>
              </a:rPr>
              <a:t>DI is a disorder resulting from deficiency of anti-diuretic hormone (ADH) or its action and is characterized by the passage of copious amounts of dilute urine.</a:t>
            </a:r>
          </a:p>
          <a:p>
            <a:pPr>
              <a:lnSpc>
                <a:spcPct val="110000"/>
              </a:lnSpc>
              <a:buNone/>
            </a:pPr>
            <a:endParaRPr lang="en-US" altLang="ar-SA" dirty="0" smtClean="0">
              <a:latin typeface="Tahoma" pitchFamily="34" charset="0"/>
              <a:cs typeface="Tahoma" pitchFamily="34" charset="0"/>
            </a:endParaRPr>
          </a:p>
          <a:p>
            <a:pPr>
              <a:lnSpc>
                <a:spcPct val="110000"/>
              </a:lnSpc>
            </a:pPr>
            <a:r>
              <a:rPr lang="en-US" altLang="ar-SA" dirty="0" smtClean="0">
                <a:latin typeface="Tahoma" pitchFamily="34" charset="0"/>
                <a:cs typeface="Tahoma" pitchFamily="34" charset="0"/>
              </a:rPr>
              <a:t>It must be differentiated from other polyuric states such as primary polydipsia &amp; osmotic diuresis. </a:t>
            </a:r>
          </a:p>
          <a:p>
            <a:pPr>
              <a:buNone/>
            </a:pPr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/>
              <a:t>Types of DI</a:t>
            </a:r>
            <a:endParaRPr lang="en-US" dirty="0"/>
          </a:p>
        </p:txBody>
      </p:sp>
      <p:sp>
        <p:nvSpPr>
          <p:cNvPr id="5" name="عنصر نائب للمحتوى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ar-SA" dirty="0" smtClean="0">
                <a:solidFill>
                  <a:schemeClr val="accent1">
                    <a:lumMod val="75000"/>
                  </a:schemeClr>
                </a:solidFill>
                <a:latin typeface="Tahoma" pitchFamily="34" charset="0"/>
                <a:cs typeface="Tahoma" pitchFamily="34" charset="0"/>
              </a:rPr>
              <a:t>Central DI </a:t>
            </a:r>
            <a:r>
              <a:rPr lang="en-US" altLang="ar-SA" dirty="0" smtClean="0">
                <a:latin typeface="Tahoma" pitchFamily="34" charset="0"/>
                <a:cs typeface="Tahoma" pitchFamily="34" charset="0"/>
              </a:rPr>
              <a:t>is due to failure of the pituitary gland to secrete adequate ADH</a:t>
            </a:r>
          </a:p>
          <a:p>
            <a:pPr lvl="1"/>
            <a:r>
              <a:rPr lang="en-US" altLang="ar-SA" dirty="0" smtClean="0">
                <a:latin typeface="Tahoma" pitchFamily="34" charset="0"/>
                <a:cs typeface="Tahoma" pitchFamily="34" charset="0"/>
              </a:rPr>
              <a:t>Defect in hypothalamus</a:t>
            </a:r>
          </a:p>
          <a:p>
            <a:pPr lvl="1"/>
            <a:r>
              <a:rPr lang="en-US" altLang="ar-SA" dirty="0" smtClean="0">
                <a:latin typeface="Tahoma" pitchFamily="34" charset="0"/>
                <a:cs typeface="Tahoma" pitchFamily="34" charset="0"/>
              </a:rPr>
              <a:t>Defect in pituitary stalk</a:t>
            </a:r>
          </a:p>
          <a:p>
            <a:pPr lvl="1"/>
            <a:r>
              <a:rPr lang="en-US" altLang="ar-SA" dirty="0" smtClean="0">
                <a:latin typeface="Tahoma" pitchFamily="34" charset="0"/>
                <a:cs typeface="Tahoma" pitchFamily="34" charset="0"/>
              </a:rPr>
              <a:t>Defect in posterior pituitary</a:t>
            </a:r>
          </a:p>
          <a:p>
            <a:r>
              <a:rPr lang="en-US" dirty="0" err="1" smtClean="0">
                <a:solidFill>
                  <a:schemeClr val="accent1">
                    <a:lumMod val="75000"/>
                  </a:schemeClr>
                </a:solidFill>
                <a:latin typeface="Tahoma" pitchFamily="34" charset="0"/>
              </a:rPr>
              <a:t>Nephrogenic</a:t>
            </a:r>
            <a:r>
              <a:rPr lang="en-US" dirty="0" smtClean="0">
                <a:solidFill>
                  <a:schemeClr val="accent1">
                    <a:lumMod val="75000"/>
                  </a:schemeClr>
                </a:solidFill>
                <a:latin typeface="Tahoma" pitchFamily="34" charset="0"/>
              </a:rPr>
              <a:t> DI </a:t>
            </a:r>
            <a:r>
              <a:rPr lang="en-US" dirty="0" smtClean="0">
                <a:latin typeface="Tahoma" pitchFamily="34" charset="0"/>
              </a:rPr>
              <a:t>results when the renal tubules of the kidneys fail to respond to circulating ADH. </a:t>
            </a:r>
          </a:p>
          <a:p>
            <a:pPr>
              <a:lnSpc>
                <a:spcPct val="80000"/>
              </a:lnSpc>
            </a:pPr>
            <a:r>
              <a:rPr lang="en-US" dirty="0" smtClean="0">
                <a:solidFill>
                  <a:schemeClr val="accent1">
                    <a:lumMod val="75000"/>
                  </a:schemeClr>
                </a:solidFill>
                <a:latin typeface="Tahoma" pitchFamily="34" charset="0"/>
              </a:rPr>
              <a:t>Psychogenic (primary)</a:t>
            </a:r>
            <a:r>
              <a:rPr lang="en-US" dirty="0" smtClean="0">
                <a:latin typeface="Tahoma" pitchFamily="34" charset="0"/>
              </a:rPr>
              <a:t> </a:t>
            </a:r>
            <a:r>
              <a:rPr lang="en-US" dirty="0" smtClean="0">
                <a:solidFill>
                  <a:schemeClr val="accent1">
                    <a:lumMod val="75000"/>
                  </a:schemeClr>
                </a:solidFill>
                <a:latin typeface="Tahoma" pitchFamily="34" charset="0"/>
              </a:rPr>
              <a:t>polydipsia </a:t>
            </a:r>
          </a:p>
          <a:p>
            <a:pPr lvl="1">
              <a:lnSpc>
                <a:spcPct val="80000"/>
              </a:lnSpc>
            </a:pPr>
            <a:r>
              <a:rPr lang="en-US" sz="2600" dirty="0" smtClean="0">
                <a:solidFill>
                  <a:schemeClr val="tx1"/>
                </a:solidFill>
                <a:latin typeface="Tahoma" pitchFamily="34" charset="0"/>
              </a:rPr>
              <a:t> physiological ADH inhibition </a:t>
            </a:r>
          </a:p>
          <a:p>
            <a:endParaRPr lang="en-US" b="1" dirty="0" smtClean="0">
              <a:latin typeface="Tahoma" pitchFamily="34" charset="0"/>
            </a:endParaRPr>
          </a:p>
          <a:p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altLang="ar-SA" dirty="0" smtClean="0">
                <a:latin typeface="Tahoma" pitchFamily="34" charset="0"/>
              </a:rPr>
              <a:t>CAUSES OF CENTRAL DI</a:t>
            </a:r>
            <a:endParaRPr lang="en-US" dirty="0"/>
          </a:p>
        </p:txBody>
      </p:sp>
      <p:sp>
        <p:nvSpPr>
          <p:cNvPr id="4" name="عنصر نائب للمحتوى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US" dirty="0" smtClean="0"/>
              <a:t>Idiopathic – 30-50%</a:t>
            </a:r>
          </a:p>
          <a:p>
            <a:pPr lvl="1">
              <a:lnSpc>
                <a:spcPct val="90000"/>
              </a:lnSpc>
            </a:pPr>
            <a:r>
              <a:rPr lang="en-US" sz="2200" dirty="0" smtClean="0"/>
              <a:t>Pituitary atrophy, possible autoimmune</a:t>
            </a:r>
          </a:p>
          <a:p>
            <a:pPr>
              <a:lnSpc>
                <a:spcPct val="90000"/>
              </a:lnSpc>
            </a:pPr>
            <a:r>
              <a:rPr lang="en-US" dirty="0" smtClean="0"/>
              <a:t>Brain tumors primary or secondary </a:t>
            </a:r>
          </a:p>
          <a:p>
            <a:pPr lvl="1">
              <a:lnSpc>
                <a:spcPct val="90000"/>
              </a:lnSpc>
            </a:pPr>
            <a:r>
              <a:rPr lang="en-US" sz="2000" dirty="0" smtClean="0"/>
              <a:t>Secondary (Lung cancer, leukemia, lymphoma most common)</a:t>
            </a:r>
          </a:p>
          <a:p>
            <a:pPr>
              <a:lnSpc>
                <a:spcPct val="90000"/>
              </a:lnSpc>
            </a:pPr>
            <a:r>
              <a:rPr lang="en-US" dirty="0" smtClean="0"/>
              <a:t>Head trauma</a:t>
            </a:r>
          </a:p>
          <a:p>
            <a:pPr>
              <a:lnSpc>
                <a:spcPct val="90000"/>
              </a:lnSpc>
            </a:pPr>
            <a:r>
              <a:rPr lang="en-US" dirty="0" smtClean="0"/>
              <a:t>Post-neurosurgery</a:t>
            </a:r>
          </a:p>
          <a:p>
            <a:pPr>
              <a:lnSpc>
                <a:spcPct val="90000"/>
              </a:lnSpc>
            </a:pPr>
            <a:r>
              <a:rPr lang="en-US" dirty="0" smtClean="0"/>
              <a:t>Congenital</a:t>
            </a:r>
          </a:p>
          <a:p>
            <a:pPr lvl="1">
              <a:lnSpc>
                <a:spcPct val="90000"/>
              </a:lnSpc>
            </a:pPr>
            <a:r>
              <a:rPr lang="en-US" sz="2200" dirty="0" smtClean="0"/>
              <a:t>Mutations of ADH gene, usually </a:t>
            </a:r>
            <a:r>
              <a:rPr lang="en-US" sz="2200" dirty="0" err="1" smtClean="0"/>
              <a:t>autosomal</a:t>
            </a:r>
            <a:r>
              <a:rPr lang="en-US" sz="2200" dirty="0" smtClean="0"/>
              <a:t> dominant</a:t>
            </a:r>
          </a:p>
          <a:p>
            <a:pPr>
              <a:lnSpc>
                <a:spcPct val="90000"/>
              </a:lnSpc>
            </a:pPr>
            <a:r>
              <a:rPr lang="en-US" dirty="0" smtClean="0"/>
              <a:t>Infiltrative diseases, such as </a:t>
            </a:r>
            <a:r>
              <a:rPr lang="en-US" dirty="0" err="1" smtClean="0"/>
              <a:t>Histiocytosis</a:t>
            </a:r>
            <a:r>
              <a:rPr lang="en-US" dirty="0" smtClean="0"/>
              <a:t> X or </a:t>
            </a:r>
            <a:r>
              <a:rPr lang="en-US" dirty="0" err="1" smtClean="0"/>
              <a:t>sarcoidosis</a:t>
            </a:r>
            <a:endParaRPr lang="en-US" dirty="0" smtClean="0"/>
          </a:p>
          <a:p>
            <a:pPr>
              <a:lnSpc>
                <a:spcPct val="90000"/>
              </a:lnSpc>
            </a:pPr>
            <a:r>
              <a:rPr lang="en-US" dirty="0" smtClean="0"/>
              <a:t>Infection </a:t>
            </a:r>
            <a:r>
              <a:rPr lang="en-US" smtClean="0"/>
              <a:t>(meningitis).</a:t>
            </a:r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746760"/>
          </a:xfrm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altLang="ar-SA" dirty="0" smtClean="0">
                <a:latin typeface="Tahoma" pitchFamily="34" charset="0"/>
              </a:rPr>
              <a:t>CAUSES OF NEPHROGENIC DI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7239000" cy="5410200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Acquired</a:t>
            </a:r>
          </a:p>
          <a:p>
            <a:pPr lvl="1"/>
            <a:r>
              <a:rPr lang="en-US" sz="2200" dirty="0" smtClean="0"/>
              <a:t>Drugs: lithium, </a:t>
            </a:r>
            <a:r>
              <a:rPr lang="en-US" sz="2200" dirty="0" err="1" smtClean="0"/>
              <a:t>amphotericin</a:t>
            </a:r>
            <a:r>
              <a:rPr lang="en-US" sz="2200" dirty="0" smtClean="0"/>
              <a:t>, </a:t>
            </a:r>
            <a:r>
              <a:rPr lang="en-US" sz="2200" dirty="0" err="1" smtClean="0"/>
              <a:t>gentamicin</a:t>
            </a:r>
            <a:r>
              <a:rPr lang="en-US" sz="2200" dirty="0" smtClean="0"/>
              <a:t>, loop diuretics</a:t>
            </a:r>
          </a:p>
          <a:p>
            <a:pPr lvl="1"/>
            <a:r>
              <a:rPr lang="en-US" sz="2200" dirty="0" smtClean="0"/>
              <a:t>Electrolyte disorders: </a:t>
            </a:r>
            <a:r>
              <a:rPr lang="en-US" sz="2200" dirty="0" err="1" smtClean="0"/>
              <a:t>hypercalcemia</a:t>
            </a:r>
            <a:r>
              <a:rPr lang="en-US" sz="2200" dirty="0" smtClean="0"/>
              <a:t>, </a:t>
            </a:r>
            <a:r>
              <a:rPr lang="en-US" sz="2200" dirty="0" err="1" smtClean="0"/>
              <a:t>hypokalemia</a:t>
            </a:r>
            <a:endParaRPr lang="en-US" sz="2200" dirty="0" smtClean="0"/>
          </a:p>
          <a:p>
            <a:pPr lvl="1"/>
            <a:r>
              <a:rPr lang="en-US" sz="2200" dirty="0" smtClean="0"/>
              <a:t>Renal </a:t>
            </a:r>
            <a:r>
              <a:rPr lang="en-US" sz="2200" dirty="0" err="1" smtClean="0"/>
              <a:t>dz</a:t>
            </a:r>
            <a:r>
              <a:rPr lang="en-US" sz="2200" dirty="0" smtClean="0"/>
              <a:t>: obstructive </a:t>
            </a:r>
            <a:r>
              <a:rPr lang="en-US" sz="2200" dirty="0" err="1" smtClean="0"/>
              <a:t>uropathy</a:t>
            </a:r>
            <a:r>
              <a:rPr lang="en-US" sz="2200" dirty="0" smtClean="0"/>
              <a:t>, chronic renal </a:t>
            </a:r>
            <a:r>
              <a:rPr lang="en-US" sz="2200" dirty="0" err="1" smtClean="0"/>
              <a:t>failer</a:t>
            </a:r>
            <a:r>
              <a:rPr lang="en-US" sz="2200" dirty="0" smtClean="0"/>
              <a:t> , </a:t>
            </a:r>
            <a:r>
              <a:rPr lang="en-US" sz="2200" dirty="0" err="1" smtClean="0"/>
              <a:t>polysystic</a:t>
            </a:r>
            <a:r>
              <a:rPr lang="en-US" sz="2200" dirty="0" smtClean="0"/>
              <a:t> kidney, post-transplant, </a:t>
            </a:r>
            <a:r>
              <a:rPr lang="en-US" sz="2200" dirty="0" err="1" smtClean="0"/>
              <a:t>pyelonephritis</a:t>
            </a:r>
            <a:endParaRPr lang="en-US" sz="2200" dirty="0" smtClean="0"/>
          </a:p>
          <a:p>
            <a:pPr lvl="1"/>
            <a:r>
              <a:rPr lang="en-US" sz="2200" dirty="0" smtClean="0"/>
              <a:t>Systemic processes: </a:t>
            </a:r>
            <a:r>
              <a:rPr lang="en-US" sz="2200" dirty="0" err="1" smtClean="0"/>
              <a:t>sarcoid</a:t>
            </a:r>
            <a:r>
              <a:rPr lang="en-US" sz="2200" dirty="0" smtClean="0"/>
              <a:t>, </a:t>
            </a:r>
            <a:r>
              <a:rPr lang="en-US" sz="2200" dirty="0" err="1" smtClean="0"/>
              <a:t>amyloid</a:t>
            </a:r>
            <a:r>
              <a:rPr lang="en-US" sz="2200" dirty="0" smtClean="0"/>
              <a:t>, multiple myeloma, sickle cell disease</a:t>
            </a:r>
          </a:p>
          <a:p>
            <a:pPr lvl="1"/>
            <a:r>
              <a:rPr lang="en-US" sz="2000" b="1" dirty="0" smtClean="0"/>
              <a:t>Gestational diabetes </a:t>
            </a:r>
            <a:r>
              <a:rPr lang="en-US" sz="2000" b="1" dirty="0" err="1" smtClean="0"/>
              <a:t>insipidus</a:t>
            </a:r>
            <a:r>
              <a:rPr lang="en-US" sz="2000" b="1" dirty="0" smtClean="0"/>
              <a:t> </a:t>
            </a:r>
            <a:r>
              <a:rPr lang="en-US" sz="2000" dirty="0" smtClean="0"/>
              <a:t>occurs only during pregnancy when an enzyme (</a:t>
            </a:r>
            <a:r>
              <a:rPr lang="en-US" sz="2000" i="1" dirty="0" err="1" smtClean="0"/>
              <a:t>vasopressinase</a:t>
            </a:r>
            <a:r>
              <a:rPr lang="en-US" sz="2000" dirty="0" smtClean="0"/>
              <a:t>) made by the placenta destroys ADH in the mother.</a:t>
            </a:r>
            <a:endParaRPr lang="en-US" sz="2200" dirty="0" smtClean="0"/>
          </a:p>
          <a:p>
            <a:r>
              <a:rPr lang="en-US" dirty="0" smtClean="0"/>
              <a:t>Congenital – rare</a:t>
            </a:r>
          </a:p>
          <a:p>
            <a:pPr lvl="1"/>
            <a:r>
              <a:rPr lang="en-US" sz="2200" dirty="0" smtClean="0"/>
              <a:t>Present in 1</a:t>
            </a:r>
            <a:r>
              <a:rPr lang="en-US" sz="2200" baseline="30000" dirty="0" smtClean="0"/>
              <a:t>st</a:t>
            </a:r>
            <a:r>
              <a:rPr lang="en-US" sz="2200" dirty="0" smtClean="0"/>
              <a:t> week of life</a:t>
            </a:r>
          </a:p>
          <a:p>
            <a:pPr lvl="1"/>
            <a:r>
              <a:rPr lang="en-US" sz="2200" dirty="0" smtClean="0"/>
              <a:t>V2 ADH receptor defect – X-linked recessive</a:t>
            </a:r>
          </a:p>
          <a:p>
            <a:pPr lvl="1"/>
            <a:r>
              <a:rPr lang="en-US" sz="2200" dirty="0" smtClean="0"/>
              <a:t>AQP2 water channel defect – </a:t>
            </a:r>
            <a:endParaRPr 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/>
              <a:t>Symptoms and signs of DI</a:t>
            </a:r>
            <a:endParaRPr lang="en-US" dirty="0"/>
          </a:p>
        </p:txBody>
      </p:sp>
      <p:sp>
        <p:nvSpPr>
          <p:cNvPr id="30722" name="Content Placeholder 2"/>
          <p:cNvSpPr>
            <a:spLocks noGrp="1"/>
          </p:cNvSpPr>
          <p:nvPr>
            <p:ph idx="1"/>
          </p:nvPr>
        </p:nvSpPr>
        <p:spPr>
          <a:xfrm>
            <a:off x="457200" y="1609725"/>
            <a:ext cx="7848600" cy="4846638"/>
          </a:xfrm>
        </p:spPr>
        <p:txBody>
          <a:bodyPr/>
          <a:lstStyle/>
          <a:p>
            <a:r>
              <a:rPr lang="en-US" sz="2900" dirty="0" err="1" smtClean="0"/>
              <a:t>Polyuria</a:t>
            </a:r>
            <a:r>
              <a:rPr lang="en-US" sz="2900" dirty="0" smtClean="0"/>
              <a:t> &gt; 3 liters in 24 hrs</a:t>
            </a:r>
          </a:p>
          <a:p>
            <a:pPr lvl="1"/>
            <a:r>
              <a:rPr lang="en-US" dirty="0" smtClean="0"/>
              <a:t>Sudden onset more typical of central DI</a:t>
            </a:r>
          </a:p>
          <a:p>
            <a:r>
              <a:rPr lang="en-US" sz="2900" dirty="0" err="1" smtClean="0"/>
              <a:t>Nocturia</a:t>
            </a:r>
            <a:r>
              <a:rPr lang="en-US" sz="2900" dirty="0" smtClean="0"/>
              <a:t> </a:t>
            </a:r>
          </a:p>
          <a:p>
            <a:r>
              <a:rPr lang="en-US" sz="2900" dirty="0" smtClean="0"/>
              <a:t>Polydipsia</a:t>
            </a:r>
          </a:p>
          <a:p>
            <a:r>
              <a:rPr lang="en-US" sz="2900" dirty="0" smtClean="0"/>
              <a:t>Dilute urine, urine </a:t>
            </a:r>
            <a:r>
              <a:rPr lang="en-US" sz="2900" dirty="0" err="1" smtClean="0"/>
              <a:t>osm</a:t>
            </a:r>
            <a:r>
              <a:rPr lang="en-US" sz="2900" dirty="0" smtClean="0"/>
              <a:t> &lt; 200</a:t>
            </a:r>
          </a:p>
          <a:p>
            <a:r>
              <a:rPr lang="en-US" altLang="ar-SA" sz="2900" dirty="0" smtClean="0"/>
              <a:t>Anorexia, constipation</a:t>
            </a:r>
            <a:endParaRPr lang="en-US" sz="2900" dirty="0" smtClean="0"/>
          </a:p>
          <a:p>
            <a:r>
              <a:rPr lang="en-US" sz="2900" dirty="0" smtClean="0"/>
              <a:t>Serum Na&gt;150 rare with free access to H</a:t>
            </a:r>
            <a:r>
              <a:rPr lang="en-US" sz="2000" dirty="0" smtClean="0"/>
              <a:t>2</a:t>
            </a:r>
            <a:r>
              <a:rPr lang="en-US" sz="4000" dirty="0" smtClean="0"/>
              <a:t>o</a:t>
            </a:r>
            <a:endParaRPr lang="en-US" sz="2900" dirty="0" smtClean="0"/>
          </a:p>
          <a:p>
            <a:r>
              <a:rPr lang="en-US" sz="2900" dirty="0" smtClean="0"/>
              <a:t>Dehydration with limited access to water</a:t>
            </a:r>
          </a:p>
          <a:p>
            <a:pPr>
              <a:lnSpc>
                <a:spcPct val="110000"/>
              </a:lnSpc>
            </a:pPr>
            <a:r>
              <a:rPr lang="en-US" altLang="ar-SA" sz="2900" dirty="0" smtClean="0"/>
              <a:t>Hyperthermia &amp; lack of sweating </a:t>
            </a:r>
          </a:p>
          <a:p>
            <a:pPr>
              <a:buFont typeface="Wingdings 2" pitchFamily="18" charset="2"/>
              <a:buNone/>
            </a:pPr>
            <a:endParaRPr lang="en-US" dirty="0" smtClean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/>
              <a:t>Symptoms and signs of DI</a:t>
            </a:r>
            <a:endParaRPr lang="en-US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Diabetes </a:t>
            </a:r>
            <a:r>
              <a:rPr lang="en-US" dirty="0" err="1" smtClean="0"/>
              <a:t>insipidus</a:t>
            </a:r>
            <a:r>
              <a:rPr lang="en-US" dirty="0" smtClean="0"/>
              <a:t> can cause dehydration which can cause:</a:t>
            </a:r>
          </a:p>
          <a:p>
            <a:pPr lvl="1" eaLnBrk="1" hangingPunct="1"/>
            <a:r>
              <a:rPr lang="en-US" dirty="0" smtClean="0"/>
              <a:t>Dry mouth </a:t>
            </a:r>
          </a:p>
          <a:p>
            <a:pPr lvl="1" eaLnBrk="1" hangingPunct="1"/>
            <a:r>
              <a:rPr lang="en-US" dirty="0" smtClean="0"/>
              <a:t>Muscle weakness </a:t>
            </a:r>
          </a:p>
          <a:p>
            <a:pPr lvl="1" eaLnBrk="1" hangingPunct="1"/>
            <a:r>
              <a:rPr lang="en-US" dirty="0" smtClean="0"/>
              <a:t>Hypotension (low blood pressure) </a:t>
            </a:r>
          </a:p>
          <a:p>
            <a:pPr lvl="1" eaLnBrk="1" hangingPunct="1"/>
            <a:r>
              <a:rPr lang="en-US" dirty="0" smtClean="0"/>
              <a:t>Sunken appearance of the eyes  </a:t>
            </a:r>
          </a:p>
          <a:p>
            <a:pPr eaLnBrk="1" hangingPunct="1"/>
            <a:r>
              <a:rPr lang="en-US" dirty="0" smtClean="0"/>
              <a:t>Rapid heart rate </a:t>
            </a:r>
          </a:p>
          <a:p>
            <a:pPr eaLnBrk="1" hangingPunct="1"/>
            <a:r>
              <a:rPr lang="en-US" dirty="0" smtClean="0"/>
              <a:t>Weight loss </a:t>
            </a:r>
          </a:p>
          <a:p>
            <a:endParaRPr lang="ar-S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عنوان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Symptoms and signs of DI</a:t>
            </a:r>
            <a:endParaRPr lang="ar-SA" dirty="0"/>
          </a:p>
        </p:txBody>
      </p:sp>
      <p:sp>
        <p:nvSpPr>
          <p:cNvPr id="4" name="عنصر نائب للمحتوى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Diabetes </a:t>
            </a:r>
            <a:r>
              <a:rPr lang="en-US" dirty="0" err="1" smtClean="0"/>
              <a:t>insipidus</a:t>
            </a:r>
            <a:r>
              <a:rPr lang="en-US" dirty="0" smtClean="0"/>
              <a:t> can also cause an electrolyte imbalance </a:t>
            </a:r>
          </a:p>
          <a:p>
            <a:pPr lvl="1"/>
            <a:r>
              <a:rPr lang="en-US" dirty="0" err="1" smtClean="0"/>
              <a:t>Hypernatremia</a:t>
            </a:r>
            <a:endParaRPr lang="en-US" dirty="0" smtClean="0"/>
          </a:p>
          <a:p>
            <a:pPr lvl="1"/>
            <a:r>
              <a:rPr lang="en-US" dirty="0" err="1" smtClean="0"/>
              <a:t>Hyperchloremia</a:t>
            </a:r>
            <a:r>
              <a:rPr lang="en-US" dirty="0" smtClean="0"/>
              <a:t> </a:t>
            </a:r>
          </a:p>
          <a:p>
            <a:pPr eaLnBrk="1" hangingPunct="1"/>
            <a:r>
              <a:rPr lang="en-US" dirty="0" smtClean="0"/>
              <a:t>Electrolyte imbalance can cause </a:t>
            </a:r>
          </a:p>
          <a:p>
            <a:pPr lvl="1"/>
            <a:r>
              <a:rPr lang="en-US" dirty="0" smtClean="0"/>
              <a:t>Headache  </a:t>
            </a:r>
          </a:p>
          <a:p>
            <a:pPr lvl="1"/>
            <a:r>
              <a:rPr lang="en-US" dirty="0" smtClean="0"/>
              <a:t>Fatigue  </a:t>
            </a:r>
          </a:p>
          <a:p>
            <a:pPr lvl="1"/>
            <a:r>
              <a:rPr lang="en-US" dirty="0" smtClean="0"/>
              <a:t>Irritability and muscle pains</a:t>
            </a:r>
          </a:p>
          <a:p>
            <a:pPr eaLnBrk="1" hangingPunct="1"/>
            <a:r>
              <a:rPr lang="en-US" dirty="0" smtClean="0"/>
              <a:t>Seizure secondary to </a:t>
            </a:r>
            <a:r>
              <a:rPr lang="en-US" dirty="0" err="1" smtClean="0"/>
              <a:t>Hypernatremia</a:t>
            </a:r>
            <a:r>
              <a:rPr lang="en-US" dirty="0" smtClean="0"/>
              <a:t> can happen</a:t>
            </a:r>
          </a:p>
          <a:p>
            <a:endParaRPr lang="ar-S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pulent">
  <a:themeElements>
    <a:clrScheme name="Opulent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Opulent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pulent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pulent">
    <a:dk1>
      <a:sysClr val="windowText" lastClr="000000"/>
    </a:dk1>
    <a:lt1>
      <a:sysClr val="window" lastClr="FFFFFF"/>
    </a:lt1>
    <a:dk2>
      <a:srgbClr val="B13F9A"/>
    </a:dk2>
    <a:lt2>
      <a:srgbClr val="F4E7ED"/>
    </a:lt2>
    <a:accent1>
      <a:srgbClr val="B83D68"/>
    </a:accent1>
    <a:accent2>
      <a:srgbClr val="AC66BB"/>
    </a:accent2>
    <a:accent3>
      <a:srgbClr val="DE6C36"/>
    </a:accent3>
    <a:accent4>
      <a:srgbClr val="F9B639"/>
    </a:accent4>
    <a:accent5>
      <a:srgbClr val="CF6DA4"/>
    </a:accent5>
    <a:accent6>
      <a:srgbClr val="FA8D3D"/>
    </a:accent6>
    <a:hlink>
      <a:srgbClr val="FFDE66"/>
    </a:hlink>
    <a:folHlink>
      <a:srgbClr val="D490C5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2140</TotalTime>
  <Words>412</Words>
  <Application>Microsoft Office PowerPoint</Application>
  <PresentationFormat>On-screen Show (4:3)</PresentationFormat>
  <Paragraphs>76</Paragraphs>
  <Slides>11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Opulent</vt:lpstr>
      <vt:lpstr>PowerPoint Presentation</vt:lpstr>
      <vt:lpstr>Diabetes insipidus (DI)</vt:lpstr>
      <vt:lpstr>Diabetes insipidus (DI)</vt:lpstr>
      <vt:lpstr>Types of DI</vt:lpstr>
      <vt:lpstr>CAUSES OF CENTRAL DI</vt:lpstr>
      <vt:lpstr>CAUSES OF NEPHROGENIC DI</vt:lpstr>
      <vt:lpstr>Symptoms and signs of DI</vt:lpstr>
      <vt:lpstr>Symptoms and signs of DI</vt:lpstr>
      <vt:lpstr>Symptoms and signs of DI</vt:lpstr>
      <vt:lpstr>Treatment 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ssc1</dc:creator>
  <cp:lastModifiedBy>3422</cp:lastModifiedBy>
  <cp:revision>182</cp:revision>
  <dcterms:created xsi:type="dcterms:W3CDTF">2010-10-14T09:31:28Z</dcterms:created>
  <dcterms:modified xsi:type="dcterms:W3CDTF">2013-02-03T07:27:35Z</dcterms:modified>
</cp:coreProperties>
</file>