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8" r:id="rId1"/>
  </p:sldMasterIdLst>
  <p:notesMasterIdLst>
    <p:notesMasterId r:id="rId20"/>
  </p:notesMasterIdLst>
  <p:handoutMasterIdLst>
    <p:handoutMasterId r:id="rId21"/>
  </p:handoutMasterIdLst>
  <p:sldIdLst>
    <p:sldId id="389" r:id="rId2"/>
    <p:sldId id="390" r:id="rId3"/>
    <p:sldId id="392" r:id="rId4"/>
    <p:sldId id="394" r:id="rId5"/>
    <p:sldId id="441" r:id="rId6"/>
    <p:sldId id="419" r:id="rId7"/>
    <p:sldId id="442" r:id="rId8"/>
    <p:sldId id="400" r:id="rId9"/>
    <p:sldId id="430" r:id="rId10"/>
    <p:sldId id="401" r:id="rId11"/>
    <p:sldId id="443" r:id="rId12"/>
    <p:sldId id="403" r:id="rId13"/>
    <p:sldId id="406" r:id="rId14"/>
    <p:sldId id="408" r:id="rId15"/>
    <p:sldId id="425" r:id="rId16"/>
    <p:sldId id="410" r:id="rId17"/>
    <p:sldId id="418" r:id="rId18"/>
    <p:sldId id="416" r:id="rId19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0" autoAdjust="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4BA7C98-C21D-4BF7-921F-3E1783BB60C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4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4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D1BD0DE-B8F5-4D0E-89ED-C9443630DE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91D07-5082-4A5E-B938-0C287728F88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44ADBB-8909-48BB-AA35-3015AB1B29F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CE22F-F978-42D8-8555-5805609A38A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868F3F-155B-4EE8-9B8A-B268BC112B1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4712CC-26B4-4058-8B9E-358737748AE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26DE0D-E427-4D64-BA4A-879F65B306F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84768C-4DBA-4433-B4A8-467FAD0E231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F5ED1-8DAA-4FDC-AB1A-111E9BFEC75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D9200-567C-4A57-8B5B-90247B91865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01DE4D-79FE-4FDD-8236-B11FD6C353B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62161-BAC4-4E1C-84FE-75F45517E1A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394412-61DB-4324-B470-AB27A294900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381000" y="304800"/>
            <a:ext cx="8077200" cy="4114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80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US" sz="480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en-US" sz="4800" smtClean="0">
                <a:solidFill>
                  <a:schemeClr val="tx1"/>
                </a:solidFill>
                <a:latin typeface="Comic Sans MS" pitchFamily="66" charset="0"/>
              </a:rPr>
              <a:t>The Posterior Pituitary  Gland ( Neurohypophysis ) Hormones </a:t>
            </a:r>
            <a:r>
              <a:rPr lang="en-US" sz="540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US" sz="540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en-US" sz="540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US" sz="540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en-US" sz="2800" b="1" smtClean="0">
                <a:solidFill>
                  <a:schemeClr val="tx1"/>
                </a:solidFill>
                <a:latin typeface="Comic Sans MS" pitchFamily="66" charset="0"/>
              </a:rPr>
              <a:t>Antidiuretic Hormone ( ADH, Vasopressin ) and Oxytocin</a:t>
            </a:r>
            <a:r>
              <a:rPr lang="en-US" sz="540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US" sz="5400" smtClean="0">
                <a:solidFill>
                  <a:schemeClr val="tx1"/>
                </a:solidFill>
                <a:latin typeface="Comic Sans MS" pitchFamily="66" charset="0"/>
              </a:rPr>
            </a:br>
            <a:endParaRPr lang="en-US" sz="2800" b="1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075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800600"/>
            <a:ext cx="7924800" cy="1066800"/>
          </a:xfrm>
        </p:spPr>
        <p:txBody>
          <a:bodyPr/>
          <a:lstStyle/>
          <a:p>
            <a:pPr eaLnBrk="1" hangingPunct="1"/>
            <a:r>
              <a:rPr 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Dr </a:t>
            </a:r>
            <a:r>
              <a:rPr lang="en-US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Taha</a:t>
            </a:r>
            <a:r>
              <a:rPr 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Sadig</a:t>
            </a:r>
            <a:r>
              <a:rPr 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Ahmed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304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dirty="0" smtClean="0">
                <a:latin typeface="Comic Sans MS" pitchFamily="66" charset="0"/>
              </a:rPr>
              <a:t>Secretion of ADH by Osmotic Stimuli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9220200" cy="64008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ECF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osmolality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is detected by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osmoreceptors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in hypothalamus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Injection ( administration) of solutes that </a:t>
            </a:r>
            <a:r>
              <a:rPr lang="en-US" sz="2400" u="sng" dirty="0" smtClean="0">
                <a:latin typeface="Comic Sans MS" pitchFamily="66" charset="0"/>
                <a:cs typeface="Times New Roman" pitchFamily="18" charset="0"/>
              </a:rPr>
              <a:t>do not freely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u="sng" dirty="0" smtClean="0">
                <a:latin typeface="Comic Sans MS" pitchFamily="66" charset="0"/>
                <a:cs typeface="Times New Roman" pitchFamily="18" charset="0"/>
              </a:rPr>
              <a:t>or rapidly penetrate cell membranes , 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such as sodium 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( hypertonic saline ) 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increase the ECF osmotic pressure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as compared to ICF of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osmoreceptors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 water diffuses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out of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osmoreceptors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 ADH secretion is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stimualted</a:t>
            </a:r>
            <a:endParaRPr lang="en-US" sz="2400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On the other hand , injection of substances that enter cells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rapidly, such as urea, do not change osmotic equilibrium and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thus do not stimulate ADH release. 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ADH secretion is very sensitive to changes in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osmolality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.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Comic Sans MS" pitchFamily="66" charset="0"/>
                <a:cs typeface="Times New Roman" pitchFamily="18" charset="0"/>
              </a:rPr>
              <a:t>Changes of 1-2% result in increased ADH secretion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. </a:t>
            </a:r>
          </a:p>
          <a:p>
            <a:pPr algn="l" rtl="0" eaLnBrk="1" hangingPunct="1">
              <a:lnSpc>
                <a:spcPct val="90000"/>
              </a:lnSpc>
              <a:buNone/>
              <a:defRPr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dirty="0" smtClean="0">
                <a:latin typeface="Comic Sans MS" pitchFamily="66" charset="0"/>
              </a:rPr>
              <a:t>Secretion of ADH by Non-Osmotic Stimuli </a:t>
            </a:r>
            <a:br>
              <a:rPr lang="en-US" sz="2400" dirty="0" smtClean="0">
                <a:latin typeface="Comic Sans MS" pitchFamily="66" charset="0"/>
              </a:rPr>
            </a:br>
            <a:r>
              <a:rPr lang="en-US" sz="2400" dirty="0" smtClean="0">
                <a:latin typeface="Comic Sans MS" pitchFamily="66" charset="0"/>
              </a:rPr>
              <a:t>( by decreased BP) 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9220200" cy="6400800"/>
          </a:xfrm>
        </p:spPr>
        <p:txBody>
          <a:bodyPr/>
          <a:lstStyle/>
          <a:p>
            <a:pPr algn="l" rtl="0">
              <a:lnSpc>
                <a:spcPct val="80000"/>
              </a:lnSpc>
              <a:defRPr/>
            </a:pP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Hypovolemia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is perceived by “pressure receptors”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carotid and aortic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baroreceptors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, and stretch receptors in left atrium and pulmonary veins.</a:t>
            </a:r>
            <a:endParaRPr lang="en-US" sz="240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Normally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, tonic (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continuos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)  stimulation of pressure receptors” (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carotid and aortic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baroreceptors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, and stretch receptors in left atrium and pulmonary veins)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tonically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inhibit ADH release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Hypovolemia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unstimulates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these pressure receptors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disinhibition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of ADH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relesae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 increased ADH release - decreased urine output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Sensitivity to </a:t>
            </a:r>
            <a:r>
              <a:rPr lang="en-US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baroreceptors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 is less than </a:t>
            </a:r>
            <a:r>
              <a:rPr lang="en-US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osmoreceptors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imes New Roman" pitchFamily="18" charset="0"/>
              </a:rPr>
              <a:t>– senses 5 to 10% change in volume 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400" dirty="0" smtClean="0"/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80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6553200" y="1600200"/>
            <a:ext cx="2209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solidFill>
                  <a:srgbClr val="FFFF00"/>
                </a:solidFill>
                <a:latin typeface="Comic Sans MS" pitchFamily="66" charset="0"/>
              </a:rPr>
              <a:t>Increased  plasma (ECF) osmolality and/or decreased BP </a:t>
            </a:r>
            <a:r>
              <a:rPr lang="en-US">
                <a:solidFill>
                  <a:srgbClr val="FFFF00"/>
                </a:solidFill>
                <a:latin typeface="Comic Sans MS" pitchFamily="66" charset="0"/>
                <a:sym typeface="Wingdings" pitchFamily="2" charset="2"/>
              </a:rPr>
              <a:t> stimulate increased ADH secretion</a:t>
            </a:r>
            <a:endParaRPr lang="en-US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 smtClean="0"/>
              <a:t>Other Stimuli that Affect ADH secretion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Stimuli that increase ADH secretion:</a:t>
            </a:r>
          </a:p>
          <a:p>
            <a:pPr lvl="1"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Pain</a:t>
            </a:r>
          </a:p>
          <a:p>
            <a:pPr lvl="1"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Nausea</a:t>
            </a:r>
          </a:p>
          <a:p>
            <a:pPr lvl="1"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Surgical stress</a:t>
            </a:r>
          </a:p>
          <a:p>
            <a:pPr lvl="1"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Emotional stress</a:t>
            </a:r>
          </a:p>
          <a:p>
            <a:pPr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Stimuli that decrease ADH secretion:</a:t>
            </a:r>
          </a:p>
          <a:p>
            <a:pPr lvl="1" algn="l" rtl="0" eaLnBrk="1" hangingPunct="1">
              <a:defRPr/>
            </a:pPr>
            <a:r>
              <a:rPr lang="en-US" dirty="0" smtClean="0">
                <a:latin typeface="Comic Sans MS" pitchFamily="66" charset="0"/>
              </a:rPr>
              <a:t>Alcohol intake </a:t>
            </a:r>
            <a:endParaRPr lang="en-GB" dirty="0" smtClean="0">
              <a:latin typeface="Comic Sans MS" pitchFamily="66" charset="0"/>
            </a:endParaRPr>
          </a:p>
          <a:p>
            <a:pPr algn="l" rtl="0">
              <a:defRPr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Arial" charset="0"/>
              </a:rPr>
              <a:t/>
            </a:r>
            <a:br>
              <a:rPr lang="en-US" dirty="0" smtClean="0">
                <a:latin typeface="Arial" charset="0"/>
              </a:rPr>
            </a:br>
            <a:r>
              <a:rPr lang="en-US" dirty="0" smtClean="0">
                <a:latin typeface="Arial" charset="0"/>
              </a:rPr>
              <a:t>Control of ADH Release</a:t>
            </a:r>
            <a:r>
              <a:rPr lang="en-CA" dirty="0" smtClean="0">
                <a:solidFill>
                  <a:schemeClr val="tx2"/>
                </a:solidFill>
                <a:latin typeface="Arial" charset="0"/>
              </a:rPr>
              <a:t/>
            </a:r>
            <a:br>
              <a:rPr lang="en-CA" dirty="0" smtClean="0">
                <a:solidFill>
                  <a:schemeClr val="tx2"/>
                </a:solidFill>
                <a:latin typeface="Arial" charset="0"/>
              </a:rPr>
            </a:br>
            <a:endParaRPr 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/>
          <a:lstStyle/>
          <a:p>
            <a:pPr algn="l" rtl="0" eaLnBrk="1" hangingPunct="1"/>
            <a:r>
              <a:rPr lang="en-US" b="1" dirty="0" smtClean="0">
                <a:latin typeface="Arial" pitchFamily="34" charset="0"/>
                <a:cs typeface="Arial" pitchFamily="34" charset="0"/>
              </a:rPr>
              <a:t>Osmotic press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algn="l" rtl="0" eaLnBrk="1" hangingPunct="1"/>
            <a:r>
              <a:rPr lang="en-US" dirty="0" err="1" smtClean="0">
                <a:latin typeface="Arial" pitchFamily="34" charset="0"/>
                <a:cs typeface="Arial" pitchFamily="34" charset="0"/>
              </a:rPr>
              <a:t>Osmoreceptor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mediated</a:t>
            </a:r>
          </a:p>
          <a:p>
            <a:pPr algn="l" rtl="0" eaLnBrk="1" hangingPunct="1"/>
            <a:r>
              <a:rPr lang="en-US" b="1" dirty="0" err="1" smtClean="0">
                <a:latin typeface="Arial" pitchFamily="34" charset="0"/>
                <a:cs typeface="Arial" pitchFamily="34" charset="0"/>
              </a:rPr>
              <a:t>ure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 3" pitchFamily="18" charset="2"/>
              </a:rPr>
              <a:t>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 3" pitchFamily="18" charset="2"/>
              </a:rPr>
              <a:t>osmolality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 3" pitchFamily="18" charset="2"/>
              </a:rPr>
              <a:t>  ADH secretion</a:t>
            </a:r>
          </a:p>
          <a:p>
            <a:pPr lvl="1" algn="l" rtl="0" eaLnBrk="1" hangingPunct="1"/>
            <a:r>
              <a:rPr lang="en-US" dirty="0" smtClean="0">
                <a:latin typeface="Arial" pitchFamily="34" charset="0"/>
                <a:cs typeface="Arial" pitchFamily="34" charset="0"/>
                <a:sym typeface="Wingdings 3" pitchFamily="18" charset="2"/>
              </a:rPr>
              <a:t>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 3" pitchFamily="18" charset="2"/>
              </a:rPr>
              <a:t>osmolality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 3" pitchFamily="18" charset="2"/>
              </a:rPr>
              <a:t>   ADH secretion</a:t>
            </a:r>
          </a:p>
          <a:p>
            <a:pPr algn="l" rtl="0" eaLnBrk="1" hangingPunct="1"/>
            <a:r>
              <a:rPr lang="en-US" b="1" dirty="0" smtClean="0">
                <a:latin typeface="Arial" pitchFamily="34" charset="0"/>
                <a:cs typeface="Arial" pitchFamily="34" charset="0"/>
              </a:rPr>
              <a:t>Volume effects</a:t>
            </a:r>
          </a:p>
          <a:p>
            <a:pPr lvl="1" algn="l" rtl="0" eaLnBrk="1" hangingPunct="1"/>
            <a:r>
              <a:rPr lang="en-US" dirty="0" err="1" smtClean="0">
                <a:latin typeface="Arial" pitchFamily="34" charset="0"/>
                <a:cs typeface="Arial" pitchFamily="34" charset="0"/>
              </a:rPr>
              <a:t>Baroreceptor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mediated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vagus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nerve)</a:t>
            </a:r>
          </a:p>
          <a:p>
            <a:pPr lvl="1" algn="l" rtl="0" eaLnBrk="1" hangingPunct="1"/>
            <a:r>
              <a:rPr lang="en-US" dirty="0" smtClean="0">
                <a:latin typeface="Arial" pitchFamily="34" charset="0"/>
                <a:cs typeface="Arial" pitchFamily="34" charset="0"/>
                <a:sym typeface="Wingdings 3" pitchFamily="18" charset="2"/>
              </a:rPr>
              <a:t>blood pressure   ADH secretion</a:t>
            </a:r>
          </a:p>
          <a:p>
            <a:pPr lvl="1" eaLnBrk="1" hangingPunct="1"/>
            <a:r>
              <a:rPr lang="en-US" dirty="0" smtClean="0">
                <a:latin typeface="Arial" pitchFamily="34" charset="0"/>
                <a:cs typeface="Arial" pitchFamily="34" charset="0"/>
                <a:sym typeface="Wingdings 3" pitchFamily="18" charset="2"/>
              </a:rPr>
              <a:t>blood pressure   ADH secretion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/>
            <a:endParaRPr lang="en-US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sz="half" idx="1"/>
          </p:nvPr>
        </p:nvSpPr>
        <p:spPr>
          <a:xfrm>
            <a:off x="0" y="609600"/>
            <a:ext cx="3886200" cy="4724400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sz="2000" dirty="0" smtClean="0">
                <a:latin typeface="Comic Sans MS" pitchFamily="66" charset="0"/>
              </a:rPr>
              <a:t>The volume receptors also stimulate the sympathetic nervous system </a:t>
            </a:r>
            <a:r>
              <a:rPr lang="en-US" sz="2000" dirty="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000" dirty="0" smtClean="0">
                <a:latin typeface="Comic Sans MS" pitchFamily="66" charset="0"/>
              </a:rPr>
              <a:t> which stimulates </a:t>
            </a:r>
            <a:r>
              <a:rPr lang="en-US" sz="2000" dirty="0" err="1" smtClean="0">
                <a:latin typeface="Comic Sans MS" pitchFamily="66" charset="0"/>
              </a:rPr>
              <a:t>Renin</a:t>
            </a:r>
            <a:r>
              <a:rPr lang="en-US" sz="2000" dirty="0" smtClean="0">
                <a:latin typeface="Comic Sans MS" pitchFamily="66" charset="0"/>
              </a:rPr>
              <a:t> release from </a:t>
            </a:r>
            <a:r>
              <a:rPr lang="en-US" sz="2000" dirty="0" err="1" smtClean="0">
                <a:latin typeface="Comic Sans MS" pitchFamily="66" charset="0"/>
              </a:rPr>
              <a:t>Juxtaglomerular</a:t>
            </a:r>
            <a:r>
              <a:rPr lang="en-US" sz="2000" dirty="0" smtClean="0">
                <a:latin typeface="Comic Sans MS" pitchFamily="66" charset="0"/>
              </a:rPr>
              <a:t> Apparatus of the kidney </a:t>
            </a:r>
            <a:r>
              <a:rPr lang="en-US" sz="2000" dirty="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000" dirty="0" smtClean="0">
                <a:latin typeface="Comic Sans MS" pitchFamily="66" charset="0"/>
              </a:rPr>
              <a:t> this leads to activation of </a:t>
            </a:r>
            <a:r>
              <a:rPr lang="en-US" sz="2000" dirty="0" err="1" smtClean="0">
                <a:latin typeface="Comic Sans MS" pitchFamily="66" charset="0"/>
              </a:rPr>
              <a:t>Angiotensin</a:t>
            </a:r>
            <a:r>
              <a:rPr lang="en-US" sz="2000" dirty="0" smtClean="0">
                <a:latin typeface="Comic Sans MS" pitchFamily="66" charset="0"/>
              </a:rPr>
              <a:t> II </a:t>
            </a:r>
            <a:r>
              <a:rPr lang="en-US" sz="2000" dirty="0" smtClean="0">
                <a:latin typeface="Comic Sans MS" pitchFamily="66" charset="0"/>
                <a:sym typeface="Wingdings" pitchFamily="2" charset="2"/>
              </a:rPr>
              <a:t>that causes </a:t>
            </a:r>
          </a:p>
          <a:p>
            <a:pPr algn="l" rtl="0"/>
            <a:r>
              <a:rPr lang="en-US" sz="2000" dirty="0" smtClean="0">
                <a:latin typeface="Comic Sans MS" pitchFamily="66" charset="0"/>
                <a:sym typeface="Wingdings" pitchFamily="2" charset="2"/>
              </a:rPr>
              <a:t>(1) </a:t>
            </a:r>
            <a:r>
              <a:rPr lang="en-US" sz="2000" dirty="0" smtClean="0">
                <a:latin typeface="Comic Sans MS" pitchFamily="66" charset="0"/>
              </a:rPr>
              <a:t> vasoconstriction </a:t>
            </a:r>
            <a:r>
              <a:rPr lang="en-US" sz="2000" dirty="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000" dirty="0" smtClean="0">
                <a:latin typeface="Comic Sans MS" pitchFamily="66" charset="0"/>
              </a:rPr>
              <a:t> increase in BP</a:t>
            </a:r>
          </a:p>
          <a:p>
            <a:pPr algn="l" rtl="0"/>
            <a:r>
              <a:rPr lang="en-US" sz="2000" dirty="0" smtClean="0">
                <a:latin typeface="Comic Sans MS" pitchFamily="66" charset="0"/>
              </a:rPr>
              <a:t>(2) Thirst </a:t>
            </a:r>
            <a:r>
              <a:rPr lang="en-US" sz="2000" dirty="0" smtClean="0">
                <a:latin typeface="Comic Sans MS" pitchFamily="66" charset="0"/>
                <a:sym typeface="Wingdings" pitchFamily="2" charset="2"/>
              </a:rPr>
              <a:t> which makes the person drink water  increase blood volume </a:t>
            </a:r>
            <a:endParaRPr lang="en-US" sz="2000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000" dirty="0" smtClean="0">
              <a:latin typeface="Comic Sans MS" pitchFamily="66" charset="0"/>
              <a:cs typeface="Times New Roman" pitchFamily="18" charset="0"/>
            </a:endParaRPr>
          </a:p>
          <a:p>
            <a:endParaRPr lang="en-US" sz="2000" dirty="0" smtClean="0">
              <a:latin typeface="Comic Sans MS" pitchFamily="66" charset="0"/>
              <a:cs typeface="Times New Roman" pitchFamily="18" charset="0"/>
            </a:endParaRPr>
          </a:p>
          <a:p>
            <a:endParaRPr lang="en-US" sz="2000" dirty="0" smtClean="0">
              <a:latin typeface="Comic Sans MS" pitchFamily="66" charset="0"/>
              <a:cs typeface="Times New Roman" pitchFamily="18" charset="0"/>
            </a:endParaRPr>
          </a:p>
          <a:p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, </a:t>
            </a:r>
            <a:endParaRPr lang="en-US" sz="2000" dirty="0" smtClean="0">
              <a:latin typeface="Comic Sans MS" pitchFamily="66" charset="0"/>
            </a:endParaRPr>
          </a:p>
        </p:txBody>
      </p:sp>
      <p:pic>
        <p:nvPicPr>
          <p:cNvPr id="15363" name="Picture 2" descr="C:\Documents and Settings\Dr Taha\My Documents\My Pictures\recep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64000" y="0"/>
            <a:ext cx="5080000" cy="3810000"/>
          </a:xfrm>
          <a:noFill/>
        </p:spPr>
      </p:pic>
      <p:pic>
        <p:nvPicPr>
          <p:cNvPr id="15364" name="Picture 4" descr="C:\Documents and Settings\Dr Taha\My Documents\My Pictures\Boy_drinking_afterfootb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886200"/>
            <a:ext cx="38893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6000" b="1" dirty="0" err="1" smtClean="0">
                <a:cs typeface="Akhbar MT" pitchFamily="2" charset="-78"/>
              </a:rPr>
              <a:t>Oxytocin</a:t>
            </a:r>
            <a:endParaRPr lang="en-US" sz="6000" b="1" dirty="0">
              <a:cs typeface="Akhbar MT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428604"/>
            <a:ext cx="8763000" cy="6200796"/>
          </a:xfrm>
        </p:spPr>
        <p:txBody>
          <a:bodyPr>
            <a:normAutofit fontScale="70000" lnSpcReduction="20000"/>
          </a:bodyPr>
          <a:lstStyle/>
          <a:p>
            <a:pPr algn="l" rtl="0" eaLnBrk="1" hangingPunct="1"/>
            <a:r>
              <a:rPr lang="en-US" sz="29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On lactating breast </a:t>
            </a:r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to release milk</a:t>
            </a:r>
            <a:endParaRPr lang="en-US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Note that milk formation is by the hormone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Prolactin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, but milk release ( when the infant suckles the mother ) is by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Oxytocin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.</a:t>
            </a:r>
          </a:p>
          <a:p>
            <a:pPr algn="l" rtl="0">
              <a:defRPr/>
            </a:pP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Oxytocin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release is stimulated by the infant suckling his mother’s breast .</a:t>
            </a:r>
          </a:p>
          <a:p>
            <a:pPr algn="l" rtl="0"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Then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oxytocin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acts on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myoepthelial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cells (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specialised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contrctile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smooth muscle cells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thst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surround milk storage cavities  )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contraction  expression of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milk from its site of synthesis into larger ducts of the breast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milk excretion .</a:t>
            </a:r>
          </a:p>
          <a:p>
            <a:pPr algn="l" rtl="0"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Thus, milk is then made available to a suckling infant</a:t>
            </a:r>
          </a:p>
          <a:p>
            <a:pPr algn="l" rtl="0" eaLnBrk="1" hangingPunct="1"/>
            <a:endParaRPr lang="en-US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/>
            <a:r>
              <a:rPr lang="en-US" sz="29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On the uterus </a:t>
            </a:r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</a:t>
            </a:r>
            <a:endParaRPr lang="en-US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 eaLnBrk="1" hangingPunct="1"/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Stimulation of mechanoreceptors in the uterine cervix  and vagina during labor (parturition)  cause a rise in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oxytocin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levels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uterine contraction .</a:t>
            </a:r>
          </a:p>
          <a:p>
            <a:pPr algn="l" rtl="0" eaLnBrk="1" hangingPunct="1"/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This helps in </a:t>
            </a:r>
          </a:p>
          <a:p>
            <a:pPr algn="l" rtl="0" eaLnBrk="1" hangingPunct="1"/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(1) expulsion of the baby during labor </a:t>
            </a:r>
          </a:p>
          <a:p>
            <a:pPr algn="l" rtl="0" eaLnBrk="1" hangingPunct="1"/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(2) stopping bleeding after delivery </a:t>
            </a:r>
          </a:p>
          <a:p>
            <a:pPr algn="l" rtl="0" eaLnBrk="1" hangingPunct="1"/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(3) also , after the baby is born &amp; as the mother breast-feeds him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baby suckling produces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oxytocin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release  milk let-down + uterine contraction ( which prevents further blood-loss from the mother ) .</a:t>
            </a:r>
            <a:endParaRPr lang="ar-SA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sym typeface="Wingdings" pitchFamily="2" charset="2"/>
            </a:endParaRPr>
          </a:p>
          <a:p>
            <a:pPr algn="l" rtl="0" eaLnBrk="1" hangingPunct="1"/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Oxytocic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drugs ( e.g.,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Syntocinon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) are used by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obtetricians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ti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induce labor in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postmature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pregnant women </a:t>
            </a:r>
            <a:endParaRPr lang="ar-SA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sym typeface="Wingdings" pitchFamily="2" charset="2"/>
            </a:endParaRPr>
          </a:p>
          <a:p>
            <a:pPr eaLnBrk="1" hangingPunct="1"/>
            <a:endParaRPr lang="en-US" sz="2400" dirty="0" smtClean="0">
              <a:latin typeface="Comic Sans MS" pitchFamily="66" charset="0"/>
              <a:sym typeface="Wingdings" pitchFamily="2" charset="2"/>
            </a:endParaRPr>
          </a:p>
          <a:p>
            <a:pPr eaLnBrk="1" hangingPunct="1"/>
            <a:endParaRPr lang="en-US" sz="2400" dirty="0" smtClean="0">
              <a:latin typeface="Comic Sans MS" pitchFamily="66" charset="0"/>
              <a:sym typeface="Wingdings" pitchFamily="2" charset="2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41753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Actions of </a:t>
            </a:r>
            <a:r>
              <a:rPr lang="en-US" sz="3200" dirty="0" err="1" smtClean="0"/>
              <a:t>Oxytocin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defRPr/>
            </a:pPr>
            <a:r>
              <a:rPr lang="en-US" sz="13800" smtClean="0"/>
              <a:t>END </a:t>
            </a:r>
            <a:endParaRPr lang="ar-SA" sz="13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1">
            <a:norm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400" cap="all" dirty="0" smtClean="0">
                <a:latin typeface="Comic Sans MS" pitchFamily="66" charset="0"/>
              </a:rPr>
              <a:t>A</a:t>
            </a:r>
            <a:r>
              <a:rPr lang="en-US" sz="2400" dirty="0" smtClean="0">
                <a:latin typeface="Comic Sans MS" pitchFamily="66" charset="0"/>
              </a:rPr>
              <a:t>t the end of lectures 1 and 2  the students should be able to :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latin typeface="Comic Sans MS" pitchFamily="66" charset="0"/>
              </a:rPr>
              <a:t>Identify and describe the hypothalamic control of the posterior pituitary </a:t>
            </a:r>
            <a:r>
              <a:rPr lang="en-US" sz="2400" dirty="0" err="1" smtClean="0">
                <a:latin typeface="Comic Sans MS" pitchFamily="66" charset="0"/>
              </a:rPr>
              <a:t>galnd</a:t>
            </a:r>
            <a:r>
              <a:rPr lang="en-US" sz="2400" dirty="0" smtClean="0">
                <a:latin typeface="Comic Sans MS" pitchFamily="66" charset="0"/>
              </a:rPr>
              <a:t> ( </a:t>
            </a:r>
            <a:r>
              <a:rPr lang="en-US" sz="2400" dirty="0" err="1" smtClean="0">
                <a:latin typeface="Comic Sans MS" pitchFamily="66" charset="0"/>
              </a:rPr>
              <a:t>Neurohypophysis</a:t>
            </a:r>
            <a:r>
              <a:rPr lang="en-US" sz="2400" dirty="0" smtClean="0">
                <a:latin typeface="Comic Sans MS" pitchFamily="66" charset="0"/>
              </a:rPr>
              <a:t> ) through the direct </a:t>
            </a:r>
            <a:r>
              <a:rPr lang="en-US" sz="2400" dirty="0" err="1" smtClean="0">
                <a:latin typeface="Comic Sans MS" pitchFamily="66" charset="0"/>
              </a:rPr>
              <a:t>hypothalamo-neurohyphophyseal</a:t>
            </a:r>
            <a:r>
              <a:rPr lang="en-US" sz="2400" dirty="0" smtClean="0">
                <a:latin typeface="Comic Sans MS" pitchFamily="66" charset="0"/>
              </a:rPr>
              <a:t> tract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latin typeface="Comic Sans MS" pitchFamily="66" charset="0"/>
              </a:rPr>
              <a:t>Identify and describe the function of ADH.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latin typeface="Comic Sans MS" pitchFamily="66" charset="0"/>
              </a:rPr>
              <a:t>Identify and describe the regulatory mechanism, influencing factors and control of secretion of ADH.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latin typeface="Comic Sans MS" pitchFamily="66" charset="0"/>
              </a:rPr>
              <a:t>Appreciate clinical correlates of diabetes </a:t>
            </a:r>
            <a:r>
              <a:rPr lang="en-US" sz="2400" dirty="0" err="1" smtClean="0">
                <a:latin typeface="Comic Sans MS" pitchFamily="66" charset="0"/>
              </a:rPr>
              <a:t>Insipidus</a:t>
            </a:r>
            <a:r>
              <a:rPr lang="en-US" sz="2400" dirty="0" smtClean="0">
                <a:latin typeface="Comic Sans MS" pitchFamily="66" charset="0"/>
              </a:rPr>
              <a:t> and syndrome of inappropriate </a:t>
            </a:r>
            <a:r>
              <a:rPr lang="en-US" sz="2400" dirty="0" err="1" smtClean="0">
                <a:latin typeface="Comic Sans MS" pitchFamily="66" charset="0"/>
              </a:rPr>
              <a:t>hypersecretion</a:t>
            </a:r>
            <a:r>
              <a:rPr lang="en-US" sz="2400" dirty="0" smtClean="0">
                <a:latin typeface="Comic Sans MS" pitchFamily="66" charset="0"/>
              </a:rPr>
              <a:t> of ADH.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latin typeface="Comic Sans MS" pitchFamily="66" charset="0"/>
              </a:rPr>
              <a:t>Identify and describe the chemical nature, target effects and function </a:t>
            </a:r>
            <a:r>
              <a:rPr lang="en-US" sz="2400" dirty="0" err="1" smtClean="0">
                <a:latin typeface="Comic Sans MS" pitchFamily="66" charset="0"/>
              </a:rPr>
              <a:t>oxytocin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177503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>
            <a:off x="4986338" y="152400"/>
            <a:ext cx="4157662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0" y="0"/>
            <a:ext cx="5105400" cy="6553200"/>
          </a:xfrm>
          <a:prstGeom prst="rect">
            <a:avLst/>
          </a:prstGeom>
        </p:spPr>
        <p:txBody>
          <a:bodyPr/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buFontTx/>
              <a:buBlip>
                <a:blip r:embed="rId3"/>
              </a:buBlip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The Posterior Pituitary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consists of axon terminals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of hypothalamic neurons 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buFontTx/>
              <a:buBlip>
                <a:blip r:embed="rId3"/>
              </a:buBlip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The Posterior Pituitary </a:t>
            </a: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does</a:t>
            </a:r>
            <a:r>
              <a:rPr lang="en-US" sz="2000" u="sng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 NOT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s</a:t>
            </a:r>
            <a:r>
              <a:rPr lang="en-US" sz="20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ynthesize</a:t>
            </a: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 the hormones </a:t>
            </a:r>
            <a:r>
              <a:rPr lang="en-US" sz="16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+mn-cs"/>
              </a:rPr>
              <a:t>(</a:t>
            </a:r>
            <a:r>
              <a:rPr lang="en-US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ADH &amp; </a:t>
            </a:r>
            <a:r>
              <a:rPr lang="en-US" sz="1600" b="1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Oxytocin</a:t>
            </a:r>
            <a:r>
              <a:rPr lang="en-US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)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but only stores them after they are sent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to it from hypothalamus ( where the are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</a:rPr>
              <a:t>synthesized ) 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buFontTx/>
              <a:buBlip>
                <a:blip r:embed="rId3"/>
              </a:buBlip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When the need arises , nervous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signals from hypothalamus ( action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potentials travelling down the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hypothalamic neurons to their axon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terminals )  cause release /secretion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of the  Posterior Pituitary hormones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(ADH &amp; </a:t>
            </a:r>
            <a:r>
              <a:rPr lang="en-US" sz="2000" kern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Oxytocin</a:t>
            </a:r>
            <a:r>
              <a:rPr lang="en-US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 ) </a:t>
            </a:r>
            <a:r>
              <a:rPr lang="en-US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Arial" charset="0"/>
                <a:sym typeface="Wingdings" pitchFamily="2" charset="2"/>
              </a:rPr>
              <a:t>.</a:t>
            </a: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endParaRPr lang="en-US" sz="2000" kern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 charset="0"/>
              <a:sym typeface="Wingdings" pitchFamily="2" charset="2"/>
            </a:endParaRPr>
          </a:p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90000"/>
              <a:defRPr/>
            </a:pPr>
            <a:endParaRPr lang="en-US" sz="2000" kern="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+mn-cs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rot="16200000" flipV="1">
            <a:off x="7124700" y="3086100"/>
            <a:ext cx="1981200" cy="76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7620000" y="4191000"/>
            <a:ext cx="1066800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l" rtl="0"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Arial" charset="0"/>
                <a:cs typeface="Arial" charset="0"/>
              </a:rPr>
              <a:t>Connects </a:t>
            </a:r>
            <a:r>
              <a:rPr lang="en-US" sz="1000" b="1" dirty="0" err="1">
                <a:solidFill>
                  <a:schemeClr val="accent4">
                    <a:lumMod val="10000"/>
                  </a:schemeClr>
                </a:solidFill>
                <a:latin typeface="Arial" charset="0"/>
                <a:cs typeface="Arial" charset="0"/>
              </a:rPr>
              <a:t>hyothalamus</a:t>
            </a: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Arial" charset="0"/>
                <a:cs typeface="Arial" charset="0"/>
              </a:rPr>
              <a:t> to </a:t>
            </a:r>
            <a:r>
              <a:rPr lang="en-US" sz="1000" b="1" dirty="0" err="1">
                <a:solidFill>
                  <a:schemeClr val="accent4">
                    <a:lumMod val="10000"/>
                  </a:schemeClr>
                </a:solidFill>
                <a:latin typeface="Arial" charset="0"/>
                <a:cs typeface="Arial" charset="0"/>
              </a:rPr>
              <a:t>Postterior</a:t>
            </a: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Arial" charset="0"/>
                <a:cs typeface="Arial" charset="0"/>
              </a:rPr>
              <a:t> Pituitary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4941168"/>
            <a:ext cx="4032448" cy="1588127"/>
          </a:xfrm>
          <a:prstGeom prst="rect">
            <a:avLst/>
          </a:prstGeom>
          <a:solidFill>
            <a:schemeClr val="bg2"/>
          </a:solidFill>
        </p:spPr>
        <p:txBody>
          <a:bodyPr wrap="square" rtlCol="1">
            <a:spAutoFit/>
          </a:bodyPr>
          <a:lstStyle/>
          <a:p>
            <a:pPr algn="just" rtl="0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ADH and </a:t>
            </a:r>
            <a:r>
              <a:rPr lang="en-US" b="1" dirty="0" err="1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Oxytocin</a:t>
            </a: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 are </a:t>
            </a:r>
            <a:r>
              <a:rPr lang="en-US" b="1" dirty="0" err="1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nonapeptide</a:t>
            </a: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 (nine amino acids) hormones</a:t>
            </a:r>
          </a:p>
          <a:p>
            <a:pPr algn="just" rtl="0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cs typeface="Times New Roman" pitchFamily="18" charset="0"/>
              </a:rPr>
              <a:t>They are very similar  in structure , differing only in amino acids number 3 and 8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0" y="4419600"/>
            <a:ext cx="8929718" cy="24384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ADH &amp;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Oxytocin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are synthesized in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Supraoptic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&amp;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Paraventricular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nuclei of the hypothalamus .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Thereafter, they are transported through axons of these hypothalamic neurons to be stored in the Posterior Pituitary gland . 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Action potentials in these hypothalamic axons result in the release / secretion of ADH &amp;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Oxytocin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in blood capillaries in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the Posterior Pituitary gland. </a:t>
            </a:r>
          </a:p>
        </p:txBody>
      </p:sp>
      <p:pic>
        <p:nvPicPr>
          <p:cNvPr id="10243" name="Picture 5" descr="C:\Documents and Settings\ACER\Desktop\New Picture (4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58293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6096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600" dirty="0" smtClean="0">
                <a:solidFill>
                  <a:schemeClr val="tx1"/>
                </a:solidFill>
                <a:latin typeface="Comic Sans MS" pitchFamily="66" charset="0"/>
              </a:rPr>
              <a:t>Actions of ADH</a:t>
            </a:r>
            <a:endParaRPr lang="en-US" sz="4000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457200"/>
            <a:ext cx="8763000" cy="6400800"/>
          </a:xfrm>
        </p:spPr>
        <p:txBody>
          <a:bodyPr>
            <a:normAutofit/>
          </a:bodyPr>
          <a:lstStyle/>
          <a:p>
            <a:pPr algn="l" rtl="0" eaLnBrk="1" hangingPunct="1"/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The major action of ADH is on renal cells that are responsible for reabsorbing free (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osmotically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unencumbered) water from the 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glomerular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filtrate.  </a:t>
            </a:r>
          </a:p>
          <a:p>
            <a:pPr algn="l" rtl="0" eaLnBrk="1" hangingPunct="1"/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ADH responsive cells line the distal convoluted tubules and collecting ducts of the renal medulla.  </a:t>
            </a:r>
          </a:p>
          <a:p>
            <a:pPr algn="l" rtl="0" eaLnBrk="1" hangingPunct="1"/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ADH increases the permeability of these cells to water.  </a:t>
            </a:r>
          </a:p>
          <a:p>
            <a:pPr algn="l" rtl="0" eaLnBrk="1" hangingPunct="1"/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The increase in membrane permeability to water permits back diffusion of water along an osmotic gradient.  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ADH action in the kidney is mediated by its binding to V2 receptors, coupled to 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adenylate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cyclase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and 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cAMP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production.  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cAMP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activates protein 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</a:rPr>
              <a:t>kinase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 A which prompts the insertion of water channels into the renal cell membrane 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rapid water </a:t>
            </a:r>
            <a:r>
              <a:rPr lang="en-US" sz="2000" dirty="0" err="1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reabsorption</a:t>
            </a:r>
            <a:r>
              <a:rPr lang="en-US" sz="20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.</a:t>
            </a:r>
            <a:endParaRPr lang="en-US" sz="2000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sz="2000" dirty="0" smtClean="0">
                <a:latin typeface="Comic Sans MS" pitchFamily="66" charset="0"/>
                <a:cs typeface="Times New Roman" pitchFamily="18" charset="0"/>
              </a:rPr>
              <a:t>When ADH is removed, the water channels withdraw from the membrane and the apical surface of the cell becomes impermeable to water once again. 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. </a:t>
            </a:r>
            <a:endParaRPr lang="en-US" sz="2400" dirty="0" smtClean="0">
              <a:latin typeface="Comic Sans MS" pitchFamily="66" charset="0"/>
            </a:endParaRPr>
          </a:p>
          <a:p>
            <a:pPr algn="l" rtl="0" eaLnBrk="1" hangingPunct="1"/>
            <a:endParaRPr lang="en-US" sz="24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34400" cy="457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Physiological Actions of ADH   </a:t>
            </a:r>
            <a:endParaRPr lang="en-US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324600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The primary action of ADH is </a:t>
            </a:r>
            <a:r>
              <a:rPr lang="en-US" sz="2400" dirty="0" err="1" smtClean="0">
                <a:latin typeface="Comic Sans MS" pitchFamily="66" charset="0"/>
              </a:rPr>
              <a:t>antidiuresis</a:t>
            </a:r>
            <a:r>
              <a:rPr lang="en-US" sz="2400" dirty="0" smtClean="0">
                <a:latin typeface="Comic Sans MS" pitchFamily="66" charset="0"/>
              </a:rPr>
              <a:t> , thereby it decreases water loss by the kidney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dirty="0" smtClean="0">
                <a:latin typeface="Comic Sans MS" pitchFamily="66" charset="0"/>
              </a:rPr>
              <a:t>conserves  body water &amp; regulates volume and tonicity of ECF .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ADH secretion is regulated by osmotic and  volume/   hemodynamic stimuli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Water deprivation ( or dehydration )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 decreased ECF volume + ECF becomes more concentrated  ECF </a:t>
            </a:r>
            <a:r>
              <a:rPr lang="en-US" sz="2400" dirty="0" err="1" smtClean="0">
                <a:latin typeface="Comic Sans MS" pitchFamily="66" charset="0"/>
                <a:sym typeface="Wingdings" pitchFamily="2" charset="2"/>
              </a:rPr>
              <a:t>tonicty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increased </a:t>
            </a:r>
            <a:r>
              <a:rPr lang="en-US" sz="2400" dirty="0" err="1" smtClean="0">
                <a:latin typeface="Comic Sans MS" pitchFamily="66" charset="0"/>
                <a:sym typeface="Wingdings" pitchFamily="2" charset="2"/>
              </a:rPr>
              <a:t>stimualtion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of hypothalamic </a:t>
            </a:r>
            <a:r>
              <a:rPr lang="en-US" sz="2400" u="sng" dirty="0" err="1" smtClean="0">
                <a:latin typeface="Comic Sans MS" pitchFamily="66" charset="0"/>
                <a:sym typeface="Wingdings" pitchFamily="2" charset="2"/>
              </a:rPr>
              <a:t>osmoreceptors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to secrete more ADH  ADH increases kidney tubular </a:t>
            </a:r>
            <a:r>
              <a:rPr lang="en-US" sz="2400" dirty="0" err="1" smtClean="0">
                <a:latin typeface="Comic Sans MS" pitchFamily="66" charset="0"/>
                <a:sym typeface="Wingdings" pitchFamily="2" charset="2"/>
              </a:rPr>
              <a:t>permeabilty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to water  increased  water </a:t>
            </a:r>
            <a:r>
              <a:rPr lang="en-US" sz="2400" dirty="0" err="1" smtClean="0">
                <a:latin typeface="Comic Sans MS" pitchFamily="66" charset="0"/>
                <a:sym typeface="Wingdings" pitchFamily="2" charset="2"/>
              </a:rPr>
              <a:t>reabsorption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by the kidney ( thereby decreasing urine volume &amp; decreasing  water loss by the kidney )  bringing ECF volume &amp; tonicity  back to normal</a:t>
            </a:r>
            <a:endParaRPr lang="ar-SA" sz="2400" dirty="0" smtClean="0">
              <a:latin typeface="Comic Sans MS" pitchFamily="66" charset="0"/>
              <a:sym typeface="Wingdings" pitchFamily="2" charset="2"/>
            </a:endParaRP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On the other hand , water excess ( </a:t>
            </a:r>
            <a:r>
              <a:rPr lang="en-US" sz="2400" dirty="0" err="1" smtClean="0">
                <a:latin typeface="Comic Sans MS" pitchFamily="66" charset="0"/>
              </a:rPr>
              <a:t>e,g</a:t>
            </a:r>
            <a:r>
              <a:rPr lang="en-US" sz="2400" dirty="0" smtClean="0">
                <a:latin typeface="Comic Sans MS" pitchFamily="66" charset="0"/>
              </a:rPr>
              <a:t>., by ingestion /drinking too much water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 increased ECF volume + ECF becomes more dilute  ECF </a:t>
            </a:r>
            <a:r>
              <a:rPr lang="en-US" sz="2400" dirty="0" err="1" smtClean="0">
                <a:latin typeface="Comic Sans MS" pitchFamily="66" charset="0"/>
                <a:sym typeface="Wingdings" pitchFamily="2" charset="2"/>
              </a:rPr>
              <a:t>tonicty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decreased  inhibition of hypothalamic </a:t>
            </a:r>
            <a:r>
              <a:rPr lang="en-US" sz="2400" u="sng" dirty="0" err="1" smtClean="0">
                <a:latin typeface="Comic Sans MS" pitchFamily="66" charset="0"/>
                <a:sym typeface="Wingdings" pitchFamily="2" charset="2"/>
              </a:rPr>
              <a:t>osmoreceptors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  decreased ADH secretion  increased water loss in urine ( increased urine volume )  bringing ECF volume &amp; tonicity  back to normal .</a:t>
            </a:r>
          </a:p>
          <a:p>
            <a:pPr algn="l" rtl="0"/>
            <a:endParaRPr lang="en-US" sz="2400" dirty="0" smtClean="0">
              <a:latin typeface="Comic Sans MS" pitchFamily="66" charset="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457200"/>
            <a:ext cx="8763000" cy="6400800"/>
          </a:xfrm>
        </p:spPr>
        <p:txBody>
          <a:bodyPr>
            <a:normAutofit lnSpcReduction="10000"/>
          </a:bodyPr>
          <a:lstStyle/>
          <a:p>
            <a:pPr algn="l" rtl="0" eaLnBrk="1" hangingPunct="1"/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The major action of ADH is on renal cells that are responsible for reabsorbing free (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osmotically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unencumbered) water from the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glomerular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filtrate.  </a:t>
            </a:r>
          </a:p>
          <a:p>
            <a:pPr algn="l" rtl="0" eaLnBrk="1" hangingPunct="1"/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ADH responsive cells line the distal convoluted tubules and collecting ducts of the renal medulla.  </a:t>
            </a:r>
          </a:p>
          <a:p>
            <a:pPr algn="l" rtl="0" eaLnBrk="1" hangingPunct="1"/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ADH increases the permeability of these cells to water.  </a:t>
            </a:r>
          </a:p>
          <a:p>
            <a:pPr algn="l" rtl="0" eaLnBrk="1" hangingPunct="1"/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The increase in membrane permeability to water permits back diffusion of water along an osmotic gradient.  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ADH action in the kidney is mediated by its binding to V2 receptors, coupled to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adenylate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cyclase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and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cAMP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production.  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cAMP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activates protein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</a:rPr>
              <a:t>kinase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 A which prompts the insertion of water channels into the renal cell membrane 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 rapid water </a:t>
            </a:r>
            <a:r>
              <a:rPr lang="en-US" sz="2400" dirty="0" err="1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reabsorption</a:t>
            </a:r>
            <a:r>
              <a:rPr lang="en-US" sz="2400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 .</a:t>
            </a:r>
            <a:endParaRPr lang="en-US" sz="2400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sz="2400" dirty="0" smtClean="0">
                <a:latin typeface="Comic Sans MS" pitchFamily="66" charset="0"/>
                <a:cs typeface="Times New Roman" pitchFamily="18" charset="0"/>
              </a:rPr>
              <a:t>When ADH is removed, the water channels withdraw from the membrane and the apical surface of the cell becomes impermeable to water once again. </a:t>
            </a:r>
            <a:r>
              <a:rPr lang="en-US" sz="2800" dirty="0" smtClean="0">
                <a:latin typeface="Comic Sans MS" pitchFamily="66" charset="0"/>
                <a:cs typeface="Times New Roman" pitchFamily="18" charset="0"/>
              </a:rPr>
              <a:t>. </a:t>
            </a:r>
            <a:endParaRPr lang="en-US" sz="2800" dirty="0" smtClean="0">
              <a:latin typeface="Comic Sans MS" pitchFamily="66" charset="0"/>
            </a:endParaRPr>
          </a:p>
          <a:p>
            <a:pPr algn="l" rtl="0" eaLnBrk="1" hangingPunct="1"/>
            <a:endParaRPr lang="en-US" sz="24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127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dirty="0" smtClean="0"/>
              <a:t>Mechanism of ADH in </a:t>
            </a:r>
            <a:r>
              <a:rPr lang="en-US" sz="3600" dirty="0" err="1" smtClean="0"/>
              <a:t>antidiuresis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686800" cy="57912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Comic Sans MS" pitchFamily="66" charset="0"/>
              </a:rPr>
              <a:t>ADH binds to V</a:t>
            </a:r>
            <a:r>
              <a:rPr lang="en-US" sz="1600" dirty="0" smtClean="0">
                <a:latin typeface="Comic Sans MS" pitchFamily="66" charset="0"/>
              </a:rPr>
              <a:t>2</a:t>
            </a:r>
            <a:r>
              <a:rPr lang="en-US" sz="2000" dirty="0" smtClean="0">
                <a:latin typeface="Comic Sans MS" pitchFamily="66" charset="0"/>
              </a:rPr>
              <a:t> receptors on the </a:t>
            </a:r>
            <a:r>
              <a:rPr lang="en-US" sz="2000" dirty="0" err="1" smtClean="0">
                <a:latin typeface="Comic Sans MS" pitchFamily="66" charset="0"/>
              </a:rPr>
              <a:t>peritubular</a:t>
            </a:r>
            <a:r>
              <a:rPr lang="en-US" sz="2000" dirty="0" smtClean="0">
                <a:latin typeface="Comic Sans MS" pitchFamily="66" charset="0"/>
              </a:rPr>
              <a:t>(</a:t>
            </a:r>
            <a:r>
              <a:rPr lang="en-US" sz="2000" dirty="0" err="1" smtClean="0">
                <a:latin typeface="Comic Sans MS" pitchFamily="66" charset="0"/>
              </a:rPr>
              <a:t>serosal</a:t>
            </a:r>
            <a:r>
              <a:rPr lang="en-US" sz="2000" dirty="0" smtClean="0">
                <a:latin typeface="Comic Sans MS" pitchFamily="66" charset="0"/>
              </a:rPr>
              <a:t>) surface of cells of the distal convoluted tubules and </a:t>
            </a:r>
            <a:r>
              <a:rPr lang="en-US" sz="2000" dirty="0" err="1" smtClean="0">
                <a:latin typeface="Comic Sans MS" pitchFamily="66" charset="0"/>
              </a:rPr>
              <a:t>medullary</a:t>
            </a:r>
            <a:r>
              <a:rPr lang="en-US" sz="2000" dirty="0" smtClean="0">
                <a:latin typeface="Comic Sans MS" pitchFamily="66" charset="0"/>
              </a:rPr>
              <a:t> collecting ducts.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Comic Sans MS" pitchFamily="66" charset="0"/>
              </a:rPr>
              <a:t>Via </a:t>
            </a:r>
            <a:r>
              <a:rPr lang="en-US" sz="2000" dirty="0" err="1" smtClean="0">
                <a:latin typeface="Comic Sans MS" pitchFamily="66" charset="0"/>
              </a:rPr>
              <a:t>adenylate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cyclase</a:t>
            </a:r>
            <a:r>
              <a:rPr lang="en-US" sz="2000" dirty="0" smtClean="0">
                <a:latin typeface="Comic Sans MS" pitchFamily="66" charset="0"/>
              </a:rPr>
              <a:t>/</a:t>
            </a:r>
            <a:r>
              <a:rPr lang="en-US" sz="2000" dirty="0" err="1" smtClean="0">
                <a:latin typeface="Comic Sans MS" pitchFamily="66" charset="0"/>
              </a:rPr>
              <a:t>cAMP</a:t>
            </a:r>
            <a:r>
              <a:rPr lang="en-US" sz="2000" dirty="0" smtClean="0">
                <a:latin typeface="Comic Sans MS" pitchFamily="66" charset="0"/>
              </a:rPr>
              <a:t> it induces production and insertion of</a:t>
            </a:r>
            <a:r>
              <a:rPr 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0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Aquaporin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2 </a:t>
            </a:r>
            <a:r>
              <a:rPr lang="en-US" sz="2000" dirty="0" smtClean="0">
                <a:latin typeface="Comic Sans MS" pitchFamily="66" charset="0"/>
              </a:rPr>
              <a:t>into the luminal membrane and enhances permeability of cell to water.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Comic Sans MS" pitchFamily="66" charset="0"/>
              </a:rPr>
              <a:t>Increased membrane permeability to water permits back diffusion of solute-free water, resulting in increased urine </a:t>
            </a:r>
            <a:r>
              <a:rPr lang="en-US" sz="2000" dirty="0" err="1" smtClean="0">
                <a:latin typeface="Comic Sans MS" pitchFamily="66" charset="0"/>
              </a:rPr>
              <a:t>osmolality</a:t>
            </a:r>
            <a:r>
              <a:rPr lang="en-US" sz="2000" dirty="0" smtClean="0">
                <a:latin typeface="Comic Sans MS" pitchFamily="66" charset="0"/>
              </a:rPr>
              <a:t> (concentrates urine).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/>
                <a:latin typeface="Comic Sans MS" pitchFamily="66" charset="0"/>
              </a:rPr>
              <a:t>Thus ADH increases water retention by the kidney </a:t>
            </a:r>
            <a:r>
              <a:rPr lang="en-US" sz="2000" dirty="0" smtClean="0">
                <a:effectLst/>
                <a:latin typeface="Comic Sans MS" pitchFamily="66" charset="0"/>
                <a:sym typeface="Wingdings" pitchFamily="2" charset="2"/>
              </a:rPr>
              <a:t> decreased urine output ( volume )  </a:t>
            </a:r>
            <a:r>
              <a:rPr lang="en-US" sz="2400" dirty="0" smtClean="0">
                <a:effectLst/>
                <a:latin typeface="Comic Sans MS" pitchFamily="66" charset="0"/>
              </a:rPr>
              <a:t>increasing the ECF  volume </a:t>
            </a:r>
            <a:r>
              <a:rPr lang="en-US" sz="2400" dirty="0" smtClean="0">
                <a:effectLst/>
                <a:latin typeface="Comic Sans MS" pitchFamily="66" charset="0"/>
                <a:sym typeface="Wingdings" pitchFamily="2" charset="2"/>
              </a:rPr>
              <a:t> body water conservation  </a:t>
            </a:r>
            <a:r>
              <a:rPr lang="en-US" sz="2400" dirty="0" smtClean="0">
                <a:effectLst/>
                <a:latin typeface="Comic Sans MS" pitchFamily="66" charset="0"/>
              </a:rPr>
              <a:t>.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dirty="0" smtClean="0">
              <a:latin typeface="Comic Sans MS" pitchFamily="66" charset="0"/>
            </a:endParaRPr>
          </a:p>
          <a:p>
            <a:pPr algn="l" rtl="0">
              <a:defRPr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0"/>
            <a:ext cx="8686800" cy="66294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Mechanical disruption or the </a:t>
            </a:r>
            <a:r>
              <a:rPr lang="en-US" sz="2400" dirty="0" err="1" smtClean="0">
                <a:effectLst/>
                <a:latin typeface="Comic Sans MS" pitchFamily="66" charset="0"/>
                <a:cs typeface="Times New Roman" pitchFamily="18" charset="0"/>
              </a:rPr>
              <a:t>neurohypohyseal</a:t>
            </a: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 tract by trauma, tumor, or surgery temporarily causes ADH deficiency.  </a:t>
            </a:r>
          </a:p>
          <a:p>
            <a:pPr algn="l" rtl="0" eaLnBrk="1" hangingPunct="1">
              <a:defRPr/>
            </a:pP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ADH will be restored after regeneration of the axons (about 2 weeks).  </a:t>
            </a:r>
          </a:p>
          <a:p>
            <a:pPr algn="l" rtl="0" eaLnBrk="1" hangingPunct="1">
              <a:defRPr/>
            </a:pPr>
            <a:r>
              <a:rPr lang="en-US" sz="2400" dirty="0" smtClean="0">
                <a:effectLst/>
                <a:latin typeface="Comic Sans MS" pitchFamily="66" charset="0"/>
                <a:cs typeface="Times New Roman" pitchFamily="18" charset="0"/>
              </a:rPr>
              <a:t>But if disruption happens at a high enough level, the cell bodies die in the hypothalamus resulting in permanent ADH deficiency </a:t>
            </a:r>
          </a:p>
          <a:p>
            <a:pPr eaLnBrk="1" hangingPunct="1">
              <a:defRPr/>
            </a:pPr>
            <a:endParaRPr lang="en-US" sz="2000" dirty="0" smtClean="0">
              <a:effectLst/>
              <a:latin typeface="Comic Sans MS" pitchFamily="66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sz="2000" dirty="0" smtClean="0"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1409</Words>
  <Application>Microsoft Office PowerPoint</Application>
  <PresentationFormat>On-screen Show (4:3)</PresentationFormat>
  <Paragraphs>116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1_Office Theme</vt:lpstr>
      <vt:lpstr> The Posterior Pituitary  Gland ( Neurohypophysis ) Hormones   Antidiuretic Hormone ( ADH, Vasopressin ) and Oxytocin </vt:lpstr>
      <vt:lpstr>Slide 2</vt:lpstr>
      <vt:lpstr>Slide 3</vt:lpstr>
      <vt:lpstr>Slide 4</vt:lpstr>
      <vt:lpstr>Actions of ADH</vt:lpstr>
      <vt:lpstr>Physiological Actions of ADH   </vt:lpstr>
      <vt:lpstr>Slide 7</vt:lpstr>
      <vt:lpstr>Mechanism of ADH in antidiuresis </vt:lpstr>
      <vt:lpstr>Slide 9</vt:lpstr>
      <vt:lpstr>Secretion of ADH by Osmotic Stimuli </vt:lpstr>
      <vt:lpstr>Secretion of ADH by Non-Osmotic Stimuli  ( by decreased BP)  </vt:lpstr>
      <vt:lpstr>Slide 12</vt:lpstr>
      <vt:lpstr>Other Stimuli that Affect ADH secretion </vt:lpstr>
      <vt:lpstr> Control of ADH Release </vt:lpstr>
      <vt:lpstr>Slide 15</vt:lpstr>
      <vt:lpstr>Oxytocin</vt:lpstr>
      <vt:lpstr>Actions of Oxytocin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Dr.majeed</cp:lastModifiedBy>
  <cp:revision>24</cp:revision>
  <cp:lastPrinted>1601-01-01T00:00:00Z</cp:lastPrinted>
  <dcterms:created xsi:type="dcterms:W3CDTF">2012-01-19T08:34:52Z</dcterms:created>
  <dcterms:modified xsi:type="dcterms:W3CDTF">2013-01-27T09:32:27Z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</Properties>
</file>