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20"/>
  </p:notesMasterIdLst>
  <p:handoutMasterIdLst>
    <p:handoutMasterId r:id="rId21"/>
  </p:handoutMasterIdLst>
  <p:sldIdLst>
    <p:sldId id="389" r:id="rId2"/>
    <p:sldId id="390" r:id="rId3"/>
    <p:sldId id="392" r:id="rId4"/>
    <p:sldId id="394" r:id="rId5"/>
    <p:sldId id="441" r:id="rId6"/>
    <p:sldId id="419" r:id="rId7"/>
    <p:sldId id="442" r:id="rId8"/>
    <p:sldId id="400" r:id="rId9"/>
    <p:sldId id="430" r:id="rId10"/>
    <p:sldId id="401" r:id="rId11"/>
    <p:sldId id="443" r:id="rId12"/>
    <p:sldId id="403" r:id="rId13"/>
    <p:sldId id="406" r:id="rId14"/>
    <p:sldId id="408" r:id="rId15"/>
    <p:sldId id="425" r:id="rId16"/>
    <p:sldId id="410" r:id="rId17"/>
    <p:sldId id="418" r:id="rId18"/>
    <p:sldId id="416" r:id="rId1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BA7C98-C21D-4BF7-921F-3E1783BB60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1BD0DE-B8F5-4D0E-89ED-C9443630DE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1D07-5082-4A5E-B938-0C287728F88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4ADBB-8909-48BB-AA35-3015AB1B29F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CE22F-F978-42D8-8555-5805609A38A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68F3F-155B-4EE8-9B8A-B268BC112B1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712CC-26B4-4058-8B9E-358737748AE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6DE0D-E427-4D64-BA4A-879F65B306F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4768C-4DBA-4433-B4A8-467FAD0E231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F5ED1-8DAA-4FDC-AB1A-111E9BFEC75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D9200-567C-4A57-8B5B-90247B91865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DE4D-79FE-4FDD-8236-B11FD6C353B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62161-BAC4-4E1C-84FE-75F45517E1A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394412-61DB-4324-B470-AB27A294900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077200" cy="4114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4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4800" smtClean="0">
                <a:solidFill>
                  <a:schemeClr val="tx1"/>
                </a:solidFill>
                <a:latin typeface="Comic Sans MS" pitchFamily="66" charset="0"/>
              </a:rPr>
              <a:t>The Posterior Pituitary  Gland ( Neurohypophysis ) Hormones </a:t>
            </a:r>
            <a: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Comic Sans MS" pitchFamily="66" charset="0"/>
              </a:rPr>
              <a:t>Antidiuretic Hormone ( ADH, Vasopressin ) and Oxytocin</a:t>
            </a:r>
            <a: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sz="2800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800600"/>
            <a:ext cx="7924800" cy="1066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Dr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Taha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Sadig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Ahmed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304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400" dirty="0" smtClean="0">
                <a:latin typeface="Comic Sans MS" pitchFamily="66" charset="0"/>
              </a:rPr>
              <a:t>Secretion of ADH by Osmotic Stimuli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9220200" cy="6400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ECF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osmolality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is detected by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osmoreceptors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in hypothalamus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Injection ( administration) of solutes that </a:t>
            </a:r>
            <a:r>
              <a:rPr lang="en-US" sz="2400" u="sng" dirty="0" smtClean="0">
                <a:latin typeface="Comic Sans MS" pitchFamily="66" charset="0"/>
                <a:cs typeface="Times New Roman" pitchFamily="18" charset="0"/>
              </a:rPr>
              <a:t>do not freely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u="sng" dirty="0" smtClean="0">
                <a:latin typeface="Comic Sans MS" pitchFamily="66" charset="0"/>
                <a:cs typeface="Times New Roman" pitchFamily="18" charset="0"/>
              </a:rPr>
              <a:t>or rapidly penetrate cell membranes , 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such as sodium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( hypertonic saline ) 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increase the ECF osmotic pressure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as compared to ICF of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osmoreceptors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 water diffuses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out of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osmoreceptors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 ADH secretion is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stimualted</a:t>
            </a:r>
            <a:endParaRPr lang="en-US" sz="2400" dirty="0" smtClean="0">
              <a:latin typeface="Comic Sans MS" pitchFamily="66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On the other hand , injection of substances that enter cells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rapidly, such as urea, do not change osmotic equilibrium and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thus do not stimulate ADH release. 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ADH secretion is very sensitive to changes in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osmolality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.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Comic Sans MS" pitchFamily="66" charset="0"/>
                <a:cs typeface="Times New Roman" pitchFamily="18" charset="0"/>
              </a:rPr>
              <a:t>Changes of 1-2% result in increased ADH secretion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. </a:t>
            </a:r>
          </a:p>
          <a:p>
            <a:pPr algn="l" rtl="0" eaLnBrk="1" hangingPunct="1">
              <a:lnSpc>
                <a:spcPct val="90000"/>
              </a:lnSpc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400" dirty="0" smtClean="0">
                <a:latin typeface="Comic Sans MS" pitchFamily="66" charset="0"/>
              </a:rPr>
              <a:t>Secretion of ADH by Non-Osmotic Stimuli 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( by decreased BP) 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9220200" cy="6400800"/>
          </a:xfrm>
        </p:spPr>
        <p:txBody>
          <a:bodyPr/>
          <a:lstStyle/>
          <a:p>
            <a:pPr algn="l" rtl="0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Hypovolemia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 is perceived by “pressure receptors”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 carotid and aortic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baroreceptors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, and stretch receptors in left atrium and pulmonary veins.</a:t>
            </a:r>
            <a:endParaRPr lang="en-US" sz="240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Normally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, tonic (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continuos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)  stimulation of pressure receptors” (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 carotid and aortic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baroreceptors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, and stretch receptors in left atrium and pulmonary veins)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tonically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 inhibit ADH release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Hypovolemia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unstimulates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 these pressure receptors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disinhibition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of ADH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relesae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 increased ADH release - decreased urine output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Sensitivity to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baroreceptors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 is less than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osmoreceptors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– senses 5 to 10% change in volume 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80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6553200" y="1600200"/>
            <a:ext cx="2209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Increased  plasma (ECF) osmolality and/or decreased BP </a:t>
            </a:r>
            <a:r>
              <a:rPr lang="en-US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 stimulate increased ADH secretion</a:t>
            </a:r>
            <a:endParaRPr lang="en-US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Other Stimuli that Affect ADH secretion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dirty="0" smtClean="0">
                <a:latin typeface="Comic Sans MS" pitchFamily="66" charset="0"/>
              </a:rPr>
              <a:t>Stimuli that increase ADH secretion:</a:t>
            </a:r>
          </a:p>
          <a:p>
            <a:pPr lvl="1" algn="l" rtl="0" eaLnBrk="1" hangingPunct="1">
              <a:defRPr/>
            </a:pPr>
            <a:r>
              <a:rPr lang="en-US" dirty="0" smtClean="0">
                <a:latin typeface="Comic Sans MS" pitchFamily="66" charset="0"/>
              </a:rPr>
              <a:t>Pain</a:t>
            </a:r>
          </a:p>
          <a:p>
            <a:pPr lvl="1" algn="l" rtl="0" eaLnBrk="1" hangingPunct="1">
              <a:defRPr/>
            </a:pPr>
            <a:r>
              <a:rPr lang="en-US" dirty="0" smtClean="0">
                <a:latin typeface="Comic Sans MS" pitchFamily="66" charset="0"/>
              </a:rPr>
              <a:t>Nausea</a:t>
            </a:r>
          </a:p>
          <a:p>
            <a:pPr lvl="1" algn="l" rtl="0" eaLnBrk="1" hangingPunct="1">
              <a:defRPr/>
            </a:pPr>
            <a:r>
              <a:rPr lang="en-US" dirty="0" smtClean="0">
                <a:latin typeface="Comic Sans MS" pitchFamily="66" charset="0"/>
              </a:rPr>
              <a:t>Surgical stress</a:t>
            </a:r>
          </a:p>
          <a:p>
            <a:pPr lvl="1" algn="l" rtl="0" eaLnBrk="1" hangingPunct="1">
              <a:defRPr/>
            </a:pPr>
            <a:r>
              <a:rPr lang="en-US" dirty="0" smtClean="0">
                <a:latin typeface="Comic Sans MS" pitchFamily="66" charset="0"/>
              </a:rPr>
              <a:t>Emotional stress</a:t>
            </a:r>
          </a:p>
          <a:p>
            <a:pPr algn="l" rtl="0" eaLnBrk="1" hangingPunct="1">
              <a:defRPr/>
            </a:pPr>
            <a:r>
              <a:rPr lang="en-US" dirty="0" smtClean="0">
                <a:latin typeface="Comic Sans MS" pitchFamily="66" charset="0"/>
              </a:rPr>
              <a:t>Stimuli that decrease ADH secretion:</a:t>
            </a:r>
          </a:p>
          <a:p>
            <a:pPr lvl="1" algn="l" rtl="0" eaLnBrk="1" hangingPunct="1">
              <a:defRPr/>
            </a:pPr>
            <a:r>
              <a:rPr lang="en-US" dirty="0" smtClean="0">
                <a:latin typeface="Comic Sans MS" pitchFamily="66" charset="0"/>
              </a:rPr>
              <a:t>Alcohol intake </a:t>
            </a:r>
            <a:endParaRPr lang="en-GB" dirty="0" smtClean="0">
              <a:latin typeface="Comic Sans MS" pitchFamily="66" charset="0"/>
            </a:endParaRPr>
          </a:p>
          <a:p>
            <a:pPr algn="l" rtl="0"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Control of ADH Release</a:t>
            </a:r>
            <a:r>
              <a:rPr lang="en-CA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en-CA" dirty="0" smtClean="0">
                <a:solidFill>
                  <a:schemeClr val="tx2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Osmotic press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l" rtl="0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Osmoreceptor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mediated</a:t>
            </a:r>
          </a:p>
          <a:p>
            <a:pPr algn="l" rtl="0" eaLnBrk="1" hangingPunct="1"/>
            <a:r>
              <a:rPr lang="en-US" b="1" dirty="0" err="1" smtClean="0">
                <a:latin typeface="Arial" pitchFamily="34" charset="0"/>
                <a:cs typeface="Arial" pitchFamily="34" charset="0"/>
              </a:rPr>
              <a:t>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 3" pitchFamily="18" charset="2"/>
              </a:rPr>
              <a:t>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 3" pitchFamily="18" charset="2"/>
              </a:rPr>
              <a:t>osmolality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 3" pitchFamily="18" charset="2"/>
              </a:rPr>
              <a:t>  ADH secretion</a:t>
            </a:r>
          </a:p>
          <a:p>
            <a:pPr lvl="1" algn="l" rtl="0" eaLnBrk="1" hangingPunct="1"/>
            <a:r>
              <a:rPr lang="en-US" dirty="0" smtClean="0">
                <a:latin typeface="Arial" pitchFamily="34" charset="0"/>
                <a:cs typeface="Arial" pitchFamily="34" charset="0"/>
                <a:sym typeface="Wingdings 3" pitchFamily="18" charset="2"/>
              </a:rPr>
              <a:t>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 3" pitchFamily="18" charset="2"/>
              </a:rPr>
              <a:t>osmolality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 3" pitchFamily="18" charset="2"/>
              </a:rPr>
              <a:t>   ADH secretion</a:t>
            </a:r>
          </a:p>
          <a:p>
            <a:pPr algn="l" rtl="0"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Volume effects</a:t>
            </a:r>
          </a:p>
          <a:p>
            <a:pPr lvl="1" algn="l" rtl="0"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Baroreceptor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mediated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vagus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nerve)</a:t>
            </a:r>
          </a:p>
          <a:p>
            <a:pPr lvl="1" algn="l" rtl="0" eaLnBrk="1" hangingPunct="1"/>
            <a:r>
              <a:rPr lang="en-US" dirty="0" smtClean="0">
                <a:latin typeface="Arial" pitchFamily="34" charset="0"/>
                <a:cs typeface="Arial" pitchFamily="34" charset="0"/>
                <a:sym typeface="Wingdings 3" pitchFamily="18" charset="2"/>
              </a:rPr>
              <a:t>blood pressure   ADH secretion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  <a:sym typeface="Wingdings 3" pitchFamily="18" charset="2"/>
              </a:rPr>
              <a:t>blood pressure   ADH secretion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3886200" cy="47244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2000" dirty="0" smtClean="0">
                <a:latin typeface="Comic Sans MS" pitchFamily="66" charset="0"/>
              </a:rPr>
              <a:t>The volume receptors also stimulate the sympathetic nervous system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mic Sans MS" pitchFamily="66" charset="0"/>
              </a:rPr>
              <a:t> which stimulates </a:t>
            </a:r>
            <a:r>
              <a:rPr lang="en-US" sz="2000" dirty="0" err="1" smtClean="0">
                <a:latin typeface="Comic Sans MS" pitchFamily="66" charset="0"/>
              </a:rPr>
              <a:t>Renin</a:t>
            </a:r>
            <a:r>
              <a:rPr lang="en-US" sz="2000" dirty="0" smtClean="0">
                <a:latin typeface="Comic Sans MS" pitchFamily="66" charset="0"/>
              </a:rPr>
              <a:t> release from </a:t>
            </a:r>
            <a:r>
              <a:rPr lang="en-US" sz="2000" dirty="0" err="1" smtClean="0">
                <a:latin typeface="Comic Sans MS" pitchFamily="66" charset="0"/>
              </a:rPr>
              <a:t>Juxtaglomerular</a:t>
            </a:r>
            <a:r>
              <a:rPr lang="en-US" sz="2000" dirty="0" smtClean="0">
                <a:latin typeface="Comic Sans MS" pitchFamily="66" charset="0"/>
              </a:rPr>
              <a:t> Apparatus of the kidney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mic Sans MS" pitchFamily="66" charset="0"/>
              </a:rPr>
              <a:t> this leads to activation of </a:t>
            </a:r>
            <a:r>
              <a:rPr lang="en-US" sz="2000" dirty="0" err="1" smtClean="0">
                <a:latin typeface="Comic Sans MS" pitchFamily="66" charset="0"/>
              </a:rPr>
              <a:t>Angiotensin</a:t>
            </a:r>
            <a:r>
              <a:rPr lang="en-US" sz="2000" dirty="0" smtClean="0">
                <a:latin typeface="Comic Sans MS" pitchFamily="66" charset="0"/>
              </a:rPr>
              <a:t> II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that causes </a:t>
            </a:r>
          </a:p>
          <a:p>
            <a:pPr algn="l" rtl="0"/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(1) </a:t>
            </a:r>
            <a:r>
              <a:rPr lang="en-US" sz="2000" dirty="0" smtClean="0">
                <a:latin typeface="Comic Sans MS" pitchFamily="66" charset="0"/>
              </a:rPr>
              <a:t> vasoconstriction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mic Sans MS" pitchFamily="66" charset="0"/>
              </a:rPr>
              <a:t> increase in BP</a:t>
            </a:r>
          </a:p>
          <a:p>
            <a:pPr algn="l" rtl="0"/>
            <a:r>
              <a:rPr lang="en-US" sz="2000" dirty="0" smtClean="0">
                <a:latin typeface="Comic Sans MS" pitchFamily="66" charset="0"/>
              </a:rPr>
              <a:t>(2) Thirst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 which makes the person drink water  increase blood volume </a:t>
            </a: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mic Sans MS" pitchFamily="66" charset="0"/>
              <a:cs typeface="Times New Roman" pitchFamily="18" charset="0"/>
            </a:endParaRPr>
          </a:p>
          <a:p>
            <a:endParaRPr lang="en-US" sz="2000" dirty="0" smtClean="0">
              <a:latin typeface="Comic Sans MS" pitchFamily="66" charset="0"/>
              <a:cs typeface="Times New Roman" pitchFamily="18" charset="0"/>
            </a:endParaRPr>
          </a:p>
          <a:p>
            <a:endParaRPr lang="en-US" sz="20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, </a:t>
            </a:r>
            <a:endParaRPr lang="en-US" sz="2000" dirty="0" smtClean="0">
              <a:latin typeface="Comic Sans MS" pitchFamily="66" charset="0"/>
            </a:endParaRPr>
          </a:p>
        </p:txBody>
      </p:sp>
      <p:pic>
        <p:nvPicPr>
          <p:cNvPr id="15363" name="Picture 2" descr="C:\Documents and Settings\Dr Taha\My Documents\My Pictures\recep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4000" y="0"/>
            <a:ext cx="5080000" cy="3810000"/>
          </a:xfrm>
          <a:noFill/>
        </p:spPr>
      </p:pic>
      <p:pic>
        <p:nvPicPr>
          <p:cNvPr id="15364" name="Picture 4" descr="C:\Documents and Settings\Dr Taha\My Documents\My Pictures\Boy_drinking_afterfoot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886200"/>
            <a:ext cx="38893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6000" b="1" dirty="0" err="1" smtClean="0">
                <a:cs typeface="Akhbar MT" pitchFamily="2" charset="-78"/>
              </a:rPr>
              <a:t>Oxytocin</a:t>
            </a:r>
            <a:endParaRPr lang="en-US" sz="6000" b="1" dirty="0">
              <a:cs typeface="Akhbar MT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428604"/>
            <a:ext cx="8763000" cy="6200796"/>
          </a:xfrm>
        </p:spPr>
        <p:txBody>
          <a:bodyPr>
            <a:normAutofit fontScale="70000" lnSpcReduction="20000"/>
          </a:bodyPr>
          <a:lstStyle/>
          <a:p>
            <a:pPr algn="l" rtl="0" eaLnBrk="1" hangingPunct="1"/>
            <a:r>
              <a:rPr lang="en-US" sz="29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On lactating breast </a:t>
            </a:r>
            <a:r>
              <a:rPr lang="en-US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to release milk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 rtl="0">
              <a:defRPr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Note that milk formation is by the hormone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Prolactin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, but milk release ( when the infant suckles the mother ) is by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Oxytocin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.</a:t>
            </a:r>
          </a:p>
          <a:p>
            <a:pPr algn="l" rtl="0">
              <a:defRPr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Oxytocin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release is stimulated by the infant suckling his mother’s breast .</a:t>
            </a:r>
          </a:p>
          <a:p>
            <a:pPr algn="l" rtl="0">
              <a:defRPr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Then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oxytocin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acts on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myoepthelial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cells (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specialised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contrctile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smooth muscle cells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thst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surround milk storage cavities  )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contraction  expression of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milk from its site of synthesis into larger ducts of the breast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milk excretion .</a:t>
            </a:r>
          </a:p>
          <a:p>
            <a:pPr algn="l" rtl="0">
              <a:defRPr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Thus, milk is then made available to a suckling infant</a:t>
            </a:r>
          </a:p>
          <a:p>
            <a:pPr algn="l" rtl="0" eaLnBrk="1" hangingPunct="1"/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 rtl="0"/>
            <a:r>
              <a:rPr lang="en-US" sz="29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On the uterus </a:t>
            </a:r>
            <a:r>
              <a:rPr lang="en-US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 rtl="0" eaLnBrk="1" hangingPunct="1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Stimulation of mechanoreceptors in the uterine cervix  and vagina during labor (parturition)  cause a rise in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oxytocin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levels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uterine contraction .</a:t>
            </a:r>
          </a:p>
          <a:p>
            <a:pPr algn="l" rtl="0" eaLnBrk="1" hangingPunct="1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This helps in </a:t>
            </a:r>
          </a:p>
          <a:p>
            <a:pPr algn="l" rtl="0" eaLnBrk="1" hangingPunct="1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(1) expulsion of the baby during labor </a:t>
            </a:r>
          </a:p>
          <a:p>
            <a:pPr algn="l" rtl="0" eaLnBrk="1" hangingPunct="1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(2) stopping bleeding after delivery </a:t>
            </a:r>
          </a:p>
          <a:p>
            <a:pPr algn="l" rtl="0" eaLnBrk="1" hangingPunct="1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(3) also , after the baby is born &amp; as the mother breast-feeds him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baby suckling produces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oxytocin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 release  milk let-down + uterine contraction ( which prevents further blood-loss from the mother ) .</a:t>
            </a:r>
            <a:endParaRPr lang="ar-SA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  <a:sym typeface="Wingdings" pitchFamily="2" charset="2"/>
            </a:endParaRPr>
          </a:p>
          <a:p>
            <a:pPr algn="l" rtl="0" eaLnBrk="1" hangingPunct="1"/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Oxytocic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 drugs ( e.g.,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Syntocinon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 ) are used by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obtetricians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ti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 induce labor in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postmature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 pregnant women </a:t>
            </a:r>
            <a:endParaRPr lang="ar-SA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/>
            <a:endParaRPr lang="en-US" sz="2400" dirty="0" smtClean="0">
              <a:latin typeface="Comic Sans MS" pitchFamily="66" charset="0"/>
              <a:sym typeface="Wingdings" pitchFamily="2" charset="2"/>
            </a:endParaRPr>
          </a:p>
          <a:p>
            <a:pPr eaLnBrk="1" hangingPunct="1"/>
            <a:endParaRPr lang="en-US" sz="2400" dirty="0" smtClean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1753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Actions of </a:t>
            </a:r>
            <a:r>
              <a:rPr lang="en-US" sz="3200" dirty="0" err="1" smtClean="0"/>
              <a:t>Oxytocin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sz="13800" smtClean="0"/>
              <a:t>END </a:t>
            </a:r>
            <a:endParaRPr lang="ar-SA" sz="13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400" cap="all" dirty="0" smtClean="0">
                <a:latin typeface="Comic Sans MS" pitchFamily="66" charset="0"/>
              </a:rPr>
              <a:t>A</a:t>
            </a:r>
            <a:r>
              <a:rPr lang="en-US" sz="2400" dirty="0" smtClean="0">
                <a:latin typeface="Comic Sans MS" pitchFamily="66" charset="0"/>
              </a:rPr>
              <a:t>t the end of lectures 1 and 2  the students should be able to :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omic Sans MS" pitchFamily="66" charset="0"/>
              </a:rPr>
              <a:t>Identify and describe the hypothalamic control of the posterior pituitary </a:t>
            </a:r>
            <a:r>
              <a:rPr lang="en-US" sz="2400" dirty="0" err="1" smtClean="0">
                <a:latin typeface="Comic Sans MS" pitchFamily="66" charset="0"/>
              </a:rPr>
              <a:t>galnd</a:t>
            </a:r>
            <a:r>
              <a:rPr lang="en-US" sz="2400" dirty="0" smtClean="0">
                <a:latin typeface="Comic Sans MS" pitchFamily="66" charset="0"/>
              </a:rPr>
              <a:t> ( </a:t>
            </a:r>
            <a:r>
              <a:rPr lang="en-US" sz="2400" dirty="0" err="1" smtClean="0">
                <a:latin typeface="Comic Sans MS" pitchFamily="66" charset="0"/>
              </a:rPr>
              <a:t>Neurohypophysis</a:t>
            </a:r>
            <a:r>
              <a:rPr lang="en-US" sz="2400" dirty="0" smtClean="0">
                <a:latin typeface="Comic Sans MS" pitchFamily="66" charset="0"/>
              </a:rPr>
              <a:t> ) through the direct </a:t>
            </a:r>
            <a:r>
              <a:rPr lang="en-US" sz="2400" dirty="0" err="1" smtClean="0">
                <a:latin typeface="Comic Sans MS" pitchFamily="66" charset="0"/>
              </a:rPr>
              <a:t>hypothalamo-neurohyphophyseal</a:t>
            </a:r>
            <a:r>
              <a:rPr lang="en-US" sz="2400" dirty="0" smtClean="0">
                <a:latin typeface="Comic Sans MS" pitchFamily="66" charset="0"/>
              </a:rPr>
              <a:t> tract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omic Sans MS" pitchFamily="66" charset="0"/>
              </a:rPr>
              <a:t>Identify and describe the function of ADH.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omic Sans MS" pitchFamily="66" charset="0"/>
              </a:rPr>
              <a:t>Identify and describe the regulatory mechanism, influencing factors and control of secretion of ADH.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omic Sans MS" pitchFamily="66" charset="0"/>
              </a:rPr>
              <a:t>Appreciate clinical correlates of diabetes </a:t>
            </a:r>
            <a:r>
              <a:rPr lang="en-US" sz="2400" dirty="0" err="1" smtClean="0">
                <a:latin typeface="Comic Sans MS" pitchFamily="66" charset="0"/>
              </a:rPr>
              <a:t>Insipidus</a:t>
            </a:r>
            <a:r>
              <a:rPr lang="en-US" sz="2400" dirty="0" smtClean="0">
                <a:latin typeface="Comic Sans MS" pitchFamily="66" charset="0"/>
              </a:rPr>
              <a:t> and syndrome of inappropriate </a:t>
            </a:r>
            <a:r>
              <a:rPr lang="en-US" sz="2400" dirty="0" err="1" smtClean="0">
                <a:latin typeface="Comic Sans MS" pitchFamily="66" charset="0"/>
              </a:rPr>
              <a:t>hypersecretion</a:t>
            </a:r>
            <a:r>
              <a:rPr lang="en-US" sz="2400" dirty="0" smtClean="0">
                <a:latin typeface="Comic Sans MS" pitchFamily="66" charset="0"/>
              </a:rPr>
              <a:t> of ADH.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omic Sans MS" pitchFamily="66" charset="0"/>
              </a:rPr>
              <a:t>Identify and describe the chemical nature, target effects and function </a:t>
            </a:r>
            <a:r>
              <a:rPr lang="en-US" sz="2400" dirty="0" err="1" smtClean="0">
                <a:latin typeface="Comic Sans MS" pitchFamily="66" charset="0"/>
              </a:rPr>
              <a:t>oxytocin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177503"/>
          <p:cNvPicPr>
            <a:picLocks noChangeAspect="1" noChangeArrowheads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 bwMode="auto">
          <a:xfrm>
            <a:off x="4986338" y="152400"/>
            <a:ext cx="4157662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5105400" cy="6553200"/>
          </a:xfrm>
          <a:prstGeom prst="rect">
            <a:avLst/>
          </a:prstGeom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buFontTx/>
              <a:buBlip>
                <a:blip r:embed="rId3"/>
              </a:buBlip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The Posterior Pituitary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consists of axon terminals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of hypothalamic neurons 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buFontTx/>
              <a:buBlip>
                <a:blip r:embed="rId3"/>
              </a:buBlip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The Posterior Pituitary 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+mn-cs"/>
              </a:rPr>
              <a:t>does</a:t>
            </a:r>
            <a:r>
              <a:rPr lang="en-US" sz="2000" u="sng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+mn-cs"/>
              </a:rPr>
              <a:t> NOT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+mn-cs"/>
              </a:rPr>
              <a:t>s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+mn-cs"/>
              </a:rPr>
              <a:t>ynthesize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+mn-cs"/>
              </a:rPr>
              <a:t> the hormones </a:t>
            </a:r>
            <a:r>
              <a:rPr lang="en-US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+mn-cs"/>
              </a:rPr>
              <a:t>(</a:t>
            </a:r>
            <a:r>
              <a:rPr lang="en-US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ADH &amp; </a:t>
            </a:r>
            <a:r>
              <a:rPr lang="en-US" sz="1600" b="1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Oxytocin</a:t>
            </a:r>
            <a:r>
              <a:rPr lang="en-US" sz="1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)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but only stores them after they are sent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to it from hypothalamus ( where the are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</a:rPr>
              <a:t>synthesized ) 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buFontTx/>
              <a:buBlip>
                <a:blip r:embed="rId3"/>
              </a:buBlip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When the need arises , nervous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signals from hypothalamus ( action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potentials travelling down the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hypothalamic neurons to their axon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terminals )  cause release /secretion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of the  Posterior Pituitary hormones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(ADH &amp; </a:t>
            </a:r>
            <a:r>
              <a:rPr lang="en-US" sz="20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Oxytocin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 ) </a:t>
            </a:r>
            <a:r>
              <a:rPr lang="en-US" sz="2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.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endParaRPr lang="en-US" sz="200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  <a:sym typeface="Wingdings" pitchFamily="2" charset="2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endParaRPr lang="en-US" sz="20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6200000" flipV="1">
            <a:off x="7124700" y="3086100"/>
            <a:ext cx="1981200" cy="76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620000" y="4191000"/>
            <a:ext cx="1066800" cy="70802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1000" b="1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Connects </a:t>
            </a:r>
            <a:r>
              <a:rPr lang="en-US" sz="1000" b="1" dirty="0" err="1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hyothalamus</a:t>
            </a:r>
            <a:r>
              <a:rPr lang="en-US" sz="1000" b="1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 to </a:t>
            </a:r>
            <a:r>
              <a:rPr lang="en-US" sz="1000" b="1" dirty="0" err="1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Postterior</a:t>
            </a:r>
            <a:r>
              <a:rPr lang="en-US" sz="1000" b="1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 Pituitary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2" y="4941168"/>
            <a:ext cx="4032448" cy="1588127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just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ADH and </a:t>
            </a:r>
            <a:r>
              <a:rPr lang="en-US" b="1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Oxytocin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 are </a:t>
            </a:r>
            <a:r>
              <a:rPr lang="en-US" b="1" dirty="0" err="1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nonapeptide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 (nine amino acids) hormones</a:t>
            </a:r>
          </a:p>
          <a:p>
            <a:pPr algn="just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They are very similar  in structure , differing only in amino acids number 3 and 8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0" y="4419600"/>
            <a:ext cx="8929718" cy="24384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ADH &amp;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Oxytocin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are synthesized in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Supraoptic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&amp;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Paraventricular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nuclei of the hypothalamus .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Thereafter, they are transported through axons of these hypothalamic neurons to be stored in the Posterior Pituitary gland . 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Action potentials in these hypothalamic axons result in the release / secretion of ADH &amp;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Oxytocin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in blood capillaries in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the Posterior Pituitary gland. </a:t>
            </a:r>
          </a:p>
        </p:txBody>
      </p:sp>
      <p:pic>
        <p:nvPicPr>
          <p:cNvPr id="10243" name="Picture 5" descr="C:\Documents and Settings\ACER\Desktop\New Picture (4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58293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09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Actions of ADH</a:t>
            </a:r>
            <a:endParaRPr lang="en-US" sz="40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8763000" cy="64008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The major action of ADH is on renal cells that are responsible for reabsorbing free (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osmotically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unencumbered) water from the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glomerular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filtrate.  </a:t>
            </a:r>
          </a:p>
          <a:p>
            <a:pPr algn="l" rtl="0" eaLnBrk="1" hangingPunct="1"/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ADH responsive cells line the distal convoluted tubules and collecting ducts of the renal medulla.  </a:t>
            </a:r>
          </a:p>
          <a:p>
            <a:pPr algn="l" rtl="0" eaLnBrk="1" hangingPunct="1"/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ADH increases the permeability of these cells to water.  </a:t>
            </a:r>
          </a:p>
          <a:p>
            <a:pPr algn="l" rtl="0" eaLnBrk="1" hangingPunct="1"/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The increase in membrane permeability to water permits back diffusion of water along an osmotic gradient. 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ADH action in the kidney is mediated by its binding to V2 receptors, coupled to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adenylate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cyclase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cAMP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production. 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cAMP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activates protein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kinase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A which prompts the insertion of water channels into the renal cell membrane 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rapid water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reabsorption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.</a:t>
            </a:r>
            <a:endParaRPr lang="en-US" sz="2000" dirty="0" smtClean="0">
              <a:latin typeface="Comic Sans MS" pitchFamily="66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When ADH is removed, the water channels withdraw from the membrane and the apical surface of the cell becomes impermeable to water once again. 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. </a:t>
            </a:r>
            <a:endParaRPr lang="en-US" sz="2400" dirty="0" smtClean="0">
              <a:latin typeface="Comic Sans MS" pitchFamily="66" charset="0"/>
            </a:endParaRPr>
          </a:p>
          <a:p>
            <a:pPr algn="l" rtl="0" eaLnBrk="1" hangingPunct="1"/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Physiological Actions of ADH  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The primary action of ADH is </a:t>
            </a:r>
            <a:r>
              <a:rPr lang="en-US" sz="2400" dirty="0" err="1" smtClean="0">
                <a:latin typeface="Comic Sans MS" pitchFamily="66" charset="0"/>
              </a:rPr>
              <a:t>antidiuresis</a:t>
            </a:r>
            <a:r>
              <a:rPr lang="en-US" sz="2400" dirty="0" smtClean="0">
                <a:latin typeface="Comic Sans MS" pitchFamily="66" charset="0"/>
              </a:rPr>
              <a:t> , thereby it decreases water loss by the kidney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Comic Sans MS" pitchFamily="66" charset="0"/>
              </a:rPr>
              <a:t>conserves  body water &amp; regulates volume and tonicity of ECF .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ADH secretion is regulated by osmotic and  volume/   hemodynamic stimuli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Water deprivation ( or dehydration )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decreased ECF volume + ECF becomes more concentrated  ECF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tonicty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increased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stimualtion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of hypothalamic </a:t>
            </a:r>
            <a:r>
              <a:rPr lang="en-US" sz="2400" u="sng" dirty="0" err="1" smtClean="0">
                <a:latin typeface="Comic Sans MS" pitchFamily="66" charset="0"/>
                <a:sym typeface="Wingdings" pitchFamily="2" charset="2"/>
              </a:rPr>
              <a:t>osmoreceptors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to secrete more ADH  ADH increases kidney tubular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permeabilty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to water  increased  water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reabsorption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by the kidney ( thereby decreasing urine volume &amp; decreasing  water loss by the kidney )  bringing ECF volume &amp; tonicity  back to normal</a:t>
            </a:r>
            <a:endParaRPr lang="ar-SA" sz="2400" dirty="0" smtClean="0">
              <a:latin typeface="Comic Sans MS" pitchFamily="66" charset="0"/>
              <a:sym typeface="Wingdings" pitchFamily="2" charset="2"/>
            </a:endParaRP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On the other hand , water excess ( </a:t>
            </a:r>
            <a:r>
              <a:rPr lang="en-US" sz="2400" dirty="0" err="1" smtClean="0">
                <a:latin typeface="Comic Sans MS" pitchFamily="66" charset="0"/>
              </a:rPr>
              <a:t>e,g</a:t>
            </a:r>
            <a:r>
              <a:rPr lang="en-US" sz="2400" dirty="0" smtClean="0">
                <a:latin typeface="Comic Sans MS" pitchFamily="66" charset="0"/>
              </a:rPr>
              <a:t>., by ingestion /drinking too much water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increased ECF volume + ECF becomes more dilute  ECF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tonicty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decreased  inhibition of hypothalamic </a:t>
            </a:r>
            <a:r>
              <a:rPr lang="en-US" sz="2400" u="sng" dirty="0" err="1" smtClean="0">
                <a:latin typeface="Comic Sans MS" pitchFamily="66" charset="0"/>
                <a:sym typeface="Wingdings" pitchFamily="2" charset="2"/>
              </a:rPr>
              <a:t>osmoreceptors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 decreased ADH secretion  increased water loss in urine ( increased urine volume )  bringing ECF volume &amp; tonicity  back to normal .</a:t>
            </a:r>
          </a:p>
          <a:p>
            <a:pPr algn="l" rtl="0"/>
            <a:endParaRPr lang="en-US" sz="2400" dirty="0" smtClean="0">
              <a:latin typeface="Comic Sans MS" pitchFamily="66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8763000" cy="6400800"/>
          </a:xfrm>
        </p:spPr>
        <p:txBody>
          <a:bodyPr>
            <a:normAutofit lnSpcReduction="10000"/>
          </a:bodyPr>
          <a:lstStyle/>
          <a:p>
            <a:pPr algn="l" rtl="0" eaLnBrk="1" hangingPunct="1"/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The major action of ADH is on renal cells that are responsible for reabsorbing free (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osmotically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unencumbered) water from the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glomerular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filtrate.  </a:t>
            </a:r>
          </a:p>
          <a:p>
            <a:pPr algn="l" rtl="0" eaLnBrk="1" hangingPunct="1"/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ADH responsive cells line the distal convoluted tubules and collecting ducts of the renal medulla.  </a:t>
            </a:r>
          </a:p>
          <a:p>
            <a:pPr algn="l" rtl="0" eaLnBrk="1" hangingPunct="1"/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ADH increases the permeability of these cells to water.  </a:t>
            </a:r>
          </a:p>
          <a:p>
            <a:pPr algn="l" rtl="0" eaLnBrk="1" hangingPunct="1"/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The increase in membrane permeability to water permits back diffusion of water along an osmotic gradient. 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ADH action in the kidney is mediated by its binding to V2 receptors, coupled to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adenylate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cyclase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cAMP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production. 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cAMP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activates protein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kinase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A which prompts the insertion of water channels into the renal cell membrane 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rapid water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reabsorption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 .</a:t>
            </a:r>
            <a:endParaRPr lang="en-US" sz="2400" dirty="0" smtClean="0">
              <a:latin typeface="Comic Sans MS" pitchFamily="66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When ADH is removed, the water channels withdraw from the membrane and the apical surface of the cell becomes impermeable to water once again. 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</a:rPr>
              <a:t>. </a:t>
            </a:r>
            <a:endParaRPr lang="en-US" sz="2800" dirty="0" smtClean="0">
              <a:latin typeface="Comic Sans MS" pitchFamily="66" charset="0"/>
            </a:endParaRPr>
          </a:p>
          <a:p>
            <a:pPr algn="l" rtl="0" eaLnBrk="1" hangingPunct="1"/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27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Mechanism of ADH in </a:t>
            </a:r>
            <a:r>
              <a:rPr lang="en-US" sz="3600" dirty="0" err="1" smtClean="0"/>
              <a:t>antidiuresis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7912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omic Sans MS" pitchFamily="66" charset="0"/>
              </a:rPr>
              <a:t>ADH binds to V</a:t>
            </a:r>
            <a:r>
              <a:rPr lang="en-US" sz="16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receptors on the </a:t>
            </a:r>
            <a:r>
              <a:rPr lang="en-US" sz="2000" dirty="0" err="1" smtClean="0">
                <a:latin typeface="Comic Sans MS" pitchFamily="66" charset="0"/>
              </a:rPr>
              <a:t>peritubular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serosal</a:t>
            </a:r>
            <a:r>
              <a:rPr lang="en-US" sz="2000" dirty="0" smtClean="0">
                <a:latin typeface="Comic Sans MS" pitchFamily="66" charset="0"/>
              </a:rPr>
              <a:t>) surface of cells of the distal convoluted tubules and </a:t>
            </a:r>
            <a:r>
              <a:rPr lang="en-US" sz="2000" dirty="0" err="1" smtClean="0">
                <a:latin typeface="Comic Sans MS" pitchFamily="66" charset="0"/>
              </a:rPr>
              <a:t>medullary</a:t>
            </a:r>
            <a:r>
              <a:rPr lang="en-US" sz="2000" dirty="0" smtClean="0">
                <a:latin typeface="Comic Sans MS" pitchFamily="66" charset="0"/>
              </a:rPr>
              <a:t> collecting ducts.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omic Sans MS" pitchFamily="66" charset="0"/>
              </a:rPr>
              <a:t>Via </a:t>
            </a:r>
            <a:r>
              <a:rPr lang="en-US" sz="2000" dirty="0" err="1" smtClean="0">
                <a:latin typeface="Comic Sans MS" pitchFamily="66" charset="0"/>
              </a:rPr>
              <a:t>adenylate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cyclase</a:t>
            </a:r>
            <a:r>
              <a:rPr lang="en-US" sz="2000" dirty="0" smtClean="0">
                <a:latin typeface="Comic Sans MS" pitchFamily="66" charset="0"/>
              </a:rPr>
              <a:t>/</a:t>
            </a:r>
            <a:r>
              <a:rPr lang="en-US" sz="2000" dirty="0" err="1" smtClean="0">
                <a:latin typeface="Comic Sans MS" pitchFamily="66" charset="0"/>
              </a:rPr>
              <a:t>cAMP</a:t>
            </a:r>
            <a:r>
              <a:rPr lang="en-US" sz="2000" dirty="0" smtClean="0">
                <a:latin typeface="Comic Sans MS" pitchFamily="66" charset="0"/>
              </a:rPr>
              <a:t> it induces production and insertion of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Aquaporin</a:t>
            </a:r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2 </a:t>
            </a:r>
            <a:r>
              <a:rPr lang="en-US" sz="2000" dirty="0" smtClean="0">
                <a:latin typeface="Comic Sans MS" pitchFamily="66" charset="0"/>
              </a:rPr>
              <a:t>into the luminal membrane and enhances permeability of cell to water.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omic Sans MS" pitchFamily="66" charset="0"/>
              </a:rPr>
              <a:t>Increased membrane permeability to water permits back diffusion of solute-free water, resulting in increased urine </a:t>
            </a:r>
            <a:r>
              <a:rPr lang="en-US" sz="2000" dirty="0" err="1" smtClean="0">
                <a:latin typeface="Comic Sans MS" pitchFamily="66" charset="0"/>
              </a:rPr>
              <a:t>osmolality</a:t>
            </a:r>
            <a:r>
              <a:rPr lang="en-US" sz="2000" dirty="0" smtClean="0">
                <a:latin typeface="Comic Sans MS" pitchFamily="66" charset="0"/>
              </a:rPr>
              <a:t> (concentrates urine).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/>
                <a:latin typeface="Comic Sans MS" pitchFamily="66" charset="0"/>
              </a:rPr>
              <a:t>Thus ADH increases water retention by the kidney </a:t>
            </a:r>
            <a:r>
              <a:rPr lang="en-US" sz="2000" dirty="0" smtClean="0">
                <a:effectLst/>
                <a:latin typeface="Comic Sans MS" pitchFamily="66" charset="0"/>
                <a:sym typeface="Wingdings" pitchFamily="2" charset="2"/>
              </a:rPr>
              <a:t> decreased urine output ( volume )  </a:t>
            </a:r>
            <a:r>
              <a:rPr lang="en-US" sz="2400" dirty="0" smtClean="0">
                <a:effectLst/>
                <a:latin typeface="Comic Sans MS" pitchFamily="66" charset="0"/>
              </a:rPr>
              <a:t>increasing the ECF  volume </a:t>
            </a:r>
            <a:r>
              <a:rPr lang="en-US" sz="2400" dirty="0" smtClean="0">
                <a:effectLst/>
                <a:latin typeface="Comic Sans MS" pitchFamily="66" charset="0"/>
                <a:sym typeface="Wingdings" pitchFamily="2" charset="2"/>
              </a:rPr>
              <a:t> body water conservation  </a:t>
            </a:r>
            <a:r>
              <a:rPr lang="en-US" sz="2400" dirty="0" smtClean="0">
                <a:effectLst/>
                <a:latin typeface="Comic Sans MS" pitchFamily="66" charset="0"/>
              </a:rPr>
              <a:t>. </a:t>
            </a:r>
          </a:p>
          <a:p>
            <a:pPr algn="l" rtl="0" eaLnBrk="1" hangingPunct="1">
              <a:lnSpc>
                <a:spcPct val="90000"/>
              </a:lnSpc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algn="l" rtl="0"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0"/>
            <a:ext cx="8686800" cy="66294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400" dirty="0" smtClean="0">
                <a:effectLst/>
                <a:latin typeface="Comic Sans MS" pitchFamily="66" charset="0"/>
                <a:cs typeface="Times New Roman" pitchFamily="18" charset="0"/>
              </a:rPr>
              <a:t>Mechanical disruption or the </a:t>
            </a:r>
            <a:r>
              <a:rPr lang="en-US" sz="2400" dirty="0" err="1" smtClean="0">
                <a:effectLst/>
                <a:latin typeface="Comic Sans MS" pitchFamily="66" charset="0"/>
                <a:cs typeface="Times New Roman" pitchFamily="18" charset="0"/>
              </a:rPr>
              <a:t>neurohypohyseal</a:t>
            </a:r>
            <a:r>
              <a:rPr lang="en-US" sz="2400" dirty="0" smtClean="0">
                <a:effectLst/>
                <a:latin typeface="Comic Sans MS" pitchFamily="66" charset="0"/>
                <a:cs typeface="Times New Roman" pitchFamily="18" charset="0"/>
              </a:rPr>
              <a:t> tract by trauma, tumor, or surgery temporarily causes ADH deficiency.  </a:t>
            </a:r>
          </a:p>
          <a:p>
            <a:pPr algn="l" rtl="0" eaLnBrk="1" hangingPunct="1">
              <a:defRPr/>
            </a:pPr>
            <a:r>
              <a:rPr lang="en-US" sz="2400" dirty="0" smtClean="0">
                <a:effectLst/>
                <a:latin typeface="Comic Sans MS" pitchFamily="66" charset="0"/>
                <a:cs typeface="Times New Roman" pitchFamily="18" charset="0"/>
              </a:rPr>
              <a:t>ADH will be restored after regeneration of the axons (about 2 weeks).  </a:t>
            </a:r>
          </a:p>
          <a:p>
            <a:pPr algn="l" rtl="0" eaLnBrk="1" hangingPunct="1">
              <a:defRPr/>
            </a:pPr>
            <a:r>
              <a:rPr lang="en-US" sz="2400" dirty="0" smtClean="0">
                <a:effectLst/>
                <a:latin typeface="Comic Sans MS" pitchFamily="66" charset="0"/>
                <a:cs typeface="Times New Roman" pitchFamily="18" charset="0"/>
              </a:rPr>
              <a:t>But if disruption happens at a high enough level, the cell bodies die in the hypothalamus resulting in permanent ADH deficiency </a:t>
            </a:r>
          </a:p>
          <a:p>
            <a:pPr eaLnBrk="1" hangingPunct="1">
              <a:defRPr/>
            </a:pPr>
            <a:endParaRPr lang="en-US" sz="2000" dirty="0" smtClean="0">
              <a:effectLst/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000" dirty="0" smtClean="0">
              <a:effectLst/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1409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Theme</vt:lpstr>
      <vt:lpstr> The Posterior Pituitary  Gland ( Neurohypophysis ) Hormones   Antidiuretic Hormone ( ADH, Vasopressin ) and Oxytocin </vt:lpstr>
      <vt:lpstr>Slide 2</vt:lpstr>
      <vt:lpstr>Slide 3</vt:lpstr>
      <vt:lpstr>Slide 4</vt:lpstr>
      <vt:lpstr>Actions of ADH</vt:lpstr>
      <vt:lpstr>Physiological Actions of ADH   </vt:lpstr>
      <vt:lpstr>Slide 7</vt:lpstr>
      <vt:lpstr>Mechanism of ADH in antidiuresis </vt:lpstr>
      <vt:lpstr>Slide 9</vt:lpstr>
      <vt:lpstr>Secretion of ADH by Osmotic Stimuli </vt:lpstr>
      <vt:lpstr>Secretion of ADH by Non-Osmotic Stimuli  ( by decreased BP)  </vt:lpstr>
      <vt:lpstr>Slide 12</vt:lpstr>
      <vt:lpstr>Other Stimuli that Affect ADH secretion </vt:lpstr>
      <vt:lpstr> Control of ADH Release </vt:lpstr>
      <vt:lpstr>Slide 15</vt:lpstr>
      <vt:lpstr>Oxytocin</vt:lpstr>
      <vt:lpstr>Actions of Oxytocin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 Template 2</dc:title>
  <dc:creator>USER</dc:creator>
  <cp:lastModifiedBy>Dr.majeed</cp:lastModifiedBy>
  <cp:revision>24</cp:revision>
  <cp:lastPrinted>1601-01-01T00:00:00Z</cp:lastPrinted>
  <dcterms:created xsi:type="dcterms:W3CDTF">2012-01-19T08:34:52Z</dcterms:created>
  <dcterms:modified xsi:type="dcterms:W3CDTF">2013-01-27T09:32:27Z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