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0" r:id="rId3"/>
    <p:sldId id="281" r:id="rId4"/>
    <p:sldId id="290" r:id="rId5"/>
    <p:sldId id="410" r:id="rId6"/>
    <p:sldId id="292" r:id="rId7"/>
    <p:sldId id="300" r:id="rId8"/>
    <p:sldId id="404" r:id="rId9"/>
    <p:sldId id="343" r:id="rId10"/>
    <p:sldId id="421" r:id="rId11"/>
    <p:sldId id="345" r:id="rId12"/>
    <p:sldId id="403" r:id="rId13"/>
    <p:sldId id="418" r:id="rId14"/>
    <p:sldId id="419" r:id="rId15"/>
    <p:sldId id="414" r:id="rId16"/>
    <p:sldId id="41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4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96C4-96F6-4F3A-AFE4-5F4E8FFF1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8C4-9E25-4E40-8806-CA395EA07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74AA-B50E-4DCF-A55B-75A7CF893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83E7-A4C2-4F4B-8A8E-1EA6EE1A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AF76-0DD7-4044-84F0-2B0E0498A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F167-9B99-4E61-8AC9-3EA1A0C3A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6BDF-4338-4A7F-B23C-63AFFDB17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6A7F-5246-42CC-B91E-D1568B05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3A33-96B5-4464-86FD-6550C5EAA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2FEA-55C3-4104-88F8-23B1DC13B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2DE1-AB82-4B7D-9760-450FA74E6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E8E24D-95F9-4754-9C1A-8F5695F65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153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10500" dirty="0" smtClean="0">
                <a:latin typeface="Comic Sans MS" pitchFamily="66" charset="0"/>
              </a:rPr>
              <a:t>Calcium Homeostasis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Dr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</a:rPr>
              <a:t>Taha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</a:rPr>
              <a:t>Sadig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 Ahmed</a:t>
            </a:r>
            <a:endParaRPr lang="ar-SA" sz="4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0"/>
            <a:ext cx="4267200" cy="68580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Vitamin 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D3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increases Ca</a:t>
            </a:r>
            <a:r>
              <a:rPr lang="en-US" sz="2400" baseline="30000" dirty="0" smtClean="0"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level by :</a:t>
            </a: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(1) Ca</a:t>
            </a:r>
            <a:r>
              <a:rPr lang="en-US" sz="2400" baseline="30000" dirty="0"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 absorption from the intestine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, &amp;</a:t>
            </a:r>
          </a:p>
        </p:txBody>
      </p:sp>
      <p:pic>
        <p:nvPicPr>
          <p:cNvPr id="16387" name="Picture 2" descr="C:\Users\USER\Desktop\New Picture -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24400"/>
            <a:ext cx="49133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8" name="Straight Arrow Connector 15"/>
          <p:cNvCxnSpPr>
            <a:cxnSpLocks noChangeShapeType="1"/>
          </p:cNvCxnSpPr>
          <p:nvPr/>
        </p:nvCxnSpPr>
        <p:spPr bwMode="auto">
          <a:xfrm>
            <a:off x="1447800" y="1828800"/>
            <a:ext cx="457200" cy="335280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6389" name="Straight Arrow Connector 18"/>
          <p:cNvCxnSpPr>
            <a:cxnSpLocks noChangeShapeType="1"/>
          </p:cNvCxnSpPr>
          <p:nvPr/>
        </p:nvCxnSpPr>
        <p:spPr bwMode="auto">
          <a:xfrm flipH="1">
            <a:off x="3962400" y="1524000"/>
            <a:ext cx="1143000" cy="434340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2438400" y="5410200"/>
            <a:ext cx="914400" cy="338138"/>
          </a:xfrm>
          <a:prstGeom prst="rect">
            <a:avLst/>
          </a:prstGeom>
          <a:solidFill>
            <a:srgbClr val="FFFF00"/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Blood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ar-S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391" name="TextBox 25"/>
          <p:cNvSpPr txBox="1">
            <a:spLocks noChangeArrowheads="1"/>
          </p:cNvSpPr>
          <p:nvPr/>
        </p:nvSpPr>
        <p:spPr bwMode="auto">
          <a:xfrm>
            <a:off x="4267200" y="0"/>
            <a:ext cx="4572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2) Ca</a:t>
            </a:r>
            <a:r>
              <a:rPr lang="en-US" sz="2400" baseline="30000" dirty="0">
                <a:latin typeface="Comic Sans MS" pitchFamily="66" charset="0"/>
                <a:cs typeface="Times New Roman" pitchFamily="18" charset="0"/>
              </a:rPr>
              <a:t>++ </a:t>
            </a:r>
            <a:r>
              <a:rPr lang="en-US" sz="2400" dirty="0" err="1">
                <a:latin typeface="Comic Sans MS" pitchFamily="66" charset="0"/>
                <a:cs typeface="Times New Roman" pitchFamily="18" charset="0"/>
              </a:rPr>
              <a:t>resorption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 from the bone ( by increasing</a:t>
            </a:r>
          </a:p>
          <a:p>
            <a:pPr algn="l" rtl="0"/>
            <a:r>
              <a:rPr lang="en-US" sz="2400" dirty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Comic Sans MS" pitchFamily="66" charset="0"/>
                <a:cs typeface="Times New Roman" pitchFamily="18" charset="0"/>
              </a:rPr>
              <a:t>steoclastic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 number &amp;</a:t>
            </a:r>
          </a:p>
          <a:p>
            <a:pPr algn="l" rtl="0"/>
            <a:r>
              <a:rPr lang="en-US" sz="2400" dirty="0">
                <a:latin typeface="Comic Sans MS" pitchFamily="66" charset="0"/>
                <a:cs typeface="Times New Roman" pitchFamily="18" charset="0"/>
              </a:rPr>
              <a:t>     activity) </a:t>
            </a:r>
          </a:p>
          <a:p>
            <a:pPr algn="l" rtl="0"/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5292080" y="3811012"/>
            <a:ext cx="360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Humans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acquire vitamin D from two sources </a:t>
            </a:r>
            <a:r>
              <a:rPr lang="en-US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</a:p>
          <a:p>
            <a:pPr algn="l" rtl="0"/>
            <a:r>
              <a:rPr lang="en-US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(1) Ingestion in diet (food)  </a:t>
            </a:r>
          </a:p>
          <a:p>
            <a:pPr algn="l" rtl="0"/>
            <a:r>
              <a:rPr lang="en-US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(2) Skin :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Vitamin D is produced in the skin by ultraviolet light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l" rtl="0"/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105400" y="2133600"/>
            <a:ext cx="3505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(3) Some believe that it also increases Ca</a:t>
            </a:r>
            <a:r>
              <a:rPr lang="en-US" sz="2400" baseline="30000" dirty="0" smtClean="0"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reabsorption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by the kidney </a:t>
            </a: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algn="l" rtl="0"/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Vitamin D</a:t>
            </a:r>
          </a:p>
        </p:txBody>
      </p:sp>
      <p:pic>
        <p:nvPicPr>
          <p:cNvPr id="17411" name="Picture 3" descr="Untitled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330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Untitled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"/>
            <a:ext cx="3211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Untitled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24384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743200" y="167640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019800" y="167640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0" y="2444750"/>
            <a:ext cx="91440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Keratinocytes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in the skin synthesize 7-dehydrocholesterol . 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7-dehydrocholesterol is 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phot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oconverted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( by UV light in skin)  to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Cholecalciferol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previtamin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D3 ) ,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This form of Vitamin D is inactive, it requires modification to the active metabolite, 1,25-dihydroxy-D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by two hydroxylation reactions  the first one occurs in the liver and the second one in the kidney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When there is limited exposure to the sun 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dietary vitamin D is essential . If there is no sufficient exposure to the sun , or if there is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ditary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deficiency in vitamin 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Rickets ( in children ) or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Osteomalacia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( in adults ) occur 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PTH stimulates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Vit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D synthesis </a:t>
            </a: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38" y="332656"/>
            <a:ext cx="9161338" cy="581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904656"/>
          </a:xfrm>
        </p:spPr>
        <p:txBody>
          <a:bodyPr/>
          <a:lstStyle/>
          <a:p>
            <a:pPr lvl="0" algn="l" rtl="0"/>
            <a:r>
              <a:rPr lang="en-US" sz="2400" dirty="0" smtClean="0">
                <a:latin typeface="Comic Sans MS" pitchFamily="66" charset="0"/>
              </a:rPr>
              <a:t>Vitamin D deficiency leads to a disease characterized by softening of bone </a:t>
            </a:r>
          </a:p>
          <a:p>
            <a:pPr lvl="0" algn="l" rtl="0"/>
            <a:endParaRPr lang="en-US" sz="2400" dirty="0" smtClean="0">
              <a:latin typeface="Comic Sans MS" pitchFamily="66" charset="0"/>
            </a:endParaRP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If it occurs in </a:t>
            </a:r>
            <a:r>
              <a:rPr lang="en-US" sz="2400" dirty="0" err="1" smtClean="0">
                <a:latin typeface="Comic Sans MS" pitchFamily="66" charset="0"/>
              </a:rPr>
              <a:t>choildren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it is called </a:t>
            </a: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Rickets</a:t>
            </a:r>
          </a:p>
          <a:p>
            <a:pPr lvl="0" algn="l" rtl="0"/>
            <a:endParaRPr lang="en-US" sz="2400" dirty="0" smtClean="0">
              <a:latin typeface="Comic Sans MS" pitchFamily="66" charset="0"/>
            </a:endParaRP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If it occurs in adults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it is called</a:t>
            </a: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u="sng" dirty="0" err="1" smtClean="0">
                <a:latin typeface="Comic Sans MS" pitchFamily="66" charset="0"/>
                <a:sym typeface="Wingdings" pitchFamily="2" charset="2"/>
              </a:rPr>
              <a:t>Osteomalacia</a:t>
            </a: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 </a:t>
            </a:r>
          </a:p>
          <a:p>
            <a:pPr lvl="0" algn="l" rtl="0"/>
            <a:endParaRPr lang="en-US" sz="2400" u="sng" dirty="0" smtClean="0">
              <a:latin typeface="Comic Sans MS" pitchFamily="66" charset="0"/>
              <a:sym typeface="Wingdings" pitchFamily="2" charset="2"/>
            </a:endParaRPr>
          </a:p>
          <a:p>
            <a:pPr lvl="0" algn="l" rtl="0"/>
            <a:r>
              <a:rPr lang="en-US" sz="2400" u="sng" dirty="0" smtClean="0">
                <a:latin typeface="Comic Sans MS" pitchFamily="66" charset="0"/>
              </a:rPr>
              <a:t>Most affected areas :</a:t>
            </a:r>
          </a:p>
          <a:p>
            <a:pPr lvl="0" algn="l" rtl="0"/>
            <a:r>
              <a:rPr lang="en-US" sz="2400" dirty="0" err="1" smtClean="0">
                <a:latin typeface="Comic Sans MS" pitchFamily="66" charset="0"/>
              </a:rPr>
              <a:t>Metaphyses</a:t>
            </a:r>
            <a:r>
              <a:rPr lang="en-US" sz="2400" dirty="0" smtClean="0">
                <a:latin typeface="Comic Sans MS" pitchFamily="66" charset="0"/>
              </a:rPr>
              <a:t> of long bones subjected to stress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Wrists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Knees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Ankles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620688"/>
            <a:ext cx="8458200" cy="4464496"/>
          </a:xfrm>
        </p:spPr>
        <p:txBody>
          <a:bodyPr/>
          <a:lstStyle/>
          <a:p>
            <a:pPr algn="l" rtl="0"/>
            <a:r>
              <a:rPr lang="en-US" u="sng" dirty="0" smtClean="0">
                <a:latin typeface="Comic Sans MS" pitchFamily="66" charset="0"/>
              </a:rPr>
              <a:t>Clinical Features</a:t>
            </a:r>
          </a:p>
          <a:p>
            <a:pPr lvl="1" algn="l" rtl="0"/>
            <a:r>
              <a:rPr lang="en-US" sz="3200" dirty="0" smtClean="0">
                <a:latin typeface="Comic Sans MS" pitchFamily="66" charset="0"/>
              </a:rPr>
              <a:t>Delayed dentition ( delayed teething )</a:t>
            </a:r>
            <a:r>
              <a:rPr lang="ar-SA" sz="3200" b="1" dirty="0" smtClean="0">
                <a:latin typeface="Comic Sans MS" pitchFamily="66" charset="0"/>
              </a:rPr>
              <a:t> </a:t>
            </a:r>
            <a:endParaRPr lang="en-US" sz="3200" b="1" dirty="0" smtClean="0">
              <a:latin typeface="Comic Sans MS" pitchFamily="66" charset="0"/>
            </a:endParaRPr>
          </a:p>
          <a:p>
            <a:pPr lvl="1" algn="l" rtl="0"/>
            <a:r>
              <a:rPr lang="en-US" sz="3200" dirty="0" smtClean="0">
                <a:latin typeface="Comic Sans MS" pitchFamily="66" charset="0"/>
              </a:rPr>
              <a:t>Bowed legs</a:t>
            </a:r>
            <a:endParaRPr lang="en-US" sz="3200" b="1" dirty="0" smtClean="0">
              <a:latin typeface="Comic Sans MS" pitchFamily="66" charset="0"/>
            </a:endParaRPr>
          </a:p>
          <a:p>
            <a:pPr lvl="1" algn="l" rtl="0">
              <a:buNone/>
            </a:pPr>
            <a:r>
              <a:rPr lang="en-US" sz="3200" dirty="0" smtClean="0">
                <a:latin typeface="Comic Sans MS" pitchFamily="66" charset="0"/>
              </a:rPr>
              <a:t>  (</a:t>
            </a:r>
            <a:r>
              <a:rPr lang="en-US" sz="3200" dirty="0" smtClean="0">
                <a:latin typeface="Comic Sans MS" pitchFamily="66" charset="0"/>
              </a:rPr>
              <a:t>Due to the effect of weight bearing on the legs)</a:t>
            </a:r>
            <a:endParaRPr lang="en-US" sz="3200" b="1" dirty="0" smtClean="0">
              <a:latin typeface="Comic Sans MS" pitchFamily="66" charset="0"/>
            </a:endParaRPr>
          </a:p>
          <a:p>
            <a:pPr lvl="1" algn="l" rtl="0"/>
            <a:r>
              <a:rPr lang="en-US" sz="3200" dirty="0" smtClean="0">
                <a:latin typeface="Comic Sans MS" pitchFamily="66" charset="0"/>
              </a:rPr>
              <a:t>Swelling of wrists and </a:t>
            </a:r>
            <a:r>
              <a:rPr lang="en-US" sz="3200" dirty="0" smtClean="0">
                <a:latin typeface="Comic Sans MS" pitchFamily="66" charset="0"/>
              </a:rPr>
              <a:t>ankles</a:t>
            </a:r>
            <a:endParaRPr lang="en-US" sz="3200" b="1" dirty="0" smtClean="0">
              <a:latin typeface="Comic Sans MS" pitchFamily="66" charset="0"/>
            </a:endParaRPr>
          </a:p>
          <a:p>
            <a:pPr lvl="1" algn="l" rtl="0"/>
            <a:r>
              <a:rPr lang="en-US" sz="3200" dirty="0" smtClean="0">
                <a:latin typeface="Comic Sans MS" pitchFamily="66" charset="0"/>
              </a:rPr>
              <a:t>Short stature</a:t>
            </a:r>
            <a:endParaRPr lang="ar-SA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1628800"/>
            <a:ext cx="40324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 err="1" smtClean="0">
                <a:latin typeface="Comic Sans MS" pitchFamily="66" charset="0"/>
              </a:rPr>
              <a:t>Metaphyseal</a:t>
            </a:r>
            <a:r>
              <a:rPr lang="en-US" sz="1800" b="1" dirty="0" smtClean="0">
                <a:latin typeface="Comic Sans MS" pitchFamily="66" charset="0"/>
              </a:rPr>
              <a:t> widening in wrists &amp; knees + signs of bone </a:t>
            </a:r>
            <a:r>
              <a:rPr lang="en-US" sz="1800" b="1" dirty="0" err="1" smtClean="0">
                <a:latin typeface="Comic Sans MS" pitchFamily="66" charset="0"/>
              </a:rPr>
              <a:t>rarfaction</a:t>
            </a:r>
            <a:endParaRPr lang="ar-SA" sz="1800" b="1" dirty="0">
              <a:latin typeface="Comic Sans MS" pitchFamily="66" charset="0"/>
            </a:endParaRPr>
          </a:p>
        </p:txBody>
      </p:sp>
      <p:pic>
        <p:nvPicPr>
          <p:cNvPr id="2051" name="Picture 3" descr="C:\Users\USER\Desktop\Calcium\Win P\31881f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038600" cy="1601242"/>
          </a:xfrm>
          <a:prstGeom prst="rect">
            <a:avLst/>
          </a:prstGeom>
          <a:noFill/>
        </p:spPr>
      </p:pic>
      <p:pic>
        <p:nvPicPr>
          <p:cNvPr id="2052" name="Picture 4" descr="C:\Users\USER\Desktop\Calcium\Win P\Bowed legs in ericke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051720" cy="29591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501008"/>
            <a:ext cx="4032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Bowed legs ( Bowing of legs 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4077072"/>
            <a:ext cx="716428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err="1" smtClean="0">
                <a:latin typeface="Comic Sans MS" pitchFamily="66" charset="0"/>
              </a:rPr>
              <a:t>Osteomalacia</a:t>
            </a:r>
            <a:r>
              <a:rPr lang="en-US" sz="2800" dirty="0" smtClean="0">
                <a:latin typeface="Comic Sans MS" pitchFamily="66" charset="0"/>
              </a:rPr>
              <a:t> : 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an adult disease characterized by a gradual softening and bending of the bones </a:t>
            </a:r>
            <a:endParaRPr lang="ar-SA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algn="ctr">
              <a:buNone/>
            </a:pPr>
            <a:r>
              <a:rPr lang="en-US" sz="8800" dirty="0" smtClean="0"/>
              <a:t>Thanks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Physiological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Importance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of Calcium</a:t>
            </a:r>
          </a:p>
        </p:txBody>
      </p:sp>
      <p:sp>
        <p:nvSpPr>
          <p:cNvPr id="73731" name="Rectangle 2051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>
                <a:latin typeface="Comic Sans MS" pitchFamily="66" charset="0"/>
              </a:rPr>
              <a:t>Calcium salts in bone provide structural integrity of the </a:t>
            </a:r>
            <a:r>
              <a:rPr lang="en-US" sz="2400" dirty="0" smtClean="0">
                <a:latin typeface="Comic Sans MS" pitchFamily="66" charset="0"/>
              </a:rPr>
              <a:t>skeleton</a:t>
            </a:r>
          </a:p>
          <a:p>
            <a:pPr algn="l" rtl="0" eaLnBrk="1" hangingPunct="1">
              <a:defRPr/>
            </a:pPr>
            <a:r>
              <a:rPr lang="en-US" sz="2400" dirty="0" smtClean="0">
                <a:latin typeface="Comic Sans MS" pitchFamily="66" charset="0"/>
              </a:rPr>
              <a:t>Calcium ions in extracellular and cellular fluids is essential to normal function of a host of biochemical processes</a:t>
            </a:r>
          </a:p>
          <a:p>
            <a:pPr lvl="1" algn="l" rtl="0" eaLnBrk="1" hangingPunct="1">
              <a:defRPr/>
            </a:pPr>
            <a:r>
              <a:rPr lang="en-US" sz="2400" dirty="0" err="1" smtClean="0">
                <a:latin typeface="Comic Sans MS" pitchFamily="66" charset="0"/>
              </a:rPr>
              <a:t>Neuoromuscular</a:t>
            </a:r>
            <a:r>
              <a:rPr lang="en-US" sz="2400" dirty="0" smtClean="0">
                <a:latin typeface="Comic Sans MS" pitchFamily="66" charset="0"/>
              </a:rPr>
              <a:t> excitability</a:t>
            </a:r>
          </a:p>
          <a:p>
            <a:pPr lvl="1" algn="l" rtl="0" eaLnBrk="1" hangingPunct="1">
              <a:defRPr/>
            </a:pPr>
            <a:r>
              <a:rPr lang="en-US" sz="2400" dirty="0" smtClean="0">
                <a:latin typeface="Comic Sans MS" pitchFamily="66" charset="0"/>
              </a:rPr>
              <a:t>Blood coagulation</a:t>
            </a:r>
          </a:p>
          <a:p>
            <a:pPr lvl="1" algn="l" rtl="0" eaLnBrk="1" hangingPunct="1">
              <a:defRPr/>
            </a:pPr>
            <a:r>
              <a:rPr lang="en-US" sz="2400" dirty="0" smtClean="0">
                <a:latin typeface="Comic Sans MS" pitchFamily="66" charset="0"/>
              </a:rPr>
              <a:t>Hormonal secretion</a:t>
            </a:r>
          </a:p>
          <a:p>
            <a:pPr lvl="1" algn="l" rtl="0" eaLnBrk="1" hangingPunct="1">
              <a:defRPr/>
            </a:pPr>
            <a:r>
              <a:rPr lang="en-US" sz="2400" dirty="0" smtClean="0">
                <a:latin typeface="Comic Sans MS" pitchFamily="66" charset="0"/>
              </a:rPr>
              <a:t>Enzymatic regulation</a:t>
            </a:r>
          </a:p>
          <a:p>
            <a:pPr algn="l" rtl="0" eaLnBrk="1" hangingPunct="1">
              <a:defRPr/>
            </a:pPr>
            <a:r>
              <a:rPr lang="en-US" sz="2400" dirty="0" smtClean="0">
                <a:latin typeface="Comic Sans MS" pitchFamily="66" charset="0"/>
              </a:rPr>
              <a:t>Excessive  intake  of carbonated beverages is associated with increased loss of calcium from the body </a:t>
            </a:r>
          </a:p>
          <a:p>
            <a:pPr algn="l" rtl="0">
              <a:defRPr/>
            </a:pPr>
            <a:r>
              <a:rPr lang="en-US" sz="2400" dirty="0" smtClean="0">
                <a:latin typeface="Comic Sans MS" pitchFamily="66" charset="0"/>
              </a:rPr>
              <a:t>Because normal bone function requires weight-bearing exercise ,  prolonged immobility &amp; total bed-rest cause bones to lose calcium </a:t>
            </a:r>
          </a:p>
          <a:p>
            <a:pPr algn="l" rtl="0" eaLnBrk="1" hangingPunct="1">
              <a:defRPr/>
            </a:pP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cs typeface="Times New Roman" pitchFamily="18" charset="0"/>
              </a:rPr>
              <a:t>Calcium in </a:t>
            </a:r>
            <a:r>
              <a:rPr lang="en-US" sz="4000" dirty="0" smtClean="0">
                <a:solidFill>
                  <a:schemeClr val="tx1"/>
                </a:solidFill>
                <a:cs typeface="Times New Roman" pitchFamily="18" charset="0"/>
              </a:rPr>
              <a:t>blood</a:t>
            </a:r>
            <a:endParaRPr lang="en-US" sz="4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The total Ca</a:t>
            </a:r>
            <a:r>
              <a:rPr lang="en-US" sz="2400" baseline="30000" dirty="0" smtClean="0">
                <a:effectLst/>
                <a:latin typeface="Comic Sans MS" pitchFamily="66" charset="0"/>
              </a:rPr>
              <a:t>++</a:t>
            </a:r>
            <a:r>
              <a:rPr lang="en-US" sz="2400" dirty="0" smtClean="0">
                <a:effectLst/>
                <a:latin typeface="Comic Sans MS" pitchFamily="66" charset="0"/>
              </a:rPr>
              <a:t> concentration  in blood is around 10 mg / dl (range =</a:t>
            </a: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</a:rPr>
              <a:t> 8.5-10 mg / dl )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</a:rPr>
              <a:t>It exists in ionized , free to react form and in a bound form </a:t>
            </a:r>
          </a:p>
          <a:p>
            <a:pPr algn="l" rtl="0" eaLnBrk="1" hangingPunct="1">
              <a:defRPr/>
            </a:pPr>
            <a:r>
              <a:rPr lang="en-US" sz="2400" u="sng" dirty="0" smtClean="0">
                <a:effectLst/>
                <a:latin typeface="Comic Sans MS" pitchFamily="66" charset="0"/>
                <a:cs typeface="Times New Roman" pitchFamily="18" charset="0"/>
              </a:rPr>
              <a:t>The free </a:t>
            </a:r>
            <a:r>
              <a:rPr lang="en-US" sz="2400" u="sng" dirty="0" smtClean="0">
                <a:effectLst/>
                <a:latin typeface="Comic Sans MS" pitchFamily="66" charset="0"/>
              </a:rPr>
              <a:t>ionized Ca</a:t>
            </a:r>
            <a:r>
              <a:rPr lang="en-US" sz="2400" u="sng" baseline="30000" dirty="0" smtClean="0">
                <a:effectLst/>
                <a:latin typeface="Comic Sans MS" pitchFamily="66" charset="0"/>
              </a:rPr>
              <a:t>++</a:t>
            </a:r>
            <a:r>
              <a:rPr lang="en-US" sz="2400" u="sng" dirty="0" smtClean="0">
                <a:effectLst/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is about 50% of the total blood Ca</a:t>
            </a:r>
            <a:r>
              <a:rPr lang="en-US" sz="2400" baseline="30000" dirty="0" smtClean="0">
                <a:effectLst/>
                <a:latin typeface="Comic Sans MS" pitchFamily="66" charset="0"/>
              </a:rPr>
              <a:t>++</a:t>
            </a:r>
            <a:r>
              <a:rPr lang="en-US" sz="2400" dirty="0" smtClean="0">
                <a:effectLst/>
                <a:latin typeface="Comic Sans MS" pitchFamily="66" charset="0"/>
              </a:rPr>
              <a:t>  = 5mg/dl . </a:t>
            </a:r>
          </a:p>
          <a:p>
            <a:pPr algn="l" rtl="0" eaLnBrk="1" hangingPunct="1"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It is  the only form of Ca</a:t>
            </a:r>
            <a:r>
              <a:rPr lang="en-US" sz="2400" baseline="30000" dirty="0" smtClean="0">
                <a:effectLst/>
                <a:latin typeface="Comic Sans MS" pitchFamily="66" charset="0"/>
              </a:rPr>
              <a:t>++</a:t>
            </a:r>
            <a:r>
              <a:rPr lang="en-US" sz="2400" dirty="0" smtClean="0">
                <a:effectLst/>
                <a:latin typeface="Comic Sans MS" pitchFamily="66" charset="0"/>
              </a:rPr>
              <a:t> which is biologically active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effectLst/>
                <a:latin typeface="Comic Sans MS" pitchFamily="66" charset="0"/>
                <a:cs typeface="Times New Roman" pitchFamily="18" charset="0"/>
              </a:rPr>
              <a:t>The remaining </a:t>
            </a:r>
            <a:r>
              <a:rPr lang="en-US" sz="2400" u="sng" dirty="0" smtClean="0">
                <a:effectLst/>
                <a:latin typeface="Comic Sans MS" pitchFamily="66" charset="0"/>
              </a:rPr>
              <a:t>50% is </a:t>
            </a:r>
            <a:r>
              <a:rPr lang="en-US" sz="2400" u="sng" dirty="0" smtClean="0">
                <a:effectLst/>
                <a:latin typeface="Comic Sans MS" pitchFamily="66" charset="0"/>
                <a:cs typeface="Times New Roman" pitchFamily="18" charset="0"/>
              </a:rPr>
              <a:t>non-free , unionized  calcium </a:t>
            </a:r>
            <a:r>
              <a:rPr lang="en-US" sz="2400" u="sng" dirty="0" smtClean="0">
                <a:effectLst/>
                <a:latin typeface="Comic Sans MS" pitchFamily="66" charset="0"/>
                <a:sym typeface="Wingdings" pitchFamily="2" charset="2"/>
              </a:rPr>
              <a:t> </a:t>
            </a:r>
          </a:p>
          <a:p>
            <a:pPr algn="l" rtl="0" eaLnBrk="1" hangingPunct="1">
              <a:defRPr/>
            </a:pP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dirty="0" err="1" smtClean="0"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Protein-bound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calcium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around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40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%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of total ECF calcium .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Most of this calcium is bound to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albumin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, &amp; much smaller fraction is bound to globulin )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</a:rPr>
              <a:t>(ii) present  as </a:t>
            </a:r>
            <a:r>
              <a:rPr lang="en-US" sz="2400" dirty="0" err="1" smtClean="0">
                <a:effectLst/>
                <a:latin typeface="Comic Sans MS" pitchFamily="66" charset="0"/>
                <a:cs typeface="Times New Roman" pitchFamily="18" charset="0"/>
              </a:rPr>
              <a:t>complexed</a:t>
            </a: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</a:rPr>
              <a:t>  salt (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mainly  bound to serum citrate &amp; phosphate) ,  around 10% of blood calcium . </a:t>
            </a:r>
            <a:endParaRPr lang="en-US" sz="2400" dirty="0" smtClean="0"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763000" cy="48768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Binding of calcium to albumin is pH-dependent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Acute </a:t>
            </a:r>
            <a:r>
              <a:rPr lang="en-US" sz="2800" dirty="0" err="1" smtClean="0">
                <a:latin typeface="Comic Sans MS" pitchFamily="66" charset="0"/>
              </a:rPr>
              <a:t>respiraqory</a:t>
            </a:r>
            <a:r>
              <a:rPr lang="en-US" sz="2800" dirty="0" smtClean="0">
                <a:latin typeface="Comic Sans MS" pitchFamily="66" charset="0"/>
              </a:rPr>
              <a:t> alkalosis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increases calcium binding to protein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thereby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decreases ionized calcium level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omic Sans MS" pitchFamily="66" charset="0"/>
              </a:rPr>
              <a:t>When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ionized calcium </a:t>
            </a:r>
            <a:r>
              <a:rPr lang="en-US" sz="2800" dirty="0" smtClean="0">
                <a:latin typeface="Comic Sans MS" pitchFamily="66" charset="0"/>
              </a:rPr>
              <a:t>falls </a:t>
            </a:r>
            <a:r>
              <a:rPr lang="en-US" sz="2800" dirty="0">
                <a:latin typeface="Comic Sans MS" pitchFamily="66" charset="0"/>
              </a:rPr>
              <a:t>below normal, </a:t>
            </a:r>
            <a:r>
              <a:rPr lang="en-US" sz="2800" dirty="0" smtClean="0">
                <a:latin typeface="Comic Sans MS" pitchFamily="66" charset="0"/>
              </a:rPr>
              <a:t>permeability of </a:t>
            </a:r>
            <a:r>
              <a:rPr lang="en-US" sz="2800" dirty="0">
                <a:latin typeface="Comic Sans MS" pitchFamily="66" charset="0"/>
              </a:rPr>
              <a:t>neuronal </a:t>
            </a:r>
            <a:r>
              <a:rPr lang="en-US" sz="2800" dirty="0" smtClean="0">
                <a:latin typeface="Comic Sans MS" pitchFamily="66" charset="0"/>
              </a:rPr>
              <a:t>cell-membranes </a:t>
            </a:r>
            <a:r>
              <a:rPr lang="en-US" sz="2800" dirty="0">
                <a:latin typeface="Comic Sans MS" pitchFamily="66" charset="0"/>
              </a:rPr>
              <a:t>to </a:t>
            </a:r>
            <a:r>
              <a:rPr lang="en-US" sz="2800" dirty="0" smtClean="0">
                <a:latin typeface="Comic Sans MS" pitchFamily="66" charset="0"/>
              </a:rPr>
              <a:t>sodium increases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 depolarization 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hyperexcitability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of the</a:t>
            </a:r>
            <a:r>
              <a:rPr lang="en-US" sz="2800" dirty="0">
                <a:latin typeface="Comic Sans MS" pitchFamily="66" charset="0"/>
              </a:rPr>
              <a:t> nervous </a:t>
            </a:r>
            <a:r>
              <a:rPr lang="en-US" sz="2800" dirty="0" smtClean="0">
                <a:latin typeface="Comic Sans MS" pitchFamily="66" charset="0"/>
              </a:rPr>
              <a:t>system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 patients become prone to develop </a:t>
            </a:r>
            <a:r>
              <a:rPr lang="en-US" sz="2800" dirty="0" err="1" smtClean="0">
                <a:latin typeface="Comic Sans MS" pitchFamily="66" charset="0"/>
                <a:sym typeface="Wingdings" pitchFamily="2" charset="2"/>
              </a:rPr>
              <a:t>tetanic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muscle contractions &amp; seizures 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762000"/>
          </a:xfrm>
        </p:spPr>
        <p:txBody>
          <a:bodyPr/>
          <a:lstStyle/>
          <a:p>
            <a:pPr eaLnBrk="1" hangingPunct="1"/>
            <a:r>
              <a:rPr lang="en-US" sz="3200" b="1" i="1" smtClean="0">
                <a:latin typeface="Comic Sans MS" pitchFamily="66" charset="0"/>
              </a:rPr>
              <a:t>Consequencies of Abnormal Calcium Levels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991600" cy="5715000"/>
          </a:xfrm>
        </p:spPr>
        <p:txBody>
          <a:bodyPr/>
          <a:lstStyle/>
          <a:p>
            <a:pPr algn="l" rtl="0" eaLnBrk="1" hangingPunct="1"/>
            <a:r>
              <a:rPr lang="en-US" sz="2800" u="sng" smtClean="0">
                <a:latin typeface="Comic Sans MS" pitchFamily="66" charset="0"/>
              </a:rPr>
              <a:t>Decreased Ca</a:t>
            </a:r>
            <a:r>
              <a:rPr lang="en-US" sz="2800" u="sng" baseline="30000" smtClean="0">
                <a:latin typeface="Comic Sans MS" pitchFamily="66" charset="0"/>
              </a:rPr>
              <a:t>++</a:t>
            </a:r>
            <a:r>
              <a:rPr lang="en-US" sz="2800" u="sng" smtClean="0">
                <a:latin typeface="Comic Sans MS" pitchFamily="66" charset="0"/>
              </a:rPr>
              <a:t> plasma Ca</a:t>
            </a:r>
            <a:r>
              <a:rPr lang="en-US" sz="2800" u="sng" baseline="30000" smtClean="0">
                <a:latin typeface="Comic Sans MS" pitchFamily="66" charset="0"/>
              </a:rPr>
              <a:t>++</a:t>
            </a:r>
            <a:r>
              <a:rPr lang="en-US" sz="2800" u="sng" smtClean="0">
                <a:latin typeface="Comic Sans MS" pitchFamily="66" charset="0"/>
              </a:rPr>
              <a:t> [hypocalcaemia]</a:t>
            </a:r>
          </a:p>
          <a:p>
            <a:pPr algn="l" rtl="0" eaLnBrk="1" hangingPunct="1"/>
            <a:r>
              <a:rPr lang="en-US" sz="2800" smtClean="0">
                <a:latin typeface="Comic Sans MS" pitchFamily="66" charset="0"/>
              </a:rPr>
              <a:t>Increase excitability of nerve and muscle cell membranes 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smtClean="0">
                <a:latin typeface="Comic Sans MS" pitchFamily="66" charset="0"/>
              </a:rPr>
              <a:t>  tetany, hyper reflexia, spontaneous twitching, muscle cramps, tingling and numbness.</a:t>
            </a:r>
          </a:p>
          <a:p>
            <a:pPr algn="l" rtl="0" eaLnBrk="1" hangingPunct="1"/>
            <a:endParaRPr lang="en-US" sz="2800" smtClean="0">
              <a:latin typeface="Comic Sans MS" pitchFamily="66" charset="0"/>
            </a:endParaRPr>
          </a:p>
          <a:p>
            <a:pPr algn="l" rtl="0" eaLnBrk="1" hangingPunct="1"/>
            <a:r>
              <a:rPr lang="en-US" sz="2800" u="sng" smtClean="0">
                <a:latin typeface="Comic Sans MS" pitchFamily="66" charset="0"/>
              </a:rPr>
              <a:t>Increased plasma Ca</a:t>
            </a:r>
            <a:r>
              <a:rPr lang="en-US" sz="2800" u="sng" baseline="30000" smtClean="0">
                <a:latin typeface="Comic Sans MS" pitchFamily="66" charset="0"/>
              </a:rPr>
              <a:t>++</a:t>
            </a:r>
            <a:r>
              <a:rPr lang="en-US" sz="2800" u="sng" smtClean="0">
                <a:latin typeface="Comic Sans MS" pitchFamily="66" charset="0"/>
              </a:rPr>
              <a:t> conc. [Hypercalcaemia]</a:t>
            </a:r>
          </a:p>
          <a:p>
            <a:pPr algn="l" rtl="0" eaLnBrk="1" hangingPunct="1"/>
            <a:r>
              <a:rPr lang="en-US" sz="2800" smtClean="0">
                <a:latin typeface="Comic Sans MS" pitchFamily="66" charset="0"/>
              </a:rPr>
              <a:t> Cardiac arrhythmias, decrease neuromuscular excitability, lethargy, constipation, polyuria and polydepsia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Phosphate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24744"/>
            <a:ext cx="8915400" cy="48006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Phosphorous is an essential mineral necessary for ATP,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cAMP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second messenger systems, and other roles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PO</a:t>
            </a:r>
            <a:r>
              <a:rPr lang="en-US" sz="2800" baseline="-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 plasma concentration is around 4 mg/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dL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Most of it is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ionized (diffusible)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around 50%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oftotal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The remainder ( 50%) and much less of it is un-ionized (non-diffusible ) and protein- bound  </a:t>
            </a:r>
          </a:p>
          <a:p>
            <a:pPr algn="l" rtl="0" eaLnBrk="1" hangingPunct="1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Calcium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is tightly regulated with Phosphorous in the body. 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Hormonal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Regulation of Calcium </a:t>
            </a:r>
            <a:endParaRPr lang="en-US" sz="4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3 principal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hormones regulate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serum Ca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level .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2 of them increase it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: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(1) Vitamin D3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(1,25-dihydroxy ) ( taken in food &amp; synthesized in the skin ) </a:t>
            </a: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2) Parathyroid hormone (PTH)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polypeptide hormone secreted by Parathyroid Glands .</a:t>
            </a: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And  the third one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one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decreases it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(3) </a:t>
            </a:r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Calcitonin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polypeptide hormone secreted by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Parafollicular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(C ) cells of Thyroid Gland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NB : While PTH and vitamin D act to increase plasma Ca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only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calcitonin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causes a decrease in plasma Ca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. 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defRPr/>
            </a:pPr>
            <a:endParaRPr lang="en-US" sz="2000" dirty="0" smtClean="0"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USER\Desktop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14525"/>
            <a:ext cx="6705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High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plasma Ca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++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leads to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increased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Calcitonin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secretion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The main action of this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calcitonin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is to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inhibits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osteoclasts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 inhibition of bone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resorption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  (1) increases bone formation +  (2) decreases  blood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Ca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++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level .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Thus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calcitonin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plays a central role in bone re-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modelling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25908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Calcitonin</a:t>
            </a:r>
            <a:r>
              <a:rPr lang="en-US" dirty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Calcium </a:t>
            </a:r>
            <a:r>
              <a:rPr lang="en-US" sz="4000" dirty="0" smtClean="0">
                <a:solidFill>
                  <a:srgbClr val="FF0000"/>
                </a:solidFill>
                <a:cs typeface="Times New Roman" pitchFamily="18" charset="0"/>
              </a:rPr>
              <a:t>&amp; Phosphorus</a:t>
            </a:r>
            <a:endParaRPr lang="en-US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t="5983"/>
          <a:stretch>
            <a:fillRect/>
          </a:stretch>
        </p:blipFill>
        <p:spPr bwMode="auto">
          <a:xfrm>
            <a:off x="609600" y="830263"/>
            <a:ext cx="77724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872</Words>
  <Application>Microsoft Office PowerPoint</Application>
  <PresentationFormat>On-screen Show (4:3)</PresentationFormat>
  <Paragraphs>87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Calcium Homeostasis</vt:lpstr>
      <vt:lpstr>Physiological Importance of Calcium</vt:lpstr>
      <vt:lpstr>Calcium in blood</vt:lpstr>
      <vt:lpstr>Slide 4</vt:lpstr>
      <vt:lpstr>Consequencies of Abnormal Calcium Levels</vt:lpstr>
      <vt:lpstr>Phosphate</vt:lpstr>
      <vt:lpstr>Hormonal Regulation of Calcium </vt:lpstr>
      <vt:lpstr>Slide 8</vt:lpstr>
      <vt:lpstr>Calcium &amp; Phosphorus</vt:lpstr>
      <vt:lpstr>Slide 10</vt:lpstr>
      <vt:lpstr>Vitamin D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Calcium Homeostasis</dc:title>
  <dc:creator>USER</dc:creator>
  <cp:lastModifiedBy>USER</cp:lastModifiedBy>
  <cp:revision>18</cp:revision>
  <dcterms:created xsi:type="dcterms:W3CDTF">2012-02-17T10:30:44Z</dcterms:created>
  <dcterms:modified xsi:type="dcterms:W3CDTF">2012-02-17T20:47:28Z</dcterms:modified>
</cp:coreProperties>
</file>