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26" r:id="rId1"/>
    <p:sldMasterId id="2147484438" r:id="rId2"/>
  </p:sldMasterIdLst>
  <p:notesMasterIdLst>
    <p:notesMasterId r:id="rId11"/>
  </p:notesMasterIdLst>
  <p:handoutMasterIdLst>
    <p:handoutMasterId r:id="rId12"/>
  </p:handoutMasterIdLst>
  <p:sldIdLst>
    <p:sldId id="390" r:id="rId3"/>
    <p:sldId id="391" r:id="rId4"/>
    <p:sldId id="425" r:id="rId5"/>
    <p:sldId id="399" r:id="rId6"/>
    <p:sldId id="426" r:id="rId7"/>
    <p:sldId id="427" r:id="rId8"/>
    <p:sldId id="422" r:id="rId9"/>
    <p:sldId id="424" r:id="rId10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660" autoAdjust="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50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50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4BA7C98-C21D-4BF7-921F-3E1783BB60C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40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40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440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40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D1BD0DE-B8F5-4D0E-89ED-C9443630DED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DEB0FB6-BD54-42FB-9D31-D433DE67562A}" type="slidenum">
              <a:rPr lang="en-US" smtClean="0">
                <a:latin typeface="Times New Roman" pitchFamily="18" charset="0"/>
                <a:cs typeface="Arial" pitchFamily="34" charset="0"/>
              </a:rPr>
              <a:pPr/>
              <a:t>1</a:t>
            </a:fld>
            <a:endParaRPr lang="en-US" smtClean="0"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ar-S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CDDF3B-6F98-4D6B-A7E8-A8D61A1098F7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94578-BC37-472A-A631-C29A362851CA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D6F2E1-5031-44ED-B7D4-34524A63B9A9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CDDF3B-6F98-4D6B-A7E8-A8D61A1098F7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A31411-7724-4155-A8C0-A0077353F535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pPr>
              <a:defRPr/>
            </a:pPr>
            <a:fld id="{2DDFECCC-3872-4467-9C0D-6C1116539A15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CFE51D-A092-48FE-93A8-FF0F9723B73F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3C668E-883C-4B7C-93D0-0E25ED51FB34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F7E65A-6E6E-4669-AD98-AAB4C1BE6423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AE031D-2FC1-41D9-BD99-CBD94B5095EE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2736D4-6B57-4E52-B103-EA7B1B16829A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A31411-7724-4155-A8C0-A0077353F535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A6CAE8-2560-4575-9128-6EC17B390104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94578-BC37-472A-A631-C29A362851CA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D6F2E1-5031-44ED-B7D4-34524A63B9A9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DFECCC-3872-4467-9C0D-6C1116539A15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CFE51D-A092-48FE-93A8-FF0F9723B73F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3C668E-883C-4B7C-93D0-0E25ED51FB34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F7E65A-6E6E-4669-AD98-AAB4C1BE6423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AE031D-2FC1-41D9-BD99-CBD94B5095EE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2736D4-6B57-4E52-B103-EA7B1B16829A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A6CAE8-2560-4575-9128-6EC17B390104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4394412-61DB-4324-B470-AB27A294900A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27" r:id="rId1"/>
    <p:sldLayoutId id="2147484428" r:id="rId2"/>
    <p:sldLayoutId id="2147484429" r:id="rId3"/>
    <p:sldLayoutId id="2147484430" r:id="rId4"/>
    <p:sldLayoutId id="2147484431" r:id="rId5"/>
    <p:sldLayoutId id="2147484432" r:id="rId6"/>
    <p:sldLayoutId id="2147484433" r:id="rId7"/>
    <p:sldLayoutId id="2147484434" r:id="rId8"/>
    <p:sldLayoutId id="2147484435" r:id="rId9"/>
    <p:sldLayoutId id="2147484436" r:id="rId10"/>
    <p:sldLayoutId id="2147484437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14394412-61DB-4324-B470-AB27A294900A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439" r:id="rId1"/>
    <p:sldLayoutId id="2147484440" r:id="rId2"/>
    <p:sldLayoutId id="2147484441" r:id="rId3"/>
    <p:sldLayoutId id="2147484442" r:id="rId4"/>
    <p:sldLayoutId id="2147484443" r:id="rId5"/>
    <p:sldLayoutId id="2147484444" r:id="rId6"/>
    <p:sldLayoutId id="2147484445" r:id="rId7"/>
    <p:sldLayoutId id="2147484446" r:id="rId8"/>
    <p:sldLayoutId id="2147484447" r:id="rId9"/>
    <p:sldLayoutId id="2147484448" r:id="rId10"/>
    <p:sldLayoutId id="214748444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0" y="260648"/>
            <a:ext cx="9468544" cy="51816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Adrenal (Suprarenal )Medulla</a:t>
            </a:r>
            <a:endParaRPr lang="en-US" sz="26900" dirty="0" smtClean="0">
              <a:solidFill>
                <a:schemeClr val="tx1"/>
              </a:solidFill>
              <a:latin typeface="Goudy Old Style" pitchFamily="18" charset="0"/>
            </a:endParaRP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31640" y="5085184"/>
            <a:ext cx="6400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Dr </a:t>
            </a:r>
            <a:r>
              <a:rPr lang="en-US" dirty="0" err="1" smtClean="0"/>
              <a:t>Taha</a:t>
            </a:r>
            <a:r>
              <a:rPr lang="en-US" dirty="0" smtClean="0"/>
              <a:t> </a:t>
            </a:r>
            <a:r>
              <a:rPr lang="en-US" dirty="0" err="1" smtClean="0"/>
              <a:t>Sadig</a:t>
            </a:r>
            <a:r>
              <a:rPr lang="en-US" dirty="0" smtClean="0"/>
              <a:t> Ahmed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0" y="188913"/>
            <a:ext cx="9144000" cy="6669087"/>
          </a:xfrm>
        </p:spPr>
        <p:txBody>
          <a:bodyPr/>
          <a:lstStyle/>
          <a:p>
            <a:pPr algn="l" rtl="0"/>
            <a:r>
              <a:rPr lang="en-US" sz="2400" dirty="0" smtClean="0">
                <a:latin typeface="Comic Sans MS" pitchFamily="66" charset="0"/>
              </a:rPr>
              <a:t>The adrenal medulla constitutes </a:t>
            </a:r>
            <a:r>
              <a:rPr lang="en-US" sz="2400" dirty="0" smtClean="0"/>
              <a:t>the inner part of the suprarenal gland , and comprises 20% of the gland.</a:t>
            </a:r>
            <a:r>
              <a:rPr lang="en-US" sz="2400" dirty="0" smtClean="0">
                <a:latin typeface="Comic Sans MS" pitchFamily="66" charset="0"/>
              </a:rPr>
              <a:t>.</a:t>
            </a:r>
          </a:p>
          <a:p>
            <a:pPr algn="l" rtl="0">
              <a:defRPr/>
            </a:pPr>
            <a:r>
              <a:rPr lang="en-US" sz="2400" dirty="0" smtClean="0">
                <a:latin typeface="Comic Sans MS" pitchFamily="66" charset="0"/>
              </a:rPr>
              <a:t>It is not essential to life if the animal is kept under </a:t>
            </a:r>
            <a:r>
              <a:rPr lang="en-US" sz="2400" u="sng" dirty="0" smtClean="0">
                <a:latin typeface="Comic Sans MS" pitchFamily="66" charset="0"/>
              </a:rPr>
              <a:t>sheltered conditions </a:t>
            </a:r>
            <a:r>
              <a:rPr lang="en-US" sz="2400" dirty="0" smtClean="0">
                <a:latin typeface="Comic Sans MS" pitchFamily="66" charset="0"/>
              </a:rPr>
              <a:t>without any external stress  ( but is real life devoid of any stress ? )</a:t>
            </a:r>
          </a:p>
          <a:p>
            <a:pPr algn="l" rtl="0">
              <a:defRPr/>
            </a:pPr>
            <a:r>
              <a:rPr lang="en-US" sz="2400" dirty="0" smtClean="0">
                <a:latin typeface="Comic Sans MS" pitchFamily="66" charset="0"/>
              </a:rPr>
              <a:t>The adrenal medulla is actually a ganglion of the sympathetic nervous system , since its origin is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  <a:sym typeface="Wingdings" pitchFamily="2" charset="2"/>
              </a:rPr>
              <a:t>the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embryonic neural crest ( i.e. its cells are actually neurons )</a:t>
            </a:r>
            <a:endParaRPr lang="en-US" sz="2400" dirty="0" smtClean="0">
              <a:latin typeface="Comic Sans MS" pitchFamily="66" charset="0"/>
            </a:endParaRPr>
          </a:p>
          <a:p>
            <a:pPr algn="l" rtl="0">
              <a:defRPr/>
            </a:pPr>
            <a:r>
              <a:rPr lang="en-US" sz="2400" dirty="0" smtClean="0">
                <a:latin typeface="Comic Sans MS" pitchFamily="66" charset="0"/>
              </a:rPr>
              <a:t>It is made of </a:t>
            </a:r>
            <a:r>
              <a:rPr lang="en-US" sz="2400" dirty="0" err="1" smtClean="0">
                <a:latin typeface="Comic Sans MS" pitchFamily="66" charset="0"/>
              </a:rPr>
              <a:t>Chromaffin</a:t>
            </a:r>
            <a:r>
              <a:rPr lang="en-US" sz="2400" dirty="0" smtClean="0">
                <a:latin typeface="Comic Sans MS" pitchFamily="66" charset="0"/>
              </a:rPr>
              <a:t> cells that secrete s </a:t>
            </a:r>
            <a:r>
              <a:rPr lang="en-US" sz="2400" dirty="0" err="1" smtClean="0">
                <a:latin typeface="Comic Sans MS" pitchFamily="66" charset="0"/>
              </a:rPr>
              <a:t>catecholamines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smtClean="0">
                <a:latin typeface="Comic Sans MS" pitchFamily="66" charset="0"/>
                <a:sym typeface="Wingdings" pitchFamily="2" charset="2"/>
              </a:rPr>
              <a:t></a:t>
            </a:r>
            <a:r>
              <a:rPr lang="en-US" sz="2400" dirty="0" smtClean="0">
                <a:latin typeface="Comic Sans MS" pitchFamily="66" charset="0"/>
              </a:rPr>
              <a:t> </a:t>
            </a:r>
          </a:p>
          <a:p>
            <a:pPr algn="l" rtl="0">
              <a:buNone/>
              <a:defRPr/>
            </a:pPr>
            <a:r>
              <a:rPr lang="en-US" sz="2400" dirty="0" smtClean="0">
                <a:latin typeface="Comic Sans MS" pitchFamily="66" charset="0"/>
              </a:rPr>
              <a:t>(1) epinephrine (adrenaline) ( around 80% of its secretion ) , </a:t>
            </a:r>
          </a:p>
          <a:p>
            <a:pPr algn="l" rtl="0">
              <a:buNone/>
              <a:defRPr/>
            </a:pPr>
            <a:r>
              <a:rPr lang="en-US" sz="2400" dirty="0" smtClean="0">
                <a:latin typeface="Comic Sans MS" pitchFamily="66" charset="0"/>
              </a:rPr>
              <a:t>(2) </a:t>
            </a:r>
            <a:r>
              <a:rPr lang="en-US" sz="2400" dirty="0" err="1" smtClean="0">
                <a:latin typeface="Comic Sans MS" pitchFamily="66" charset="0"/>
              </a:rPr>
              <a:t>norepinephrine</a:t>
            </a:r>
            <a:r>
              <a:rPr lang="en-US" sz="2400" dirty="0" smtClean="0">
                <a:latin typeface="Comic Sans MS" pitchFamily="66" charset="0"/>
              </a:rPr>
              <a:t> (</a:t>
            </a:r>
            <a:r>
              <a:rPr lang="en-US" sz="2400" dirty="0" err="1" smtClean="0">
                <a:latin typeface="Comic Sans MS" pitchFamily="66" charset="0"/>
              </a:rPr>
              <a:t>noradrenaline</a:t>
            </a:r>
            <a:r>
              <a:rPr lang="en-US" sz="2400" dirty="0" smtClean="0">
                <a:latin typeface="Comic Sans MS" pitchFamily="66" charset="0"/>
              </a:rPr>
              <a:t>) ( around 20% of its secretion ), and </a:t>
            </a:r>
          </a:p>
          <a:p>
            <a:pPr algn="l" rtl="0">
              <a:buNone/>
              <a:defRPr/>
            </a:pPr>
            <a:r>
              <a:rPr lang="en-US" sz="2400" dirty="0" smtClean="0">
                <a:latin typeface="Comic Sans MS" pitchFamily="66" charset="0"/>
              </a:rPr>
              <a:t>(3) a small amount of dopamine in response to stimulation by </a:t>
            </a:r>
            <a:r>
              <a:rPr lang="en-US" sz="2400" dirty="0" err="1" smtClean="0">
                <a:latin typeface="Comic Sans MS" pitchFamily="66" charset="0"/>
              </a:rPr>
              <a:t>preganglionic</a:t>
            </a:r>
            <a:r>
              <a:rPr lang="en-US" sz="2400" dirty="0" smtClean="0">
                <a:latin typeface="Comic Sans MS" pitchFamily="66" charset="0"/>
              </a:rPr>
              <a:t> sympathetic nerves </a:t>
            </a:r>
            <a:r>
              <a:rPr lang="en-US" sz="2000" dirty="0" smtClean="0">
                <a:latin typeface="Comic Sans MS" pitchFamily="66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250825" y="0"/>
            <a:ext cx="8893175" cy="1773238"/>
          </a:xfrm>
        </p:spPr>
        <p:txBody>
          <a:bodyPr/>
          <a:lstStyle/>
          <a:p>
            <a:pPr algn="l" rtl="0">
              <a:defRPr/>
            </a:pPr>
            <a:r>
              <a:rPr lang="en-US" sz="1800" dirty="0" smtClean="0"/>
              <a:t>Its secretions are derived from tyrosine :</a:t>
            </a:r>
          </a:p>
          <a:p>
            <a:pPr algn="l" rtl="0">
              <a:defRPr/>
            </a:pPr>
            <a:r>
              <a:rPr lang="en-US" sz="1800" dirty="0" smtClean="0"/>
              <a:t>Tyrosine          Dopamine         </a:t>
            </a:r>
            <a:r>
              <a:rPr lang="en-US" sz="1800" dirty="0" err="1" smtClean="0"/>
              <a:t>Norepinephrine</a:t>
            </a:r>
            <a:r>
              <a:rPr lang="en-US" sz="1800" dirty="0" smtClean="0"/>
              <a:t>        Epinephrine</a:t>
            </a:r>
            <a:endParaRPr lang="en-US" sz="1800" dirty="0" smtClean="0"/>
          </a:p>
          <a:p>
            <a:pPr algn="l" rtl="0">
              <a:defRPr/>
            </a:pPr>
            <a:endParaRPr lang="en-US" sz="1800" dirty="0" smtClean="0">
              <a:latin typeface="Comic Sans MS" pitchFamily="66" charset="0"/>
            </a:endParaRPr>
          </a:p>
        </p:txBody>
      </p:sp>
      <p:pic>
        <p:nvPicPr>
          <p:cNvPr id="1026" name="Picture 2" descr="G:\2013 Medical Endocrine Ls\Adrenal Medulla\New Pictur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00808"/>
            <a:ext cx="9070218" cy="4955703"/>
          </a:xfrm>
          <a:prstGeom prst="rect">
            <a:avLst/>
          </a:prstGeom>
          <a:noFill/>
        </p:spPr>
      </p:pic>
      <p:cxnSp>
        <p:nvCxnSpPr>
          <p:cNvPr id="16" name="Straight Arrow Connector 15"/>
          <p:cNvCxnSpPr/>
          <p:nvPr/>
        </p:nvCxnSpPr>
        <p:spPr>
          <a:xfrm>
            <a:off x="1691680" y="548680"/>
            <a:ext cx="288032" cy="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3419872" y="548680"/>
            <a:ext cx="288032" cy="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508104" y="548680"/>
            <a:ext cx="288032" cy="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 rtl="0" eaLnBrk="1" hangingPunct="1">
              <a:defRPr/>
            </a:pPr>
            <a:r>
              <a:rPr lang="en-US" dirty="0" smtClean="0">
                <a:latin typeface="Comic Sans MS" pitchFamily="66" charset="0"/>
              </a:rPr>
              <a:t>Increased </a:t>
            </a:r>
            <a:r>
              <a:rPr lang="en-US" dirty="0" err="1" smtClean="0">
                <a:latin typeface="Comic Sans MS" pitchFamily="66" charset="0"/>
              </a:rPr>
              <a:t>glycogenolysis</a:t>
            </a:r>
            <a:r>
              <a:rPr lang="en-US" dirty="0" smtClean="0">
                <a:latin typeface="Comic Sans MS" pitchFamily="66" charset="0"/>
              </a:rPr>
              <a:t> and </a:t>
            </a:r>
            <a:r>
              <a:rPr lang="en-US" dirty="0" err="1" smtClean="0">
                <a:latin typeface="Comic Sans MS" pitchFamily="66" charset="0"/>
              </a:rPr>
              <a:t>glucoplasma</a:t>
            </a:r>
            <a:r>
              <a:rPr lang="en-US" dirty="0" smtClean="0">
                <a:latin typeface="Comic Sans MS" pitchFamily="66" charset="0"/>
              </a:rPr>
              <a:t> glucose levels .</a:t>
            </a:r>
            <a:endParaRPr lang="en-US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340768"/>
            <a:ext cx="8892480" cy="4680520"/>
          </a:xfrm>
        </p:spPr>
        <p:txBody>
          <a:bodyPr/>
          <a:lstStyle/>
          <a:p>
            <a:pPr algn="l" rtl="0">
              <a:defRPr/>
            </a:pPr>
            <a:r>
              <a:rPr lang="en-US" sz="2400" dirty="0" smtClean="0">
                <a:latin typeface="Comic Sans MS" pitchFamily="66" charset="0"/>
              </a:rPr>
              <a:t>Epinephrine is the more potent stimulator of the heart and metabolic activities</a:t>
            </a:r>
          </a:p>
          <a:p>
            <a:pPr algn="l" rtl="0">
              <a:defRPr/>
            </a:pPr>
            <a:r>
              <a:rPr lang="en-US" sz="2400" dirty="0" err="1" smtClean="0">
                <a:latin typeface="Comic Sans MS" pitchFamily="66" charset="0"/>
              </a:rPr>
              <a:t>Norepinephrine</a:t>
            </a:r>
            <a:r>
              <a:rPr lang="en-US" sz="2400" dirty="0" smtClean="0">
                <a:latin typeface="Comic Sans MS" pitchFamily="66" charset="0"/>
              </a:rPr>
              <a:t> is more influential on peripheral vasoconstriction and blood pressure</a:t>
            </a:r>
            <a:endParaRPr lang="en-US" dirty="0" smtClean="0"/>
          </a:p>
          <a:p>
            <a:pPr algn="l" rtl="0"/>
            <a:r>
              <a:rPr lang="en-US" sz="2400" dirty="0" err="1" smtClean="0">
                <a:latin typeface="Comic Sans MS" pitchFamily="66" charset="0"/>
              </a:rPr>
              <a:t>Norepinephrine</a:t>
            </a:r>
            <a:r>
              <a:rPr lang="en-US" sz="2400" dirty="0" smtClean="0">
                <a:latin typeface="Comic Sans MS" pitchFamily="66" charset="0"/>
              </a:rPr>
              <a:t> ( </a:t>
            </a:r>
            <a:r>
              <a:rPr lang="en-US" sz="2400" dirty="0" err="1" smtClean="0">
                <a:latin typeface="Comic Sans MS" pitchFamily="66" charset="0"/>
              </a:rPr>
              <a:t>Noradrenaline</a:t>
            </a:r>
            <a:r>
              <a:rPr lang="en-US" sz="2400" dirty="0" smtClean="0">
                <a:latin typeface="Comic Sans MS" pitchFamily="66" charset="0"/>
              </a:rPr>
              <a:t>)  is </a:t>
            </a:r>
            <a:r>
              <a:rPr lang="en-US" sz="2400" dirty="0" err="1" smtClean="0">
                <a:latin typeface="Comic Sans MS" pitchFamily="66" charset="0"/>
              </a:rPr>
              <a:t>metabolised</a:t>
            </a:r>
            <a:r>
              <a:rPr lang="en-US" sz="2400" dirty="0" smtClean="0">
                <a:latin typeface="Comic Sans MS" pitchFamily="66" charset="0"/>
              </a:rPr>
              <a:t> into </a:t>
            </a:r>
            <a:r>
              <a:rPr lang="en-US" sz="2400" dirty="0" err="1" smtClean="0">
                <a:latin typeface="Comic Sans MS" pitchFamily="66" charset="0"/>
              </a:rPr>
              <a:t>normetanephrine</a:t>
            </a:r>
            <a:r>
              <a:rPr lang="en-US" sz="2400" dirty="0" smtClean="0">
                <a:latin typeface="Comic Sans MS" pitchFamily="66" charset="0"/>
              </a:rPr>
              <a:t> and </a:t>
            </a:r>
            <a:r>
              <a:rPr lang="en-US" sz="2400" dirty="0" err="1" smtClean="0">
                <a:latin typeface="Comic Sans MS" pitchFamily="66" charset="0"/>
              </a:rPr>
              <a:t>Vanillyl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mandelic</a:t>
            </a:r>
            <a:r>
              <a:rPr lang="en-US" sz="2400" dirty="0" smtClean="0">
                <a:latin typeface="Comic Sans MS" pitchFamily="66" charset="0"/>
              </a:rPr>
              <a:t> acid (VMA ) . </a:t>
            </a:r>
          </a:p>
          <a:p>
            <a:pPr algn="l" rtl="0"/>
            <a:r>
              <a:rPr lang="en-US" sz="2400" dirty="0" smtClean="0">
                <a:latin typeface="Comic Sans MS" pitchFamily="66" charset="0"/>
              </a:rPr>
              <a:t>High urine VMA is one of the diagnostic tests for  </a:t>
            </a:r>
            <a:r>
              <a:rPr lang="en-US" sz="2400" dirty="0" err="1" smtClean="0">
                <a:latin typeface="Comic Sans MS" pitchFamily="66" charset="0"/>
              </a:rPr>
              <a:t>Pheochromocytoma</a:t>
            </a:r>
            <a:r>
              <a:rPr lang="en-US" sz="2400" dirty="0" smtClean="0">
                <a:latin typeface="Comic Sans MS" pitchFamily="66" charset="0"/>
              </a:rPr>
              <a:t> .</a:t>
            </a:r>
          </a:p>
          <a:p>
            <a:pPr algn="l" rtl="0"/>
            <a:endParaRPr lang="en-US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490066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2800" dirty="0" smtClean="0">
                <a:latin typeface="Comic Sans MS" pitchFamily="66" charset="0"/>
              </a:rPr>
              <a:t>NE &amp; Epinephrine Effec</a:t>
            </a:r>
            <a:r>
              <a:rPr lang="en-US" sz="3200" dirty="0" smtClean="0">
                <a:latin typeface="Comic Sans MS" pitchFamily="66" charset="0"/>
              </a:rPr>
              <a:t>ts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79512" y="476672"/>
            <a:ext cx="4536504" cy="6237312"/>
          </a:xfrm>
        </p:spPr>
        <p:txBody>
          <a:bodyPr/>
          <a:lstStyle/>
          <a:p>
            <a:pPr algn="l" rtl="0" eaLnBrk="1" hangingPunct="1">
              <a:defRPr/>
            </a:pPr>
            <a:r>
              <a:rPr lang="en-US" sz="1800" dirty="0" smtClean="0">
                <a:latin typeface="Comic Sans MS" pitchFamily="66" charset="0"/>
              </a:rPr>
              <a:t>Stimulates the “fight or fight” reaction </a:t>
            </a:r>
          </a:p>
          <a:p>
            <a:pPr algn="l" rtl="0" eaLnBrk="1" hangingPunct="1">
              <a:defRPr/>
            </a:pPr>
            <a:r>
              <a:rPr lang="en-US" sz="1800" dirty="0" smtClean="0">
                <a:latin typeface="Comic Sans MS" pitchFamily="66" charset="0"/>
              </a:rPr>
              <a:t>Eye : pupil dilation</a:t>
            </a:r>
          </a:p>
          <a:p>
            <a:pPr algn="l" rtl="0" eaLnBrk="1" hangingPunct="1">
              <a:defRPr/>
            </a:pPr>
            <a:r>
              <a:rPr lang="en-US" sz="1800" u="sng" dirty="0" smtClean="0">
                <a:latin typeface="Comic Sans MS" pitchFamily="66" charset="0"/>
              </a:rPr>
              <a:t>Heart</a:t>
            </a:r>
            <a:r>
              <a:rPr lang="en-US" sz="1800" dirty="0" smtClean="0">
                <a:latin typeface="Comic Sans MS" pitchFamily="66" charset="0"/>
              </a:rPr>
              <a:t>  : increased heart rate &amp; force of contraction </a:t>
            </a:r>
            <a:r>
              <a:rPr lang="en-US" sz="1800" dirty="0" smtClean="0">
                <a:latin typeface="Comic Sans MS" pitchFamily="66" charset="0"/>
                <a:sym typeface="Wingdings" pitchFamily="2" charset="2"/>
              </a:rPr>
              <a:t> increased cardiac </a:t>
            </a:r>
          </a:p>
          <a:p>
            <a:pPr algn="l" rtl="0" eaLnBrk="1" hangingPunct="1">
              <a:buNone/>
              <a:defRPr/>
            </a:pPr>
            <a:r>
              <a:rPr lang="en-US" sz="1800" dirty="0" smtClean="0">
                <a:latin typeface="Comic Sans MS" pitchFamily="66" charset="0"/>
                <a:sym typeface="Wingdings" pitchFamily="2" charset="2"/>
              </a:rPr>
              <a:t>     output &amp; BP (</a:t>
            </a:r>
            <a:r>
              <a:rPr lang="en-US" sz="1800" dirty="0" smtClean="0">
                <a:latin typeface="Comic Sans MS" pitchFamily="66" charset="0"/>
              </a:rPr>
              <a:t>blood pressure) </a:t>
            </a:r>
          </a:p>
          <a:p>
            <a:pPr algn="l" rtl="0" eaLnBrk="1" hangingPunct="1">
              <a:defRPr/>
            </a:pPr>
            <a:r>
              <a:rPr lang="en-US" sz="1800" u="sng" dirty="0" smtClean="0">
                <a:latin typeface="Comic Sans MS" pitchFamily="66" charset="0"/>
              </a:rPr>
              <a:t>TPR</a:t>
            </a:r>
            <a:r>
              <a:rPr lang="en-US" sz="1800" dirty="0" smtClean="0">
                <a:latin typeface="Comic Sans MS" pitchFamily="66" charset="0"/>
              </a:rPr>
              <a:t> ( Total Peripheral Resistance ) </a:t>
            </a:r>
          </a:p>
          <a:p>
            <a:pPr algn="l" rtl="0" eaLnBrk="1" hangingPunct="1">
              <a:defRPr/>
            </a:pPr>
            <a:r>
              <a:rPr lang="en-US" sz="1800" dirty="0" smtClean="0">
                <a:latin typeface="Comic Sans MS" pitchFamily="66" charset="0"/>
              </a:rPr>
              <a:t>Arteriolar constriction (</a:t>
            </a:r>
            <a:r>
              <a:rPr lang="en-US" sz="1800" dirty="0" smtClean="0">
                <a:latin typeface="Comic Sans MS" pitchFamily="66" charset="0"/>
                <a:sym typeface="Wingdings" pitchFamily="2" charset="2"/>
              </a:rPr>
              <a:t> raised BP</a:t>
            </a:r>
            <a:r>
              <a:rPr lang="en-US" sz="1800" dirty="0" smtClean="0">
                <a:latin typeface="Comic Sans MS" pitchFamily="66" charset="0"/>
              </a:rPr>
              <a:t>.</a:t>
            </a:r>
          </a:p>
          <a:p>
            <a:pPr algn="l">
              <a:buFont typeface="Times New Roman" pitchFamily="18" charset="0"/>
              <a:buNone/>
              <a:defRPr/>
            </a:pP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norepinephren</a:t>
            </a:r>
            <a:r>
              <a:rPr lang="en-US" sz="1800" dirty="0" smtClean="0">
                <a:latin typeface="Comic Sans MS" pitchFamily="66" charset="0"/>
              </a:rPr>
              <a:t> is causing more effect</a:t>
            </a:r>
          </a:p>
          <a:p>
            <a:pPr algn="l" rtl="0" eaLnBrk="1" hangingPunct="1">
              <a:defRPr/>
            </a:pPr>
            <a:r>
              <a:rPr lang="en-US" sz="1800" u="sng" dirty="0" err="1" smtClean="0">
                <a:latin typeface="Comic Sans MS" pitchFamily="66" charset="0"/>
              </a:rPr>
              <a:t>Broncioles</a:t>
            </a:r>
            <a:r>
              <a:rPr lang="en-US" sz="1800" u="sng" dirty="0" smtClean="0">
                <a:latin typeface="Comic Sans MS" pitchFamily="66" charset="0"/>
              </a:rPr>
              <a:t> </a:t>
            </a:r>
            <a:r>
              <a:rPr lang="en-US" sz="1800" u="sng" dirty="0" smtClean="0">
                <a:latin typeface="Comic Sans MS" pitchFamily="66" charset="0"/>
                <a:sym typeface="Wingdings" pitchFamily="2" charset="2"/>
              </a:rPr>
              <a:t> </a:t>
            </a:r>
            <a:r>
              <a:rPr lang="en-US" sz="1800" dirty="0" smtClean="0">
                <a:latin typeface="Comic Sans MS" pitchFamily="66" charset="0"/>
              </a:rPr>
              <a:t>Bronchiolar dilation</a:t>
            </a:r>
          </a:p>
          <a:p>
            <a:pPr lvl="0" algn="l" rtl="0">
              <a:defRPr/>
            </a:pPr>
            <a:r>
              <a:rPr lang="en-US" sz="1800" dirty="0" smtClean="0">
                <a:latin typeface="Comic Sans MS" pitchFamily="66" charset="0"/>
              </a:rPr>
              <a:t>Liver 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  <a:cs typeface="Times New Roman" pitchFamily="18" charset="0"/>
              </a:rPr>
              <a:t>: </a:t>
            </a:r>
            <a:r>
              <a:rPr lang="en-US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  <a:cs typeface="Times New Roman" pitchFamily="18" charset="0"/>
              </a:rPr>
              <a:t>glycogenolysis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  <a:cs typeface="Times New Roman" pitchFamily="18" charset="0"/>
              </a:rPr>
              <a:t>, </a:t>
            </a:r>
            <a:r>
              <a:rPr lang="en-US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  <a:cs typeface="Times New Roman" pitchFamily="18" charset="0"/>
              </a:rPr>
              <a:t>gluconeogenesis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  <a:cs typeface="Times New Roman" pitchFamily="18" charset="0"/>
                <a:sym typeface="Wingdings" pitchFamily="2" charset="2"/>
              </a:rPr>
              <a:t> ; </a:t>
            </a:r>
          </a:p>
          <a:p>
            <a:pPr lvl="0" algn="l" rtl="0">
              <a:defRPr/>
            </a:pP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  <a:cs typeface="Times New Roman" pitchFamily="18" charset="0"/>
                <a:sym typeface="Wingdings" pitchFamily="2" charset="2"/>
              </a:rPr>
              <a:t>Skeletal muscle  </a:t>
            </a:r>
            <a:r>
              <a:rPr lang="en-US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  <a:cs typeface="Times New Roman" pitchFamily="18" charset="0"/>
                <a:sym typeface="Wingdings" pitchFamily="2" charset="2"/>
              </a:rPr>
              <a:t>glycogenolysis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  <a:cs typeface="Times New Roman" pitchFamily="18" charset="0"/>
                <a:sym typeface="Wingdings" pitchFamily="2" charset="2"/>
              </a:rPr>
              <a:t> </a:t>
            </a:r>
          </a:p>
          <a:p>
            <a:pPr lvl="0" algn="l" rtl="0">
              <a:defRPr/>
            </a:pP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  <a:cs typeface="Times New Roman" pitchFamily="18" charset="0"/>
                <a:sym typeface="Wingdings" pitchFamily="2" charset="2"/>
              </a:rPr>
              <a:t>Increased blood glucose </a:t>
            </a:r>
            <a:endParaRPr lang="en-US" sz="1800" dirty="0" smtClean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  <a:cs typeface="Times New Roman" pitchFamily="18" charset="0"/>
              <a:sym typeface="Wingdings" pitchFamily="2" charset="2"/>
            </a:endParaRPr>
          </a:p>
          <a:p>
            <a:pPr lvl="0" algn="l" rtl="0">
              <a:defRPr/>
            </a:pP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  <a:cs typeface="Times New Roman" pitchFamily="18" charset="0"/>
                <a:sym typeface="Wingdings" pitchFamily="2" charset="2"/>
              </a:rPr>
              <a:t>Metabolic Rate </a:t>
            </a:r>
            <a:r>
              <a:rPr lang="en-US" sz="2000" dirty="0" smtClean="0">
                <a:latin typeface="Comic Sans MS" pitchFamily="66" charset="0"/>
              </a:rPr>
              <a:t>Increased.</a:t>
            </a:r>
          </a:p>
          <a:p>
            <a:pPr algn="l">
              <a:buFont typeface="Times New Roman" pitchFamily="18" charset="0"/>
              <a:buNone/>
              <a:defRPr/>
            </a:pPr>
            <a:r>
              <a:rPr lang="en-US" sz="1800" dirty="0" err="1" smtClean="0">
                <a:latin typeface="Comic Sans MS" pitchFamily="66" charset="0"/>
              </a:rPr>
              <a:t>Epinephrene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smtClean="0">
                <a:latin typeface="Comic Sans MS" pitchFamily="66" charset="0"/>
              </a:rPr>
              <a:t>is causing more effect than NE (5-10 times)</a:t>
            </a:r>
          </a:p>
          <a:p>
            <a:pPr eaLnBrk="1" hangingPunct="1">
              <a:defRPr/>
            </a:pPr>
            <a:endParaRPr lang="en-US" sz="1800" dirty="0" smtClean="0">
              <a:latin typeface="Comic Sans MS" pitchFamily="66" charset="0"/>
            </a:endParaRPr>
          </a:p>
        </p:txBody>
      </p:sp>
      <p:pic>
        <p:nvPicPr>
          <p:cNvPr id="3075" name="Picture 3" descr="C:\Users\USER\Desktop\Endocrine Ls\2013 Medical Endocrine Ls\New Picture (2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6216" y="980728"/>
            <a:ext cx="4287784" cy="51845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9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9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96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96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96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96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96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96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490066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latin typeface="Comic Sans MS" pitchFamily="66" charset="0"/>
              </a:rPr>
              <a:t>NE &amp; Epinephrine Effec</a:t>
            </a:r>
            <a:r>
              <a:rPr lang="en-US" sz="3200" dirty="0" smtClean="0">
                <a:latin typeface="Comic Sans MS" pitchFamily="66" charset="0"/>
              </a:rPr>
              <a:t>ts  (</a:t>
            </a:r>
            <a:r>
              <a:rPr lang="en-US" sz="3200" dirty="0" err="1" smtClean="0">
                <a:latin typeface="Comic Sans MS" pitchFamily="66" charset="0"/>
              </a:rPr>
              <a:t>Contd</a:t>
            </a:r>
            <a:r>
              <a:rPr lang="en-US" sz="3200" dirty="0" smtClean="0">
                <a:latin typeface="Comic Sans MS" pitchFamily="66" charset="0"/>
              </a:rPr>
              <a:t>)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9512" y="836712"/>
            <a:ext cx="8424936" cy="33239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>
              <a:buFont typeface="Arial" pitchFamily="34" charset="0"/>
              <a:buChar char="•"/>
              <a:defRPr/>
            </a:pPr>
            <a:r>
              <a:rPr lang="en-US" sz="24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skin:</a:t>
            </a:r>
          </a:p>
          <a:p>
            <a:pPr algn="l" rtl="0">
              <a:buFont typeface="Times New Roman" pitchFamily="18" charset="0"/>
              <a:buNone/>
              <a:defRPr/>
            </a:pPr>
            <a:r>
              <a:rPr lang="en-US" sz="2400" dirty="0" smtClean="0">
                <a:latin typeface="Comic Sans MS" pitchFamily="66" charset="0"/>
              </a:rPr>
              <a:t>Increase sweating</a:t>
            </a:r>
          </a:p>
          <a:p>
            <a:pPr algn="l" rtl="0">
              <a:buFont typeface="Arial" pitchFamily="34" charset="0"/>
              <a:buChar char="•"/>
              <a:defRPr/>
            </a:pPr>
            <a:r>
              <a:rPr lang="en-US" sz="2400" u="sng" dirty="0" smtClean="0">
                <a:solidFill>
                  <a:schemeClr val="bg1">
                    <a:lumMod val="10000"/>
                  </a:schemeClr>
                </a:solidFill>
                <a:latin typeface="Comic Sans MS" pitchFamily="66" charset="0"/>
              </a:rPr>
              <a:t>GIT and Bladder</a:t>
            </a:r>
            <a:r>
              <a:rPr lang="en-US" sz="2400" dirty="0" smtClean="0">
                <a:solidFill>
                  <a:schemeClr val="bg1">
                    <a:lumMod val="10000"/>
                  </a:schemeClr>
                </a:solidFill>
                <a:latin typeface="Comic Sans MS" pitchFamily="66" charset="0"/>
              </a:rPr>
              <a:t>:</a:t>
            </a:r>
          </a:p>
          <a:p>
            <a:pPr algn="l" rtl="0">
              <a:buFont typeface="Times New Roman" pitchFamily="18" charset="0"/>
              <a:buNone/>
              <a:defRPr/>
            </a:pPr>
            <a:r>
              <a:rPr lang="en-US" sz="2400" dirty="0" smtClean="0">
                <a:solidFill>
                  <a:schemeClr val="bg1">
                    <a:lumMod val="10000"/>
                  </a:schemeClr>
                </a:solidFill>
                <a:latin typeface="Comic Sans MS" pitchFamily="66" charset="0"/>
              </a:rPr>
              <a:t>Sphincter contraction</a:t>
            </a:r>
          </a:p>
          <a:p>
            <a:pPr algn="l" rtl="0">
              <a:defRPr/>
            </a:pPr>
            <a:r>
              <a:rPr lang="en-US" sz="2400" dirty="0" smtClean="0">
                <a:solidFill>
                  <a:schemeClr val="bg1">
                    <a:lumMod val="10000"/>
                  </a:schemeClr>
                </a:solidFill>
                <a:latin typeface="Comic Sans MS" pitchFamily="66" charset="0"/>
              </a:rPr>
              <a:t>Wall relaxation </a:t>
            </a:r>
          </a:p>
          <a:p>
            <a:pPr algn="l" rtl="0" eaLnBrk="1" hangingPunct="1">
              <a:defRPr/>
            </a:pPr>
            <a:r>
              <a:rPr lang="en-US" sz="2400" u="sng" dirty="0" smtClean="0">
                <a:solidFill>
                  <a:schemeClr val="bg1">
                    <a:lumMod val="10000"/>
                  </a:schemeClr>
                </a:solidFill>
                <a:latin typeface="Comic Sans MS" pitchFamily="66" charset="0"/>
              </a:rPr>
              <a:t>GIT :</a:t>
            </a:r>
            <a:r>
              <a:rPr lang="en-US" sz="2400" dirty="0" smtClean="0">
                <a:latin typeface="Comic Sans MS" pitchFamily="66" charset="0"/>
              </a:rPr>
              <a:t>Decreased gastrointestinal secretion  and motility  </a:t>
            </a:r>
            <a:endParaRPr lang="en-US" sz="2400" dirty="0" smtClean="0">
              <a:solidFill>
                <a:schemeClr val="bg1">
                  <a:lumMod val="10000"/>
                </a:schemeClr>
              </a:solidFill>
              <a:latin typeface="Comic Sans MS" pitchFamily="66" charset="0"/>
            </a:endParaRPr>
          </a:p>
          <a:p>
            <a:pPr algn="l" rtl="0">
              <a:buFont typeface="Arial" pitchFamily="34" charset="0"/>
              <a:buChar char="•"/>
              <a:defRPr/>
            </a:pPr>
            <a:r>
              <a:rPr lang="en-US" sz="2400" u="sng" dirty="0" smtClean="0">
                <a:latin typeface="Comic Sans MS" pitchFamily="66" charset="0"/>
              </a:rPr>
              <a:t>Kidney : </a:t>
            </a:r>
            <a:r>
              <a:rPr lang="en-US" sz="2400" dirty="0" err="1" smtClean="0">
                <a:latin typeface="Comic Sans MS" pitchFamily="66" charset="0"/>
              </a:rPr>
              <a:t>Renin</a:t>
            </a:r>
            <a:r>
              <a:rPr lang="en-US" sz="2400" dirty="0" smtClean="0">
                <a:latin typeface="Comic Sans MS" pitchFamily="66" charset="0"/>
              </a:rPr>
              <a:t> secretion  </a:t>
            </a:r>
          </a:p>
          <a:p>
            <a:pPr algn="l" rtl="0">
              <a:buFont typeface="Times New Roman" pitchFamily="18" charset="0"/>
              <a:buNone/>
              <a:defRPr/>
            </a:pPr>
            <a:r>
              <a:rPr lang="en-US" sz="2400" dirty="0" smtClean="0">
                <a:solidFill>
                  <a:schemeClr val="bg1">
                    <a:lumMod val="10000"/>
                  </a:schemeClr>
                </a:solidFill>
                <a:latin typeface="Comic Sans MS" pitchFamily="66" charset="0"/>
              </a:rPr>
              <a:t>s relaxation</a:t>
            </a:r>
          </a:p>
          <a:p>
            <a:pPr algn="l" rtl="0">
              <a:buFont typeface="Times New Roman" pitchFamily="18" charset="0"/>
              <a:buNone/>
              <a:defRPr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71600" y="0"/>
            <a:ext cx="7543800" cy="459903"/>
          </a:xfrm>
        </p:spPr>
        <p:txBody>
          <a:bodyPr>
            <a:normAutofit fontScale="90000"/>
          </a:bodyPr>
          <a:lstStyle/>
          <a:p>
            <a:pPr algn="ctr"/>
            <a:r>
              <a:rPr lang="en-US" b="0" dirty="0" err="1" smtClean="0">
                <a:latin typeface="Comic Sans MS" pitchFamily="66" charset="0"/>
              </a:rPr>
              <a:t>Pheochromocytoma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548680"/>
            <a:ext cx="8892480" cy="5976664"/>
          </a:xfrm>
        </p:spPr>
        <p:txBody>
          <a:bodyPr/>
          <a:lstStyle/>
          <a:p>
            <a:pPr algn="l" rtl="0"/>
            <a:r>
              <a:rPr lang="en-US" sz="2400" dirty="0" err="1" smtClean="0">
                <a:effectLst/>
                <a:latin typeface="Comic Sans MS" pitchFamily="66" charset="0"/>
              </a:rPr>
              <a:t>Pheochromocytoma</a:t>
            </a:r>
            <a:r>
              <a:rPr lang="en-US" sz="2400" dirty="0" smtClean="0">
                <a:effectLst/>
                <a:latin typeface="Comic Sans MS" pitchFamily="66" charset="0"/>
              </a:rPr>
              <a:t> is a </a:t>
            </a:r>
            <a:r>
              <a:rPr lang="en-US" sz="2400" dirty="0" err="1" smtClean="0">
                <a:effectLst/>
                <a:latin typeface="Comic Sans MS" pitchFamily="66" charset="0"/>
              </a:rPr>
              <a:t>tomor</a:t>
            </a:r>
            <a:r>
              <a:rPr lang="en-US" sz="2400" dirty="0" smtClean="0">
                <a:effectLst/>
                <a:latin typeface="Comic Sans MS" pitchFamily="66" charset="0"/>
              </a:rPr>
              <a:t> of adrenal </a:t>
            </a:r>
            <a:r>
              <a:rPr lang="en-US" sz="2400" dirty="0" err="1" smtClean="0">
                <a:effectLst/>
                <a:latin typeface="Comic Sans MS" pitchFamily="66" charset="0"/>
              </a:rPr>
              <a:t>medullan</a:t>
            </a:r>
            <a:r>
              <a:rPr lang="en-US" sz="2400" dirty="0" smtClean="0">
                <a:effectLst/>
                <a:latin typeface="Comic Sans MS" pitchFamily="66" charset="0"/>
              </a:rPr>
              <a:t> .</a:t>
            </a:r>
          </a:p>
          <a:p>
            <a:pPr algn="l" rtl="0"/>
            <a:r>
              <a:rPr lang="en-US" sz="2400" dirty="0" smtClean="0">
                <a:effectLst/>
                <a:latin typeface="Comic Sans MS" pitchFamily="66" charset="0"/>
              </a:rPr>
              <a:t>It can be life threatening if not recognized &amp; not treated. </a:t>
            </a:r>
          </a:p>
          <a:p>
            <a:pPr algn="l" rtl="0"/>
            <a:r>
              <a:rPr lang="en-US" sz="2400" dirty="0" smtClean="0">
                <a:effectLst/>
                <a:latin typeface="Comic Sans MS" pitchFamily="66" charset="0"/>
              </a:rPr>
              <a:t>It can develop at any age, but most often occurs in middle age. </a:t>
            </a:r>
          </a:p>
          <a:p>
            <a:pPr algn="l" rtl="0"/>
            <a:r>
              <a:rPr lang="en-US" sz="2400" dirty="0" smtClean="0">
                <a:effectLst/>
                <a:latin typeface="Comic Sans MS" pitchFamily="66" charset="0"/>
              </a:rPr>
              <a:t>Symptoms &amp; signs </a:t>
            </a:r>
            <a:r>
              <a:rPr lang="en-US" sz="2400" dirty="0" smtClean="0">
                <a:effectLst/>
                <a:latin typeface="Comic Sans MS" pitchFamily="66" charset="0"/>
                <a:sym typeface="Wingdings" pitchFamily="2" charset="2"/>
              </a:rPr>
              <a:t></a:t>
            </a:r>
          </a:p>
          <a:p>
            <a:pPr algn="l" rtl="0"/>
            <a:r>
              <a:rPr lang="en-US" sz="2400" dirty="0" smtClean="0">
                <a:effectLst/>
                <a:latin typeface="Comic Sans MS" pitchFamily="66" charset="0"/>
                <a:sym typeface="Wingdings" pitchFamily="2" charset="2"/>
              </a:rPr>
              <a:t>Sudden bouts of headache ( most common symptom ) ,</a:t>
            </a:r>
          </a:p>
          <a:p>
            <a:pPr algn="l" rtl="0"/>
            <a:r>
              <a:rPr lang="en-US" sz="2400" dirty="0" smtClean="0">
                <a:effectLst/>
                <a:latin typeface="Comic Sans MS" pitchFamily="66" charset="0"/>
                <a:sym typeface="Wingdings" pitchFamily="2" charset="2"/>
              </a:rPr>
              <a:t>pallor , </a:t>
            </a:r>
          </a:p>
          <a:p>
            <a:pPr algn="l" rtl="0"/>
            <a:r>
              <a:rPr lang="en-US" sz="2400" dirty="0" smtClean="0">
                <a:effectLst/>
                <a:latin typeface="Comic Sans MS" pitchFamily="66" charset="0"/>
                <a:sym typeface="Wingdings" pitchFamily="2" charset="2"/>
              </a:rPr>
              <a:t>Excessive sweating</a:t>
            </a:r>
          </a:p>
          <a:p>
            <a:pPr algn="l" rtl="0"/>
            <a:r>
              <a:rPr lang="en-US" sz="2400" dirty="0" smtClean="0">
                <a:effectLst/>
                <a:latin typeface="Comic Sans MS" pitchFamily="66" charset="0"/>
              </a:rPr>
              <a:t> Palpitations ( the patient is conscious of his heart beats, and feeling that his heart is beating more strongly &amp; rapidly than used to be ) </a:t>
            </a:r>
          </a:p>
          <a:p>
            <a:pPr algn="l" rtl="0"/>
            <a:r>
              <a:rPr lang="en-US" sz="2400" dirty="0" smtClean="0">
                <a:effectLst/>
                <a:latin typeface="Comic Sans MS" pitchFamily="66" charset="0"/>
              </a:rPr>
              <a:t>Sense of extreme fear and anxiety</a:t>
            </a:r>
          </a:p>
          <a:p>
            <a:pPr algn="l" rtl="0"/>
            <a:r>
              <a:rPr lang="en-US" sz="2400" dirty="0" smtClean="0">
                <a:effectLst/>
                <a:latin typeface="Comic Sans MS" pitchFamily="66" charset="0"/>
              </a:rPr>
              <a:t>Tachycardia and high blood pressure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8640"/>
            <a:ext cx="8424936" cy="5976664"/>
          </a:xfrm>
        </p:spPr>
        <p:txBody>
          <a:bodyPr/>
          <a:lstStyle/>
          <a:p>
            <a:pPr algn="l" rtl="0"/>
            <a:r>
              <a:rPr lang="en-US" sz="2400" dirty="0" smtClean="0">
                <a:effectLst/>
                <a:latin typeface="Comic Sans MS" pitchFamily="66" charset="0"/>
              </a:rPr>
              <a:t>Abdominal pains</a:t>
            </a:r>
          </a:p>
          <a:p>
            <a:pPr algn="l" rtl="0"/>
            <a:r>
              <a:rPr lang="en-US" sz="2400" dirty="0" smtClean="0">
                <a:effectLst/>
                <a:latin typeface="Comic Sans MS" pitchFamily="66" charset="0"/>
              </a:rPr>
              <a:t>Weight loss </a:t>
            </a:r>
          </a:p>
          <a:p>
            <a:pPr algn="l" rtl="0">
              <a:defRPr/>
            </a:pPr>
            <a:r>
              <a:rPr lang="en-US" sz="2400" dirty="0" smtClean="0">
                <a:effectLst/>
                <a:latin typeface="Comic Sans MS" pitchFamily="66" charset="0"/>
              </a:rPr>
              <a:t>Orthostatic hypotension (a fall in systolic</a:t>
            </a:r>
            <a:r>
              <a:rPr lang="en-US" sz="2400" u="sng" dirty="0" smtClean="0">
                <a:effectLst/>
                <a:latin typeface="Comic Sans MS" pitchFamily="66" charset="0"/>
              </a:rPr>
              <a:t> </a:t>
            </a:r>
            <a:r>
              <a:rPr lang="en-US" sz="2400" dirty="0" smtClean="0">
                <a:effectLst/>
                <a:latin typeface="Comic Sans MS" pitchFamily="66" charset="0"/>
              </a:rPr>
              <a:t>BP greater than 20 mmHg or a fall in diastolic BP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smtClean="0">
                <a:effectLst/>
                <a:latin typeface="Comic Sans MS" pitchFamily="66" charset="0"/>
              </a:rPr>
              <a:t>greater than 10 mmHg upon standing)</a:t>
            </a:r>
          </a:p>
          <a:p>
            <a:pPr algn="l" rtl="0">
              <a:defRPr/>
            </a:pPr>
            <a:r>
              <a:rPr lang="en-US" sz="2400" dirty="0" smtClean="0">
                <a:effectLst/>
                <a:latin typeface="Comic Sans MS" pitchFamily="66" charset="0"/>
              </a:rPr>
              <a:t>Elevated </a:t>
            </a:r>
            <a:r>
              <a:rPr lang="en-US" sz="2400" u="sng" dirty="0" smtClean="0">
                <a:effectLst/>
                <a:latin typeface="Comic Sans MS" pitchFamily="66" charset="0"/>
              </a:rPr>
              <a:t>blood glucose level</a:t>
            </a:r>
            <a:r>
              <a:rPr lang="en-US" sz="2400" u="sng" dirty="0">
                <a:latin typeface="Comic Sans MS" pitchFamily="66" charset="0"/>
              </a:rPr>
              <a:t> </a:t>
            </a:r>
            <a:r>
              <a:rPr lang="en-US" sz="2400" dirty="0" smtClean="0">
                <a:effectLst/>
                <a:latin typeface="Comic Sans MS" pitchFamily="66" charset="0"/>
              </a:rPr>
              <a:t>(due primarily to catecholamine stimulation of </a:t>
            </a:r>
            <a:r>
              <a:rPr lang="en-US" sz="2400" dirty="0" err="1" smtClean="0">
                <a:effectLst/>
                <a:latin typeface="Comic Sans MS" pitchFamily="66" charset="0"/>
              </a:rPr>
              <a:t>lipolysis</a:t>
            </a:r>
            <a:r>
              <a:rPr lang="en-US" sz="2400" dirty="0" smtClean="0">
                <a:effectLst/>
                <a:latin typeface="Comic Sans MS" pitchFamily="66" charset="0"/>
              </a:rPr>
              <a:t> (breakdown of stored fat) leading to high levels of free fatty acids and the subsequent inhibition of glucose uptake by muscle cells. Further more , stimulation of beta-adrenergic receptors leads to </a:t>
            </a:r>
            <a:r>
              <a:rPr lang="en-US" sz="2400" dirty="0" err="1" smtClean="0">
                <a:effectLst/>
                <a:latin typeface="Comic Sans MS" pitchFamily="66" charset="0"/>
              </a:rPr>
              <a:t>glycogenolysis</a:t>
            </a:r>
            <a:r>
              <a:rPr lang="en-US" sz="2400" dirty="0" smtClean="0">
                <a:effectLst/>
                <a:latin typeface="Comic Sans MS" pitchFamily="66" charset="0"/>
              </a:rPr>
              <a:t> and </a:t>
            </a:r>
            <a:r>
              <a:rPr lang="en-US" sz="2400" dirty="0" err="1" smtClean="0">
                <a:effectLst/>
                <a:latin typeface="Comic Sans MS" pitchFamily="66" charset="0"/>
              </a:rPr>
              <a:t>gluconeogenesis</a:t>
            </a:r>
            <a:r>
              <a:rPr lang="en-US" sz="2400" dirty="0" smtClean="0">
                <a:effectLst/>
                <a:latin typeface="Comic Sans MS" pitchFamily="66" charset="0"/>
              </a:rPr>
              <a:t> and thus elevation of blood glucose levels).</a:t>
            </a:r>
          </a:p>
          <a:p>
            <a:pPr algn="l" rtl="0">
              <a:buNone/>
              <a:defRPr/>
            </a:pPr>
            <a:endParaRPr lang="en-US" sz="2400" dirty="0" smtClean="0">
              <a:latin typeface="Comic Sans MS" pitchFamily="66" charset="0"/>
            </a:endParaRPr>
          </a:p>
          <a:p>
            <a:pPr algn="l" rtl="0"/>
            <a:endParaRPr lang="en-US" sz="2400" dirty="0" smtClean="0">
              <a:latin typeface="Comic Sans MS" pitchFamily="66" charset="0"/>
            </a:endParaRPr>
          </a:p>
          <a:p>
            <a:pPr algn="l" rtl="0"/>
            <a:endParaRPr lang="en-US" sz="18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275</TotalTime>
  <Words>516</Words>
  <Application>Microsoft Office PowerPoint</Application>
  <PresentationFormat>On-screen Show (4:3)</PresentationFormat>
  <Paragraphs>56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Apex</vt:lpstr>
      <vt:lpstr>Adrenal (Suprarenal )Medulla</vt:lpstr>
      <vt:lpstr>Slide 2</vt:lpstr>
      <vt:lpstr>Slide 3</vt:lpstr>
      <vt:lpstr>Slide 4</vt:lpstr>
      <vt:lpstr>NE &amp; Epinephrine Effects </vt:lpstr>
      <vt:lpstr>NE &amp; Epinephrine Effects  (Contd) </vt:lpstr>
      <vt:lpstr>Pheochromocytoma 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 Template 2</dc:title>
  <dc:creator>USER</dc:creator>
  <cp:lastModifiedBy>Dr Taha</cp:lastModifiedBy>
  <cp:revision>27</cp:revision>
  <cp:lastPrinted>1601-01-01T00:00:00Z</cp:lastPrinted>
  <dcterms:created xsi:type="dcterms:W3CDTF">2012-01-19T08:34:52Z</dcterms:created>
  <dcterms:modified xsi:type="dcterms:W3CDTF">2013-02-19T06:39:15Z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