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61" r:id="rId4"/>
    <p:sldId id="262" r:id="rId5"/>
    <p:sldId id="276" r:id="rId6"/>
    <p:sldId id="275" r:id="rId7"/>
    <p:sldId id="281" r:id="rId8"/>
    <p:sldId id="263" r:id="rId9"/>
    <p:sldId id="277" r:id="rId10"/>
    <p:sldId id="273" r:id="rId11"/>
    <p:sldId id="265" r:id="rId12"/>
    <p:sldId id="282" r:id="rId13"/>
    <p:sldId id="278" r:id="rId14"/>
    <p:sldId id="274" r:id="rId15"/>
    <p:sldId id="279" r:id="rId16"/>
    <p:sldId id="283" r:id="rId17"/>
    <p:sldId id="280" r:id="rId18"/>
    <p:sldId id="284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1EE25-952A-4BD8-A40A-99188603BBA9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4C8BC-02FF-4C5B-8AC5-57B950B59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4C8BC-02FF-4C5B-8AC5-57B950B5900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29/04/1434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29/04/1434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29/04/1434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29/04/1434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29/04/1434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29/04/1434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29/04/1434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29/04/1434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29/04/1434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29/04/1434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29/04/1434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29/04/1434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Revision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Adrenal 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Level.</a:t>
            </a:r>
          </a:p>
          <a:p>
            <a:pPr algn="l" rtl="0"/>
            <a:r>
              <a:rPr lang="en-US" dirty="0" smtClean="0"/>
              <a:t>Comparison between R. and L. glands</a:t>
            </a:r>
          </a:p>
          <a:p>
            <a:pPr algn="l" rtl="0"/>
            <a:r>
              <a:rPr lang="en-US" dirty="0" smtClean="0"/>
              <a:t>Position </a:t>
            </a:r>
          </a:p>
          <a:p>
            <a:pPr algn="l" rtl="0"/>
            <a:r>
              <a:rPr lang="en-US" dirty="0" smtClean="0"/>
              <a:t>Shape </a:t>
            </a:r>
          </a:p>
          <a:p>
            <a:pPr algn="l" rtl="0"/>
            <a:r>
              <a:rPr lang="en-US" dirty="0" smtClean="0"/>
              <a:t>Relation </a:t>
            </a:r>
          </a:p>
          <a:p>
            <a:pPr algn="l" rtl="0"/>
            <a:r>
              <a:rPr lang="en-US" dirty="0" smtClean="0"/>
              <a:t>Blood supply.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ages (3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2222" r="13333" b="39097"/>
          <a:stretch>
            <a:fillRect/>
          </a:stretch>
        </p:blipFill>
        <p:spPr>
          <a:xfrm>
            <a:off x="4572000" y="476672"/>
            <a:ext cx="2088232" cy="2703253"/>
          </a:xfrm>
          <a:ln>
            <a:solidFill>
              <a:schemeClr val="accent1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98578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en-US" dirty="0" smtClean="0"/>
              <a:t>1- Mention the anatomical level of the adrenal glands.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 key: just above level of T12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algn="l" rtl="0">
              <a:defRPr/>
            </a:pPr>
            <a:r>
              <a:rPr lang="en-US" dirty="0" smtClean="0"/>
              <a:t>2- Mention the origin of the arterial supply of the adrenal glands ?</a:t>
            </a:r>
          </a:p>
          <a:p>
            <a:pPr lvl="0" algn="l" rtl="0">
              <a:defRPr/>
            </a:pPr>
            <a:r>
              <a:rPr lang="en-US" dirty="0" smtClean="0"/>
              <a:t>a.------------------.  </a:t>
            </a:r>
          </a:p>
          <a:p>
            <a:pPr lvl="0" algn="l" rtl="0">
              <a:defRPr/>
            </a:pPr>
            <a:r>
              <a:rPr lang="en-US" dirty="0" smtClean="0"/>
              <a:t>b.-------------------. </a:t>
            </a:r>
          </a:p>
          <a:p>
            <a:pPr lvl="0" algn="l" rtl="0">
              <a:defRPr/>
            </a:pPr>
            <a:r>
              <a:rPr lang="en-US" dirty="0" smtClean="0"/>
              <a:t>c. -------------------. </a:t>
            </a:r>
          </a:p>
          <a:p>
            <a:pPr lvl="0" algn="l" rtl="0">
              <a:defRPr/>
            </a:pPr>
            <a:r>
              <a:rPr lang="en-US" dirty="0" smtClean="0">
                <a:solidFill>
                  <a:srgbClr val="FF0000"/>
                </a:solidFill>
              </a:rPr>
              <a:t>Key : </a:t>
            </a:r>
          </a:p>
          <a:p>
            <a:pPr lvl="0" algn="l" rtl="0">
              <a:defRPr/>
            </a:pPr>
            <a:r>
              <a:rPr lang="en-US" dirty="0" smtClean="0">
                <a:solidFill>
                  <a:srgbClr val="FF0000"/>
                </a:solidFill>
              </a:rPr>
              <a:t>a. Superior suprarenal (inferior </a:t>
            </a:r>
            <a:r>
              <a:rPr lang="en-US" dirty="0" err="1" smtClean="0">
                <a:solidFill>
                  <a:srgbClr val="FF0000"/>
                </a:solidFill>
              </a:rPr>
              <a:t>pherenic</a:t>
            </a:r>
            <a:r>
              <a:rPr lang="en-US" dirty="0" smtClean="0">
                <a:solidFill>
                  <a:srgbClr val="FF0000"/>
                </a:solidFill>
              </a:rPr>
              <a:t>).</a:t>
            </a:r>
          </a:p>
          <a:p>
            <a:pPr lvl="0" algn="l" rtl="0">
              <a:defRPr/>
            </a:pPr>
            <a:r>
              <a:rPr lang="en-US" dirty="0" smtClean="0">
                <a:solidFill>
                  <a:srgbClr val="FF0000"/>
                </a:solidFill>
              </a:rPr>
              <a:t>b. middle suprarenal (abdominal aorta).</a:t>
            </a:r>
          </a:p>
          <a:p>
            <a:pPr lvl="0" algn="l" rtl="0"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c.Inferior</a:t>
            </a:r>
            <a:r>
              <a:rPr lang="en-US" dirty="0" smtClean="0">
                <a:solidFill>
                  <a:srgbClr val="FF0000"/>
                </a:solidFill>
              </a:rPr>
              <a:t> suprarenal (renal arteries)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Mention the origin of the venous drainage  of the adrenal glands ?</a:t>
            </a:r>
          </a:p>
          <a:p>
            <a:pPr algn="l" rtl="0">
              <a:defRPr/>
            </a:pPr>
            <a:r>
              <a:rPr lang="en-US" dirty="0" smtClean="0"/>
              <a:t>a.  the </a:t>
            </a:r>
            <a:r>
              <a:rPr lang="en-US" dirty="0" smtClean="0">
                <a:solidFill>
                  <a:srgbClr val="00B0F0"/>
                </a:solidFill>
              </a:rPr>
              <a:t>inferior vena cava on the right </a:t>
            </a:r>
            <a:r>
              <a:rPr lang="en-US" dirty="0" smtClean="0"/>
              <a:t> </a:t>
            </a:r>
          </a:p>
          <a:p>
            <a:pPr algn="l" rtl="0">
              <a:defRPr/>
            </a:pPr>
            <a:r>
              <a:rPr lang="en-US" dirty="0" smtClean="0"/>
              <a:t>b.  the</a:t>
            </a:r>
            <a:r>
              <a:rPr lang="en-US" dirty="0" smtClean="0">
                <a:solidFill>
                  <a:srgbClr val="00B0F0"/>
                </a:solidFill>
              </a:rPr>
              <a:t> left renal vein on the left.</a:t>
            </a:r>
          </a:p>
          <a:p>
            <a:pPr algn="l" rtl="0"/>
            <a:endParaRPr lang="en-US" dirty="0"/>
          </a:p>
        </p:txBody>
      </p:sp>
      <p:pic>
        <p:nvPicPr>
          <p:cNvPr id="1026" name="Picture 2" descr="C:\Documents and Settings\Dr.Essam\My Documents\blockes\endocrine 2013\New Folder\adrenal-anatom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784304"/>
            <a:ext cx="5111750" cy="4830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Differences between right and left adrenals </a:t>
            </a:r>
          </a:p>
          <a:p>
            <a:pPr algn="l" rtl="0"/>
            <a:r>
              <a:rPr lang="en-US" dirty="0" smtClean="0"/>
              <a:t> 1- position and shape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Pyramid       caps the upper pole</a:t>
            </a:r>
          </a:p>
          <a:p>
            <a:pPr algn="l" rtl="0"/>
            <a:r>
              <a:rPr lang="en-US" dirty="0" err="1" smtClean="0">
                <a:solidFill>
                  <a:srgbClr val="FF0000"/>
                </a:solidFill>
              </a:rPr>
              <a:t>crescentic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Extends to the </a:t>
            </a:r>
            <a:r>
              <a:rPr lang="en-US" dirty="0" err="1" smtClean="0">
                <a:solidFill>
                  <a:srgbClr val="FF0000"/>
                </a:solidFill>
              </a:rPr>
              <a:t>hilus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/>
              <a:t>2-  Relation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Right  </a:t>
            </a:r>
          </a:p>
          <a:p>
            <a:pPr algn="l" rtl="0"/>
            <a:r>
              <a:rPr lang="en-US" sz="1400" dirty="0" smtClean="0">
                <a:solidFill>
                  <a:srgbClr val="FF0000"/>
                </a:solidFill>
              </a:rPr>
              <a:t>Anterior: right lobe of the liver and inferior vena cava.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sz="1400" dirty="0" smtClean="0"/>
              <a:t>Posterior: diaphragm.</a:t>
            </a:r>
          </a:p>
          <a:p>
            <a:pPr algn="l" rtl="0"/>
            <a:r>
              <a:rPr lang="en-US" dirty="0" smtClean="0"/>
              <a:t>Left </a:t>
            </a:r>
          </a:p>
          <a:p>
            <a:pPr algn="l" rtl="0"/>
            <a:r>
              <a:rPr lang="en-US" sz="1400" dirty="0" smtClean="0">
                <a:solidFill>
                  <a:srgbClr val="FF0000"/>
                </a:solidFill>
              </a:rPr>
              <a:t>Anterior: pancreas, lesser sac, and stomach</a:t>
            </a:r>
          </a:p>
          <a:p>
            <a:pPr algn="l" rtl="0"/>
            <a:r>
              <a:rPr lang="en-US" sz="1400" dirty="0" smtClean="0">
                <a:solidFill>
                  <a:srgbClr val="FF0000"/>
                </a:solidFill>
              </a:rPr>
              <a:t>Posterior: diaphragm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Pictur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41791" y="1628800"/>
            <a:ext cx="4872030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Pituitary gland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Position </a:t>
            </a:r>
          </a:p>
          <a:p>
            <a:pPr algn="l" rtl="0"/>
            <a:r>
              <a:rPr lang="en-US" dirty="0" smtClean="0"/>
              <a:t>Relation</a:t>
            </a:r>
          </a:p>
          <a:p>
            <a:pPr algn="l" rtl="0"/>
            <a:r>
              <a:rPr lang="en-US" dirty="0" smtClean="0"/>
              <a:t>Blood supply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Pituitary gland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en-US" dirty="0" smtClean="0"/>
              <a:t>Position;</a:t>
            </a: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It lies in the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hypophyseal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fossa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the body of sphenoid bone, between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optic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chiasma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anteriorly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&amp;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mamillary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bodies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posteriorly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l"/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10" descr="pituitary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2891991"/>
            <a:ext cx="3456384" cy="3705361"/>
          </a:xfrm>
        </p:spPr>
      </p:pic>
      <p:pic>
        <p:nvPicPr>
          <p:cNvPr id="6" name="Content Placeholder 9" descr="250px-Sella_turc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09642"/>
            <a:ext cx="2952328" cy="2521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Relation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Mention important lateral , superior , posterior and inferior relations of pituitary gland </a:t>
            </a:r>
          </a:p>
          <a:p>
            <a:pPr algn="l" rtl="0"/>
            <a:endParaRPr lang="en-US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Superior: </a:t>
            </a:r>
            <a:r>
              <a:rPr lang="en-US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Diaphragma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sellae</a:t>
            </a:r>
            <a:endParaRPr lang="en-US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Inferior: </a:t>
            </a:r>
            <a:r>
              <a:rPr lang="en-US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Sphenoidal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air sinuses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Lateral: Cavernous sinuses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Anteriorly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optic </a:t>
            </a:r>
            <a:r>
              <a:rPr lang="en-US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chiasma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Posteriorly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mamillary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bodies).</a:t>
            </a:r>
          </a:p>
          <a:p>
            <a:pPr algn="l" rtl="0">
              <a:buFont typeface="Wingdings" pitchFamily="2" charset="2"/>
              <a:buChar char="q"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en-US" dirty="0"/>
          </a:p>
        </p:txBody>
      </p:sp>
      <p:pic>
        <p:nvPicPr>
          <p:cNvPr id="5" name="Content Placeholder 8" descr="pituitary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75747" y="1100218"/>
            <a:ext cx="4510355" cy="4198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 rtl="0"/>
            <a:r>
              <a:rPr lang="en-US" dirty="0" smtClean="0"/>
              <a:t>Blood supply</a:t>
            </a:r>
          </a:p>
          <a:p>
            <a:pPr algn="l" rtl="0"/>
            <a:r>
              <a:rPr lang="en-US" b="1" dirty="0" smtClean="0"/>
              <a:t>Arterial supply 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Arteries: 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Superior &amp; inferior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hypophyseal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arteries 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(branches of internal carotid artery)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Venous drainage 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Veins: </a:t>
            </a:r>
          </a:p>
          <a:p>
            <a:pPr algn="l" rtl="0"/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hypophyseal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veins 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drain into cavernous sinuses.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2" descr="C:\Documents and Settings\user1\My Documents\My Pictures\pituitary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7565" y="1628800"/>
            <a:ext cx="3153950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 gland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Fascia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Level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Relation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Identify structures </a:t>
            </a:r>
            <a:endParaRPr lang="en-US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Blood supply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Clinical </a:t>
            </a:r>
          </a:p>
          <a:p>
            <a:pPr algn="l" rtl="0">
              <a:buFont typeface="Wingdings" pitchFamily="2" charset="2"/>
              <a:buChar char="§"/>
            </a:pPr>
            <a:endParaRPr lang="en-US" dirty="0" smtClean="0"/>
          </a:p>
          <a:p>
            <a:pPr algn="l" rtl="0">
              <a:buFont typeface="Wingdings" pitchFamily="2" charset="2"/>
              <a:buChar char="q"/>
            </a:pPr>
            <a:endParaRPr lang="en-US" dirty="0" smtClean="0"/>
          </a:p>
          <a:p>
            <a:pPr algn="l" rtl="0"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Relation of thyroid gland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98776" cy="4691063"/>
          </a:xfrm>
        </p:spPr>
        <p:txBody>
          <a:bodyPr>
            <a:normAutofit/>
          </a:bodyPr>
          <a:lstStyle/>
          <a:p>
            <a:pPr algn="l"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b="1" dirty="0" smtClean="0"/>
              <a:t>Mention 2 nerves related to the thyroid gland </a:t>
            </a:r>
            <a:r>
              <a:rPr lang="en-US" b="1" u="sng" dirty="0" smtClean="0"/>
              <a:t>medially </a:t>
            </a:r>
            <a:r>
              <a:rPr lang="en-US" b="1" dirty="0" smtClean="0"/>
              <a:t>?                        </a:t>
            </a:r>
            <a:endParaRPr lang="en-US" dirty="0" smtClean="0"/>
          </a:p>
          <a:p>
            <a:pPr algn="l"/>
            <a:r>
              <a:rPr lang="en-US" dirty="0" smtClean="0"/>
              <a:t>A. 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/>
              <a:t>B. 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Key:</a:t>
            </a:r>
          </a:p>
          <a:p>
            <a:pPr marL="342900" indent="-342900" algn="l" rtl="0">
              <a:buAutoNum type="alphaUcPeriod"/>
            </a:pPr>
            <a:r>
              <a:rPr lang="en-US" dirty="0" smtClean="0">
                <a:solidFill>
                  <a:srgbClr val="FF0000"/>
                </a:solidFill>
              </a:rPr>
              <a:t>Recurrent laryngeal nerve . </a:t>
            </a:r>
          </a:p>
          <a:p>
            <a:pPr marL="342900" indent="-342900" algn="l" rtl="0">
              <a:buAutoNum type="alphaUcPeriod"/>
            </a:pPr>
            <a:r>
              <a:rPr lang="en-US" dirty="0" smtClean="0">
                <a:solidFill>
                  <a:srgbClr val="FF0000"/>
                </a:solidFill>
              </a:rPr>
              <a:t>External laryngeal nerve.</a:t>
            </a:r>
          </a:p>
          <a:p>
            <a:pPr algn="l" rtl="0"/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b="1" dirty="0" smtClean="0"/>
              <a:t>Mention 2 structures related to both isthmus and lobe of the thyroid gland </a:t>
            </a:r>
            <a:r>
              <a:rPr lang="en-US" b="1" u="sng" dirty="0" err="1" smtClean="0"/>
              <a:t>Anteriorly</a:t>
            </a:r>
            <a:r>
              <a:rPr lang="en-US" b="1" u="sng" dirty="0" smtClean="0"/>
              <a:t>.</a:t>
            </a:r>
          </a:p>
          <a:p>
            <a:pPr algn="l" rtl="0"/>
            <a:r>
              <a:rPr lang="en-US" dirty="0" smtClean="0"/>
              <a:t>1- -----------------------</a:t>
            </a:r>
          </a:p>
          <a:p>
            <a:pPr algn="l" rtl="0"/>
            <a:r>
              <a:rPr lang="en-US" dirty="0" smtClean="0"/>
              <a:t>2-------------------------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Key: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1- </a:t>
            </a:r>
            <a:r>
              <a:rPr lang="en-US" dirty="0" err="1" smtClean="0">
                <a:solidFill>
                  <a:srgbClr val="FF0000"/>
                </a:solidFill>
              </a:rPr>
              <a:t>Sternothyroid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b="1" dirty="0" smtClean="0"/>
              <a:t>                                                                                             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2- </a:t>
            </a:r>
            <a:r>
              <a:rPr lang="en-US" dirty="0" err="1" smtClean="0">
                <a:solidFill>
                  <a:srgbClr val="FF0000"/>
                </a:solidFill>
              </a:rPr>
              <a:t>Sternohyoid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1772816"/>
            <a:ext cx="4413887" cy="2975106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F66122-008-f1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825" y="1322288"/>
            <a:ext cx="3609975" cy="375463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4032448" cy="4691063"/>
          </a:xfrm>
        </p:spPr>
        <p:txBody>
          <a:bodyPr/>
          <a:lstStyle/>
          <a:p>
            <a:pPr algn="l" rtl="0"/>
            <a:r>
              <a:rPr lang="en-US" dirty="0" smtClean="0"/>
              <a:t>With thyrodictomy operation </a:t>
            </a:r>
          </a:p>
          <a:p>
            <a:pPr algn="l" rtl="0"/>
            <a:r>
              <a:rPr lang="en-US" dirty="0" smtClean="0"/>
              <a:t>Mention;</a:t>
            </a:r>
          </a:p>
          <a:p>
            <a:pPr algn="l" rtl="0"/>
            <a:r>
              <a:rPr lang="en-US" dirty="0" smtClean="0"/>
              <a:t>A. Fascia incised.</a:t>
            </a:r>
          </a:p>
          <a:p>
            <a:pPr algn="l" rtl="0"/>
            <a:r>
              <a:rPr lang="en-US" dirty="0" smtClean="0"/>
              <a:t>B. Nerves protected from injury.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Key:</a:t>
            </a:r>
          </a:p>
          <a:p>
            <a:pPr algn="l">
              <a:defRPr/>
            </a:pPr>
            <a:r>
              <a:rPr lang="en-US" dirty="0" smtClean="0">
                <a:solidFill>
                  <a:srgbClr val="FF0000"/>
                </a:solidFill>
              </a:rPr>
              <a:t>A. </a:t>
            </a:r>
          </a:p>
          <a:p>
            <a:pPr algn="l">
              <a:defRPr/>
            </a:pPr>
            <a:r>
              <a:rPr lang="en-US" dirty="0" smtClean="0">
                <a:solidFill>
                  <a:srgbClr val="FF0000"/>
                </a:solidFill>
              </a:rPr>
              <a:t>1- Investing layer.</a:t>
            </a:r>
          </a:p>
          <a:p>
            <a:pPr algn="l">
              <a:defRPr/>
            </a:pPr>
            <a:r>
              <a:rPr lang="en-US" dirty="0" smtClean="0">
                <a:solidFill>
                  <a:srgbClr val="FF0000"/>
                </a:solidFill>
              </a:rPr>
              <a:t>2- </a:t>
            </a:r>
            <a:r>
              <a:rPr lang="en-US" dirty="0" err="1" smtClean="0">
                <a:solidFill>
                  <a:srgbClr val="FF0000"/>
                </a:solidFill>
              </a:rPr>
              <a:t>Pretracheal</a:t>
            </a:r>
            <a:r>
              <a:rPr lang="en-US" dirty="0" smtClean="0">
                <a:solidFill>
                  <a:srgbClr val="FF0000"/>
                </a:solidFill>
              </a:rPr>
              <a:t> layer.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B.</a:t>
            </a:r>
          </a:p>
          <a:p>
            <a:pPr algn="l" rtl="0">
              <a:defRPr/>
            </a:pPr>
            <a:r>
              <a:rPr lang="en-US" dirty="0" smtClean="0">
                <a:solidFill>
                  <a:srgbClr val="FF0000"/>
                </a:solidFill>
              </a:rPr>
              <a:t>1- The external laryngeal nerve.</a:t>
            </a:r>
          </a:p>
          <a:p>
            <a:pPr algn="l" rtl="0">
              <a:defRPr/>
            </a:pPr>
            <a:r>
              <a:rPr lang="en-US" dirty="0" smtClean="0">
                <a:solidFill>
                  <a:srgbClr val="FF0000"/>
                </a:solidFill>
              </a:rPr>
              <a:t>2- The recurrent laryngeal nerve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 rtl="0"/>
            <a:r>
              <a:rPr lang="en-US" dirty="0" smtClean="0"/>
              <a:t>Level of thyroid lobes;</a:t>
            </a:r>
          </a:p>
          <a:p>
            <a:pPr algn="l" rtl="0"/>
            <a:r>
              <a:rPr lang="en-US" dirty="0" err="1" smtClean="0">
                <a:solidFill>
                  <a:srgbClr val="FF0000"/>
                </a:solidFill>
              </a:rPr>
              <a:t>Obliqu</a:t>
            </a:r>
            <a:r>
              <a:rPr lang="en-US" dirty="0" smtClean="0">
                <a:solidFill>
                  <a:srgbClr val="FF0000"/>
                </a:solidFill>
              </a:rPr>
              <a:t> line 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Level of 4-5 tracheal rings </a:t>
            </a:r>
          </a:p>
          <a:p>
            <a:pPr algn="l" rtl="0"/>
            <a:r>
              <a:rPr lang="en-US" dirty="0" smtClean="0"/>
              <a:t>Level of thyroid Isthmus;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Front of 2- 3- 4- tracheal rings 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659" r="4411" b="7317"/>
          <a:stretch>
            <a:fillRect/>
          </a:stretch>
        </p:blipFill>
        <p:spPr>
          <a:xfrm>
            <a:off x="4598263" y="1696224"/>
            <a:ext cx="4042244" cy="3965024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Relations  </a:t>
            </a:r>
          </a:p>
          <a:p>
            <a:pPr algn="l" rtl="0">
              <a:buFont typeface="Wingdings 2"/>
              <a:buChar char=""/>
              <a:defRPr/>
            </a:pPr>
            <a:endParaRPr lang="en-US" sz="800" b="1" u="sng" dirty="0" smtClean="0"/>
          </a:p>
          <a:p>
            <a:pPr algn="l" rtl="0">
              <a:defRPr/>
            </a:pPr>
            <a:r>
              <a:rPr lang="en-US" u="sng" dirty="0" err="1" smtClean="0">
                <a:solidFill>
                  <a:srgbClr val="FF0000"/>
                </a:solidFill>
              </a:rPr>
              <a:t>Anterolaterally</a:t>
            </a:r>
            <a:r>
              <a:rPr lang="en-US" u="sng" dirty="0" smtClean="0">
                <a:solidFill>
                  <a:srgbClr val="FF0000"/>
                </a:solidFill>
              </a:rPr>
              <a:t>: </a:t>
            </a:r>
          </a:p>
          <a:p>
            <a:pPr algn="l" rtl="0">
              <a:defRPr/>
            </a:pPr>
            <a:r>
              <a:rPr lang="en-US" dirty="0" smtClean="0">
                <a:solidFill>
                  <a:srgbClr val="FF0000"/>
                </a:solidFill>
              </a:rPr>
              <a:t>1. </a:t>
            </a:r>
            <a:r>
              <a:rPr lang="en-US" dirty="0" err="1" smtClean="0">
                <a:solidFill>
                  <a:srgbClr val="FF0000"/>
                </a:solidFill>
              </a:rPr>
              <a:t>Sternothyroid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algn="l" rtl="0">
              <a:defRPr/>
            </a:pPr>
            <a:r>
              <a:rPr lang="en-US" dirty="0" smtClean="0">
                <a:solidFill>
                  <a:srgbClr val="FF0000"/>
                </a:solidFill>
              </a:rPr>
              <a:t>2. Superior  belly of </a:t>
            </a:r>
            <a:r>
              <a:rPr lang="en-US" dirty="0" err="1" smtClean="0">
                <a:solidFill>
                  <a:srgbClr val="FF0000"/>
                </a:solidFill>
              </a:rPr>
              <a:t>omohyoid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>
              <a:defRPr/>
            </a:pPr>
            <a:r>
              <a:rPr lang="en-US" dirty="0" smtClean="0">
                <a:solidFill>
                  <a:srgbClr val="FF0000"/>
                </a:solidFill>
              </a:rPr>
              <a:t>3. </a:t>
            </a:r>
            <a:r>
              <a:rPr lang="en-US" dirty="0" err="1" smtClean="0">
                <a:solidFill>
                  <a:srgbClr val="FF0000"/>
                </a:solidFill>
              </a:rPr>
              <a:t>Sternohyoid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algn="l" rtl="0">
              <a:defRPr/>
            </a:pPr>
            <a:r>
              <a:rPr lang="en-US" dirty="0" smtClean="0">
                <a:solidFill>
                  <a:srgbClr val="FF0000"/>
                </a:solidFill>
              </a:rPr>
              <a:t>4. </a:t>
            </a:r>
            <a:r>
              <a:rPr lang="en-US" dirty="0" err="1" smtClean="0">
                <a:solidFill>
                  <a:srgbClr val="FF0000"/>
                </a:solidFill>
              </a:rPr>
              <a:t>Sternomastoid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algn="l" rtl="0"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Posterior:</a:t>
            </a:r>
          </a:p>
          <a:p>
            <a:pPr algn="l" rtl="0">
              <a:defRPr/>
            </a:pPr>
            <a:r>
              <a:rPr lang="en-US" dirty="0" smtClean="0">
                <a:solidFill>
                  <a:srgbClr val="FF0000"/>
                </a:solidFill>
              </a:rPr>
              <a:t>Carotid sheath &amp;  its contents.</a:t>
            </a:r>
          </a:p>
          <a:p>
            <a:pPr algn="l" rtl="0"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Medially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</a:p>
          <a:p>
            <a:pPr algn="l" rtl="0">
              <a:defRPr/>
            </a:pPr>
            <a:r>
              <a:rPr lang="en-US" i="1" u="sng" dirty="0" smtClean="0">
                <a:solidFill>
                  <a:srgbClr val="FF0000"/>
                </a:solidFill>
              </a:rPr>
              <a:t>Above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algn="l" rtl="0">
              <a:defRPr/>
            </a:pPr>
            <a:r>
              <a:rPr lang="en-US" dirty="0" smtClean="0">
                <a:solidFill>
                  <a:srgbClr val="FF0000"/>
                </a:solidFill>
              </a:rPr>
              <a:t> Larynx &amp; pharynx .</a:t>
            </a:r>
          </a:p>
          <a:p>
            <a:pPr algn="l" rtl="0">
              <a:defRPr/>
            </a:pPr>
            <a:r>
              <a:rPr lang="en-US" i="1" u="sng" dirty="0" smtClean="0">
                <a:solidFill>
                  <a:srgbClr val="FF0000"/>
                </a:solidFill>
              </a:rPr>
              <a:t>Below: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l" rtl="0">
              <a:defRPr/>
            </a:pPr>
            <a:r>
              <a:rPr lang="en-US" dirty="0" smtClean="0">
                <a:solidFill>
                  <a:srgbClr val="FF0000"/>
                </a:solidFill>
              </a:rPr>
              <a:t>Trachea &amp; esophagus.</a:t>
            </a:r>
          </a:p>
          <a:p>
            <a:pPr algn="l" rtl="0"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Recurrent laryngeal nerve in between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algn="l" rtl="0"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Cricothyroid</a:t>
            </a:r>
            <a:r>
              <a:rPr lang="en-US" dirty="0" smtClean="0">
                <a:solidFill>
                  <a:srgbClr val="FF0000"/>
                </a:solidFill>
              </a:rPr>
              <a:t>  muscle &amp; external laryngeal nerve.</a:t>
            </a:r>
          </a:p>
          <a:p>
            <a:pPr algn="l" rtl="0">
              <a:buFont typeface="Wingdings 2"/>
              <a:buChar char=""/>
              <a:defRPr/>
            </a:pPr>
            <a:endParaRPr lang="en-US" sz="1600" dirty="0" smtClean="0"/>
          </a:p>
          <a:p>
            <a:pPr algn="l" rtl="0">
              <a:buFont typeface="Wingdings 2"/>
              <a:buChar char=""/>
              <a:defRPr/>
            </a:pPr>
            <a:endParaRPr lang="en-US" sz="800" dirty="0" smtClean="0"/>
          </a:p>
          <a:p>
            <a:pPr algn="l" rtl="0">
              <a:defRPr/>
            </a:pPr>
            <a:r>
              <a:rPr lang="en-US" sz="800" dirty="0" smtClean="0"/>
              <a:t> </a:t>
            </a:r>
          </a:p>
          <a:p>
            <a:pPr algn="l" rtl="0"/>
            <a:endParaRPr lang="en-US" dirty="0"/>
          </a:p>
        </p:txBody>
      </p:sp>
      <p:pic>
        <p:nvPicPr>
          <p:cNvPr id="7" name="Content Placeholder 6" descr="E:\dad\Student Gray\8. Head and neck\F66122-008-f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764"/>
          <a:stretch>
            <a:fillRect/>
          </a:stretch>
        </p:blipFill>
        <p:spPr bwMode="auto">
          <a:xfrm>
            <a:off x="3575050" y="641368"/>
            <a:ext cx="5111750" cy="511647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Relation of the isthmus</a:t>
            </a:r>
          </a:p>
          <a:p>
            <a:pPr algn="l" rtl="0"/>
            <a:r>
              <a:rPr lang="en-US" u="sng" dirty="0" err="1" smtClean="0">
                <a:solidFill>
                  <a:srgbClr val="FF0000"/>
                </a:solidFill>
              </a:rPr>
              <a:t>Anteriorly</a:t>
            </a:r>
            <a:r>
              <a:rPr lang="en-US" u="sng" dirty="0" smtClean="0">
                <a:solidFill>
                  <a:srgbClr val="FF0000"/>
                </a:solidFill>
              </a:rPr>
              <a:t>: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1- </a:t>
            </a:r>
            <a:r>
              <a:rPr lang="en-US" dirty="0" err="1" smtClean="0">
                <a:solidFill>
                  <a:srgbClr val="FF0000"/>
                </a:solidFill>
              </a:rPr>
              <a:t>Sternothyroid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2- </a:t>
            </a:r>
            <a:r>
              <a:rPr lang="en-US" dirty="0" err="1" smtClean="0">
                <a:solidFill>
                  <a:srgbClr val="FF0000"/>
                </a:solidFill>
              </a:rPr>
              <a:t>Sternohyoid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3- Anterior jugular vein,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4- Fascia &amp; skin.</a:t>
            </a:r>
          </a:p>
          <a:p>
            <a:pPr algn="l" rtl="0"/>
            <a:r>
              <a:rPr lang="en-US" u="sng" dirty="0" err="1" smtClean="0">
                <a:solidFill>
                  <a:srgbClr val="FF0000"/>
                </a:solidFill>
              </a:rPr>
              <a:t>Posteriorly</a:t>
            </a:r>
            <a:r>
              <a:rPr lang="en-US" u="sng" dirty="0" smtClean="0">
                <a:solidFill>
                  <a:srgbClr val="FF0000"/>
                </a:solidFill>
              </a:rPr>
              <a:t>: 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nd</a:t>
            </a:r>
            <a:r>
              <a:rPr lang="en-US" dirty="0" smtClean="0">
                <a:solidFill>
                  <a:srgbClr val="FF0000"/>
                </a:solidFill>
              </a:rPr>
              <a:t>,3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dirty="0" smtClean="0">
                <a:solidFill>
                  <a:srgbClr val="FF0000"/>
                </a:solidFill>
              </a:rPr>
              <a:t>, &amp;4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tracheal rings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Terminal branches of the two superior thyroid arteries as they </a:t>
            </a:r>
            <a:r>
              <a:rPr lang="en-US" dirty="0" err="1" smtClean="0">
                <a:solidFill>
                  <a:srgbClr val="FF0000"/>
                </a:solidFill>
              </a:rPr>
              <a:t>anastomosis</a:t>
            </a:r>
            <a:r>
              <a:rPr lang="en-US" dirty="0" smtClean="0">
                <a:solidFill>
                  <a:srgbClr val="FF0000"/>
                </a:solidFill>
              </a:rPr>
              <a:t> along the upper border.</a:t>
            </a:r>
          </a:p>
          <a:p>
            <a:pPr algn="l" rtl="0"/>
            <a:endParaRPr lang="en-US" dirty="0"/>
          </a:p>
        </p:txBody>
      </p:sp>
      <p:pic>
        <p:nvPicPr>
          <p:cNvPr id="7" name="Picture 8" descr="E:\dad\Student Gray\8. Head and neck\F66122-008-f1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128"/>
          <a:stretch>
            <a:fillRect/>
          </a:stretch>
        </p:blipFill>
        <p:spPr bwMode="auto">
          <a:xfrm>
            <a:off x="3575050" y="878776"/>
            <a:ext cx="5111750" cy="46416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ages (1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404664"/>
            <a:ext cx="3178765" cy="2732162"/>
          </a:xfrm>
          <a:ln>
            <a:solidFill>
              <a:schemeClr val="accent1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02832" cy="4691063"/>
          </a:xfrm>
        </p:spPr>
        <p:txBody>
          <a:bodyPr/>
          <a:lstStyle/>
          <a:p>
            <a:pPr algn="l" rtl="0"/>
            <a:r>
              <a:rPr lang="en-US" dirty="0" smtClean="0"/>
              <a:t>For the thyroid gland Mention;</a:t>
            </a:r>
          </a:p>
          <a:p>
            <a:pPr marL="342900" indent="-342900" algn="l" rtl="0">
              <a:buAutoNum type="alphaUcPeriod"/>
            </a:pPr>
            <a:r>
              <a:rPr lang="en-US" dirty="0" smtClean="0"/>
              <a:t>origin of the arterial supply  </a:t>
            </a:r>
          </a:p>
          <a:p>
            <a:pPr marL="342900" indent="-342900" algn="l" rtl="0">
              <a:buAutoNum type="alphaUcPeriod"/>
            </a:pPr>
            <a:r>
              <a:rPr lang="en-US" dirty="0" smtClean="0"/>
              <a:t>end of the venous drainage.                             </a:t>
            </a:r>
          </a:p>
          <a:p>
            <a:pPr algn="l" rtl="0"/>
            <a:r>
              <a:rPr lang="en-US" dirty="0" smtClean="0"/>
              <a:t>A.------------------- </a:t>
            </a:r>
          </a:p>
          <a:p>
            <a:pPr algn="l" rtl="0"/>
            <a:r>
              <a:rPr lang="en-US" dirty="0" smtClean="0"/>
              <a:t>B. -------------------.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Key: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1- external carotid artery 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2- aortic arch or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brachiocephalic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artery.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3- thyrocervical trunk of 1st part of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subclavian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artery.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1- internal jugular.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2- left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brachiocephalic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/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3999" t="4082" b="6268"/>
          <a:stretch>
            <a:fillRect/>
          </a:stretch>
        </p:blipFill>
        <p:spPr>
          <a:xfrm>
            <a:off x="5580112" y="3429000"/>
            <a:ext cx="2823882" cy="32003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00CC"/>
                </a:solidFill>
              </a:rPr>
              <a:t>Veins of Thyroid Gland</a:t>
            </a:r>
            <a:br>
              <a:rPr lang="en-US" dirty="0" smtClean="0">
                <a:solidFill>
                  <a:srgbClr val="0000CC"/>
                </a:solidFill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 algn="l"/>
            <a:r>
              <a:rPr lang="en-US" b="1" dirty="0" smtClean="0">
                <a:solidFill>
                  <a:srgbClr val="FF0000"/>
                </a:solidFill>
              </a:rPr>
              <a:t>1-Superior thyroid vein                                           internal jugular </a:t>
            </a:r>
          </a:p>
          <a:p>
            <a:pPr marL="342900" indent="-342900" algn="l"/>
            <a:r>
              <a:rPr lang="en-US" b="1" dirty="0" smtClean="0">
                <a:solidFill>
                  <a:srgbClr val="FF0000"/>
                </a:solidFill>
              </a:rPr>
              <a:t>2- Middle thyroid vein                                              internal jugular</a:t>
            </a:r>
          </a:p>
          <a:p>
            <a:pPr marL="342900" indent="-342900" algn="l"/>
            <a:r>
              <a:rPr lang="en-US" b="1" dirty="0" smtClean="0">
                <a:solidFill>
                  <a:srgbClr val="FF0000"/>
                </a:solidFill>
              </a:rPr>
              <a:t>3- Inferior thyroid vein                                            left </a:t>
            </a:r>
            <a:r>
              <a:rPr lang="en-US" b="1" dirty="0" err="1" smtClean="0">
                <a:solidFill>
                  <a:srgbClr val="FF0000"/>
                </a:solidFill>
              </a:rPr>
              <a:t>brachiocephalic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algn="l"/>
            <a:endParaRPr lang="en-US" dirty="0"/>
          </a:p>
        </p:txBody>
      </p:sp>
      <p:pic>
        <p:nvPicPr>
          <p:cNvPr id="5" name="Content Placeholder 4" descr="E:\dad\Student Gray\8. Head and neck\F66122-008-f2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322" b="5978"/>
          <a:stretch>
            <a:fillRect/>
          </a:stretch>
        </p:blipFill>
        <p:spPr>
          <a:xfrm>
            <a:off x="3575050" y="948690"/>
            <a:ext cx="5111750" cy="4501833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584</Words>
  <Application>Microsoft Office PowerPoint</Application>
  <PresentationFormat>On-screen Show (4:3)</PresentationFormat>
  <Paragraphs>146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سمة Office</vt:lpstr>
      <vt:lpstr>  Revision </vt:lpstr>
      <vt:lpstr>Thyroid gland </vt:lpstr>
      <vt:lpstr>Relation of thyroid gland </vt:lpstr>
      <vt:lpstr>Slide 4</vt:lpstr>
      <vt:lpstr>Slide 5</vt:lpstr>
      <vt:lpstr>Slide 6</vt:lpstr>
      <vt:lpstr>Slide 7</vt:lpstr>
      <vt:lpstr>Slide 8</vt:lpstr>
      <vt:lpstr>Veins of Thyroid Gland </vt:lpstr>
      <vt:lpstr>Adrenal gland</vt:lpstr>
      <vt:lpstr>Slide 11</vt:lpstr>
      <vt:lpstr>Slide 12</vt:lpstr>
      <vt:lpstr>Slide 13</vt:lpstr>
      <vt:lpstr>Pituitary gland </vt:lpstr>
      <vt:lpstr>Pituitary gland </vt:lpstr>
      <vt:lpstr>Relation 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revision </dc:title>
  <cp:lastModifiedBy>Dr.Essam Eldin Abdel Hady Salama</cp:lastModifiedBy>
  <cp:revision>69</cp:revision>
  <dcterms:modified xsi:type="dcterms:W3CDTF">2013-03-11T07:57:33Z</dcterms:modified>
</cp:coreProperties>
</file>