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58" r:id="rId4"/>
    <p:sldId id="320" r:id="rId5"/>
    <p:sldId id="321" r:id="rId6"/>
    <p:sldId id="420" r:id="rId7"/>
    <p:sldId id="419" r:id="rId8"/>
    <p:sldId id="417" r:id="rId9"/>
    <p:sldId id="421" r:id="rId10"/>
    <p:sldId id="412" r:id="rId11"/>
    <p:sldId id="418" r:id="rId12"/>
    <p:sldId id="260" r:id="rId13"/>
    <p:sldId id="318" r:id="rId14"/>
    <p:sldId id="294" r:id="rId15"/>
    <p:sldId id="407" r:id="rId16"/>
    <p:sldId id="261" r:id="rId17"/>
    <p:sldId id="322" r:id="rId18"/>
    <p:sldId id="296" r:id="rId19"/>
    <p:sldId id="422" r:id="rId20"/>
    <p:sldId id="423" r:id="rId21"/>
    <p:sldId id="262" r:id="rId22"/>
    <p:sldId id="298" r:id="rId23"/>
    <p:sldId id="408" r:id="rId24"/>
    <p:sldId id="263" r:id="rId25"/>
    <p:sldId id="330" r:id="rId26"/>
    <p:sldId id="4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7" autoAdjust="0"/>
  </p:normalViewPr>
  <p:slideViewPr>
    <p:cSldViewPr>
      <p:cViewPr varScale="1">
        <p:scale>
          <a:sx n="78" d="100"/>
          <a:sy n="78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F5C2-8B84-4169-828A-A99B60AB767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C58DD-7CAB-4B82-B128-AEB1F85CB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40910-1DAE-4444-91F1-873AC465C35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normal weight of the thyroid, in grams, is also the same as its 24 hour radioactive iodine uptake percentage. Why? Ans: Because it take up 1% per gram.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84100-9CB1-490D-B5AF-68CBBBAB25A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F00C5-0ED9-49B8-9DA2-EDDE484AEFC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Section</a:t>
            </a:r>
            <a:r>
              <a:rPr lang="en-US" baseline="0" dirty="0" smtClean="0"/>
              <a:t> shows thyroid follicles lined by columnar and high </a:t>
            </a:r>
            <a:r>
              <a:rPr lang="en-US" baseline="0" dirty="0" err="1" smtClean="0"/>
              <a:t>cuboidal</a:t>
            </a:r>
            <a:r>
              <a:rPr lang="en-US" baseline="0" dirty="0" smtClean="0"/>
              <a:t> cells with evidence of peripheral vacuoles within the </a:t>
            </a:r>
            <a:r>
              <a:rPr lang="en-US" baseline="0" dirty="0" err="1" smtClean="0"/>
              <a:t>intrafollicular</a:t>
            </a:r>
            <a:r>
              <a:rPr lang="en-US" baseline="0" dirty="0" smtClean="0"/>
              <a:t> colloid material . Note the presence of  peripheral smaller thyroid follicles devoid of colloid but lined by similar cells . Lymphocytic infiltration of the thyroid gland is sometimes seen in </a:t>
            </a:r>
            <a:r>
              <a:rPr lang="en-US" baseline="0" dirty="0" err="1" smtClean="0"/>
              <a:t>thyrotoxicosis</a:t>
            </a:r>
            <a:r>
              <a:rPr lang="en-US" baseline="0" dirty="0" smtClean="0"/>
              <a:t> . This feature is not , however , seen in the picture above . 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353A5-1103-4714-B2FC-0E6BE72BB3E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diagnosis of Hashimoto thyroiditis requires not only lymphoid follicles in the thyroid, but SECONDARY (i.e., germinal centers) follicles should be present. If the thyroid gland looks like a lymph node, the diagnosis is Hashimoto thyroiditis, Hashimoto = auto-immune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975BF-2CA6-4211-9C6B-75645B9BEC6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EXTREMELY well encapsulated tumor. Benign.      It is sometimes difficult to tell a well-differentiated follicular carcinoma from a follicular adenoma. Thus, patients with follicular neoplasm are treated with subtotal </a:t>
            </a:r>
            <a:r>
              <a:rPr lang="en-US" dirty="0" err="1" smtClean="0"/>
              <a:t>thyroidectomy</a:t>
            </a:r>
            <a:r>
              <a:rPr lang="en-US" dirty="0" smtClean="0"/>
              <a:t> just to be on the safe side.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5008B-FCE9-4A27-816B-F99ACCBEB65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Papillary </a:t>
            </a:r>
            <a:r>
              <a:rPr lang="en-US" dirty="0" err="1" smtClean="0"/>
              <a:t>neoplasms</a:t>
            </a:r>
            <a:r>
              <a:rPr lang="en-US" dirty="0" smtClean="0"/>
              <a:t> do NOT usually look uniform on cut surface. This neoplasm can be multifocal, because of the propensity to invade </a:t>
            </a:r>
            <a:r>
              <a:rPr lang="en-US" dirty="0" err="1" smtClean="0"/>
              <a:t>lymphatics</a:t>
            </a:r>
            <a:r>
              <a:rPr lang="en-US" dirty="0" smtClean="0"/>
              <a:t> within thyroid, and lymph node metastases are common.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Orphan Annie cells are seen in papillary carcinoma in which considerably cytoplasm has </a:t>
            </a:r>
            <a:r>
              <a:rPr lang="en-US" dirty="0" err="1" smtClean="0"/>
              <a:t>invaginated</a:t>
            </a:r>
            <a:r>
              <a:rPr lang="en-US" dirty="0" smtClean="0"/>
              <a:t> into the nucleus.</a:t>
            </a:r>
            <a:endParaRPr lang="en-US" sz="1800" b="1" dirty="0" smtClean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369A9-A8AC-4A9A-8313-5EAFAA79BDB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tumor is enclosed within an attenuated cortex and shows areas of </a:t>
            </a:r>
            <a:r>
              <a:rPr lang="en-US" dirty="0" err="1" smtClean="0"/>
              <a:t>haemorrhage</a:t>
            </a:r>
            <a:r>
              <a:rPr lang="en-US" dirty="0" smtClean="0"/>
              <a:t>. Arrow shows residual adrenal gland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578ABD-F541-4805-917B-96F86E113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529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ED507F-E0B1-40E7-B784-79B0E19B9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D470-7A5F-44DC-87E9-AAFAEF4C371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practical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Graves Disease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Symmetrical enlargement of thyroid gland</a:t>
            </a:r>
          </a:p>
          <a:p>
            <a:r>
              <a:rPr lang="en-US" sz="2800"/>
              <a:t>Cut-surface is homogenous, soft and appear meaty</a:t>
            </a:r>
          </a:p>
          <a:p>
            <a:r>
              <a:rPr lang="en-US" sz="2800"/>
              <a:t>Hyperplasia  and hypertrophy of follicular cells</a:t>
            </a: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052736"/>
            <a:ext cx="3168352" cy="2875756"/>
          </a:xfrm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3933056"/>
            <a:ext cx="3168352" cy="270510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15719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Section shows thyroid follicles lined by columnar and high </a:t>
            </a:r>
            <a:r>
              <a:rPr lang="en-US" sz="2000" dirty="0" err="1" smtClean="0"/>
              <a:t>cuboidal</a:t>
            </a:r>
            <a:r>
              <a:rPr lang="en-US" sz="2000" dirty="0" smtClean="0"/>
              <a:t> cells with evidence of peripheral vacuoles within the </a:t>
            </a:r>
            <a:r>
              <a:rPr lang="en-US" sz="2000" dirty="0" err="1" smtClean="0"/>
              <a:t>intrafollicular</a:t>
            </a:r>
            <a:r>
              <a:rPr lang="en-US" sz="2000" dirty="0" smtClean="0"/>
              <a:t> colloid material . Note the presence of  peripheral smaller thyroid follicles devoid of colloid but lined by similar cells . Lymphocytic infiltration of the thyroid gland is sometimes seen in </a:t>
            </a:r>
            <a:r>
              <a:rPr lang="en-US" sz="2000" dirty="0" err="1" smtClean="0"/>
              <a:t>thyrotoxicosis</a:t>
            </a:r>
            <a:r>
              <a:rPr lang="en-US" sz="2000" dirty="0" smtClean="0"/>
              <a:t> . This feature is not , however , seen in the picture above 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3- </a:t>
            </a:r>
            <a:r>
              <a:rPr lang="en-US" sz="3600" dirty="0" err="1" smtClean="0"/>
              <a:t>Hashimotos</a:t>
            </a:r>
            <a:r>
              <a:rPr lang="en-US" sz="3600" dirty="0" smtClean="0"/>
              <a:t> </a:t>
            </a:r>
            <a:r>
              <a:rPr lang="en-US" sz="3600" dirty="0" err="1" smtClean="0"/>
              <a:t>thyroiditis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Hashimoto Thyroiditis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196752"/>
            <a:ext cx="3563888" cy="4495800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Diffuse </a:t>
            </a:r>
            <a:r>
              <a:rPr lang="en-US" sz="2800" dirty="0" smtClean="0"/>
              <a:t>enlargement.</a:t>
            </a:r>
            <a:endParaRPr lang="en-US" sz="2800" dirty="0"/>
          </a:p>
          <a:p>
            <a:r>
              <a:rPr lang="en-US" sz="2800" dirty="0"/>
              <a:t>Firm or </a:t>
            </a:r>
            <a:r>
              <a:rPr lang="en-US" sz="2800" dirty="0" smtClean="0"/>
              <a:t>rubbery.</a:t>
            </a:r>
            <a:endParaRPr lang="en-US" sz="2800" dirty="0"/>
          </a:p>
          <a:p>
            <a:r>
              <a:rPr lang="en-US" sz="2800" dirty="0"/>
              <a:t>Pale, yellow-tan, firm &amp; somewhat nodular cut surface</a:t>
            </a:r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4744"/>
            <a:ext cx="5508104" cy="5112568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0" y="620687"/>
            <a:ext cx="4040188" cy="86409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  <p:pic>
        <p:nvPicPr>
          <p:cNvPr id="8" name="Picture 2" descr="H:\Cotran\Images\CH26\F02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464496" cy="504056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196752"/>
            <a:ext cx="403244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Massive </a:t>
            </a:r>
            <a:r>
              <a:rPr lang="en-US" sz="2800" dirty="0" err="1" smtClean="0"/>
              <a:t>lympho-plasmcytic</a:t>
            </a:r>
            <a:r>
              <a:rPr lang="en-US" sz="2800" dirty="0" smtClean="0"/>
              <a:t> infiltration with lymphoid follicles formation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Destruction of thyroid follicles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Remaining follicles are small and many are lined by </a:t>
            </a:r>
            <a:r>
              <a:rPr lang="en-US" sz="2800" dirty="0" err="1" smtClean="0"/>
              <a:t>Hurthle</a:t>
            </a:r>
            <a:r>
              <a:rPr lang="en-US" sz="2800" dirty="0" smtClean="0"/>
              <a:t> cells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Increased interstitial connective tissue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3768" y="332656"/>
            <a:ext cx="3938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Hashimoto </a:t>
            </a:r>
            <a:r>
              <a:rPr lang="en-US" sz="3200" b="1" dirty="0" err="1" smtClean="0"/>
              <a:t>Thyroiditis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4- Follicular adenoma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Follicular Adenoma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1484784"/>
            <a:ext cx="3810000" cy="4495800"/>
          </a:xfrm>
        </p:spPr>
        <p:txBody>
          <a:bodyPr/>
          <a:lstStyle/>
          <a:p>
            <a:r>
              <a:rPr lang="en-US" sz="2800" dirty="0" smtClean="0"/>
              <a:t>Solitary</a:t>
            </a:r>
          </a:p>
          <a:p>
            <a:r>
              <a:rPr lang="en-US" sz="2800" dirty="0" smtClean="0"/>
              <a:t>Variably sized</a:t>
            </a:r>
          </a:p>
          <a:p>
            <a:r>
              <a:rPr lang="en-US" sz="2800" dirty="0" smtClean="0"/>
              <a:t>Encapsulated</a:t>
            </a:r>
          </a:p>
          <a:p>
            <a:r>
              <a:rPr lang="en-US" sz="2800" dirty="0" smtClean="0"/>
              <a:t>Well-circumscribed </a:t>
            </a:r>
          </a:p>
          <a:p>
            <a:r>
              <a:rPr lang="en-US" sz="2800" dirty="0" smtClean="0"/>
              <a:t>With </a:t>
            </a:r>
            <a:r>
              <a:rPr lang="en-US" sz="2800" dirty="0"/>
              <a:t>homogenous gray-white to red-brown cut-surface</a:t>
            </a:r>
          </a:p>
          <a:p>
            <a:r>
              <a:rPr lang="en-US" sz="2800" dirty="0"/>
              <a:t>+/- degenerative changes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4968552" cy="5328592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41682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is a well circumscribed light brown and circular tumor nodule which is surrounded by a thick and whitish capsule . The surrounding  thyroid tissue is unremarkable . The features are consistent with a follicular adenoma of thyroid gland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OwoEg7Db_AE/TTZFQ3-qILI/AAAAAAAABo4/KiOsDqlUmXI/s320/follicular%2Badenoma%2Bof%2Bthe%2Bthyr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340768"/>
            <a:ext cx="6120681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1196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979712" y="450912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15-25 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04664"/>
            <a:ext cx="32698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Normal anatomy of thyroid gland</a:t>
            </a:r>
            <a:endParaRPr lang="en-US" dirty="0"/>
          </a:p>
        </p:txBody>
      </p:sp>
      <p:pic>
        <p:nvPicPr>
          <p:cNvPr id="5" name="Picture 1027" descr="http://www.crump.ucla.edu:8801/NM-Mediabook/figures/ENDOCRINE/thyroid_histolog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53008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adiology.uchc.edu/eatlas/images/Endo/558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60840" cy="48965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5373216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red arrow is located within the adenoma. € Although composed of follicular cells, little colloid is seen. € The blue arrow points to the capsule of the adenoma, a few strands of connective tissue. € The yellow arrow points to colloid within a large normal follicle.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</a:t>
            </a:r>
            <a:r>
              <a:rPr lang="en-US" sz="3600" smtClean="0"/>
              <a:t>- </a:t>
            </a:r>
            <a:r>
              <a:rPr lang="en-US" sz="3600" dirty="0" smtClean="0"/>
              <a:t>Papillary thyroid carcinoma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A relatively well circumscribed pale and firm nodule showing a whitish cut surface with vague scattered  </a:t>
            </a:r>
            <a:r>
              <a:rPr lang="en-US" sz="2400" smtClean="0"/>
              <a:t>papillary areas 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ibrary.med.utah.edu/WebPath/jpeg4/ENDO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320480" cy="53285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9512" y="57332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Sections show a papillary neoplasm consisting of papillary fronds lined by overlapping clear nuclei ( Orphan Annie nuclei ). Calcified </a:t>
            </a:r>
            <a:r>
              <a:rPr lang="en-US" dirty="0" err="1" smtClean="0"/>
              <a:t>Psammoma</a:t>
            </a:r>
            <a:r>
              <a:rPr lang="en-US" dirty="0" smtClean="0"/>
              <a:t> bodies are also seen .</a:t>
            </a:r>
            <a:endParaRPr lang="en-US" dirty="0"/>
          </a:p>
        </p:txBody>
      </p:sp>
      <p:pic>
        <p:nvPicPr>
          <p:cNvPr id="5" name="Picture 2" descr="http://library.med.utah.edu/WebPath/jpeg4/ENDO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49999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6-Pheochromocytoma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5724128" cy="626469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076056" y="5805264"/>
            <a:ext cx="648072" cy="36004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520" y="2204864"/>
            <a:ext cx="2232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figure shows a single partly pale and partly hemorrhagic adrenal </a:t>
            </a:r>
            <a:r>
              <a:rPr lang="en-US" sz="2000" b="1" dirty="0" err="1" smtClean="0"/>
              <a:t>medullary</a:t>
            </a:r>
            <a:r>
              <a:rPr lang="en-US" sz="2000" b="1" dirty="0" smtClean="0"/>
              <a:t> mass which appears to be compressing the adrenal cortex        ( arrow 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332656"/>
            <a:ext cx="319055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u="sng" dirty="0" err="1" smtClean="0"/>
              <a:t>Pheochromocytoma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41200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99792" y="548680"/>
            <a:ext cx="3620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u="sng" dirty="0" err="1" smtClean="0"/>
              <a:t>Pheochromocytoma</a:t>
            </a:r>
            <a:endParaRPr lang="en-US" sz="32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95536" y="1628800"/>
            <a:ext cx="2664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Characteristic  nests of cells “</a:t>
            </a:r>
            <a:r>
              <a:rPr lang="en-US" sz="2400" dirty="0" err="1" smtClean="0"/>
              <a:t>Zellballen</a:t>
            </a:r>
            <a:r>
              <a:rPr lang="en-US" sz="2400" dirty="0" smtClean="0"/>
              <a:t>” seen. </a:t>
            </a:r>
          </a:p>
          <a:p>
            <a:endParaRPr lang="en-US" sz="2400" dirty="0" smtClean="0"/>
          </a:p>
          <a:p>
            <a:r>
              <a:rPr lang="en-US" sz="2400" dirty="0" smtClean="0"/>
              <a:t>The cells are polygonal  to spindle shaped with abundant finely granular cytoplasm and nuclei with stippled ‘salt and pepper’ chromatin.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Gross and histopathology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1- </a:t>
            </a:r>
            <a:r>
              <a:rPr lang="en-US" dirty="0" err="1" smtClean="0">
                <a:solidFill>
                  <a:schemeClr val="tx1"/>
                </a:solidFill>
              </a:rPr>
              <a:t>Multinodular</a:t>
            </a:r>
            <a:r>
              <a:rPr lang="en-US" dirty="0" smtClean="0">
                <a:solidFill>
                  <a:schemeClr val="tx1"/>
                </a:solidFill>
              </a:rPr>
              <a:t> goiter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Multinodular Goiter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5661248"/>
            <a:ext cx="3600400" cy="1196752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Asymmetric </a:t>
            </a:r>
            <a:r>
              <a:rPr lang="en-US" sz="1600" b="1" dirty="0"/>
              <a:t>enlargement</a:t>
            </a:r>
          </a:p>
          <a:p>
            <a:r>
              <a:rPr lang="en-US" sz="1600" b="1" dirty="0" err="1"/>
              <a:t>Multinodular</a:t>
            </a:r>
            <a:endParaRPr lang="en-US" sz="1600" b="1" dirty="0"/>
          </a:p>
          <a:p>
            <a:r>
              <a:rPr lang="en-US" sz="1600" b="1" dirty="0" err="1"/>
              <a:t>Haemorrhage</a:t>
            </a:r>
            <a:endParaRPr lang="en-US" sz="1600" b="1" dirty="0"/>
          </a:p>
          <a:p>
            <a:r>
              <a:rPr lang="en-US" sz="1600" b="1" dirty="0" smtClean="0"/>
              <a:t>Cystic </a:t>
            </a:r>
            <a:r>
              <a:rPr lang="en-US" sz="1600" b="1" dirty="0"/>
              <a:t>degeneration</a:t>
            </a: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980728"/>
            <a:ext cx="4316288" cy="4663281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9580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Multinodular Goiter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484784"/>
            <a:ext cx="3810000" cy="4495800"/>
          </a:xfrm>
        </p:spPr>
        <p:txBody>
          <a:bodyPr/>
          <a:lstStyle/>
          <a:p>
            <a:r>
              <a:rPr lang="en-US" sz="2800" dirty="0" smtClean="0"/>
              <a:t>Numerous </a:t>
            </a:r>
            <a:r>
              <a:rPr lang="en-US" sz="2800" dirty="0"/>
              <a:t>follicles varying in </a:t>
            </a:r>
            <a:r>
              <a:rPr lang="en-US" sz="2800" dirty="0" smtClean="0"/>
              <a:t>size filled with colloid.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u="sng" dirty="0" smtClean="0"/>
              <a:t>We can also see</a:t>
            </a:r>
            <a:endParaRPr lang="en-US" sz="2800" u="sng" dirty="0"/>
          </a:p>
          <a:p>
            <a:r>
              <a:rPr lang="en-US" sz="2800" dirty="0" smtClean="0"/>
              <a:t>Recent </a:t>
            </a:r>
            <a:r>
              <a:rPr lang="en-US" sz="2800" dirty="0" err="1" smtClean="0"/>
              <a:t>haemorrhage</a:t>
            </a:r>
            <a:endParaRPr lang="en-US" sz="2800" dirty="0" smtClean="0"/>
          </a:p>
          <a:p>
            <a:r>
              <a:rPr lang="en-US" sz="2800" dirty="0" err="1" smtClean="0"/>
              <a:t>Haemosiderin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Calcification</a:t>
            </a:r>
          </a:p>
          <a:p>
            <a:r>
              <a:rPr lang="en-US" sz="2800" dirty="0"/>
              <a:t>Cystic </a:t>
            </a:r>
            <a:r>
              <a:rPr lang="en-US" sz="2800" dirty="0" smtClean="0"/>
              <a:t>degeneration</a:t>
            </a:r>
            <a:endParaRPr lang="en-US" sz="2800" dirty="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5184576" cy="5256583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Multinodular</a:t>
            </a:r>
            <a:r>
              <a:rPr lang="en-US" dirty="0" smtClean="0"/>
              <a:t> Goiter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941168"/>
            <a:ext cx="7128792" cy="118499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follicles are irregularly enlarged, with flattened epithelium, consistent with inactivity, in this microscopic appearance at low power of a </a:t>
            </a:r>
            <a:r>
              <a:rPr lang="en-US" sz="2400" dirty="0" err="1" smtClean="0"/>
              <a:t>multinodular</a:t>
            </a:r>
            <a:r>
              <a:rPr lang="en-US" sz="2400" dirty="0" smtClean="0"/>
              <a:t> goiter. </a:t>
            </a:r>
            <a:endParaRPr lang="en-US" sz="2400" dirty="0"/>
          </a:p>
        </p:txBody>
      </p:sp>
      <p:pic>
        <p:nvPicPr>
          <p:cNvPr id="2050" name="Picture 2" descr="http://library.med.utah.edu/WebPath/jpeg4/ENDO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544616" cy="311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dirty="0" err="1" smtClean="0"/>
              <a:t>Thyrotoxicosis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3333FF"/>
                </a:solidFill>
              </a:rPr>
              <a:t>HYPER-THYROIDISM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HYPERMETABOLISM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Tachycardia, palpitations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Increased T3, T4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Goiter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Exophthalmos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Tremor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GI hypermotility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Thyroid “storm”, life threatening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4571999" cy="3168352"/>
          </a:xfrm>
          <a:prstGeom prst="rect">
            <a:avLst/>
          </a:prstGeom>
          <a:noFill/>
        </p:spPr>
      </p:pic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2555776" y="692697"/>
            <a:ext cx="3240360" cy="5847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kumimoji="1" lang="en-US" altLang="zh-TW" sz="3200" dirty="0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“</a:t>
            </a:r>
            <a:r>
              <a:rPr kumimoji="1" lang="en-US" altLang="zh-TW" sz="3200" dirty="0" err="1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Exophthalmos</a:t>
            </a:r>
            <a:r>
              <a:rPr kumimoji="1" lang="en-US" altLang="zh-TW" sz="3200" dirty="0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”</a:t>
            </a:r>
          </a:p>
        </p:txBody>
      </p:sp>
      <p:pic>
        <p:nvPicPr>
          <p:cNvPr id="28673" name="Picture 1" descr="C:\Documents and Settings\Mr. Amer Shafie\My Documents\My Pictures\OM93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779912" cy="3121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725</Words>
  <Application>Microsoft Office PowerPoint</Application>
  <PresentationFormat>On-screen Show (4:3)</PresentationFormat>
  <Paragraphs>91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Endocrine practical block</vt:lpstr>
      <vt:lpstr>Slide 2</vt:lpstr>
      <vt:lpstr>Gross and histopathology</vt:lpstr>
      <vt:lpstr>Multinodular Goiter</vt:lpstr>
      <vt:lpstr>Multinodular Goiter</vt:lpstr>
      <vt:lpstr>Multinodular Goiter</vt:lpstr>
      <vt:lpstr>2- Thyrotoxicosis</vt:lpstr>
      <vt:lpstr>HYPER-THYROIDISM</vt:lpstr>
      <vt:lpstr>Slide 9</vt:lpstr>
      <vt:lpstr>Graves Disease</vt:lpstr>
      <vt:lpstr>Slide 11</vt:lpstr>
      <vt:lpstr>3- Hashimotos thyroiditis</vt:lpstr>
      <vt:lpstr>Hashimoto Thyroiditis</vt:lpstr>
      <vt:lpstr>Slide 14</vt:lpstr>
      <vt:lpstr>Slide 15</vt:lpstr>
      <vt:lpstr>4- Follicular adenoma</vt:lpstr>
      <vt:lpstr>Follicular Adenoma</vt:lpstr>
      <vt:lpstr>Slide 18</vt:lpstr>
      <vt:lpstr>Slide 19</vt:lpstr>
      <vt:lpstr>Slide 20</vt:lpstr>
      <vt:lpstr>5- Papillary thyroid carcinoma</vt:lpstr>
      <vt:lpstr>Slide 22</vt:lpstr>
      <vt:lpstr>Slide 23</vt:lpstr>
      <vt:lpstr>6-Pheochromocytoma</vt:lpstr>
      <vt:lpstr>Slide 25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practical block</dc:title>
  <dc:creator>Mr. Amer Shafie</dc:creator>
  <cp:lastModifiedBy>Dr. Riqabi</cp:lastModifiedBy>
  <cp:revision>90</cp:revision>
  <dcterms:created xsi:type="dcterms:W3CDTF">2010-07-07T11:08:25Z</dcterms:created>
  <dcterms:modified xsi:type="dcterms:W3CDTF">2012-06-18T08:21:58Z</dcterms:modified>
</cp:coreProperties>
</file>