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92" r:id="rId3"/>
    <p:sldId id="258" r:id="rId4"/>
    <p:sldId id="320" r:id="rId5"/>
    <p:sldId id="321" r:id="rId6"/>
    <p:sldId id="420" r:id="rId7"/>
    <p:sldId id="419" r:id="rId8"/>
    <p:sldId id="417" r:id="rId9"/>
    <p:sldId id="421" r:id="rId10"/>
    <p:sldId id="412" r:id="rId11"/>
    <p:sldId id="418" r:id="rId12"/>
    <p:sldId id="260" r:id="rId13"/>
    <p:sldId id="318" r:id="rId14"/>
    <p:sldId id="294" r:id="rId15"/>
    <p:sldId id="407" r:id="rId16"/>
    <p:sldId id="261" r:id="rId17"/>
    <p:sldId id="322" r:id="rId18"/>
    <p:sldId id="296" r:id="rId19"/>
    <p:sldId id="422" r:id="rId20"/>
    <p:sldId id="423" r:id="rId21"/>
    <p:sldId id="262" r:id="rId22"/>
    <p:sldId id="298" r:id="rId23"/>
    <p:sldId id="408" r:id="rId24"/>
    <p:sldId id="263" r:id="rId25"/>
    <p:sldId id="330" r:id="rId26"/>
    <p:sldId id="411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947" autoAdjust="0"/>
  </p:normalViewPr>
  <p:slideViewPr>
    <p:cSldViewPr>
      <p:cViewPr varScale="1">
        <p:scale>
          <a:sx n="78" d="100"/>
          <a:sy n="78" d="100"/>
        </p:scale>
        <p:origin x="-2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3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B0F5C2-8B84-4169-828A-A99B60AB7674}" type="datetimeFigureOut">
              <a:rPr lang="en-US" smtClean="0"/>
              <a:pPr/>
              <a:t>6/18/2012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7C58DD-7CAB-4B82-B128-AEB1F85CB42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C58DD-7CAB-4B82-B128-AEB1F85CB42C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C58DD-7CAB-4B82-B128-AEB1F85CB42C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240910-1DAE-4444-91F1-873AC465C35E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154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The normal weight of the thyroid, in grams, is also the same as its 24 hour radioactive iodine uptake percentage. Why? Ans: Because it take up 1% per gram.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384100-9CB1-490D-B5AF-68CBBBAB25A4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EBF00C5-0ED9-49B8-9DA2-EDDE484AEFC2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167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Section</a:t>
            </a:r>
            <a:r>
              <a:rPr lang="en-US" baseline="0" dirty="0" smtClean="0"/>
              <a:t> shows thyroid follicles lined by columnar and high </a:t>
            </a:r>
            <a:r>
              <a:rPr lang="en-US" baseline="0" dirty="0" err="1" smtClean="0"/>
              <a:t>cuboidal</a:t>
            </a:r>
            <a:r>
              <a:rPr lang="en-US" baseline="0" dirty="0" smtClean="0"/>
              <a:t> cells with evidence of peripheral vacuoles within the </a:t>
            </a:r>
            <a:r>
              <a:rPr lang="en-US" baseline="0" dirty="0" err="1" smtClean="0"/>
              <a:t>intrafollicular</a:t>
            </a:r>
            <a:r>
              <a:rPr lang="en-US" baseline="0" dirty="0" smtClean="0"/>
              <a:t> colloid material . Note the presence of  peripheral smaller thyroid follicles devoid of colloid but lined by similar cells . Lymphocytic infiltration of the thyroid gland is sometimes seen in </a:t>
            </a:r>
            <a:r>
              <a:rPr lang="en-US" baseline="0" dirty="0" err="1" smtClean="0"/>
              <a:t>thyrotoxicosis</a:t>
            </a:r>
            <a:r>
              <a:rPr lang="en-US" baseline="0" dirty="0" smtClean="0"/>
              <a:t> . This feature is not , however , seen in the picture above .  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8353A5-1103-4714-B2FC-0E6BE72BB3E5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162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2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The diagnosis of Hashimoto thyroiditis requires not only lymphoid follicles in the thyroid, but SECONDARY (i.e., germinal centers) follicles should be present. If the thyroid gland looks like a lymph node, the diagnosis is Hashimoto thyroiditis, Hashimoto = auto-immune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A975BF-2CA6-4211-9C6B-75645B9BEC6C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178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EXTREMELY well encapsulated tumor. Benign.      It is sometimes difficult to tell a well-differentiated follicular carcinoma from a follicular adenoma. Thus, patients with follicular neoplasm are treated with subtotal </a:t>
            </a:r>
            <a:r>
              <a:rPr lang="en-US" dirty="0" err="1" smtClean="0"/>
              <a:t>thyroidectomy</a:t>
            </a:r>
            <a:r>
              <a:rPr lang="en-US" dirty="0" smtClean="0"/>
              <a:t> just to be on the safe side.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85008B-FCE9-4A27-816B-F99ACCBEB65F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182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2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Papillary </a:t>
            </a:r>
            <a:r>
              <a:rPr lang="en-US" dirty="0" err="1" smtClean="0"/>
              <a:t>neoplasms</a:t>
            </a:r>
            <a:r>
              <a:rPr lang="en-US" dirty="0" smtClean="0"/>
              <a:t> do NOT usually look uniform on cut surface. This neoplasm can be multifocal, because of the propensity to invade </a:t>
            </a:r>
            <a:r>
              <a:rPr lang="en-US" dirty="0" err="1" smtClean="0"/>
              <a:t>lymphatics</a:t>
            </a:r>
            <a:r>
              <a:rPr lang="en-US" dirty="0" smtClean="0"/>
              <a:t> within thyroid, and lymph node metastases are common.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Orphan Annie cells are seen in papillary carcinoma in which considerably cytoplasm has </a:t>
            </a:r>
            <a:r>
              <a:rPr lang="en-US" dirty="0" err="1" smtClean="0"/>
              <a:t>invaginated</a:t>
            </a:r>
            <a:r>
              <a:rPr lang="en-US" dirty="0" smtClean="0"/>
              <a:t> into the nucleus.</a:t>
            </a:r>
            <a:endParaRPr lang="en-US" sz="1800" b="1" dirty="0" smtClean="0">
              <a:solidFill>
                <a:srgbClr val="3333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C58DD-7CAB-4B82-B128-AEB1F85CB42C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E4369A9-A8AC-4A9A-8313-5EAFAA79BDBC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217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7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The tumor is enclosed within an attenuated cortex and shows areas of </a:t>
            </a:r>
            <a:r>
              <a:rPr lang="en-US" dirty="0" err="1" smtClean="0"/>
              <a:t>haemorrhage</a:t>
            </a:r>
            <a:r>
              <a:rPr lang="en-US" dirty="0" smtClean="0"/>
              <a:t>. Arrow shows residual adrenal gland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BD470-7A5F-44DC-87E9-AAFAEF4C371B}" type="datetimeFigureOut">
              <a:rPr lang="en-US" smtClean="0"/>
              <a:pPr/>
              <a:t>6/18/2012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6299-3FCC-4CA3-8BD2-9D91736549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BD470-7A5F-44DC-87E9-AAFAEF4C371B}" type="datetimeFigureOut">
              <a:rPr lang="en-US" smtClean="0"/>
              <a:pPr/>
              <a:t>6/18/2012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6299-3FCC-4CA3-8BD2-9D91736549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BD470-7A5F-44DC-87E9-AAFAEF4C371B}" type="datetimeFigureOut">
              <a:rPr lang="en-US" smtClean="0"/>
              <a:pPr/>
              <a:t>6/18/2012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6299-3FCC-4CA3-8BD2-9D91736549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4676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8100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828800"/>
            <a:ext cx="38100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9578ABD-F541-4805-917B-96F86E113B0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Title, 2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4676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828800"/>
            <a:ext cx="38100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85800" y="4152900"/>
            <a:ext cx="38100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648200" y="1828800"/>
            <a:ext cx="38100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858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DED507F-E0B1-40E7-B784-79B0E19B95F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BD470-7A5F-44DC-87E9-AAFAEF4C371B}" type="datetimeFigureOut">
              <a:rPr lang="en-US" smtClean="0"/>
              <a:pPr/>
              <a:t>6/18/2012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6299-3FCC-4CA3-8BD2-9D91736549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BD470-7A5F-44DC-87E9-AAFAEF4C371B}" type="datetimeFigureOut">
              <a:rPr lang="en-US" smtClean="0"/>
              <a:pPr/>
              <a:t>6/18/2012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6299-3FCC-4CA3-8BD2-9D91736549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BD470-7A5F-44DC-87E9-AAFAEF4C371B}" type="datetimeFigureOut">
              <a:rPr lang="en-US" smtClean="0"/>
              <a:pPr/>
              <a:t>6/18/2012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6299-3FCC-4CA3-8BD2-9D91736549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BD470-7A5F-44DC-87E9-AAFAEF4C371B}" type="datetimeFigureOut">
              <a:rPr lang="en-US" smtClean="0"/>
              <a:pPr/>
              <a:t>6/18/2012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6299-3FCC-4CA3-8BD2-9D91736549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BD470-7A5F-44DC-87E9-AAFAEF4C371B}" type="datetimeFigureOut">
              <a:rPr lang="en-US" smtClean="0"/>
              <a:pPr/>
              <a:t>6/18/2012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6299-3FCC-4CA3-8BD2-9D91736549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BD470-7A5F-44DC-87E9-AAFAEF4C371B}" type="datetimeFigureOut">
              <a:rPr lang="en-US" smtClean="0"/>
              <a:pPr/>
              <a:t>6/18/2012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6299-3FCC-4CA3-8BD2-9D91736549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BD470-7A5F-44DC-87E9-AAFAEF4C371B}" type="datetimeFigureOut">
              <a:rPr lang="en-US" smtClean="0"/>
              <a:pPr/>
              <a:t>6/18/2012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6299-3FCC-4CA3-8BD2-9D91736549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BD470-7A5F-44DC-87E9-AAFAEF4C371B}" type="datetimeFigureOut">
              <a:rPr lang="en-US" smtClean="0"/>
              <a:pPr/>
              <a:t>6/18/2012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6299-3FCC-4CA3-8BD2-9D91736549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CBD470-7A5F-44DC-87E9-AAFAEF4C371B}" type="datetimeFigureOut">
              <a:rPr lang="en-US" smtClean="0"/>
              <a:pPr/>
              <a:t>6/18/2012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46299-3FCC-4CA3-8BD2-9D917365493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Endocrine practical block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Graves Disease</a:t>
            </a: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sz="2800"/>
              <a:t>Symmetrical enlargement of thyroid gland</a:t>
            </a:r>
          </a:p>
          <a:p>
            <a:r>
              <a:rPr lang="en-US" sz="2800"/>
              <a:t>Cut-surface is homogenous, soft and appear meaty</a:t>
            </a:r>
          </a:p>
          <a:p>
            <a:r>
              <a:rPr lang="en-US" sz="2800"/>
              <a:t>Hyperplasia  and hypertrophy of follicular cells</a:t>
            </a:r>
          </a:p>
        </p:txBody>
      </p:sp>
      <p:pic>
        <p:nvPicPr>
          <p:cNvPr id="21510" name="Picture 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99592" y="1052736"/>
            <a:ext cx="3168352" cy="2875756"/>
          </a:xfrm>
        </p:spPr>
      </p:pic>
      <p:pic>
        <p:nvPicPr>
          <p:cNvPr id="21511" name="Picture 7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99592" y="3933056"/>
            <a:ext cx="3168352" cy="2705100"/>
          </a:xfr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32656"/>
            <a:ext cx="7920880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0" y="5157192"/>
            <a:ext cx="91440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Section shows thyroid follicles lined by columnar and high </a:t>
            </a:r>
            <a:r>
              <a:rPr lang="en-US" sz="2000" dirty="0" err="1" smtClean="0"/>
              <a:t>cuboidal</a:t>
            </a:r>
            <a:r>
              <a:rPr lang="en-US" sz="2000" dirty="0" smtClean="0"/>
              <a:t> cells with evidence of peripheral vacuoles within the </a:t>
            </a:r>
            <a:r>
              <a:rPr lang="en-US" sz="2000" dirty="0" err="1" smtClean="0"/>
              <a:t>intrafollicular</a:t>
            </a:r>
            <a:r>
              <a:rPr lang="en-US" sz="2000" dirty="0" smtClean="0"/>
              <a:t> colloid material . Note the presence of  peripheral smaller thyroid follicles devoid of colloid but lined by similar cells . Lymphocytic infiltration of the thyroid gland is sometimes seen in </a:t>
            </a:r>
            <a:r>
              <a:rPr lang="en-US" sz="2000" dirty="0" err="1" smtClean="0"/>
              <a:t>thyrotoxicosis</a:t>
            </a:r>
            <a:r>
              <a:rPr lang="en-US" sz="2000" dirty="0" smtClean="0"/>
              <a:t> . This feature is not , however , seen in the picture above 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3- </a:t>
            </a:r>
            <a:r>
              <a:rPr lang="en-US" sz="3600" dirty="0" err="1" smtClean="0"/>
              <a:t>Hashimotos</a:t>
            </a:r>
            <a:r>
              <a:rPr lang="en-US" sz="3600" dirty="0" smtClean="0"/>
              <a:t> </a:t>
            </a:r>
            <a:r>
              <a:rPr lang="en-US" sz="3600" dirty="0" err="1" smtClean="0"/>
              <a:t>thyroiditis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Hashimoto Thyroiditis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5580112" y="1196752"/>
            <a:ext cx="3563888" cy="4495800"/>
          </a:xfrm>
        </p:spPr>
        <p:txBody>
          <a:bodyPr/>
          <a:lstStyle/>
          <a:p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Diffuse </a:t>
            </a:r>
            <a:r>
              <a:rPr lang="en-US" sz="2800" dirty="0" smtClean="0"/>
              <a:t>enlargement.</a:t>
            </a:r>
            <a:endParaRPr lang="en-US" sz="2800" dirty="0"/>
          </a:p>
          <a:p>
            <a:r>
              <a:rPr lang="en-US" sz="2800" dirty="0"/>
              <a:t>Firm or </a:t>
            </a:r>
            <a:r>
              <a:rPr lang="en-US" sz="2800" dirty="0" smtClean="0"/>
              <a:t>rubbery.</a:t>
            </a:r>
            <a:endParaRPr lang="en-US" sz="2800" dirty="0"/>
          </a:p>
          <a:p>
            <a:r>
              <a:rPr lang="en-US" sz="2800" dirty="0"/>
              <a:t>Pale, yellow-tan, firm &amp; somewhat nodular cut surface</a:t>
            </a:r>
          </a:p>
        </p:txBody>
      </p:sp>
      <p:pic>
        <p:nvPicPr>
          <p:cNvPr id="14345" name="Picture 9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124744"/>
            <a:ext cx="5508104" cy="5112568"/>
          </a:xfr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892480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idx="4294967295"/>
          </p:nvPr>
        </p:nvSpPr>
        <p:spPr>
          <a:xfrm>
            <a:off x="0" y="1535113"/>
            <a:ext cx="4040188" cy="639762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                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5102225" y="1535113"/>
            <a:ext cx="4041775" cy="639762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           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half" idx="4294967295"/>
          </p:nvPr>
        </p:nvSpPr>
        <p:spPr>
          <a:xfrm>
            <a:off x="0" y="620687"/>
            <a:ext cx="4040188" cy="864097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               </a:t>
            </a:r>
            <a:endParaRPr lang="en-US" dirty="0"/>
          </a:p>
        </p:txBody>
      </p:sp>
      <p:pic>
        <p:nvPicPr>
          <p:cNvPr id="8" name="Picture 2" descr="H:\Cotran\Images\CH26\F026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1196752"/>
            <a:ext cx="4464496" cy="5040560"/>
          </a:xfrm>
          <a:prstGeom prst="rect">
            <a:avLst/>
          </a:prstGeom>
          <a:noFill/>
        </p:spPr>
      </p:pic>
      <p:sp>
        <p:nvSpPr>
          <p:cNvPr id="11" name="Rectangle 10"/>
          <p:cNvSpPr/>
          <p:nvPr/>
        </p:nvSpPr>
        <p:spPr>
          <a:xfrm>
            <a:off x="179512" y="1196752"/>
            <a:ext cx="4032448" cy="5521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en-US" sz="2800" dirty="0" smtClean="0"/>
              <a:t>Massive </a:t>
            </a:r>
            <a:r>
              <a:rPr lang="en-US" sz="2800" dirty="0" err="1" smtClean="0"/>
              <a:t>lympho-plasmcytic</a:t>
            </a:r>
            <a:r>
              <a:rPr lang="en-US" sz="2800" dirty="0" smtClean="0"/>
              <a:t> infiltration with lymphoid follicles formation </a:t>
            </a:r>
          </a:p>
          <a:p>
            <a:pPr>
              <a:lnSpc>
                <a:spcPct val="90000"/>
              </a:lnSpc>
            </a:pPr>
            <a:endParaRPr lang="en-US" sz="2800" dirty="0" smtClean="0"/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en-US" sz="2800" dirty="0" smtClean="0"/>
              <a:t>Destruction of thyroid follicles</a:t>
            </a:r>
          </a:p>
          <a:p>
            <a:pPr>
              <a:lnSpc>
                <a:spcPct val="90000"/>
              </a:lnSpc>
            </a:pPr>
            <a:endParaRPr lang="en-US" sz="2800" dirty="0" smtClean="0"/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en-US" sz="2800" dirty="0" smtClean="0"/>
              <a:t>Remaining follicles are small and many are lined by </a:t>
            </a:r>
            <a:r>
              <a:rPr lang="en-US" sz="2800" dirty="0" err="1" smtClean="0"/>
              <a:t>Hurthle</a:t>
            </a:r>
            <a:r>
              <a:rPr lang="en-US" sz="2800" dirty="0" smtClean="0"/>
              <a:t> cells</a:t>
            </a:r>
          </a:p>
          <a:p>
            <a:pPr>
              <a:lnSpc>
                <a:spcPct val="90000"/>
              </a:lnSpc>
            </a:pPr>
            <a:endParaRPr lang="en-US" sz="2800" dirty="0" smtClean="0"/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en-US" sz="2800" dirty="0" smtClean="0"/>
              <a:t>Increased interstitial connective tissue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483768" y="332656"/>
            <a:ext cx="39384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/>
              <a:t>Hashimoto </a:t>
            </a:r>
            <a:r>
              <a:rPr lang="en-US" sz="3200" b="1" dirty="0" err="1" smtClean="0"/>
              <a:t>Thyroiditis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4- Follicular adenoma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Follicular Adenoma</a:t>
            </a:r>
          </a:p>
        </p:txBody>
      </p:sp>
      <p:sp>
        <p:nvSpPr>
          <p:cNvPr id="3379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148064" y="1484784"/>
            <a:ext cx="3810000" cy="4495800"/>
          </a:xfrm>
        </p:spPr>
        <p:txBody>
          <a:bodyPr/>
          <a:lstStyle/>
          <a:p>
            <a:r>
              <a:rPr lang="en-US" sz="2800" dirty="0" smtClean="0"/>
              <a:t>Solitary</a:t>
            </a:r>
          </a:p>
          <a:p>
            <a:r>
              <a:rPr lang="en-US" sz="2800" dirty="0" smtClean="0"/>
              <a:t>Variably sized</a:t>
            </a:r>
          </a:p>
          <a:p>
            <a:r>
              <a:rPr lang="en-US" sz="2800" dirty="0" smtClean="0"/>
              <a:t>Encapsulated</a:t>
            </a:r>
          </a:p>
          <a:p>
            <a:r>
              <a:rPr lang="en-US" sz="2800" dirty="0" smtClean="0"/>
              <a:t>Well-circumscribed </a:t>
            </a:r>
          </a:p>
          <a:p>
            <a:r>
              <a:rPr lang="en-US" sz="2800" dirty="0" smtClean="0"/>
              <a:t>With </a:t>
            </a:r>
            <a:r>
              <a:rPr lang="en-US" sz="2800" dirty="0"/>
              <a:t>homogenous gray-white to red-brown cut-surface</a:t>
            </a:r>
          </a:p>
          <a:p>
            <a:r>
              <a:rPr lang="en-US" sz="2800" dirty="0"/>
              <a:t>+/- degenerative changes</a:t>
            </a:r>
          </a:p>
        </p:txBody>
      </p:sp>
      <p:pic>
        <p:nvPicPr>
          <p:cNvPr id="33797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512" y="1196752"/>
            <a:ext cx="4968552" cy="5328592"/>
          </a:xfr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0"/>
            <a:ext cx="7416824" cy="594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0" y="593467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There is a well circumscribed light brown and circular tumor nodule which is surrounded by a thick and whitish capsule . The surrounding  thyroid tissue is unremarkable . The features are consistent with a follicular adenoma of thyroid gland 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2.bp.blogspot.com/_OwoEg7Db_AE/TTZFQ3-qILI/AAAAAAAABo4/KiOsDqlUmXI/s320/follicular%2Badenoma%2Bof%2Bthe%2Bthyroi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5" y="1340768"/>
            <a:ext cx="6120681" cy="3600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24744"/>
            <a:ext cx="4211960" cy="4653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Text Box 5"/>
          <p:cNvSpPr txBox="1">
            <a:spLocks noChangeArrowheads="1"/>
          </p:cNvSpPr>
          <p:nvPr/>
        </p:nvSpPr>
        <p:spPr bwMode="auto">
          <a:xfrm>
            <a:off x="1979712" y="4509120"/>
            <a:ext cx="2362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FF00"/>
                </a:solidFill>
              </a:rPr>
              <a:t>15-25 grams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404664"/>
            <a:ext cx="3269806" cy="36933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none">
            <a:spAutoFit/>
          </a:bodyPr>
          <a:lstStyle/>
          <a:p>
            <a:r>
              <a:rPr lang="en-US" dirty="0" smtClean="0"/>
              <a:t>Normal anatomy of thyroid gland</a:t>
            </a:r>
            <a:endParaRPr lang="en-US" dirty="0"/>
          </a:p>
        </p:txBody>
      </p:sp>
      <p:pic>
        <p:nvPicPr>
          <p:cNvPr id="5" name="Picture 1027" descr="http://www.crump.ucla.edu:8801/NM-Mediabook/figures/ENDOCRINE/thyroid_histology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332656"/>
            <a:ext cx="4530080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://radiology.uchc.edu/eatlas/images/Endo/5583b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60648"/>
            <a:ext cx="7560840" cy="4896544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395536" y="5373216"/>
            <a:ext cx="87484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The red arrow is located within the adenoma. € Although composed of follicular cells, little colloid is seen. € The blue arrow points to the capsule of the adenoma, a few strands of connective tissue. € The yellow arrow points to colloid within a large normal follicle.</a:t>
            </a:r>
            <a:endParaRPr lang="en-US" sz="20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5</a:t>
            </a:r>
            <a:r>
              <a:rPr lang="en-US" sz="3600" smtClean="0"/>
              <a:t>- </a:t>
            </a:r>
            <a:r>
              <a:rPr lang="en-US" sz="3600" dirty="0" smtClean="0"/>
              <a:t>Papillary thyroid carcinoma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9"/>
            <a:ext cx="8352928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0" y="5934670"/>
            <a:ext cx="9144000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2400" dirty="0" smtClean="0"/>
              <a:t>A relatively well circumscribed pale and firm nodule showing a whitish cut surface with vague scattered  </a:t>
            </a:r>
            <a:r>
              <a:rPr lang="en-US" sz="2400" smtClean="0"/>
              <a:t>papillary areas </a:t>
            </a:r>
            <a:r>
              <a:rPr lang="en-US" sz="24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http://library.med.utah.edu/WebPath/jpeg4/ENDO0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2656"/>
            <a:ext cx="4320480" cy="5328592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179512" y="5733256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Sections show a papillary neoplasm consisting of papillary fronds lined by overlapping clear nuclei ( Orphan Annie nuclei ). Calcified </a:t>
            </a:r>
            <a:r>
              <a:rPr lang="en-US" dirty="0" err="1" smtClean="0"/>
              <a:t>Psammoma</a:t>
            </a:r>
            <a:r>
              <a:rPr lang="en-US" dirty="0" smtClean="0"/>
              <a:t> bodies are also seen .</a:t>
            </a:r>
            <a:endParaRPr lang="en-US" dirty="0"/>
          </a:p>
        </p:txBody>
      </p:sp>
      <p:pic>
        <p:nvPicPr>
          <p:cNvPr id="5" name="Picture 2" descr="http://library.med.utah.edu/WebPath/jpeg4/ENDO0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332656"/>
            <a:ext cx="4499992" cy="5328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600" smtClean="0"/>
              <a:t>6-Pheochromocytoma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404664"/>
            <a:ext cx="5724128" cy="6264696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</p:pic>
      <p:cxnSp>
        <p:nvCxnSpPr>
          <p:cNvPr id="7" name="Straight Arrow Connector 6"/>
          <p:cNvCxnSpPr/>
          <p:nvPr/>
        </p:nvCxnSpPr>
        <p:spPr>
          <a:xfrm rot="5400000" flipH="1" flipV="1">
            <a:off x="5076056" y="5805264"/>
            <a:ext cx="648072" cy="360040"/>
          </a:xfrm>
          <a:prstGeom prst="straightConnector1">
            <a:avLst/>
          </a:prstGeom>
          <a:ln>
            <a:solidFill>
              <a:schemeClr val="tx2">
                <a:lumMod val="75000"/>
              </a:schemeClr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251520" y="2204864"/>
            <a:ext cx="223224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/>
              <a:t>The figure shows a single partly pale and partly hemorrhagic adrenal </a:t>
            </a:r>
            <a:r>
              <a:rPr lang="en-US" sz="2000" b="1" dirty="0" err="1" smtClean="0"/>
              <a:t>medullary</a:t>
            </a:r>
            <a:r>
              <a:rPr lang="en-US" sz="2000" b="1" dirty="0" smtClean="0"/>
              <a:t> mass which appears to be compressing the adrenal cortex        ( arrow )</a:t>
            </a:r>
          </a:p>
        </p:txBody>
      </p:sp>
      <p:sp>
        <p:nvSpPr>
          <p:cNvPr id="9" name="Rectangle 8"/>
          <p:cNvSpPr/>
          <p:nvPr/>
        </p:nvSpPr>
        <p:spPr>
          <a:xfrm>
            <a:off x="179512" y="332656"/>
            <a:ext cx="3190553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>
            <a:spAutoFit/>
          </a:bodyPr>
          <a:lstStyle/>
          <a:p>
            <a:r>
              <a:rPr lang="en-US" sz="2800" b="1" u="sng" dirty="0" err="1" smtClean="0"/>
              <a:t>Pheochromocytoma</a:t>
            </a:r>
            <a:endParaRPr lang="en-US" sz="2800" b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1556792"/>
            <a:ext cx="4120025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2699792" y="548680"/>
            <a:ext cx="36208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3200" b="1" u="sng" dirty="0" err="1" smtClean="0"/>
              <a:t>Pheochromocytoma</a:t>
            </a:r>
            <a:endParaRPr lang="en-US" sz="3200" b="1" u="sng" dirty="0"/>
          </a:p>
        </p:txBody>
      </p:sp>
      <p:sp>
        <p:nvSpPr>
          <p:cNvPr id="4" name="Rectangle 3"/>
          <p:cNvSpPr/>
          <p:nvPr/>
        </p:nvSpPr>
        <p:spPr>
          <a:xfrm>
            <a:off x="395536" y="1628800"/>
            <a:ext cx="26642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Characteristic  nests of cells “</a:t>
            </a:r>
            <a:r>
              <a:rPr lang="en-US" sz="2400" dirty="0" err="1" smtClean="0"/>
              <a:t>Zellballen</a:t>
            </a:r>
            <a:r>
              <a:rPr lang="en-US" sz="2400" dirty="0" smtClean="0"/>
              <a:t>” seen. </a:t>
            </a:r>
          </a:p>
          <a:p>
            <a:endParaRPr lang="en-US" sz="2400" dirty="0" smtClean="0"/>
          </a:p>
          <a:p>
            <a:r>
              <a:rPr lang="en-US" sz="2400" dirty="0" smtClean="0"/>
              <a:t>The cells are polygonal  to spindle shaped with abundant finely granular cytoplasm and nuclei with stippled ‘salt and pepper’ chromatin.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Gross and histopathology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1- </a:t>
            </a:r>
            <a:r>
              <a:rPr lang="en-US" dirty="0" err="1" smtClean="0">
                <a:solidFill>
                  <a:schemeClr val="tx1"/>
                </a:solidFill>
              </a:rPr>
              <a:t>Multinodular</a:t>
            </a:r>
            <a:r>
              <a:rPr lang="en-US" dirty="0" smtClean="0">
                <a:solidFill>
                  <a:schemeClr val="tx1"/>
                </a:solidFill>
              </a:rPr>
              <a:t> goiter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Multinodular Goiter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899592" y="5661248"/>
            <a:ext cx="3600400" cy="1196752"/>
          </a:xfrm>
        </p:spPr>
        <p:txBody>
          <a:bodyPr>
            <a:normAutofit lnSpcReduction="10000"/>
          </a:bodyPr>
          <a:lstStyle/>
          <a:p>
            <a:r>
              <a:rPr lang="en-US" sz="1600" b="1" dirty="0" smtClean="0"/>
              <a:t>Asymmetric </a:t>
            </a:r>
            <a:r>
              <a:rPr lang="en-US" sz="1600" b="1" dirty="0"/>
              <a:t>enlargement</a:t>
            </a:r>
          </a:p>
          <a:p>
            <a:r>
              <a:rPr lang="en-US" sz="1600" b="1" dirty="0" err="1"/>
              <a:t>Multinodular</a:t>
            </a:r>
            <a:endParaRPr lang="en-US" sz="1600" b="1" dirty="0"/>
          </a:p>
          <a:p>
            <a:r>
              <a:rPr lang="en-US" sz="1600" b="1" dirty="0" err="1"/>
              <a:t>Haemorrhage</a:t>
            </a:r>
            <a:endParaRPr lang="en-US" sz="1600" b="1" dirty="0"/>
          </a:p>
          <a:p>
            <a:r>
              <a:rPr lang="en-US" sz="1600" b="1" dirty="0" smtClean="0"/>
              <a:t>Cystic </a:t>
            </a:r>
            <a:r>
              <a:rPr lang="en-US" sz="1600" b="1" dirty="0"/>
              <a:t>degeneration</a:t>
            </a:r>
          </a:p>
        </p:txBody>
      </p:sp>
      <p:pic>
        <p:nvPicPr>
          <p:cNvPr id="27653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512" y="980728"/>
            <a:ext cx="4316288" cy="4663281"/>
          </a:xfrm>
        </p:spPr>
      </p:pic>
      <p:pic>
        <p:nvPicPr>
          <p:cNvPr id="5" name="Picture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052736"/>
            <a:ext cx="3958084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Multinodular Goiter</a:t>
            </a:r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334000" y="1484784"/>
            <a:ext cx="3810000" cy="4495800"/>
          </a:xfrm>
        </p:spPr>
        <p:txBody>
          <a:bodyPr/>
          <a:lstStyle/>
          <a:p>
            <a:r>
              <a:rPr lang="en-US" sz="2800" dirty="0" smtClean="0"/>
              <a:t>Numerous </a:t>
            </a:r>
            <a:r>
              <a:rPr lang="en-US" sz="2800" dirty="0"/>
              <a:t>follicles varying in </a:t>
            </a:r>
            <a:r>
              <a:rPr lang="en-US" sz="2800" dirty="0" smtClean="0"/>
              <a:t>size filled with colloid.</a:t>
            </a:r>
          </a:p>
          <a:p>
            <a:pPr>
              <a:buNone/>
            </a:pPr>
            <a:r>
              <a:rPr lang="en-US" sz="2800" dirty="0" smtClean="0"/>
              <a:t>    </a:t>
            </a:r>
            <a:r>
              <a:rPr lang="en-US" sz="2800" u="sng" dirty="0" smtClean="0"/>
              <a:t>We can also see</a:t>
            </a:r>
            <a:endParaRPr lang="en-US" sz="2800" u="sng" dirty="0"/>
          </a:p>
          <a:p>
            <a:r>
              <a:rPr lang="en-US" sz="2800" dirty="0" smtClean="0"/>
              <a:t>Recent </a:t>
            </a:r>
            <a:r>
              <a:rPr lang="en-US" sz="2800" dirty="0" err="1" smtClean="0"/>
              <a:t>haemorrhage</a:t>
            </a:r>
            <a:endParaRPr lang="en-US" sz="2800" dirty="0" smtClean="0"/>
          </a:p>
          <a:p>
            <a:r>
              <a:rPr lang="en-US" sz="2800" dirty="0" err="1" smtClean="0"/>
              <a:t>Haemosiderin</a:t>
            </a:r>
            <a:r>
              <a:rPr lang="en-US" sz="2800" dirty="0" smtClean="0"/>
              <a:t> </a:t>
            </a:r>
            <a:endParaRPr lang="en-US" sz="2800" dirty="0"/>
          </a:p>
          <a:p>
            <a:r>
              <a:rPr lang="en-US" sz="2800" dirty="0"/>
              <a:t>Calcification</a:t>
            </a:r>
          </a:p>
          <a:p>
            <a:r>
              <a:rPr lang="en-US" sz="2800" dirty="0"/>
              <a:t>Cystic </a:t>
            </a:r>
            <a:r>
              <a:rPr lang="en-US" sz="2800" dirty="0" smtClean="0"/>
              <a:t>degeneration</a:t>
            </a:r>
            <a:endParaRPr lang="en-US" sz="2800" dirty="0"/>
          </a:p>
        </p:txBody>
      </p:sp>
      <p:pic>
        <p:nvPicPr>
          <p:cNvPr id="28677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512" y="1196752"/>
            <a:ext cx="5184576" cy="5256583"/>
          </a:xfr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Multinodular</a:t>
            </a:r>
            <a:r>
              <a:rPr lang="en-US" dirty="0" smtClean="0"/>
              <a:t> Goiter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4941168"/>
            <a:ext cx="7128792" cy="1184995"/>
          </a:xfrm>
        </p:spPr>
        <p:txBody>
          <a:bodyPr>
            <a:noAutofit/>
          </a:bodyPr>
          <a:lstStyle/>
          <a:p>
            <a:r>
              <a:rPr lang="en-US" sz="2400" dirty="0" smtClean="0"/>
              <a:t>The follicles are irregularly enlarged, with flattened epithelium, consistent with inactivity, in this microscopic appearance at low power of a </a:t>
            </a:r>
            <a:r>
              <a:rPr lang="en-US" sz="2400" dirty="0" err="1" smtClean="0"/>
              <a:t>multinodular</a:t>
            </a:r>
            <a:r>
              <a:rPr lang="en-US" sz="2400" dirty="0" smtClean="0"/>
              <a:t> goiter. </a:t>
            </a:r>
            <a:endParaRPr lang="en-US" sz="2400" dirty="0"/>
          </a:p>
        </p:txBody>
      </p:sp>
      <p:pic>
        <p:nvPicPr>
          <p:cNvPr id="2050" name="Picture 2" descr="http://library.med.utah.edu/WebPath/jpeg4/ENDO0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412776"/>
            <a:ext cx="5544616" cy="31135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2- </a:t>
            </a:r>
            <a:r>
              <a:rPr lang="en-US" dirty="0" err="1" smtClean="0"/>
              <a:t>Thyrotoxicosis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sz="6600" b="1" smtClean="0">
                <a:solidFill>
                  <a:srgbClr val="3333FF"/>
                </a:solidFill>
              </a:rPr>
              <a:t>HYPER-THYROIDISM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19200"/>
            <a:ext cx="9144000" cy="5638800"/>
          </a:xfrm>
        </p:spPr>
        <p:txBody>
          <a:bodyPr/>
          <a:lstStyle/>
          <a:p>
            <a:pPr eaLnBrk="1" hangingPunct="1"/>
            <a:r>
              <a:rPr lang="en-US" sz="3600" b="1" smtClean="0">
                <a:solidFill>
                  <a:srgbClr val="CC0099"/>
                </a:solidFill>
              </a:rPr>
              <a:t>HYPERMETABOLISM</a:t>
            </a:r>
          </a:p>
          <a:p>
            <a:pPr eaLnBrk="1" hangingPunct="1"/>
            <a:r>
              <a:rPr lang="en-US" sz="3600" b="1" smtClean="0">
                <a:solidFill>
                  <a:srgbClr val="CC0099"/>
                </a:solidFill>
              </a:rPr>
              <a:t>Tachycardia, palpitations</a:t>
            </a:r>
          </a:p>
          <a:p>
            <a:pPr eaLnBrk="1" hangingPunct="1"/>
            <a:r>
              <a:rPr lang="en-US" sz="3600" b="1" smtClean="0">
                <a:solidFill>
                  <a:srgbClr val="CC0099"/>
                </a:solidFill>
              </a:rPr>
              <a:t>Increased T3, T4</a:t>
            </a:r>
          </a:p>
          <a:p>
            <a:pPr eaLnBrk="1" hangingPunct="1"/>
            <a:r>
              <a:rPr lang="en-US" sz="3600" b="1" smtClean="0">
                <a:solidFill>
                  <a:srgbClr val="CC0099"/>
                </a:solidFill>
              </a:rPr>
              <a:t>Goiter</a:t>
            </a:r>
          </a:p>
          <a:p>
            <a:pPr eaLnBrk="1" hangingPunct="1"/>
            <a:r>
              <a:rPr lang="en-US" sz="3600" b="1" smtClean="0">
                <a:solidFill>
                  <a:srgbClr val="CC0099"/>
                </a:solidFill>
              </a:rPr>
              <a:t>Exophthalmos</a:t>
            </a:r>
          </a:p>
          <a:p>
            <a:pPr eaLnBrk="1" hangingPunct="1"/>
            <a:r>
              <a:rPr lang="en-US" sz="3600" b="1" smtClean="0">
                <a:solidFill>
                  <a:srgbClr val="CC0099"/>
                </a:solidFill>
              </a:rPr>
              <a:t>Tremor</a:t>
            </a:r>
          </a:p>
          <a:p>
            <a:pPr eaLnBrk="1" hangingPunct="1"/>
            <a:r>
              <a:rPr lang="en-US" sz="3600" b="1" smtClean="0">
                <a:solidFill>
                  <a:srgbClr val="CC0099"/>
                </a:solidFill>
              </a:rPr>
              <a:t>GI hypermotility</a:t>
            </a:r>
          </a:p>
          <a:p>
            <a:pPr eaLnBrk="1" hangingPunct="1"/>
            <a:r>
              <a:rPr lang="en-US" sz="3600" b="1" smtClean="0">
                <a:solidFill>
                  <a:srgbClr val="CC0099"/>
                </a:solidFill>
              </a:rPr>
              <a:t>Thyroid “storm”, life threatening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6290" name="Picture 2" descr="T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700808"/>
            <a:ext cx="4571999" cy="3168352"/>
          </a:xfrm>
          <a:prstGeom prst="rect">
            <a:avLst/>
          </a:prstGeom>
          <a:noFill/>
        </p:spPr>
      </p:pic>
      <p:sp>
        <p:nvSpPr>
          <p:cNvPr id="396291" name="Text Box 3"/>
          <p:cNvSpPr txBox="1">
            <a:spLocks noChangeArrowheads="1"/>
          </p:cNvSpPr>
          <p:nvPr/>
        </p:nvSpPr>
        <p:spPr bwMode="auto">
          <a:xfrm>
            <a:off x="2555776" y="692697"/>
            <a:ext cx="3240360" cy="584775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rtl="0"/>
            <a:r>
              <a:rPr kumimoji="1" lang="en-US" altLang="zh-TW" sz="3200" dirty="0">
                <a:solidFill>
                  <a:srgbClr val="FFFFCC"/>
                </a:solidFill>
                <a:latin typeface="Comic Sans MS" pitchFamily="66" charset="0"/>
                <a:ea typeface="新細明體" pitchFamily="18" charset="-120"/>
              </a:rPr>
              <a:t>“</a:t>
            </a:r>
            <a:r>
              <a:rPr kumimoji="1" lang="en-US" altLang="zh-TW" sz="3200" dirty="0" err="1">
                <a:solidFill>
                  <a:srgbClr val="FFFFCC"/>
                </a:solidFill>
                <a:latin typeface="Comic Sans MS" pitchFamily="66" charset="0"/>
                <a:ea typeface="新細明體" pitchFamily="18" charset="-120"/>
              </a:rPr>
              <a:t>Exophthalmos</a:t>
            </a:r>
            <a:r>
              <a:rPr kumimoji="1" lang="en-US" altLang="zh-TW" sz="3200" dirty="0">
                <a:solidFill>
                  <a:srgbClr val="FFFFCC"/>
                </a:solidFill>
                <a:latin typeface="Comic Sans MS" pitchFamily="66" charset="0"/>
                <a:ea typeface="新細明體" pitchFamily="18" charset="-120"/>
              </a:rPr>
              <a:t>”</a:t>
            </a:r>
          </a:p>
        </p:txBody>
      </p:sp>
      <p:pic>
        <p:nvPicPr>
          <p:cNvPr id="28673" name="Picture 1" descr="C:\Documents and Settings\Mr. Amer Shafie\My Documents\My Pictures\OM934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772816"/>
            <a:ext cx="3779912" cy="31216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836</TotalTime>
  <Words>725</Words>
  <Application>Microsoft Office PowerPoint</Application>
  <PresentationFormat>On-screen Show (4:3)</PresentationFormat>
  <Paragraphs>91</Paragraphs>
  <Slides>26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Endocrine practical block</vt:lpstr>
      <vt:lpstr>Slide 2</vt:lpstr>
      <vt:lpstr>Gross and histopathology</vt:lpstr>
      <vt:lpstr>Multinodular Goiter</vt:lpstr>
      <vt:lpstr>Multinodular Goiter</vt:lpstr>
      <vt:lpstr>Multinodular Goiter</vt:lpstr>
      <vt:lpstr>2- Thyrotoxicosis</vt:lpstr>
      <vt:lpstr>HYPER-THYROIDISM</vt:lpstr>
      <vt:lpstr>Slide 9</vt:lpstr>
      <vt:lpstr>Graves Disease</vt:lpstr>
      <vt:lpstr>Slide 11</vt:lpstr>
      <vt:lpstr>3- Hashimotos thyroiditis</vt:lpstr>
      <vt:lpstr>Hashimoto Thyroiditis</vt:lpstr>
      <vt:lpstr>Slide 14</vt:lpstr>
      <vt:lpstr>Slide 15</vt:lpstr>
      <vt:lpstr>4- Follicular adenoma</vt:lpstr>
      <vt:lpstr>Follicular Adenoma</vt:lpstr>
      <vt:lpstr>Slide 18</vt:lpstr>
      <vt:lpstr>Slide 19</vt:lpstr>
      <vt:lpstr>Slide 20</vt:lpstr>
      <vt:lpstr>5- Papillary thyroid carcinoma</vt:lpstr>
      <vt:lpstr>Slide 22</vt:lpstr>
      <vt:lpstr>Slide 23</vt:lpstr>
      <vt:lpstr>6-Pheochromocytoma</vt:lpstr>
      <vt:lpstr>Slide 25</vt:lpstr>
      <vt:lpstr>Slide 26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Endocrine practical block</dc:title>
  <dc:creator>Mr. Amer Shafie</dc:creator>
  <cp:lastModifiedBy>Dr. Riqabi</cp:lastModifiedBy>
  <cp:revision>90</cp:revision>
  <dcterms:created xsi:type="dcterms:W3CDTF">2010-07-07T11:08:25Z</dcterms:created>
  <dcterms:modified xsi:type="dcterms:W3CDTF">2012-06-18T08:21:58Z</dcterms:modified>
</cp:coreProperties>
</file>