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313" r:id="rId4"/>
    <p:sldId id="303" r:id="rId5"/>
    <p:sldId id="304" r:id="rId6"/>
    <p:sldId id="311" r:id="rId7"/>
    <p:sldId id="285" r:id="rId8"/>
    <p:sldId id="310" r:id="rId9"/>
    <p:sldId id="292" r:id="rId10"/>
    <p:sldId id="316" r:id="rId11"/>
    <p:sldId id="324" r:id="rId12"/>
    <p:sldId id="269" r:id="rId13"/>
    <p:sldId id="270" r:id="rId14"/>
    <p:sldId id="286" r:id="rId15"/>
    <p:sldId id="272" r:id="rId16"/>
    <p:sldId id="307" r:id="rId17"/>
    <p:sldId id="275" r:id="rId18"/>
    <p:sldId id="276" r:id="rId19"/>
    <p:sldId id="322" r:id="rId20"/>
    <p:sldId id="279" r:id="rId21"/>
    <p:sldId id="321" r:id="rId22"/>
    <p:sldId id="320" r:id="rId23"/>
    <p:sldId id="296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FF00FF"/>
    <a:srgbClr val="0000FF"/>
    <a:srgbClr val="000000"/>
    <a:srgbClr val="D6CDE1"/>
    <a:srgbClr val="FF99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985" autoAdjust="0"/>
  </p:normalViewPr>
  <p:slideViewPr>
    <p:cSldViewPr>
      <p:cViewPr>
        <p:scale>
          <a:sx n="90" d="100"/>
          <a:sy n="90" d="100"/>
        </p:scale>
        <p:origin x="-588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B531A-5D30-4CBB-B382-F5BB746D3C01}" type="datetimeFigureOut">
              <a:rPr lang="en-US"/>
              <a:pPr>
                <a:defRPr/>
              </a:pPr>
              <a:t>4/7/2013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7F4AB-93FF-4206-A44C-77486AA2A7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887B4-F205-4401-9020-61460DF7FD72}" type="datetimeFigureOut">
              <a:rPr lang="en-US"/>
              <a:pPr>
                <a:defRPr/>
              </a:pPr>
              <a:t>4/7/2013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7F8A6-E626-4ED8-B5F4-F214609CC5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DCE43-05AE-4219-A5AD-966559FFA01F}" type="datetimeFigureOut">
              <a:rPr lang="en-US"/>
              <a:pPr>
                <a:defRPr/>
              </a:pPr>
              <a:t>4/7/2013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DAE2B-106B-4D02-A5CC-4E43E3D8F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B2512-11A4-487F-89EF-C3EEDB3E9F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0059D-48CC-4573-B73A-CA8F15FABBFE}" type="datetimeFigureOut">
              <a:rPr lang="en-US"/>
              <a:pPr>
                <a:defRPr/>
              </a:pPr>
              <a:t>4/7/2013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69CFB-ACB1-478C-BCE7-ED6286919C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062B2-4AAE-4AC9-928B-9B6996FB600D}" type="datetimeFigureOut">
              <a:rPr lang="en-US"/>
              <a:pPr>
                <a:defRPr/>
              </a:pPr>
              <a:t>4/7/2013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D833D-F069-4A2E-A28D-57EACCC55B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B58E0-6BBB-4BE0-A029-3206618A642C}" type="datetimeFigureOut">
              <a:rPr lang="en-US"/>
              <a:pPr>
                <a:defRPr/>
              </a:pPr>
              <a:t>4/7/2013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11B92-6F2B-4879-8D74-1D4493833F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8E218-903D-4134-A1E6-D06105193632}" type="datetimeFigureOut">
              <a:rPr lang="en-US"/>
              <a:pPr>
                <a:defRPr/>
              </a:pPr>
              <a:t>4/7/2013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F9E65-7B12-41B7-82D5-9DDCCEDC66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6199E-AC68-4454-B3B2-7085B2B1AACD}" type="datetimeFigureOut">
              <a:rPr lang="en-US"/>
              <a:pPr>
                <a:defRPr/>
              </a:pPr>
              <a:t>4/7/2013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1BD6F-3947-440F-BEA7-FDAA9050F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6438D-C5C9-416C-BEC6-8C207819D0C9}" type="datetimeFigureOut">
              <a:rPr lang="en-US"/>
              <a:pPr>
                <a:defRPr/>
              </a:pPr>
              <a:t>4/7/2013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49061-4EAF-429D-81A1-1720BE45D9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0B87B-A2FB-40C2-B555-75F1082780E0}" type="datetimeFigureOut">
              <a:rPr lang="en-US"/>
              <a:pPr>
                <a:defRPr/>
              </a:pPr>
              <a:t>4/7/2013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32F19-0024-4230-B347-FFB3E4F504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15D2A-D50F-4A1E-8B55-3278CD39E320}" type="datetimeFigureOut">
              <a:rPr lang="en-US"/>
              <a:pPr>
                <a:defRPr/>
              </a:pPr>
              <a:t>4/7/2013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D2771-C14E-4810-92BE-CDB6462292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977794-9E00-4131-ACA3-06B79A040341}" type="datetimeFigureOut">
              <a:rPr lang="en-US"/>
              <a:pPr>
                <a:defRPr/>
              </a:pPr>
              <a:t>4/7/2013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C166915-4A8E-4335-8F9F-C97CFA66CF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90600"/>
            <a:ext cx="9144000" cy="1752600"/>
          </a:xfr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sz="4800" b="1" i="1" dirty="0" smtClean="0">
                <a:solidFill>
                  <a:srgbClr val="FF0066"/>
                </a:solidFill>
              </a:rPr>
              <a:t>Female Perineum and External Genitalia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495800"/>
            <a:ext cx="9144000" cy="5334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en-US" sz="2800" b="1" i="1" dirty="0" smtClean="0"/>
              <a:t>Dr. Zeenat Zaidi &amp; Dr. </a:t>
            </a:r>
            <a:r>
              <a:rPr lang="en-US" sz="2800" b="1" i="1" dirty="0" err="1" smtClean="0"/>
              <a:t>Saeed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Vohra</a:t>
            </a:r>
            <a:endParaRPr lang="en-US" sz="2800" b="1" i="1" dirty="0" smtClean="0"/>
          </a:p>
        </p:txBody>
      </p:sp>
      <p:pic>
        <p:nvPicPr>
          <p:cNvPr id="29698" name="Picture 2" descr="http://t3.gstatic.com/images?q=tbn:ANd9GcSD3bUSv4XMENGq4840mJAlbJDy9-jCgo7jVqp6aiCBQJHrJAkHqIEJLNGl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304800"/>
            <a:ext cx="1230080" cy="2690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304800"/>
            <a:ext cx="9144000" cy="5334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</a:t>
            </a:r>
            <a:r>
              <a:rPr lang="en-US" sz="3600" b="1" i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Fascia of </a:t>
            </a:r>
            <a:r>
              <a:rPr lang="en-US" sz="3600" b="1" i="1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Urogenital</a:t>
            </a:r>
            <a:r>
              <a:rPr lang="en-US" sz="3600" b="1" i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Triangle (</a:t>
            </a:r>
            <a:r>
              <a:rPr lang="en-US" sz="3600" b="1" i="1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Perineal</a:t>
            </a:r>
            <a:r>
              <a:rPr lang="en-US" sz="3600" b="1" i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Fascia)</a:t>
            </a:r>
            <a:r>
              <a:rPr lang="en-US" sz="36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990600"/>
            <a:ext cx="4876800" cy="5334000"/>
          </a:xfrm>
          <a:ln>
            <a:solidFill>
              <a:schemeClr val="tx1"/>
            </a:solidFill>
          </a:ln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fascia is continuous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anteriorly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with the fascia of abdomen and consists of </a:t>
            </a:r>
            <a:r>
              <a:rPr lang="en-US" sz="2400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superficial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deep layers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Superficial </a:t>
            </a:r>
            <a:r>
              <a:rPr lang="en-US" sz="2400" b="1" dirty="0" err="1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</a:t>
            </a:r>
            <a:r>
              <a:rPr lang="en-US" sz="2400" b="1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fascia: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consists of a: 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Superficial fatty layer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(Camper’s fascia) makes up the substance of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mons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pubis &amp; labia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majora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extends into the anal region</a:t>
            </a:r>
            <a:endParaRPr lang="en-US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Deep membranous layer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Colles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 fascia ): Does not extend to anal region. Becomes fused with the posterior margin of the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membrane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Deep </a:t>
            </a:r>
            <a:r>
              <a:rPr lang="en-US" sz="2400" b="1" dirty="0" err="1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</a:t>
            </a:r>
            <a:r>
              <a:rPr lang="en-US" sz="2400" b="1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fascia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invests the muscles in the superficial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pouch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lum bright="-23000" contrast="21000"/>
          </a:blip>
          <a:srcRect/>
          <a:stretch>
            <a:fillRect/>
          </a:stretch>
        </p:blipFill>
        <p:spPr bwMode="auto">
          <a:xfrm>
            <a:off x="5181600" y="1524000"/>
            <a:ext cx="3761254" cy="4299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Zeenet\My Documents\My Pictures\urogenital_triangles_-_perineal_spaces13148564209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838200"/>
            <a:ext cx="5867400" cy="5715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 txBox="1">
            <a:spLocks noRot="1" noChangeArrowheads="1"/>
          </p:cNvSpPr>
          <p:nvPr/>
        </p:nvSpPr>
        <p:spPr>
          <a:xfrm>
            <a:off x="0" y="152400"/>
            <a:ext cx="9144000" cy="56356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Perineal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Pouches</a:t>
            </a:r>
          </a:p>
        </p:txBody>
      </p:sp>
      <p:pic>
        <p:nvPicPr>
          <p:cNvPr id="5" name="Picture 5" descr="C:\Users\Zeenat\Pictures\fgrt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2133600"/>
            <a:ext cx="3742129" cy="2286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352800" y="6400800"/>
            <a:ext cx="175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+mn-lt"/>
              </a:rPr>
              <a:t>(</a:t>
            </a:r>
            <a:r>
              <a:rPr lang="en-US" sz="1200" b="1" dirty="0" err="1" smtClean="0">
                <a:latin typeface="+mn-lt"/>
              </a:rPr>
              <a:t>Perineal</a:t>
            </a:r>
            <a:r>
              <a:rPr lang="en-US" sz="1200" b="1" dirty="0" smtClean="0">
                <a:latin typeface="+mn-lt"/>
              </a:rPr>
              <a:t> membrane)</a:t>
            </a:r>
            <a:endParaRPr lang="en-US" sz="1200" b="1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81600" y="4876800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latin typeface="+mn-lt"/>
              </a:rPr>
              <a:t>Perineal</a:t>
            </a:r>
            <a:r>
              <a:rPr lang="en-US" sz="1600" b="1" dirty="0" smtClean="0">
                <a:latin typeface="+mn-lt"/>
              </a:rPr>
              <a:t> body</a:t>
            </a:r>
            <a:endParaRPr lang="en-US" sz="1600" b="1" dirty="0">
              <a:latin typeface="+mn-lt"/>
            </a:endParaRPr>
          </a:p>
        </p:txBody>
      </p:sp>
      <p:cxnSp>
        <p:nvCxnSpPr>
          <p:cNvPr id="11" name="Straight Arrow Connector 10"/>
          <p:cNvCxnSpPr>
            <a:stCxn id="9" idx="1"/>
          </p:cNvCxnSpPr>
          <p:nvPr/>
        </p:nvCxnSpPr>
        <p:spPr>
          <a:xfrm rot="10800000">
            <a:off x="3733800" y="4724401"/>
            <a:ext cx="1447800" cy="321677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143000"/>
            <a:ext cx="3429000" cy="4876799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en-US" sz="2400" dirty="0" smtClean="0"/>
              <a:t>It is the space between the </a:t>
            </a:r>
            <a:r>
              <a:rPr lang="en-US" sz="2400" u="sng" dirty="0" smtClean="0"/>
              <a:t>deep membranous layer</a:t>
            </a:r>
            <a:r>
              <a:rPr lang="en-US" sz="2400" dirty="0" smtClean="0"/>
              <a:t> of superficial fascia and the </a:t>
            </a:r>
            <a:r>
              <a:rPr lang="en-US" sz="2400" u="sng" dirty="0" err="1" smtClean="0"/>
              <a:t>perineal</a:t>
            </a:r>
            <a:r>
              <a:rPr lang="en-US" sz="2400" u="sng" dirty="0" smtClean="0"/>
              <a:t> membrane.</a:t>
            </a:r>
            <a:r>
              <a:rPr lang="en-US" sz="2400" dirty="0" smtClean="0"/>
              <a:t> </a:t>
            </a:r>
            <a:endParaRPr lang="en-US" sz="2400" b="1" i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sz="2400" b="1" i="1" dirty="0" smtClean="0">
                <a:solidFill>
                  <a:srgbClr val="FF00FF"/>
                </a:solidFill>
              </a:rPr>
              <a:t>BOUNDARIES: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2000" b="1" i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Inferior</a:t>
            </a:r>
            <a:r>
              <a:rPr lang="en-US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membranous layer of superficial fascia.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2000" b="1" i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Superior: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membrane.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Lateral: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ischiopubic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rami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2000" b="1" dirty="0" smtClean="0"/>
          </a:p>
        </p:txBody>
      </p:sp>
      <p:sp>
        <p:nvSpPr>
          <p:cNvPr id="1843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144000" cy="6858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i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Superficial </a:t>
            </a:r>
            <a:r>
              <a:rPr lang="en-US" sz="3600" b="1" i="1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Perineal</a:t>
            </a:r>
            <a:r>
              <a:rPr lang="en-US" sz="3600" b="1" i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Pouch</a:t>
            </a:r>
          </a:p>
        </p:txBody>
      </p:sp>
      <p:pic>
        <p:nvPicPr>
          <p:cNvPr id="1029" name="Picture 5" descr="C:\Users\Zeenat\Pictures\fgrt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1447800"/>
            <a:ext cx="4989506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144000" cy="5635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i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Contents of Superficial </a:t>
            </a:r>
            <a:r>
              <a:rPr lang="en-US" sz="3200" b="1" i="1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Perineal</a:t>
            </a:r>
            <a:r>
              <a:rPr lang="en-US" sz="3200" b="1" i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Pouch</a:t>
            </a:r>
            <a:endParaRPr lang="en-US" sz="3200" b="1" i="1" u="sng" dirty="0" smtClean="0">
              <a:solidFill>
                <a:srgbClr val="FF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685800"/>
            <a:ext cx="4724400" cy="5486400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0000FF"/>
                </a:solidFill>
              </a:rPr>
              <a:t>Bulbs of vestibule</a:t>
            </a:r>
            <a:r>
              <a:rPr lang="en-US" sz="2400" dirty="0" smtClean="0">
                <a:solidFill>
                  <a:srgbClr val="0000FF"/>
                </a:solidFill>
              </a:rPr>
              <a:t>: </a:t>
            </a:r>
            <a:r>
              <a:rPr lang="en-US" sz="2400" dirty="0" smtClean="0">
                <a:solidFill>
                  <a:schemeClr val="hlink"/>
                </a:solidFill>
              </a:rPr>
              <a:t>on each side of vaginal orifice.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err="1" smtClean="0">
                <a:solidFill>
                  <a:srgbClr val="0000FF"/>
                </a:solidFill>
              </a:rPr>
              <a:t>Crura</a:t>
            </a:r>
            <a:r>
              <a:rPr lang="en-US" sz="2400" b="1" dirty="0" smtClean="0">
                <a:solidFill>
                  <a:srgbClr val="0000FF"/>
                </a:solidFill>
              </a:rPr>
              <a:t> of clitoris.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0000FF"/>
                </a:solidFill>
              </a:rPr>
              <a:t>Superficial </a:t>
            </a:r>
            <a:r>
              <a:rPr lang="en-US" sz="2400" b="1" dirty="0" err="1" smtClean="0">
                <a:solidFill>
                  <a:srgbClr val="0000FF"/>
                </a:solidFill>
              </a:rPr>
              <a:t>perineal</a:t>
            </a:r>
            <a:r>
              <a:rPr lang="en-US" sz="2400" b="1" dirty="0" smtClean="0">
                <a:solidFill>
                  <a:srgbClr val="0000FF"/>
                </a:solidFill>
              </a:rPr>
              <a:t> muscles: 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chemeClr val="hlink"/>
                </a:solidFill>
              </a:rPr>
              <a:t>Bulbospongiosus</a:t>
            </a:r>
            <a:r>
              <a:rPr lang="en-US" sz="2400" dirty="0" smtClean="0">
                <a:solidFill>
                  <a:schemeClr val="hlink"/>
                </a:solidFill>
              </a:rPr>
              <a:t> muscle</a:t>
            </a:r>
            <a:r>
              <a:rPr lang="en-US" sz="2400" dirty="0" smtClean="0"/>
              <a:t>, surrounds orifice of vagina and covers </a:t>
            </a:r>
            <a:r>
              <a:rPr lang="en-US" sz="2400" dirty="0" smtClean="0">
                <a:solidFill>
                  <a:schemeClr val="hlink"/>
                </a:solidFill>
              </a:rPr>
              <a:t>vestibular bulb.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chemeClr val="hlink"/>
                </a:solidFill>
              </a:rPr>
              <a:t>Ischiocavernosus</a:t>
            </a:r>
            <a:r>
              <a:rPr lang="en-US" sz="2400" dirty="0" smtClean="0">
                <a:solidFill>
                  <a:schemeClr val="hlink"/>
                </a:solidFill>
              </a:rPr>
              <a:t> muscle, </a:t>
            </a:r>
            <a:r>
              <a:rPr lang="en-US" sz="2400" dirty="0" smtClean="0"/>
              <a:t>covers </a:t>
            </a:r>
            <a:r>
              <a:rPr lang="en-US" sz="2400" dirty="0" err="1" smtClean="0">
                <a:solidFill>
                  <a:schemeClr val="hlink"/>
                </a:solidFill>
              </a:rPr>
              <a:t>crus</a:t>
            </a:r>
            <a:r>
              <a:rPr lang="en-US" sz="2400" dirty="0" smtClean="0">
                <a:solidFill>
                  <a:schemeClr val="hlink"/>
                </a:solidFill>
              </a:rPr>
              <a:t> of clitoris</a:t>
            </a:r>
            <a:r>
              <a:rPr lang="en-US" sz="2400" dirty="0" smtClean="0"/>
              <a:t> on each side.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hlink"/>
                </a:solidFill>
              </a:rPr>
              <a:t>Superficial transverse </a:t>
            </a:r>
            <a:r>
              <a:rPr lang="en-US" sz="2400" dirty="0" err="1" smtClean="0">
                <a:solidFill>
                  <a:schemeClr val="hlink"/>
                </a:solidFill>
              </a:rPr>
              <a:t>perineal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chemeClr val="hlink"/>
                </a:solidFill>
              </a:rPr>
              <a:t>muscles.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0000FF"/>
                </a:solidFill>
              </a:rPr>
              <a:t>Greater vestibular glands: </a:t>
            </a:r>
            <a:r>
              <a:rPr lang="en-US" sz="2400" dirty="0" smtClean="0"/>
              <a:t>on each side of vaginal orifice.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err="1" smtClean="0">
                <a:solidFill>
                  <a:srgbClr val="0000FF"/>
                </a:solidFill>
              </a:rPr>
              <a:t>Perineal</a:t>
            </a:r>
            <a:r>
              <a:rPr lang="en-US" sz="2400" b="1" dirty="0" smtClean="0">
                <a:solidFill>
                  <a:srgbClr val="0000FF"/>
                </a:solidFill>
              </a:rPr>
              <a:t> branch of </a:t>
            </a:r>
            <a:r>
              <a:rPr lang="en-US" sz="2400" b="1" dirty="0" err="1" smtClean="0">
                <a:solidFill>
                  <a:srgbClr val="0000FF"/>
                </a:solidFill>
              </a:rPr>
              <a:t>pudendal</a:t>
            </a:r>
            <a:r>
              <a:rPr lang="en-US" sz="2400" b="1" dirty="0" smtClean="0">
                <a:solidFill>
                  <a:srgbClr val="0000FF"/>
                </a:solidFill>
              </a:rPr>
              <a:t> nerve </a:t>
            </a:r>
            <a:r>
              <a:rPr lang="en-US" sz="2400" dirty="0" smtClean="0"/>
              <a:t>supplying muscles &amp; skin.</a:t>
            </a:r>
            <a:endParaRPr lang="en-US" sz="24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4340" name="Picture 5" descr="C:\Users\user\Pictures\fdc.jpg"/>
          <p:cNvPicPr>
            <a:picLocks noChangeAspect="1" noChangeArrowheads="1"/>
          </p:cNvPicPr>
          <p:nvPr/>
        </p:nvPicPr>
        <p:blipFill>
          <a:blip r:embed="rId2" cstate="print">
            <a:lum bright="-18000" contrast="23000"/>
          </a:blip>
          <a:srcRect/>
          <a:stretch>
            <a:fillRect/>
          </a:stretch>
        </p:blipFill>
        <p:spPr bwMode="auto">
          <a:xfrm>
            <a:off x="5602472" y="838200"/>
            <a:ext cx="316052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Documents and Settings\Free User\My Documents\My Pictures\uhgt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3733800"/>
            <a:ext cx="3393577" cy="205740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144000" cy="6096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i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Deep </a:t>
            </a:r>
            <a:r>
              <a:rPr lang="en-US" sz="3200" b="1" i="1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Perineal</a:t>
            </a:r>
            <a:r>
              <a:rPr lang="en-US" sz="3200" b="1" i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Pouch</a:t>
            </a:r>
            <a:endParaRPr lang="en-US" sz="3200" b="1" i="1" u="sng" dirty="0" smtClean="0">
              <a:solidFill>
                <a:srgbClr val="FF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143000"/>
            <a:ext cx="3581400" cy="4724400"/>
          </a:xfrm>
          <a:ln>
            <a:solidFill>
              <a:schemeClr val="tx1"/>
            </a:solidFill>
          </a:ln>
        </p:spPr>
        <p:txBody>
          <a:bodyPr/>
          <a:lstStyle/>
          <a:p>
            <a:pPr lvl="0" eaLnBrk="1" hangingPunct="1"/>
            <a:r>
              <a:rPr lang="en-US" sz="2000" b="1" dirty="0" smtClean="0">
                <a:solidFill>
                  <a:prstClr val="black"/>
                </a:solidFill>
              </a:rPr>
              <a:t>It is a completely closed space deep to the </a:t>
            </a:r>
            <a:r>
              <a:rPr lang="en-US" sz="2000" b="1" dirty="0" err="1" smtClean="0">
                <a:solidFill>
                  <a:prstClr val="black"/>
                </a:solidFill>
              </a:rPr>
              <a:t>perineal</a:t>
            </a:r>
            <a:r>
              <a:rPr lang="en-US" sz="2000" b="1" dirty="0" smtClean="0">
                <a:solidFill>
                  <a:prstClr val="black"/>
                </a:solidFill>
              </a:rPr>
              <a:t> membrane</a:t>
            </a:r>
          </a:p>
          <a:p>
            <a:pPr eaLnBrk="1" hangingPunct="1"/>
            <a:r>
              <a:rPr lang="en-US" sz="2000" b="1" i="1" dirty="0" smtClean="0">
                <a:solidFill>
                  <a:srgbClr val="FF00FF"/>
                </a:solidFill>
              </a:rPr>
              <a:t>BOUNDARIES: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2000" b="1" i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Inferior: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Inferior fascia of the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urogenital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diaphragm (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membrane)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2000" b="1" i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Superior: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Superior fascia of the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urogenital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diaphragm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2000" b="1" i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Lateral: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Inferior portion of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obturator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internus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facia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0" y="5791200"/>
            <a:ext cx="1981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u="sng">
                <a:solidFill>
                  <a:schemeClr val="bg2"/>
                </a:solidFill>
                <a:latin typeface="Garamond" pitchFamily="18" charset="0"/>
              </a:rPr>
              <a:t>Coronal section of pelvis</a:t>
            </a:r>
          </a:p>
        </p:txBody>
      </p:sp>
      <p:sp>
        <p:nvSpPr>
          <p:cNvPr id="15365" name="Text Box 10"/>
          <p:cNvSpPr txBox="1">
            <a:spLocks noChangeArrowheads="1"/>
          </p:cNvSpPr>
          <p:nvPr/>
        </p:nvSpPr>
        <p:spPr bwMode="auto">
          <a:xfrm>
            <a:off x="0" y="5334000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Calibri" pitchFamily="34" charset="0"/>
            </a:endParaRPr>
          </a:p>
        </p:txBody>
      </p:sp>
      <p:pic>
        <p:nvPicPr>
          <p:cNvPr id="9" name="Picture 5" descr="C:\Users\Zeenat\Pictures\fgrt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1676400"/>
            <a:ext cx="4413794" cy="281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1066800"/>
            <a:ext cx="3429000" cy="46482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Part of </a:t>
            </a:r>
            <a:r>
              <a:rPr lang="en-US" sz="2800" dirty="0" smtClean="0">
                <a:solidFill>
                  <a:srgbClr val="FF00FF"/>
                </a:solidFill>
              </a:rPr>
              <a:t>urethra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Part of </a:t>
            </a:r>
            <a:r>
              <a:rPr lang="en-US" sz="2800" dirty="0" smtClean="0">
                <a:solidFill>
                  <a:srgbClr val="FF00FF"/>
                </a:solidFill>
              </a:rPr>
              <a:t>vagina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FF00FF"/>
                </a:solidFill>
              </a:rPr>
              <a:t>Sphincter </a:t>
            </a:r>
            <a:r>
              <a:rPr lang="en-US" sz="2800" dirty="0" err="1" smtClean="0">
                <a:solidFill>
                  <a:srgbClr val="FF00FF"/>
                </a:solidFill>
              </a:rPr>
              <a:t>urethrae</a:t>
            </a:r>
            <a:r>
              <a:rPr lang="en-US" sz="2800" dirty="0" smtClean="0">
                <a:solidFill>
                  <a:srgbClr val="FF00FF"/>
                </a:solidFill>
              </a:rPr>
              <a:t> muscle</a:t>
            </a:r>
            <a:r>
              <a:rPr lang="en-US" sz="2800" dirty="0" smtClean="0"/>
              <a:t>, which is  pierced by urethra &amp; vagina.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FF00FF"/>
                </a:solidFill>
              </a:rPr>
              <a:t>Deep transverse </a:t>
            </a:r>
            <a:r>
              <a:rPr lang="en-US" sz="2800" dirty="0" err="1" smtClean="0">
                <a:solidFill>
                  <a:srgbClr val="FF00FF"/>
                </a:solidFill>
              </a:rPr>
              <a:t>perineal</a:t>
            </a:r>
            <a:r>
              <a:rPr lang="en-US" sz="2800" dirty="0" smtClean="0">
                <a:solidFill>
                  <a:srgbClr val="FF00FF"/>
                </a:solidFill>
              </a:rPr>
              <a:t> muscles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FF00FF"/>
                </a:solidFill>
              </a:rPr>
              <a:t>Internal </a:t>
            </a:r>
            <a:r>
              <a:rPr lang="en-US" sz="2800" dirty="0" err="1" smtClean="0">
                <a:solidFill>
                  <a:srgbClr val="FF00FF"/>
                </a:solidFill>
              </a:rPr>
              <a:t>pudendal</a:t>
            </a:r>
            <a:r>
              <a:rPr lang="en-US" sz="2800" dirty="0" smtClean="0">
                <a:solidFill>
                  <a:srgbClr val="FF00FF"/>
                </a:solidFill>
              </a:rPr>
              <a:t> vessels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err="1" smtClean="0">
                <a:solidFill>
                  <a:srgbClr val="FF00FF"/>
                </a:solidFill>
              </a:rPr>
              <a:t>Dosal</a:t>
            </a:r>
            <a:r>
              <a:rPr lang="en-US" sz="2800" dirty="0" smtClean="0">
                <a:solidFill>
                  <a:srgbClr val="FF00FF"/>
                </a:solidFill>
              </a:rPr>
              <a:t> nerve of clitoris</a:t>
            </a:r>
          </a:p>
        </p:txBody>
      </p:sp>
      <p:sp>
        <p:nvSpPr>
          <p:cNvPr id="16387" name="Text Box 10"/>
          <p:cNvSpPr txBox="1">
            <a:spLocks noChangeArrowheads="1"/>
          </p:cNvSpPr>
          <p:nvPr/>
        </p:nvSpPr>
        <p:spPr bwMode="auto">
          <a:xfrm>
            <a:off x="0" y="5334000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Calibri" pitchFamily="34" charset="0"/>
            </a:endParaRPr>
          </a:p>
        </p:txBody>
      </p:sp>
      <p:sp>
        <p:nvSpPr>
          <p:cNvPr id="8" name="Rectangle 2"/>
          <p:cNvSpPr txBox="1">
            <a:spLocks noRot="1" noChangeArrowheads="1"/>
          </p:cNvSpPr>
          <p:nvPr/>
        </p:nvSpPr>
        <p:spPr>
          <a:xfrm>
            <a:off x="0" y="0"/>
            <a:ext cx="9144000" cy="5635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i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Contents of Deep </a:t>
            </a:r>
            <a:r>
              <a:rPr lang="en-US" sz="3200" b="1" i="1" dirty="0" err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Perineal</a:t>
            </a:r>
            <a:r>
              <a:rPr lang="en-US" sz="3200" b="1" i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Pouch</a:t>
            </a:r>
            <a:endParaRPr lang="en-US" sz="3200" b="1" i="1" u="sng" dirty="0">
              <a:solidFill>
                <a:srgbClr val="FF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7172" name="Picture 4" descr="C:\Users\Zeenat\Pictures\urogenital-diaphragm-external-urethral-sphincter-and-deep-transverse-perineal-muscle.jpg"/>
          <p:cNvPicPr>
            <a:picLocks noChangeAspect="1" noChangeArrowheads="1"/>
          </p:cNvPicPr>
          <p:nvPr/>
        </p:nvPicPr>
        <p:blipFill>
          <a:blip r:embed="rId2" cstate="print"/>
          <a:srcRect l="37586" t="23077" r="2414" b="1923"/>
          <a:stretch>
            <a:fillRect/>
          </a:stretch>
        </p:blipFill>
        <p:spPr bwMode="auto">
          <a:xfrm>
            <a:off x="4419600" y="3657600"/>
            <a:ext cx="3929184" cy="2590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7" name="Picture 5" descr="C:\Users\Zeenat\Pictures\fgrt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990600"/>
            <a:ext cx="3934034" cy="2590800"/>
          </a:xfrm>
          <a:prstGeom prst="rect">
            <a:avLst/>
          </a:prstGeom>
          <a:noFill/>
        </p:spPr>
      </p:pic>
      <p:cxnSp>
        <p:nvCxnSpPr>
          <p:cNvPr id="10" name="Straight Connector 9"/>
          <p:cNvCxnSpPr/>
          <p:nvPr/>
        </p:nvCxnSpPr>
        <p:spPr>
          <a:xfrm>
            <a:off x="5410200" y="4495800"/>
            <a:ext cx="838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Rot="1" noChangeArrowheads="1"/>
          </p:cNvSpPr>
          <p:nvPr/>
        </p:nvSpPr>
        <p:spPr>
          <a:xfrm>
            <a:off x="0" y="0"/>
            <a:ext cx="9144000" cy="5635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b="1" i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Vagina</a:t>
            </a:r>
            <a:endParaRPr lang="en-US" sz="3600" b="1" i="1" u="sng" dirty="0">
              <a:solidFill>
                <a:srgbClr val="FF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52400" y="685800"/>
            <a:ext cx="5334000" cy="556260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/>
          <a:lstStyle/>
          <a:p>
            <a:pPr marL="342900" lvl="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 is a muscular canal, </a:t>
            </a:r>
            <a:r>
              <a:rPr lang="en-US" sz="2400" dirty="0" smtClean="0">
                <a:latin typeface="+mn-lt"/>
              </a:rPr>
              <a:t>about 3 in. (8 cm) long,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that leads from the uterus to the external orifice of the genital canal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 serves as the excretory duct for the menstrual flow &amp; forms part of the birth canal.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vaginal orifice in a virgin possesses a thin mucosal fold, called the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hymen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which is perforated at its center.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Arteries: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Vaginal artery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a branch of the internal iliac artery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Vaginal branch of the uterine artery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Veins: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drain into the internal iliac veins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218" name="Picture 2" descr="C:\Documents and Settings\Free User\My Documents\My Pictures\fryed.png"/>
          <p:cNvPicPr>
            <a:picLocks noChangeAspect="1" noChangeArrowheads="1"/>
          </p:cNvPicPr>
          <p:nvPr/>
        </p:nvPicPr>
        <p:blipFill>
          <a:blip r:embed="rId2" cstate="print"/>
          <a:srcRect t="66041"/>
          <a:stretch>
            <a:fillRect/>
          </a:stretch>
        </p:blipFill>
        <p:spPr bwMode="auto">
          <a:xfrm>
            <a:off x="5791200" y="4267200"/>
            <a:ext cx="2819400" cy="12968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Picture 5" descr="C:\Users\Zeenat\Pictures\fgrt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399" y="1524000"/>
            <a:ext cx="3570311" cy="22129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144000" cy="639763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</a:t>
            </a:r>
            <a:r>
              <a:rPr lang="en-US" b="1" i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Anal Triangle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066801"/>
            <a:ext cx="4038600" cy="4267200"/>
          </a:xfrm>
          <a:ln>
            <a:solidFill>
              <a:schemeClr val="tx1"/>
            </a:solidFill>
          </a:ln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600" b="1" i="1" dirty="0" smtClean="0">
                <a:solidFill>
                  <a:srgbClr val="FF00FF"/>
                </a:solidFill>
              </a:rPr>
              <a:t>Boundaries: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Anterior: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Transverse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 passing through the 2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ischial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tuberosities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Posterior: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Coccyx.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Lateral: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Ischial</a:t>
            </a:r>
            <a:r>
              <a:rPr lang="en-US" sz="2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tuberosity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en-US" sz="24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sacrotuberous</a:t>
            </a:r>
            <a:r>
              <a:rPr lang="en-US" sz="2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ligament.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sz="2000" b="1" dirty="0" smtClean="0">
              <a:solidFill>
                <a:srgbClr val="FF0066"/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600" b="1" i="1" dirty="0" smtClean="0">
                <a:solidFill>
                  <a:srgbClr val="FF00FF"/>
                </a:solidFill>
              </a:rPr>
              <a:t>Contents:</a:t>
            </a:r>
            <a:r>
              <a:rPr lang="en-US" sz="2600" b="1" dirty="0" smtClean="0">
                <a:solidFill>
                  <a:srgbClr val="FF00FF"/>
                </a:solidFill>
              </a:rPr>
              <a:t>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Lower part of Anal canal</a:t>
            </a:r>
            <a:endParaRPr lang="en-US" sz="24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Ano-coccygeal</a:t>
            </a:r>
            <a:r>
              <a:rPr lang="en-US" sz="2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body</a:t>
            </a:r>
            <a:endParaRPr lang="en-US" sz="2400" u="sng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Ischiorectal</a:t>
            </a:r>
            <a:r>
              <a:rPr lang="en-US" sz="2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fossa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on each side</a:t>
            </a:r>
          </a:p>
        </p:txBody>
      </p:sp>
      <p:pic>
        <p:nvPicPr>
          <p:cNvPr id="5122" name="Picture 2" descr="C:\Documents and Settings\Free User\My Documents\My Pictures\fcd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4267200"/>
            <a:ext cx="4343400" cy="2362200"/>
          </a:xfrm>
          <a:prstGeom prst="rect">
            <a:avLst/>
          </a:prstGeom>
          <a:noFill/>
        </p:spPr>
      </p:pic>
      <p:pic>
        <p:nvPicPr>
          <p:cNvPr id="8" name="Picture 7" descr="C8FF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838200"/>
            <a:ext cx="2579290" cy="3276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9" name="Isosceles Triangle 8"/>
          <p:cNvSpPr/>
          <p:nvPr/>
        </p:nvSpPr>
        <p:spPr>
          <a:xfrm flipV="1">
            <a:off x="5867400" y="2362200"/>
            <a:ext cx="1143000" cy="604280"/>
          </a:xfrm>
          <a:prstGeom prst="triangle">
            <a:avLst>
              <a:gd name="adj" fmla="val 48806"/>
            </a:avLst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144000" cy="6858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i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Anal Canal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1219200"/>
            <a:ext cx="3273936" cy="2438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28600" y="762000"/>
            <a:ext cx="5257800" cy="58674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/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 is about 1.5 in. long, muscular canal, descending from the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rectal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ampulla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 the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anus. 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400" b="1" i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Relations</a:t>
            </a:r>
            <a:r>
              <a:rPr lang="en-US" sz="2400" dirty="0" smtClean="0">
                <a:solidFill>
                  <a:srgbClr val="00FF99"/>
                </a:solidFill>
                <a:latin typeface="+mn-lt"/>
              </a:rPr>
              <a:t> </a:t>
            </a:r>
            <a:r>
              <a:rPr lang="en-US" sz="2400" dirty="0" smtClean="0">
                <a:latin typeface="+mn-lt"/>
              </a:rPr>
              <a:t>(In female):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dirty="0" err="1" smtClean="0">
                <a:solidFill>
                  <a:srgbClr val="3333FF"/>
                </a:solidFill>
                <a:latin typeface="+mn-lt"/>
              </a:rPr>
              <a:t>Anteriorly</a:t>
            </a:r>
            <a:r>
              <a:rPr lang="en-US" sz="2400" dirty="0" smtClean="0">
                <a:solidFill>
                  <a:srgbClr val="3333FF"/>
                </a:solidFill>
                <a:latin typeface="+mn-lt"/>
              </a:rPr>
              <a:t>:</a:t>
            </a:r>
            <a:r>
              <a:rPr lang="en-US" sz="2400" dirty="0" smtClean="0">
                <a:latin typeface="+mn-lt"/>
              </a:rPr>
              <a:t>  </a:t>
            </a:r>
            <a:r>
              <a:rPr lang="en-US" sz="2400" dirty="0" err="1" smtClean="0">
                <a:latin typeface="+mn-lt"/>
              </a:rPr>
              <a:t>Perineal</a:t>
            </a:r>
            <a:r>
              <a:rPr lang="en-US" sz="2400" dirty="0" smtClean="0">
                <a:latin typeface="+mn-lt"/>
              </a:rPr>
              <a:t> body, </a:t>
            </a:r>
            <a:r>
              <a:rPr lang="en-US" sz="2400" dirty="0" err="1" smtClean="0">
                <a:latin typeface="+mn-lt"/>
              </a:rPr>
              <a:t>urogenital</a:t>
            </a:r>
            <a:r>
              <a:rPr lang="en-US" sz="2400" dirty="0" smtClean="0">
                <a:latin typeface="+mn-lt"/>
              </a:rPr>
              <a:t> diaphragm, and lower part of vagina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dirty="0" err="1" smtClean="0">
                <a:solidFill>
                  <a:srgbClr val="3333FF"/>
                </a:solidFill>
                <a:latin typeface="+mn-lt"/>
              </a:rPr>
              <a:t>Posteriorly</a:t>
            </a:r>
            <a:r>
              <a:rPr lang="en-US" sz="2400" dirty="0" smtClean="0">
                <a:solidFill>
                  <a:srgbClr val="3333FF"/>
                </a:solidFill>
                <a:latin typeface="+mn-lt"/>
              </a:rPr>
              <a:t>: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Anococcygeal</a:t>
            </a:r>
            <a:r>
              <a:rPr lang="en-US" sz="2400" dirty="0" smtClean="0">
                <a:latin typeface="+mn-lt"/>
              </a:rPr>
              <a:t> body. 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dirty="0" smtClean="0">
                <a:solidFill>
                  <a:srgbClr val="3333FF"/>
                </a:solidFill>
                <a:latin typeface="+mn-lt"/>
              </a:rPr>
              <a:t>Laterally: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Ischiorectal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fossae</a:t>
            </a:r>
            <a:r>
              <a:rPr lang="en-US" sz="2400" dirty="0" smtClean="0">
                <a:latin typeface="+mn-lt"/>
              </a:rPr>
              <a:t>.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400" b="1" i="1" dirty="0" smtClean="0">
                <a:solidFill>
                  <a:srgbClr val="FF00FF"/>
                </a:solidFill>
                <a:latin typeface="+mn-lt"/>
                <a:cs typeface="Arial" pitchFamily="34" charset="0"/>
              </a:rPr>
              <a:t>Division</a:t>
            </a:r>
            <a:r>
              <a:rPr lang="en-US" sz="2400" b="1" dirty="0" smtClean="0">
                <a:solidFill>
                  <a:srgbClr val="FF00FF"/>
                </a:solidFill>
                <a:latin typeface="+mn-lt"/>
                <a:cs typeface="Arial" pitchFamily="34" charset="0"/>
              </a:rPr>
              <a:t>:</a:t>
            </a:r>
            <a:r>
              <a:rPr lang="en-US" sz="2400" b="1" dirty="0" smtClean="0">
                <a:solidFill>
                  <a:srgbClr val="FF00FF"/>
                </a:solidFill>
                <a:latin typeface="+mn-lt"/>
              </a:rPr>
              <a:t> </a:t>
            </a:r>
            <a:r>
              <a:rPr lang="en-US" sz="2400" dirty="0" smtClean="0">
                <a:latin typeface="+mn-lt"/>
                <a:cs typeface="Arial" pitchFamily="34" charset="0"/>
              </a:rPr>
              <a:t>Divided into: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b="1" u="sng" dirty="0" smtClean="0">
                <a:solidFill>
                  <a:srgbClr val="0000FF"/>
                </a:solidFill>
                <a:latin typeface="+mn-lt"/>
              </a:rPr>
              <a:t>Upper half</a:t>
            </a:r>
            <a:r>
              <a:rPr lang="en-US" sz="2000" u="sng" dirty="0" smtClean="0">
                <a:latin typeface="+mn-lt"/>
              </a:rPr>
              <a:t>:</a:t>
            </a:r>
            <a:r>
              <a:rPr lang="en-US" sz="2000" dirty="0" smtClean="0">
                <a:latin typeface="+mn-lt"/>
              </a:rPr>
              <a:t> derived from hindgut (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endoderm</a:t>
            </a:r>
            <a:r>
              <a:rPr lang="en-US" sz="2000" dirty="0" smtClean="0">
                <a:latin typeface="+mn-lt"/>
              </a:rPr>
              <a:t>) 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b="1" u="sng" dirty="0" smtClean="0">
                <a:solidFill>
                  <a:srgbClr val="0000FF"/>
                </a:solidFill>
                <a:latin typeface="+mn-lt"/>
              </a:rPr>
              <a:t>Lower half</a:t>
            </a:r>
            <a:r>
              <a:rPr lang="en-US" sz="2000" u="sng" dirty="0" smtClean="0">
                <a:latin typeface="+mn-lt"/>
              </a:rPr>
              <a:t>:</a:t>
            </a:r>
            <a:r>
              <a:rPr lang="en-US" sz="2000" dirty="0" smtClean="0">
                <a:latin typeface="+mn-lt"/>
              </a:rPr>
              <a:t> derived from the </a:t>
            </a:r>
            <a:r>
              <a:rPr lang="en-US" sz="2000" dirty="0" err="1" smtClean="0">
                <a:latin typeface="+mn-lt"/>
              </a:rPr>
              <a:t>proctodeum</a:t>
            </a:r>
            <a:r>
              <a:rPr lang="en-US" sz="2000" dirty="0" smtClean="0">
                <a:latin typeface="+mn-lt"/>
              </a:rPr>
              <a:t> (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ectoderm</a:t>
            </a:r>
            <a:r>
              <a:rPr lang="en-US" sz="2000" dirty="0" smtClean="0">
                <a:latin typeface="+mn-lt"/>
              </a:rPr>
              <a:t>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The two parts have different blood supply, nerve supply and lymphatic </a:t>
            </a:r>
            <a:r>
              <a:rPr lang="en-US" sz="2400" dirty="0" err="1" smtClean="0">
                <a:solidFill>
                  <a:srgbClr val="FF0000"/>
                </a:solidFill>
                <a:latin typeface="+mn-lt"/>
              </a:rPr>
              <a:t>draiange</a:t>
            </a:r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.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en-US" sz="2000" b="1" dirty="0" smtClean="0">
              <a:solidFill>
                <a:srgbClr val="FF00FF"/>
              </a:solidFill>
              <a:latin typeface="Arial Rounded MT Bold" pitchFamily="34" charset="0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en-US" sz="2000" dirty="0" smtClean="0"/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2" descr="C:\Users\Zeenat\Pictures\dfgv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2190" y="3962400"/>
            <a:ext cx="3439409" cy="2362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28600" y="304801"/>
          <a:ext cx="8610601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8902"/>
                <a:gridCol w="1722120"/>
                <a:gridCol w="2019037"/>
                <a:gridCol w="1900271"/>
                <a:gridCol w="1900271"/>
              </a:tblGrid>
              <a:tr h="60436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Anal canal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Arterial supply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Venous drainage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Lymphatic drainage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Nerves</a:t>
                      </a:r>
                      <a:endParaRPr lang="en-US" dirty="0"/>
                    </a:p>
                  </a:txBody>
                  <a:tcPr/>
                </a:tc>
              </a:tr>
              <a:tr h="164041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Upper half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Superior rectal artery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(continuation of the inferior mesenteric artery)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Superior rectal vein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drained into the inferior mesenteric vein (portal circulation)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+mn-cs"/>
                        </a:rPr>
                        <a:t>Para-rectal nodes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+mn-cs"/>
                        </a:rPr>
                        <a:t>drained into         inferior mesenteric lymph nodes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Visceral motor </a:t>
                      </a:r>
                      <a:r>
                        <a:rPr lang="en-US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(sympathetic &amp; parasympathetic) &amp; sensory nerves</a:t>
                      </a:r>
                      <a:endParaRPr lang="en-US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16414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Lower half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Inferior rectal artery. </a:t>
                      </a:r>
                    </a:p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(branch of internal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pudendal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artery)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Inferior rectal vein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drained into the internal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pudendal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vein (systemic circulation;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site of portal-systemic 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anastomosis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+mn-cs"/>
                        </a:rPr>
                        <a:t>Superficial  inguinal nodes 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Somatic motor &amp; sensory nerves</a:t>
                      </a:r>
                      <a:endParaRPr lang="en-US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2" descr="C:\Users\Zeenat\Pictures\Picture1aa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4572000"/>
            <a:ext cx="2395537" cy="2133600"/>
          </a:xfrm>
          <a:prstGeom prst="rect">
            <a:avLst/>
          </a:prstGeom>
          <a:noFill/>
        </p:spPr>
      </p:pic>
      <p:pic>
        <p:nvPicPr>
          <p:cNvPr id="7" name="Picture 3" descr="C:\Users\Zeenat\Pictures\az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4572000"/>
            <a:ext cx="2474913" cy="2133600"/>
          </a:xfrm>
          <a:prstGeom prst="rect">
            <a:avLst/>
          </a:prstGeom>
          <a:noFill/>
        </p:spPr>
      </p:pic>
      <p:pic>
        <p:nvPicPr>
          <p:cNvPr id="8" name="Picture 4" descr="C:\Users\Zeenat\Pictures\sa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4571999"/>
            <a:ext cx="2572971" cy="2133600"/>
          </a:xfrm>
          <a:prstGeom prst="rect">
            <a:avLst/>
          </a:prstGeom>
          <a:noFill/>
        </p:spPr>
      </p:pic>
      <p:cxnSp>
        <p:nvCxnSpPr>
          <p:cNvPr id="10" name="Straight Connector 9"/>
          <p:cNvCxnSpPr/>
          <p:nvPr/>
        </p:nvCxnSpPr>
        <p:spPr>
          <a:xfrm>
            <a:off x="228600" y="2667000"/>
            <a:ext cx="8610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sz="4000" b="1" i="1" dirty="0" smtClean="0"/>
              <a:t>OBJECTIVES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458200" cy="4572000"/>
          </a:xfrm>
          <a:solidFill>
            <a:schemeClr val="bg2"/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en-US" sz="2800" b="1" i="1" dirty="0" smtClean="0">
                <a:solidFill>
                  <a:srgbClr val="FF0066"/>
                </a:solidFill>
              </a:rPr>
              <a:t>At the end of the lecture, the student should be able to describe the:</a:t>
            </a:r>
          </a:p>
          <a:p>
            <a:pPr eaLnBrk="1" hangingPunct="1"/>
            <a:r>
              <a:rPr lang="en-US" sz="2800" i="1" dirty="0" smtClean="0"/>
              <a:t>Boundaries of the perineum.</a:t>
            </a:r>
          </a:p>
          <a:p>
            <a:pPr eaLnBrk="1" hangingPunct="1"/>
            <a:r>
              <a:rPr lang="en-US" sz="2800" i="1" dirty="0" smtClean="0"/>
              <a:t>Division of perineum into two triangles.</a:t>
            </a:r>
          </a:p>
          <a:p>
            <a:pPr eaLnBrk="1" hangingPunct="1"/>
            <a:r>
              <a:rPr lang="en-US" sz="2800" i="1" dirty="0" smtClean="0"/>
              <a:t>Boundaries &amp; Contents of anal &amp; urogenital triangles.</a:t>
            </a:r>
          </a:p>
          <a:p>
            <a:pPr eaLnBrk="1" hangingPunct="1"/>
            <a:r>
              <a:rPr lang="en-US" sz="2800" i="1" dirty="0" smtClean="0"/>
              <a:t>Lower part of Anal canal.</a:t>
            </a:r>
          </a:p>
          <a:p>
            <a:pPr eaLnBrk="1" hangingPunct="1"/>
            <a:r>
              <a:rPr lang="en-US" sz="2800" i="1" dirty="0" smtClean="0"/>
              <a:t>Boundaries &amp; contents of </a:t>
            </a:r>
            <a:r>
              <a:rPr lang="en-US" sz="2800" i="1" dirty="0" err="1" smtClean="0"/>
              <a:t>Ischiorectal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fossa</a:t>
            </a:r>
            <a:r>
              <a:rPr lang="en-US" sz="2800" i="1" dirty="0" smtClean="0"/>
              <a:t>.</a:t>
            </a:r>
          </a:p>
          <a:p>
            <a:pPr eaLnBrk="1" hangingPunct="1"/>
            <a:r>
              <a:rPr lang="en-US" sz="2800" i="1" dirty="0" smtClean="0"/>
              <a:t>Innervation, Blood supply and lymphatic drainage of perineum.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762000"/>
            <a:ext cx="4724400" cy="571500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/>
          <a:lstStyle/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fascial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lined wedge-shaped space on each side of the anal canal.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Boundaries: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Base: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Skin of the perineum.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Medial wall: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Levator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ani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&amp; anal canal.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Lateral wall: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Obturator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internus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, covered with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fascia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Contents: 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Dense fat. 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Pudendal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nerve &amp;  internal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pudendal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vessels within the </a:t>
            </a:r>
            <a:r>
              <a:rPr lang="en-US" sz="2400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pudendal</a:t>
            </a:r>
            <a:r>
              <a:rPr lang="en-US" sz="2400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canal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Inferior rectal nerve &amp; vessels crossing the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fossa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to reach anal canal.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7170" name="Picture 2" descr="C8FF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5278" y="1371600"/>
            <a:ext cx="4170122" cy="3581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379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144000" cy="639763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Ischiorectal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Fossa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791200" y="2438400"/>
            <a:ext cx="533400" cy="1219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791200" y="2438400"/>
            <a:ext cx="304800" cy="2286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6096000" y="4267200"/>
            <a:ext cx="304800" cy="457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324600" y="3657600"/>
            <a:ext cx="76200" cy="6096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599" y="762000"/>
            <a:ext cx="4877947" cy="4267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304800" y="838200"/>
            <a:ext cx="3657600" cy="4191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Pudendal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Canal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: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fascial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canal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formed by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obturator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fascia, located on the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lateral wall of the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ischiorectal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fossa</a:t>
            </a:r>
            <a:endParaRPr lang="en-US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Contents: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Pudendal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nerve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Internal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pudendal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vessels 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en-US" sz="280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Rot="1" noChangeArrowheads="1"/>
          </p:cNvSpPr>
          <p:nvPr/>
        </p:nvSpPr>
        <p:spPr>
          <a:xfrm>
            <a:off x="0" y="0"/>
            <a:ext cx="9144000" cy="5635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i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Pudendal</a:t>
            </a:r>
            <a:r>
              <a:rPr lang="en-US" sz="3200" b="1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Nerve Block</a:t>
            </a:r>
            <a:endParaRPr lang="en-US" sz="3200" b="1" i="1" u="sng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752601"/>
            <a:ext cx="5105400" cy="32008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+mn-lt"/>
              </a:rPr>
              <a:t>Transvaginal</a:t>
            </a:r>
            <a:r>
              <a:rPr lang="en-US" sz="2000" b="1" dirty="0" smtClean="0">
                <a:latin typeface="+mn-lt"/>
              </a:rPr>
              <a:t> method:</a:t>
            </a:r>
            <a:r>
              <a:rPr lang="en-US" dirty="0" smtClean="0">
                <a:latin typeface="+mn-lt"/>
              </a:rPr>
              <a:t> The needle is passed through the vaginal mucous membrane toward the </a:t>
            </a:r>
            <a:r>
              <a:rPr lang="en-US" dirty="0" err="1" smtClean="0">
                <a:latin typeface="+mn-lt"/>
              </a:rPr>
              <a:t>ischial</a:t>
            </a:r>
            <a:r>
              <a:rPr lang="en-US" dirty="0" smtClean="0">
                <a:latin typeface="+mn-lt"/>
              </a:rPr>
              <a:t> spine. After the needle is passed through the </a:t>
            </a:r>
            <a:r>
              <a:rPr lang="en-US" dirty="0" err="1" smtClean="0">
                <a:latin typeface="+mn-lt"/>
              </a:rPr>
              <a:t>sacrospinous</a:t>
            </a:r>
            <a:r>
              <a:rPr lang="en-US" dirty="0" smtClean="0">
                <a:latin typeface="+mn-lt"/>
              </a:rPr>
              <a:t> ligament, the anesthetic solution is injected around the </a:t>
            </a:r>
            <a:r>
              <a:rPr lang="en-US" dirty="0" err="1" smtClean="0">
                <a:latin typeface="+mn-lt"/>
              </a:rPr>
              <a:t>pudendal</a:t>
            </a:r>
            <a:r>
              <a:rPr lang="en-US" dirty="0" smtClean="0">
                <a:latin typeface="+mn-lt"/>
              </a:rPr>
              <a:t> nerve</a:t>
            </a:r>
          </a:p>
          <a:p>
            <a:r>
              <a:rPr lang="en-US" sz="2000" b="1" dirty="0" err="1" smtClean="0">
                <a:latin typeface="+mn-lt"/>
              </a:rPr>
              <a:t>Perineal</a:t>
            </a:r>
            <a:r>
              <a:rPr lang="en-US" sz="2000" b="1" dirty="0" smtClean="0">
                <a:latin typeface="+mn-lt"/>
              </a:rPr>
              <a:t> method: </a:t>
            </a:r>
            <a:r>
              <a:rPr lang="en-US" dirty="0" smtClean="0">
                <a:latin typeface="+mn-lt"/>
              </a:rPr>
              <a:t>The </a:t>
            </a:r>
            <a:r>
              <a:rPr lang="en-US" dirty="0" err="1" smtClean="0">
                <a:latin typeface="+mn-lt"/>
              </a:rPr>
              <a:t>ischial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tuberosity</a:t>
            </a:r>
            <a:r>
              <a:rPr lang="en-US" dirty="0" smtClean="0">
                <a:latin typeface="+mn-lt"/>
              </a:rPr>
              <a:t> is palpated subcutaneously through the buttock. The needle is inserted on the medial side of the </a:t>
            </a:r>
            <a:r>
              <a:rPr lang="en-US" dirty="0" err="1" smtClean="0">
                <a:latin typeface="+mn-lt"/>
              </a:rPr>
              <a:t>ischial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tuberosity</a:t>
            </a:r>
            <a:r>
              <a:rPr lang="en-US" dirty="0" smtClean="0">
                <a:latin typeface="+mn-lt"/>
              </a:rPr>
              <a:t> to a depth of about 1 in. (2.5 cm) from the free surface of the </a:t>
            </a:r>
            <a:r>
              <a:rPr lang="en-US" dirty="0" err="1" smtClean="0">
                <a:latin typeface="+mn-lt"/>
              </a:rPr>
              <a:t>tuberosity</a:t>
            </a:r>
            <a:r>
              <a:rPr lang="en-US" dirty="0" smtClean="0">
                <a:latin typeface="+mn-lt"/>
              </a:rPr>
              <a:t>. The anesthetic is injected around the </a:t>
            </a:r>
            <a:r>
              <a:rPr lang="en-US" dirty="0" err="1" smtClean="0">
                <a:latin typeface="+mn-lt"/>
              </a:rPr>
              <a:t>pudendal</a:t>
            </a:r>
            <a:r>
              <a:rPr lang="en-US" dirty="0" smtClean="0">
                <a:latin typeface="+mn-lt"/>
              </a:rPr>
              <a:t> nerve.</a:t>
            </a:r>
            <a:endParaRPr lang="en-US" dirty="0">
              <a:latin typeface="+mn-lt"/>
            </a:endParaRPr>
          </a:p>
        </p:txBody>
      </p:sp>
      <p:pic>
        <p:nvPicPr>
          <p:cNvPr id="6146" name="Picture 2" descr="C8FF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1752600"/>
            <a:ext cx="3399033" cy="2438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28600" y="685800"/>
            <a:ext cx="8686800" cy="101566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latin typeface="+mn-lt"/>
              </a:rPr>
              <a:t>Pudendal</a:t>
            </a:r>
            <a:r>
              <a:rPr lang="en-US" sz="2000" b="1" dirty="0" smtClean="0">
                <a:latin typeface="+mn-lt"/>
              </a:rPr>
              <a:t> nerve block </a:t>
            </a:r>
            <a:r>
              <a:rPr lang="en-US" sz="2000" dirty="0" smtClean="0">
                <a:latin typeface="+mn-lt"/>
              </a:rPr>
              <a:t>is used in providing analgesia for the second stage of labor and to provide </a:t>
            </a:r>
            <a:r>
              <a:rPr lang="en-US" sz="2000" dirty="0" err="1" smtClean="0">
                <a:latin typeface="+mn-lt"/>
              </a:rPr>
              <a:t>anaesthesia</a:t>
            </a:r>
            <a:r>
              <a:rPr lang="en-US" sz="2000" dirty="0" smtClean="0">
                <a:latin typeface="+mn-lt"/>
              </a:rPr>
              <a:t> of the perineum in order to create or repair an episiotomy.  Can be done </a:t>
            </a:r>
            <a:r>
              <a:rPr lang="en-US" sz="2000" b="1" dirty="0" err="1" smtClean="0">
                <a:latin typeface="+mn-lt"/>
              </a:rPr>
              <a:t>transvaginally</a:t>
            </a:r>
            <a:r>
              <a:rPr lang="en-US" sz="2000" b="1" dirty="0" smtClean="0"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or </a:t>
            </a:r>
            <a:r>
              <a:rPr lang="en-US" sz="2000" b="1" dirty="0" smtClean="0">
                <a:latin typeface="+mn-lt"/>
              </a:rPr>
              <a:t>through </a:t>
            </a:r>
            <a:r>
              <a:rPr lang="en-US" sz="2000" b="1" dirty="0" err="1" smtClean="0">
                <a:latin typeface="+mn-lt"/>
              </a:rPr>
              <a:t>perineal</a:t>
            </a:r>
            <a:r>
              <a:rPr lang="en-US" sz="2000" b="1" dirty="0" smtClean="0">
                <a:latin typeface="+mn-lt"/>
              </a:rPr>
              <a:t> approach</a:t>
            </a:r>
            <a:r>
              <a:rPr lang="en-US" sz="2000" dirty="0" smtClean="0">
                <a:latin typeface="+mn-lt"/>
              </a:rPr>
              <a:t>.</a:t>
            </a:r>
            <a:endParaRPr lang="en-US" sz="2000" dirty="0"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600" y="5105400"/>
            <a:ext cx="5562600" cy="156966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+mn-lt"/>
              </a:rPr>
              <a:t>An </a:t>
            </a:r>
            <a:r>
              <a:rPr lang="en-US" sz="2400" b="1" i="1" dirty="0" smtClean="0">
                <a:solidFill>
                  <a:srgbClr val="FF00FF"/>
                </a:solidFill>
                <a:latin typeface="+mn-lt"/>
              </a:rPr>
              <a:t>EPISIOTOMY</a:t>
            </a:r>
            <a:r>
              <a:rPr lang="en-US" sz="2400" dirty="0" smtClean="0">
                <a:latin typeface="+mn-lt"/>
              </a:rPr>
              <a:t> is a surgically planned incision on the perineum and the posterior vaginal wall during second stage of labor to prevent </a:t>
            </a:r>
            <a:r>
              <a:rPr lang="en-US" sz="2400" dirty="0" err="1" smtClean="0">
                <a:latin typeface="+mn-lt"/>
              </a:rPr>
              <a:t>perineal</a:t>
            </a:r>
            <a:r>
              <a:rPr lang="en-US" sz="2400" dirty="0" smtClean="0">
                <a:latin typeface="+mn-lt"/>
              </a:rPr>
              <a:t> tear. </a:t>
            </a:r>
            <a:endParaRPr lang="en-US" sz="2400" dirty="0">
              <a:latin typeface="+mn-lt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4419600"/>
            <a:ext cx="3102370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C:\Documents and Settings\user\My Documents\My Pictures\flowers\0611260641081water_lilly_ilustration_b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914400"/>
            <a:ext cx="68294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Box 4"/>
          <p:cNvSpPr txBox="1">
            <a:spLocks noChangeArrowheads="1"/>
          </p:cNvSpPr>
          <p:nvPr/>
        </p:nvSpPr>
        <p:spPr bwMode="auto">
          <a:xfrm>
            <a:off x="1752600" y="1981200"/>
            <a:ext cx="197167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FF00"/>
                </a:solidFill>
                <a:latin typeface="Forte" pitchFamily="66" charset="0"/>
              </a:rPr>
              <a:t>Thank You</a:t>
            </a:r>
          </a:p>
          <a:p>
            <a:r>
              <a:rPr lang="en-US" sz="3200">
                <a:solidFill>
                  <a:srgbClr val="FFFF00"/>
                </a:solidFill>
                <a:latin typeface="Forte" pitchFamily="66" charset="0"/>
              </a:rPr>
              <a:t>       &amp;</a:t>
            </a:r>
          </a:p>
          <a:p>
            <a:r>
              <a:rPr lang="en-US" sz="3200">
                <a:solidFill>
                  <a:srgbClr val="FFFF00"/>
                </a:solidFill>
                <a:latin typeface="Forte" pitchFamily="66" charset="0"/>
              </a:rPr>
              <a:t>Good Luck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304800" y="914400"/>
            <a:ext cx="4800600" cy="5715000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Perineum is the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 of the body below the pelvic diaphragm</a:t>
            </a: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a diamond shaped area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between the</a:t>
            </a:r>
            <a:r>
              <a:rPr lang="ar-S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thighs</a:t>
            </a:r>
            <a:endParaRPr lang="ar-SA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Boundaries: 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Mons pubis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anteriorly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Medial surfaces  of the thighs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laterally,</a:t>
            </a:r>
            <a:r>
              <a:rPr lang="en-US" sz="2000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err="1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Intergluteal</a:t>
            </a:r>
            <a:r>
              <a:rPr lang="en-US" sz="2000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folds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posteriorly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Contents: 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Lower ends of </a:t>
            </a:r>
            <a:r>
              <a:rPr lang="en-US" sz="2000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urethra, vagina &amp; anal canal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External genitalia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</a:t>
            </a:r>
            <a:r>
              <a:rPr lang="en-US" sz="2000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body &amp; </a:t>
            </a:r>
            <a:r>
              <a:rPr lang="en-US" sz="2000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Anococcygeal</a:t>
            </a:r>
            <a:r>
              <a:rPr lang="en-US" sz="2000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body</a:t>
            </a:r>
          </a:p>
          <a:p>
            <a:endParaRPr lang="en-US" sz="2400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152400"/>
            <a:ext cx="9144000" cy="609600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Perineum</a:t>
            </a:r>
            <a:r>
              <a:rPr kumimoji="0" lang="en-US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3429000"/>
            <a:ext cx="3606210" cy="3048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Picture 2" descr="C:\Documents and Settings\Free User\My Documents\My Pictures\wed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990600"/>
            <a:ext cx="2971800" cy="2286000"/>
          </a:xfrm>
          <a:prstGeom prst="rect">
            <a:avLst/>
          </a:prstGeom>
          <a:noFill/>
        </p:spPr>
      </p:pic>
      <p:sp>
        <p:nvSpPr>
          <p:cNvPr id="8" name="Left Bracket 7"/>
          <p:cNvSpPr/>
          <p:nvPr/>
        </p:nvSpPr>
        <p:spPr>
          <a:xfrm>
            <a:off x="6096000" y="2057400"/>
            <a:ext cx="76200" cy="609600"/>
          </a:xfrm>
          <a:prstGeom prst="leftBracke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97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b="1" i="1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</a:t>
            </a:r>
            <a:r>
              <a:rPr lang="en-US" sz="3600" b="1" i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Body</a:t>
            </a:r>
            <a:endParaRPr lang="en-US" sz="3600" b="1" i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291" name="Content Placeholder 4"/>
          <p:cNvSpPr>
            <a:spLocks noGrp="1"/>
          </p:cNvSpPr>
          <p:nvPr>
            <p:ph sz="half" idx="1"/>
          </p:nvPr>
        </p:nvSpPr>
        <p:spPr>
          <a:xfrm>
            <a:off x="228600" y="914400"/>
            <a:ext cx="8686800" cy="1981200"/>
          </a:xfrm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en-US" sz="2000" dirty="0" err="1" smtClean="0"/>
              <a:t>Perineal</a:t>
            </a:r>
            <a:r>
              <a:rPr lang="en-US" sz="2000" dirty="0" smtClean="0"/>
              <a:t> body is an irregular mass of variable size and consistency, located at midpoint of the line between the </a:t>
            </a:r>
            <a:r>
              <a:rPr lang="en-US" sz="2000" dirty="0" err="1" smtClean="0"/>
              <a:t>ischial</a:t>
            </a:r>
            <a:r>
              <a:rPr lang="en-US" sz="2000" dirty="0" smtClean="0"/>
              <a:t> </a:t>
            </a:r>
            <a:r>
              <a:rPr lang="en-US" sz="2000" dirty="0" err="1" smtClean="0"/>
              <a:t>tuberosities</a:t>
            </a:r>
            <a:endParaRPr lang="en-US" sz="2000" dirty="0" smtClean="0">
              <a:solidFill>
                <a:srgbClr val="FF00FF"/>
              </a:solidFill>
            </a:endParaRPr>
          </a:p>
          <a:p>
            <a:pPr eaLnBrk="1" hangingPunct="1"/>
            <a:r>
              <a:rPr lang="en-US" sz="2000" dirty="0" smtClean="0"/>
              <a:t>Lies in the </a:t>
            </a:r>
            <a:r>
              <a:rPr lang="en-US" sz="2000" dirty="0" smtClean="0">
                <a:solidFill>
                  <a:srgbClr val="FF00FF"/>
                </a:solidFill>
              </a:rPr>
              <a:t>subcutaneous tissue</a:t>
            </a:r>
            <a:r>
              <a:rPr lang="en-US" sz="2000" dirty="0" smtClean="0"/>
              <a:t>, </a:t>
            </a:r>
            <a:r>
              <a:rPr lang="en-US" sz="2000" dirty="0" smtClean="0">
                <a:solidFill>
                  <a:srgbClr val="00B0F0"/>
                </a:solidFill>
              </a:rPr>
              <a:t>posterior to vestibule </a:t>
            </a:r>
            <a:r>
              <a:rPr lang="en-US" sz="2000" dirty="0" smtClean="0"/>
              <a:t>and </a:t>
            </a:r>
            <a:r>
              <a:rPr lang="en-US" sz="2000" dirty="0" smtClean="0">
                <a:solidFill>
                  <a:srgbClr val="FF00FF"/>
                </a:solidFill>
              </a:rPr>
              <a:t>anterior to the anal canal &amp; anus</a:t>
            </a:r>
          </a:p>
          <a:p>
            <a:pPr eaLnBrk="1" hangingPunct="1"/>
            <a:r>
              <a:rPr lang="en-US" sz="2000" dirty="0" smtClean="0"/>
              <a:t>Forms the </a:t>
            </a:r>
            <a:r>
              <a:rPr lang="en-US" sz="2000" dirty="0" smtClean="0">
                <a:solidFill>
                  <a:srgbClr val="FF00FF"/>
                </a:solidFill>
              </a:rPr>
              <a:t>central point of the perineum  &amp; </a:t>
            </a:r>
            <a:r>
              <a:rPr lang="en-US" sz="2000" dirty="0" smtClean="0"/>
              <a:t>blends anteriorly with the </a:t>
            </a:r>
            <a:r>
              <a:rPr lang="en-US" sz="2000" b="1" dirty="0" err="1" smtClean="0">
                <a:solidFill>
                  <a:srgbClr val="FF00FF"/>
                </a:solidFill>
              </a:rPr>
              <a:t>perineal</a:t>
            </a:r>
            <a:r>
              <a:rPr lang="en-US" sz="2000" b="1" dirty="0" smtClean="0">
                <a:solidFill>
                  <a:srgbClr val="FF00FF"/>
                </a:solidFill>
              </a:rPr>
              <a:t> membrane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81000" y="3276600"/>
            <a:ext cx="3200400" cy="2133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Function: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>
                <a:latin typeface="+mn-lt"/>
                <a:cs typeface="+mn-cs"/>
              </a:rPr>
              <a:t>Gives attachment to </a:t>
            </a:r>
            <a:r>
              <a:rPr lang="en-US" sz="2000" dirty="0" err="1">
                <a:latin typeface="+mn-lt"/>
                <a:cs typeface="+mn-cs"/>
              </a:rPr>
              <a:t>perineal</a:t>
            </a:r>
            <a:r>
              <a:rPr lang="en-US" sz="2000" dirty="0">
                <a:latin typeface="+mn-lt"/>
                <a:cs typeface="+mn-cs"/>
              </a:rPr>
              <a:t> muscles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>
                <a:latin typeface="+mn-lt"/>
                <a:cs typeface="+mn-cs"/>
              </a:rPr>
              <a:t>Plays an important role in visceral support especially in </a:t>
            </a:r>
            <a:r>
              <a:rPr lang="en-US" sz="2000" dirty="0" smtClean="0">
                <a:latin typeface="+mn-lt"/>
                <a:cs typeface="+mn-cs"/>
              </a:rPr>
              <a:t>female</a:t>
            </a:r>
            <a:endParaRPr lang="en-US" sz="2000" dirty="0">
              <a:latin typeface="+mn-lt"/>
              <a:cs typeface="+mn-cs"/>
            </a:endParaRPr>
          </a:p>
        </p:txBody>
      </p:sp>
      <p:pic>
        <p:nvPicPr>
          <p:cNvPr id="1026" name="Picture 2" descr="C:\Documents and Settings\Zeenet\My Documents\My Pictures\zx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2971800"/>
            <a:ext cx="4726539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19200"/>
            <a:ext cx="3505200" cy="4724400"/>
          </a:xfrm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r>
              <a:rPr lang="en-US" sz="2400" dirty="0" smtClean="0"/>
              <a:t>The </a:t>
            </a:r>
            <a:r>
              <a:rPr lang="en-US" sz="2400" dirty="0" err="1" smtClean="0"/>
              <a:t>anococcygeal</a:t>
            </a:r>
            <a:r>
              <a:rPr lang="en-US" sz="2400" dirty="0" smtClean="0"/>
              <a:t> body is a complex </a:t>
            </a:r>
            <a:r>
              <a:rPr lang="en-US" sz="2400" dirty="0" err="1" smtClean="0"/>
              <a:t>musculotendinous</a:t>
            </a:r>
            <a:r>
              <a:rPr lang="en-US" sz="2400" dirty="0" smtClean="0"/>
              <a:t> structure</a:t>
            </a:r>
          </a:p>
          <a:p>
            <a:r>
              <a:rPr lang="en-US" sz="2400" dirty="0" smtClean="0"/>
              <a:t>Situated between the </a:t>
            </a:r>
            <a:r>
              <a:rPr lang="en-US" sz="2400" b="1" dirty="0" smtClean="0">
                <a:solidFill>
                  <a:srgbClr val="FF00FF"/>
                </a:solidFill>
              </a:rPr>
              <a:t>anterior aspect of the coccyx </a:t>
            </a:r>
            <a:r>
              <a:rPr lang="en-US" sz="2400" dirty="0" smtClean="0"/>
              <a:t>and the </a:t>
            </a:r>
            <a:r>
              <a:rPr lang="en-US" sz="2400" b="1" dirty="0" smtClean="0">
                <a:solidFill>
                  <a:srgbClr val="FF00FF"/>
                </a:solidFill>
              </a:rPr>
              <a:t>posterior wall of the </a:t>
            </a:r>
            <a:r>
              <a:rPr lang="en-US" sz="2400" b="1" dirty="0" err="1" smtClean="0">
                <a:solidFill>
                  <a:srgbClr val="FF00FF"/>
                </a:solidFill>
              </a:rPr>
              <a:t>anorectal</a:t>
            </a:r>
            <a:r>
              <a:rPr lang="en-US" sz="2400" b="1" dirty="0" smtClean="0">
                <a:solidFill>
                  <a:srgbClr val="FF00FF"/>
                </a:solidFill>
              </a:rPr>
              <a:t> canal</a:t>
            </a:r>
          </a:p>
          <a:p>
            <a:r>
              <a:rPr lang="en-US" sz="2400" dirty="0" smtClean="0"/>
              <a:t>Receives insertion of fibers of </a:t>
            </a:r>
            <a:r>
              <a:rPr lang="en-US" sz="2400" dirty="0" err="1" smtClean="0"/>
              <a:t>levator</a:t>
            </a:r>
            <a:r>
              <a:rPr lang="en-US" sz="2400" dirty="0" smtClean="0"/>
              <a:t> </a:t>
            </a:r>
            <a:r>
              <a:rPr lang="en-US" sz="2400" dirty="0" err="1" smtClean="0"/>
              <a:t>ani</a:t>
            </a:r>
            <a:r>
              <a:rPr lang="en-US" sz="2400" dirty="0" smtClean="0"/>
              <a:t> muscle</a:t>
            </a:r>
          </a:p>
          <a:p>
            <a:endParaRPr lang="en-US" sz="1200" dirty="0"/>
          </a:p>
        </p:txBody>
      </p:sp>
      <p:pic>
        <p:nvPicPr>
          <p:cNvPr id="5" name="ClipArt Placeholder 7" descr="C:\Documents and Settings\user\My Documents\My Pictures\C8FF3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1371600"/>
            <a:ext cx="4678235" cy="3962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" name="Title 3"/>
          <p:cNvSpPr txBox="1">
            <a:spLocks/>
          </p:cNvSpPr>
          <p:nvPr/>
        </p:nvSpPr>
        <p:spPr bwMode="auto">
          <a:xfrm>
            <a:off x="0" y="274638"/>
            <a:ext cx="9144000" cy="639762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Anococcygeal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Body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343400" y="3581400"/>
            <a:ext cx="83820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97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i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Boundaries &amp; Division</a:t>
            </a:r>
            <a:endParaRPr lang="en-US" sz="3600" dirty="0">
              <a:solidFill>
                <a:srgbClr val="FF00FF"/>
              </a:solidFill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762000"/>
            <a:ext cx="4419600" cy="2667000"/>
          </a:xfrm>
          <a:solidFill>
            <a:schemeClr val="tx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/>
          <a:lstStyle/>
          <a:p>
            <a:pPr eaLnBrk="1" hangingPunct="1">
              <a:buNone/>
            </a:pPr>
            <a:r>
              <a:rPr lang="en-US" sz="2400" b="1" dirty="0" smtClean="0"/>
              <a:t>Boundaries:</a:t>
            </a:r>
          </a:p>
          <a:p>
            <a:pPr eaLnBrk="1" hangingPunct="1"/>
            <a:r>
              <a:rPr lang="en-US" sz="2400" dirty="0" smtClean="0">
                <a:solidFill>
                  <a:srgbClr val="0000FF"/>
                </a:solidFill>
              </a:rPr>
              <a:t>Its bony boundaries are: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2000" b="1" dirty="0" smtClean="0">
                <a:solidFill>
                  <a:srgbClr val="FF00FF"/>
                </a:solidFill>
              </a:rPr>
              <a:t>Anterior:</a:t>
            </a:r>
            <a:r>
              <a:rPr lang="en-US" sz="2000" dirty="0" smtClean="0"/>
              <a:t> </a:t>
            </a:r>
            <a:r>
              <a:rPr lang="en-US" sz="2000" dirty="0" err="1" smtClean="0"/>
              <a:t>Symphysis</a:t>
            </a:r>
            <a:r>
              <a:rPr lang="en-US" sz="2000" dirty="0" smtClean="0"/>
              <a:t> pubis.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2000" b="1" dirty="0" smtClean="0">
                <a:solidFill>
                  <a:srgbClr val="FF00FF"/>
                </a:solidFill>
              </a:rPr>
              <a:t>Posterior: </a:t>
            </a:r>
            <a:r>
              <a:rPr lang="en-US" sz="2000" dirty="0" smtClean="0"/>
              <a:t>Coccyx.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2000" b="1" dirty="0" smtClean="0">
                <a:solidFill>
                  <a:srgbClr val="FF00FF"/>
                </a:solidFill>
              </a:rPr>
              <a:t>Lateral: </a:t>
            </a:r>
            <a:r>
              <a:rPr lang="en-US" sz="2000" dirty="0" err="1" smtClean="0"/>
              <a:t>Ischiopubic</a:t>
            </a:r>
            <a:r>
              <a:rPr lang="en-US" sz="2000" dirty="0" smtClean="0"/>
              <a:t> rami, </a:t>
            </a:r>
            <a:r>
              <a:rPr lang="en-US" sz="2000" dirty="0" err="1" smtClean="0"/>
              <a:t>ischial</a:t>
            </a:r>
            <a:r>
              <a:rPr lang="en-US" sz="2000" dirty="0" smtClean="0"/>
              <a:t> </a:t>
            </a:r>
            <a:r>
              <a:rPr lang="en-US" sz="2000" dirty="0" err="1" smtClean="0"/>
              <a:t>tuberosities</a:t>
            </a:r>
            <a:r>
              <a:rPr lang="en-US" sz="2000" dirty="0" smtClean="0"/>
              <a:t> &amp; </a:t>
            </a:r>
            <a:r>
              <a:rPr lang="en-US" sz="2000" dirty="0" err="1" smtClean="0"/>
              <a:t>sacrotuberous</a:t>
            </a:r>
            <a:r>
              <a:rPr lang="en-US" sz="2000" dirty="0" smtClean="0"/>
              <a:t> ligament.</a:t>
            </a:r>
          </a:p>
          <a:p>
            <a:pPr eaLnBrk="1" hangingPunct="1"/>
            <a:endParaRPr lang="en-US" sz="2400" dirty="0" smtClean="0">
              <a:latin typeface="Garamond" pitchFamily="18" charset="0"/>
            </a:endParaRPr>
          </a:p>
          <a:p>
            <a:pPr eaLnBrk="1" hangingPunct="1"/>
            <a:endParaRPr lang="en-US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33400" y="3505200"/>
            <a:ext cx="4419600" cy="2895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Division: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dirty="0" smtClean="0">
                <a:latin typeface="+mn-lt"/>
                <a:cs typeface="+mn-cs"/>
              </a:rPr>
              <a:t>By </a:t>
            </a:r>
            <a:r>
              <a:rPr lang="en-US" sz="2400" dirty="0">
                <a:latin typeface="+mn-lt"/>
                <a:cs typeface="+mn-cs"/>
              </a:rPr>
              <a:t>an imaginary line passing through two </a:t>
            </a:r>
            <a:r>
              <a:rPr lang="en-US" sz="2400" dirty="0" err="1">
                <a:latin typeface="+mn-lt"/>
                <a:cs typeface="+mn-cs"/>
              </a:rPr>
              <a:t>ischial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tuberosities</a:t>
            </a:r>
            <a:r>
              <a:rPr lang="en-US" sz="2400" dirty="0">
                <a:latin typeface="+mn-lt"/>
                <a:cs typeface="+mn-cs"/>
              </a:rPr>
              <a:t>, </a:t>
            </a:r>
            <a:r>
              <a:rPr lang="en-US" sz="2400" dirty="0" smtClean="0"/>
              <a:t>it is divided into</a:t>
            </a:r>
            <a:r>
              <a:rPr lang="en-US" sz="2400" dirty="0" smtClean="0">
                <a:latin typeface="+mn-lt"/>
                <a:cs typeface="+mn-cs"/>
              </a:rPr>
              <a:t>:</a:t>
            </a:r>
            <a:endParaRPr lang="en-US" sz="2400" dirty="0">
              <a:latin typeface="+mn-lt"/>
              <a:cs typeface="+mn-cs"/>
            </a:endParaRP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400" b="1" dirty="0" err="1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Urogenital</a:t>
            </a:r>
            <a:r>
              <a:rPr lang="en-US" sz="2400" b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triangle </a:t>
            </a:r>
            <a:r>
              <a:rPr lang="en-US" sz="2400" dirty="0" err="1">
                <a:solidFill>
                  <a:schemeClr val="hlink"/>
                </a:solidFill>
                <a:latin typeface="+mn-lt"/>
                <a:cs typeface="+mn-cs"/>
              </a:rPr>
              <a:t>anteriorly</a:t>
            </a:r>
            <a:r>
              <a:rPr lang="en-US" sz="2400" dirty="0">
                <a:solidFill>
                  <a:schemeClr val="hlink"/>
                </a:solidFill>
                <a:latin typeface="+mn-lt"/>
                <a:cs typeface="+mn-cs"/>
              </a:rPr>
              <a:t>.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400" b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Anal triangle </a:t>
            </a:r>
            <a:r>
              <a:rPr lang="en-US" sz="2400" dirty="0" err="1">
                <a:solidFill>
                  <a:schemeClr val="hlink"/>
                </a:solidFill>
                <a:latin typeface="+mn-lt"/>
                <a:cs typeface="+mn-cs"/>
              </a:rPr>
              <a:t>posteriorly</a:t>
            </a:r>
            <a:r>
              <a:rPr lang="en-US" sz="2400" dirty="0">
                <a:solidFill>
                  <a:schemeClr val="hlink"/>
                </a:solidFill>
                <a:latin typeface="+mn-lt"/>
                <a:cs typeface="+mn-cs"/>
              </a:rPr>
              <a:t>.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2400" dirty="0">
              <a:latin typeface="Garamond" pitchFamily="18" charset="0"/>
              <a:cs typeface="+mn-cs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en-US" sz="2800" dirty="0">
              <a:latin typeface="+mn-lt"/>
              <a:cs typeface="+mn-cs"/>
            </a:endParaRPr>
          </a:p>
        </p:txBody>
      </p:sp>
      <p:pic>
        <p:nvPicPr>
          <p:cNvPr id="3074" name="Picture 2" descr="C:\Documents and Settings\Zeenet\My Documents\My Pictures\fdcv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295400"/>
            <a:ext cx="3654108" cy="45519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8FF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1066800"/>
            <a:ext cx="3048000" cy="38720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4818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144000" cy="6397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</a:t>
            </a:r>
            <a:r>
              <a:rPr lang="en-US" sz="4000" b="1" i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Urogenital Triangle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143000"/>
            <a:ext cx="4953000" cy="21336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i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Boundaries :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Anteriorly :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Symphysis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pubis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Posteriorly</a:t>
            </a:r>
            <a:r>
              <a:rPr lang="en-US" sz="24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Transverse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 passing through the 2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ischial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tuberosities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Laterally :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Ischiopubic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rami &amp;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ischial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tuberosities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sz="2000" b="1" dirty="0" smtClean="0">
              <a:solidFill>
                <a:srgbClr val="FF0066"/>
              </a:solidFill>
            </a:endParaRPr>
          </a:p>
        </p:txBody>
      </p:sp>
      <p:pic>
        <p:nvPicPr>
          <p:cNvPr id="5" name="Picture 1" descr="C:\Documents and Settings\Zeenet\My Documents\My Pictures\Picture3.jpg"/>
          <p:cNvPicPr>
            <a:picLocks noChangeAspect="1" noChangeArrowheads="1"/>
          </p:cNvPicPr>
          <p:nvPr/>
        </p:nvPicPr>
        <p:blipFill>
          <a:blip r:embed="rId3" cstate="print"/>
          <a:srcRect l="6017" t="10301" r="9336"/>
          <a:stretch>
            <a:fillRect/>
          </a:stretch>
        </p:blipFill>
        <p:spPr bwMode="auto">
          <a:xfrm>
            <a:off x="304800" y="3657600"/>
            <a:ext cx="3733800" cy="284083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267200" y="5105400"/>
            <a:ext cx="4495800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Contents: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lvl="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Lower part of </a:t>
            </a:r>
            <a:r>
              <a:rPr lang="en-US" sz="2400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urethra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&amp;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vagina.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External genitalia (vulva).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 rot="18664722">
            <a:off x="1380897" y="5226112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Urethra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 rot="18664722">
            <a:off x="1609497" y="5378512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Vagina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 rot="955401">
            <a:off x="1164753" y="5855434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Vulva</a:t>
            </a:r>
            <a:endParaRPr lang="en-US" sz="1400" b="1" dirty="0"/>
          </a:p>
        </p:txBody>
      </p:sp>
      <p:sp>
        <p:nvSpPr>
          <p:cNvPr id="11" name="Isosceles Triangle 10"/>
          <p:cNvSpPr/>
          <p:nvPr/>
        </p:nvSpPr>
        <p:spPr>
          <a:xfrm>
            <a:off x="6297283" y="2057400"/>
            <a:ext cx="1322717" cy="762000"/>
          </a:xfrm>
          <a:prstGeom prst="triangle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Rectangle 6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5635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3200" b="1" i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Urogenital Diaphragm</a:t>
            </a:r>
          </a:p>
        </p:txBody>
      </p:sp>
      <p:sp>
        <p:nvSpPr>
          <p:cNvPr id="10243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838200"/>
            <a:ext cx="4891088" cy="5334000"/>
          </a:xfrm>
          <a:ln>
            <a:solidFill>
              <a:srgbClr val="FF0000"/>
            </a:solidFill>
          </a:ln>
        </p:spPr>
        <p:txBody>
          <a:bodyPr/>
          <a:lstStyle/>
          <a:p>
            <a:pPr eaLnBrk="1" hangingPunct="1"/>
            <a:r>
              <a:rPr lang="en-US" sz="2800" dirty="0" smtClean="0"/>
              <a:t>A triangular </a:t>
            </a:r>
            <a:r>
              <a:rPr lang="en-US" sz="2800" dirty="0" err="1" smtClean="0">
                <a:solidFill>
                  <a:srgbClr val="FF00FF"/>
                </a:solidFill>
              </a:rPr>
              <a:t>musculofascial</a:t>
            </a:r>
            <a:r>
              <a:rPr lang="en-US" sz="2800" dirty="0" smtClean="0">
                <a:solidFill>
                  <a:srgbClr val="FF00FF"/>
                </a:solidFill>
              </a:rPr>
              <a:t> diaphragm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located in the anterior part of the perineum</a:t>
            </a:r>
          </a:p>
          <a:p>
            <a:pPr eaLnBrk="1" hangingPunct="1"/>
            <a:r>
              <a:rPr lang="en-US" sz="2800" dirty="0" smtClean="0"/>
              <a:t>Fills in the gap between the pubic arch</a:t>
            </a:r>
          </a:p>
          <a:p>
            <a:pPr eaLnBrk="1" hangingPunct="1"/>
            <a:r>
              <a:rPr lang="en-US" sz="2800" dirty="0" smtClean="0"/>
              <a:t>Composed of: </a:t>
            </a:r>
            <a:r>
              <a:rPr lang="en-US" sz="2400" b="1" dirty="0" smtClean="0">
                <a:solidFill>
                  <a:srgbClr val="FF00FF"/>
                </a:solidFill>
              </a:rPr>
              <a:t>Sphincter </a:t>
            </a:r>
            <a:r>
              <a:rPr lang="en-US" sz="2400" b="1" dirty="0" err="1" smtClean="0">
                <a:solidFill>
                  <a:srgbClr val="FF00FF"/>
                </a:solidFill>
              </a:rPr>
              <a:t>urethrae</a:t>
            </a:r>
            <a:r>
              <a:rPr lang="en-US" sz="2400" dirty="0" smtClean="0"/>
              <a:t> and the </a:t>
            </a:r>
            <a:r>
              <a:rPr lang="en-US" sz="2400" b="1" dirty="0" smtClean="0">
                <a:solidFill>
                  <a:srgbClr val="FF00FF"/>
                </a:solidFill>
              </a:rPr>
              <a:t>deep transverse </a:t>
            </a:r>
            <a:r>
              <a:rPr lang="en-US" sz="2400" b="1" dirty="0" err="1" smtClean="0">
                <a:solidFill>
                  <a:srgbClr val="FF00FF"/>
                </a:solidFill>
              </a:rPr>
              <a:t>perineal</a:t>
            </a:r>
            <a:r>
              <a:rPr lang="en-US" sz="2400" b="1" dirty="0" smtClean="0">
                <a:solidFill>
                  <a:srgbClr val="FF00FF"/>
                </a:solidFill>
              </a:rPr>
              <a:t> muscles</a:t>
            </a:r>
            <a:r>
              <a:rPr lang="en-US" sz="2400" b="1" dirty="0" smtClean="0">
                <a:solidFill>
                  <a:srgbClr val="FFC000"/>
                </a:solidFill>
              </a:rPr>
              <a:t> </a:t>
            </a:r>
            <a:r>
              <a:rPr lang="en-US" sz="2400" dirty="0" smtClean="0"/>
              <a:t>enclosed within the superior and inferior layers of </a:t>
            </a:r>
            <a:r>
              <a:rPr lang="en-US" sz="2400" b="1" dirty="0" smtClean="0">
                <a:solidFill>
                  <a:srgbClr val="FF00FF"/>
                </a:solidFill>
              </a:rPr>
              <a:t>fascia of the urogenital diaphragm </a:t>
            </a:r>
          </a:p>
          <a:p>
            <a:pPr eaLnBrk="1" hangingPunct="1"/>
            <a:r>
              <a:rPr lang="en-US" sz="2400" dirty="0" smtClean="0"/>
              <a:t>The inferior layer of the fascia is </a:t>
            </a:r>
            <a:r>
              <a:rPr lang="en-US" sz="2400" dirty="0" smtClean="0"/>
              <a:t>called the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00FF"/>
                </a:solidFill>
              </a:rPr>
              <a:t>perineal</a:t>
            </a:r>
            <a:r>
              <a:rPr lang="en-US" sz="2400" b="1" dirty="0" smtClean="0">
                <a:solidFill>
                  <a:srgbClr val="FF00FF"/>
                </a:solidFill>
              </a:rPr>
              <a:t> membrane</a:t>
            </a:r>
          </a:p>
          <a:p>
            <a:pPr eaLnBrk="1" hangingPunct="1"/>
            <a:endParaRPr lang="en-US" sz="2400" dirty="0" smtClean="0">
              <a:solidFill>
                <a:srgbClr val="FF0000"/>
              </a:solidFill>
            </a:endParaRPr>
          </a:p>
          <a:p>
            <a:pPr lvl="1" eaLnBrk="1" hangingPunct="1"/>
            <a:endParaRPr lang="en-US" sz="2400" dirty="0" smtClean="0">
              <a:solidFill>
                <a:srgbClr val="FFFF00"/>
              </a:solidFill>
            </a:endParaRPr>
          </a:p>
        </p:txBody>
      </p:sp>
      <p:pic>
        <p:nvPicPr>
          <p:cNvPr id="10244" name="Picture 5" descr="C:\Documents and Settings\user\My Documents\My Pictures\C8FF3.pn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86400" y="730250"/>
            <a:ext cx="3276600" cy="2774950"/>
          </a:xfrm>
          <a:noFill/>
          <a:ln>
            <a:solidFill>
              <a:schemeClr val="accent1"/>
            </a:solidFill>
          </a:ln>
        </p:spPr>
      </p:pic>
      <p:pic>
        <p:nvPicPr>
          <p:cNvPr id="7" name="Picture 5" descr="C:\Users\Zeenat\Pictures\fgrt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3646299"/>
            <a:ext cx="3276600" cy="21449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635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sz="3600" b="1" i="1" dirty="0" smtClean="0">
                <a:solidFill>
                  <a:srgbClr val="FF00FF"/>
                </a:solidFill>
              </a:rPr>
              <a:t>Female External Genitalia (Vulva)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3886200" cy="5410200"/>
          </a:xfrm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en-US" sz="2400" b="1" dirty="0" smtClean="0">
                <a:solidFill>
                  <a:srgbClr val="FF00FF"/>
                </a:solidFill>
              </a:rPr>
              <a:t>Mons pubis:</a:t>
            </a:r>
            <a:r>
              <a:rPr lang="en-US" sz="2400" dirty="0" smtClean="0">
                <a:solidFill>
                  <a:srgbClr val="FF00FF"/>
                </a:solidFill>
              </a:rPr>
              <a:t> </a:t>
            </a:r>
            <a:r>
              <a:rPr lang="en-US" sz="2400" dirty="0" smtClean="0"/>
              <a:t>a collection of fat overlying the pubes.</a:t>
            </a:r>
          </a:p>
          <a:p>
            <a:pPr eaLnBrk="1" hangingPunct="1"/>
            <a:r>
              <a:rPr lang="en-US" sz="2400" b="1" dirty="0" smtClean="0">
                <a:solidFill>
                  <a:srgbClr val="FF00FF"/>
                </a:solidFill>
              </a:rPr>
              <a:t>Labia </a:t>
            </a:r>
            <a:r>
              <a:rPr lang="en-US" sz="2400" b="1" dirty="0" err="1" smtClean="0">
                <a:solidFill>
                  <a:srgbClr val="FF00FF"/>
                </a:solidFill>
              </a:rPr>
              <a:t>majora</a:t>
            </a:r>
            <a:r>
              <a:rPr lang="en-US" sz="2400" b="1" dirty="0" smtClean="0">
                <a:solidFill>
                  <a:srgbClr val="FF00FF"/>
                </a:solidFill>
              </a:rPr>
              <a:t>.</a:t>
            </a:r>
          </a:p>
          <a:p>
            <a:pPr eaLnBrk="1" hangingPunct="1"/>
            <a:r>
              <a:rPr lang="en-US" sz="2400" b="1" dirty="0" smtClean="0">
                <a:solidFill>
                  <a:srgbClr val="FF00FF"/>
                </a:solidFill>
              </a:rPr>
              <a:t>Labia </a:t>
            </a:r>
            <a:r>
              <a:rPr lang="en-US" sz="2400" b="1" dirty="0" err="1" smtClean="0">
                <a:solidFill>
                  <a:srgbClr val="FF00FF"/>
                </a:solidFill>
              </a:rPr>
              <a:t>minora</a:t>
            </a:r>
            <a:r>
              <a:rPr lang="en-US" sz="2400" b="1" dirty="0" smtClean="0">
                <a:solidFill>
                  <a:srgbClr val="FF00FF"/>
                </a:solidFill>
              </a:rPr>
              <a:t>.</a:t>
            </a:r>
          </a:p>
          <a:p>
            <a:pPr eaLnBrk="1" hangingPunct="1"/>
            <a:r>
              <a:rPr lang="en-US" sz="2400" b="1" dirty="0" smtClean="0">
                <a:solidFill>
                  <a:srgbClr val="FF00FF"/>
                </a:solidFill>
              </a:rPr>
              <a:t>Clitoris.</a:t>
            </a:r>
          </a:p>
          <a:p>
            <a:pPr eaLnBrk="1" hangingPunct="1"/>
            <a:r>
              <a:rPr lang="en-US" sz="2400" b="1" dirty="0" smtClean="0">
                <a:solidFill>
                  <a:srgbClr val="FF00FF"/>
                </a:solidFill>
              </a:rPr>
              <a:t>Vestibule of vagina: </a:t>
            </a:r>
            <a:r>
              <a:rPr lang="en-US" sz="2400" dirty="0" smtClean="0"/>
              <a:t>The interval between the two labia </a:t>
            </a:r>
            <a:r>
              <a:rPr lang="en-US" sz="2400" dirty="0" err="1" smtClean="0"/>
              <a:t>minora</a:t>
            </a:r>
            <a:r>
              <a:rPr lang="en-US" sz="2400" dirty="0" smtClean="0"/>
              <a:t>. </a:t>
            </a:r>
          </a:p>
          <a:p>
            <a:pPr eaLnBrk="1" hangingPunct="1"/>
            <a:r>
              <a:rPr lang="en-US" sz="2400" dirty="0" smtClean="0"/>
              <a:t>Vagina &amp; urethra open into the vestibule through </a:t>
            </a:r>
            <a:r>
              <a:rPr lang="en-US" sz="2400" b="1" dirty="0" smtClean="0">
                <a:solidFill>
                  <a:srgbClr val="FF00FF"/>
                </a:solidFill>
              </a:rPr>
              <a:t>urethral orifice </a:t>
            </a:r>
            <a:r>
              <a:rPr lang="en-US" sz="2400" dirty="0" smtClean="0"/>
              <a:t>anteriorly and </a:t>
            </a:r>
            <a:r>
              <a:rPr lang="en-US" sz="2400" b="1" dirty="0" smtClean="0">
                <a:solidFill>
                  <a:srgbClr val="FF00FF"/>
                </a:solidFill>
              </a:rPr>
              <a:t>vaginal orifice </a:t>
            </a:r>
            <a:r>
              <a:rPr lang="en-US" sz="2400" dirty="0" smtClean="0"/>
              <a:t>posteriorly.</a:t>
            </a:r>
          </a:p>
        </p:txBody>
      </p:sp>
      <p:pic>
        <p:nvPicPr>
          <p:cNvPr id="5" name="Picture 2" descr="C:\Users\Zeenat\Pictures\perineum.png"/>
          <p:cNvPicPr>
            <a:picLocks noChangeAspect="1" noChangeArrowheads="1"/>
          </p:cNvPicPr>
          <p:nvPr/>
        </p:nvPicPr>
        <p:blipFill>
          <a:blip r:embed="rId2" cstate="print"/>
          <a:srcRect l="8190" t="10345" r="9051"/>
          <a:stretch>
            <a:fillRect/>
          </a:stretch>
        </p:blipFill>
        <p:spPr bwMode="auto">
          <a:xfrm>
            <a:off x="4343400" y="1524000"/>
            <a:ext cx="4114800" cy="3429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2104</TotalTime>
  <Words>1324</Words>
  <Application>Microsoft Office PowerPoint</Application>
  <PresentationFormat>On-screen Show (4:3)</PresentationFormat>
  <Paragraphs>172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Female Perineum and External Genitalia</vt:lpstr>
      <vt:lpstr>OBJECTIVES</vt:lpstr>
      <vt:lpstr>Slide 3</vt:lpstr>
      <vt:lpstr>Perineal Body</vt:lpstr>
      <vt:lpstr>Slide 5</vt:lpstr>
      <vt:lpstr>Boundaries &amp; Division</vt:lpstr>
      <vt:lpstr>           Urogenital Triangle</vt:lpstr>
      <vt:lpstr>Urogenital Diaphragm</vt:lpstr>
      <vt:lpstr>Female External Genitalia (Vulva)</vt:lpstr>
      <vt:lpstr>      Fascia of Urogenital Triangle (Perineal Fascia) </vt:lpstr>
      <vt:lpstr>Slide 11</vt:lpstr>
      <vt:lpstr>Superficial Perineal Pouch</vt:lpstr>
      <vt:lpstr>Contents of Superficial Perineal Pouch</vt:lpstr>
      <vt:lpstr>Deep Perineal Pouch</vt:lpstr>
      <vt:lpstr>Slide 15</vt:lpstr>
      <vt:lpstr>Slide 16</vt:lpstr>
      <vt:lpstr>           Anal Triangle</vt:lpstr>
      <vt:lpstr>Anal Canal</vt:lpstr>
      <vt:lpstr>Slide 19</vt:lpstr>
      <vt:lpstr>Ischiorectal Fossa </vt:lpstr>
      <vt:lpstr>Slide 21</vt:lpstr>
      <vt:lpstr>Slide 22</vt:lpstr>
      <vt:lpstr>Slide 23</vt:lpstr>
    </vt:vector>
  </TitlesOfParts>
  <Company>BEST FORUM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FEMALE PERINEUM AND EXTERNAL GENITALIA</dc:title>
  <dc:creator>Dr. Zeenat Zaidi</dc:creator>
  <cp:lastModifiedBy>Zeenet</cp:lastModifiedBy>
  <cp:revision>242</cp:revision>
  <dcterms:created xsi:type="dcterms:W3CDTF">2011-01-29T05:33:40Z</dcterms:created>
  <dcterms:modified xsi:type="dcterms:W3CDTF">2013-04-07T05:06:40Z</dcterms:modified>
</cp:coreProperties>
</file>