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2" r:id="rId9"/>
    <p:sldId id="263" r:id="rId10"/>
    <p:sldId id="272" r:id="rId11"/>
    <p:sldId id="264" r:id="rId12"/>
    <p:sldId id="265" r:id="rId13"/>
    <p:sldId id="266" r:id="rId14"/>
    <p:sldId id="269" r:id="rId15"/>
    <p:sldId id="271" r:id="rId16"/>
    <p:sldId id="274" r:id="rId17"/>
    <p:sldId id="275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FF00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BCA27-7E8D-456F-AC38-E14FD90CC3FF}" type="datetimeFigureOut">
              <a:rPr lang="en-US"/>
              <a:pPr>
                <a:defRPr/>
              </a:pPr>
              <a:t>4/21/2013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C7371-B21C-49B2-9A0A-2DBCF1CD78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50F14-195B-432D-A6C4-5F661C6ED481}" type="datetimeFigureOut">
              <a:rPr lang="en-US"/>
              <a:pPr>
                <a:defRPr/>
              </a:pPr>
              <a:t>4/21/2013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10071-F129-4A53-8D39-1C60B337D6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99214-9356-4E56-8A89-1F95B302488F}" type="datetimeFigureOut">
              <a:rPr lang="en-US"/>
              <a:pPr>
                <a:defRPr/>
              </a:pPr>
              <a:t>4/21/2013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37F93-E7D3-4A9B-8B6D-2AD2269245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9F72E-9176-4F8E-9CA3-124500BD590B}" type="datetimeFigureOut">
              <a:rPr lang="en-US"/>
              <a:pPr>
                <a:defRPr/>
              </a:pPr>
              <a:t>4/21/2013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7F133-917D-43A1-84CE-42749D08B3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ED365-643F-4C8D-AA72-3EBAD02620D7}" type="datetimeFigureOut">
              <a:rPr lang="en-US"/>
              <a:pPr>
                <a:defRPr/>
              </a:pPr>
              <a:t>4/21/2013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9DF0D-1645-4B1C-A046-935BC606A9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712AB-F63F-4C4C-8FA4-B13CAA91CCBF}" type="datetimeFigureOut">
              <a:rPr lang="en-US"/>
              <a:pPr>
                <a:defRPr/>
              </a:pPr>
              <a:t>4/21/2013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FB4D1-D4B8-4144-BC94-ECE76F1BC9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101CE-01F3-4046-9ED9-BA5F9D1E72BF}" type="datetimeFigureOut">
              <a:rPr lang="en-US"/>
              <a:pPr>
                <a:defRPr/>
              </a:pPr>
              <a:t>4/21/2013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B8227-5238-41E5-9ADC-96815342D0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45BC7-5C92-4C2F-AA1A-76D6D8F5752D}" type="datetimeFigureOut">
              <a:rPr lang="en-US"/>
              <a:pPr>
                <a:defRPr/>
              </a:pPr>
              <a:t>4/21/2013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77DE9-956E-49E6-A294-E564FACAEE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F0B04-3C78-42AF-B6C4-8D28B05C161B}" type="datetimeFigureOut">
              <a:rPr lang="en-US"/>
              <a:pPr>
                <a:defRPr/>
              </a:pPr>
              <a:t>4/21/2013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39386-7804-4839-AEE4-4B63D20D38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0113E-1D85-4032-BBC2-2573C4C0530E}" type="datetimeFigureOut">
              <a:rPr lang="en-US"/>
              <a:pPr>
                <a:defRPr/>
              </a:pPr>
              <a:t>4/21/2013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F7903-4423-4444-9C03-743950D2D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1FBF3-48D7-4013-83A0-DBC76EC99D96}" type="datetimeFigureOut">
              <a:rPr lang="en-US"/>
              <a:pPr>
                <a:defRPr/>
              </a:pPr>
              <a:t>4/21/2013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EB149-593D-4034-9A83-C861F388DC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1A72456-7618-4906-AA54-15FFCAE6F479}" type="datetimeFigureOut">
              <a:rPr lang="en-US"/>
              <a:pPr>
                <a:defRPr/>
              </a:pPr>
              <a:t>4/21/2013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3A87EB-C949-4C82-918C-68C00DB0CF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://www.google.com.sa/url?sa=i&amp;source=images&amp;cd=&amp;cad=rja&amp;docid=Mle8SXKmKl3X5M&amp;tbnid=Xre6edmETMtwgM:&amp;ved=0CAgQjRwwAA&amp;url=http%3A%2F%2Fwww.ganfyd.org%2Findex.php%3Ftitle%3DAxillary_lymph_nodes&amp;ei=4rRyUdWJMIjC7AanvIF4&amp;psig=AFQjCNH1xvJZUTkrrOdgbXYwDEADlixDKg&amp;ust=1366558306863097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685800"/>
          </a:xfrm>
          <a:solidFill>
            <a:schemeClr val="bg2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6000" b="1" smtClean="0">
                <a:solidFill>
                  <a:srgbClr val="FF0000"/>
                </a:solidFill>
              </a:rPr>
              <a:t>FEMALE BREAST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5867400"/>
            <a:ext cx="8686800" cy="76200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tlCol="0">
            <a:normAutofit fontScale="4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4700" b="1" i="1" dirty="0" smtClean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PROF. </a:t>
            </a:r>
            <a:r>
              <a:rPr lang="en-US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Saeed Abuel  Makarem &amp; </a:t>
            </a:r>
            <a:r>
              <a:rPr 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</a:t>
            </a:r>
            <a:r>
              <a:rPr lang="en-US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SANAA AL-SHAARAWI</a:t>
            </a:r>
          </a:p>
        </p:txBody>
      </p:sp>
      <p:pic>
        <p:nvPicPr>
          <p:cNvPr id="2052" name="Picture 2" descr="brea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219200"/>
            <a:ext cx="8229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4000" b="1" smtClean="0">
                <a:solidFill>
                  <a:srgbClr val="0000CC"/>
                </a:solidFill>
              </a:rPr>
              <a:t>AXILLARY</a:t>
            </a:r>
            <a:r>
              <a:rPr lang="en-US" sz="4000" b="1" smtClean="0"/>
              <a:t> LYMPH NODES</a:t>
            </a:r>
          </a:p>
        </p:txBody>
      </p:sp>
      <p:sp>
        <p:nvSpPr>
          <p:cNvPr id="11267" name="Rectangle 3"/>
          <p:cNvSpPr>
            <a:spLocks noGrp="1"/>
          </p:cNvSpPr>
          <p:nvPr>
            <p:ph type="body" idx="1"/>
          </p:nvPr>
        </p:nvSpPr>
        <p:spPr>
          <a:xfrm>
            <a:off x="4343400" y="1143000"/>
            <a:ext cx="4648200" cy="5562600"/>
          </a:xfr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They are arranged into </a:t>
            </a:r>
            <a:r>
              <a:rPr lang="en-US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groups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/>
              <a:t>which lie in axillary fat :</a:t>
            </a:r>
          </a:p>
          <a:p>
            <a:pPr>
              <a:lnSpc>
                <a:spcPct val="80000"/>
              </a:lnSpc>
              <a:defRPr/>
            </a:pPr>
            <a:r>
              <a:rPr lang="en-US" sz="2000" b="1" dirty="0" smtClean="0">
                <a:solidFill>
                  <a:srgbClr val="FF00FF"/>
                </a:solidFill>
              </a:rPr>
              <a:t>Pectoral (Anterior) group :</a:t>
            </a:r>
            <a:r>
              <a:rPr lang="en-US" sz="2000" dirty="0" smtClean="0"/>
              <a:t> which lies on the </a:t>
            </a:r>
            <a:r>
              <a:rPr lang="en-US" sz="2000" u="sng" dirty="0" smtClean="0"/>
              <a:t>pectoralis minor</a:t>
            </a:r>
            <a:r>
              <a:rPr lang="en-US" sz="2000" dirty="0" smtClean="0"/>
              <a:t> along </a:t>
            </a:r>
            <a:r>
              <a:rPr lang="en-US" sz="2000" b="1" dirty="0" smtClean="0">
                <a:solidFill>
                  <a:srgbClr val="FF0000"/>
                </a:solidFill>
              </a:rPr>
              <a:t>lateral thoracic vessels.</a:t>
            </a:r>
          </a:p>
          <a:p>
            <a:pPr>
              <a:lnSpc>
                <a:spcPct val="80000"/>
              </a:lnSpc>
              <a:defRPr/>
            </a:pPr>
            <a:r>
              <a:rPr lang="en-US" sz="2000" b="1" dirty="0" smtClean="0">
                <a:solidFill>
                  <a:srgbClr val="FF00FF"/>
                </a:solidFill>
              </a:rPr>
              <a:t>Subscapular (Posterior) group :</a:t>
            </a:r>
            <a:r>
              <a:rPr lang="en-US" sz="2000" dirty="0" smtClean="0"/>
              <a:t> which lies on </a:t>
            </a:r>
            <a:r>
              <a:rPr lang="en-US" sz="2000" u="sng" dirty="0" smtClean="0"/>
              <a:t>posterior wall of axilla</a:t>
            </a:r>
            <a:r>
              <a:rPr lang="en-US" sz="2000" dirty="0" smtClean="0"/>
              <a:t> on lower border of </a:t>
            </a:r>
            <a:r>
              <a:rPr lang="en-US" sz="2000" u="sng" dirty="0" err="1" smtClean="0"/>
              <a:t>subscapularis</a:t>
            </a:r>
            <a:r>
              <a:rPr lang="en-US" sz="2000" dirty="0" smtClean="0"/>
              <a:t> along </a:t>
            </a:r>
            <a:r>
              <a:rPr lang="en-US" sz="2000" b="1" dirty="0" smtClean="0">
                <a:solidFill>
                  <a:srgbClr val="FF0000"/>
                </a:solidFill>
              </a:rPr>
              <a:t>subscapular vessels.</a:t>
            </a:r>
          </a:p>
          <a:p>
            <a:pPr>
              <a:lnSpc>
                <a:spcPct val="80000"/>
              </a:lnSpc>
              <a:defRPr/>
            </a:pPr>
            <a:r>
              <a:rPr lang="en-US" sz="2000" b="1" dirty="0" smtClean="0">
                <a:solidFill>
                  <a:srgbClr val="FF00FF"/>
                </a:solidFill>
              </a:rPr>
              <a:t>Brachial (Lateral) group :</a:t>
            </a:r>
            <a:r>
              <a:rPr lang="en-US" sz="2000" dirty="0" smtClean="0"/>
              <a:t> lies </a:t>
            </a:r>
            <a:r>
              <a:rPr lang="en-US" sz="2000" u="sng" dirty="0" smtClean="0"/>
              <a:t>on lateral</a:t>
            </a:r>
            <a:r>
              <a:rPr lang="en-US" sz="2000" dirty="0" smtClean="0"/>
              <a:t> </a:t>
            </a:r>
            <a:r>
              <a:rPr lang="en-US" sz="2000" u="sng" dirty="0" smtClean="0"/>
              <a:t>wall of axilla</a:t>
            </a:r>
            <a:r>
              <a:rPr lang="en-US" sz="2000" dirty="0" smtClean="0"/>
              <a:t> along </a:t>
            </a:r>
            <a:r>
              <a:rPr lang="en-US" sz="2000" b="1" dirty="0" smtClean="0">
                <a:solidFill>
                  <a:srgbClr val="FF0000"/>
                </a:solidFill>
              </a:rPr>
              <a:t>3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rd</a:t>
            </a:r>
            <a:r>
              <a:rPr lang="en-US" sz="2000" b="1" dirty="0" smtClean="0">
                <a:solidFill>
                  <a:srgbClr val="FF0000"/>
                </a:solidFill>
              </a:rPr>
              <a:t> part of axillary vessels.</a:t>
            </a:r>
          </a:p>
          <a:p>
            <a:pPr>
              <a:lnSpc>
                <a:spcPct val="80000"/>
              </a:lnSpc>
              <a:defRPr/>
            </a:pPr>
            <a:r>
              <a:rPr lang="en-US" sz="2000" b="1" dirty="0" smtClean="0">
                <a:solidFill>
                  <a:srgbClr val="FF00FF"/>
                </a:solidFill>
              </a:rPr>
              <a:t>Central group :</a:t>
            </a:r>
            <a:r>
              <a:rPr lang="en-US" sz="2000" dirty="0" smtClean="0"/>
              <a:t> lies in </a:t>
            </a:r>
            <a:r>
              <a:rPr lang="en-US" sz="2000" u="sng" dirty="0" smtClean="0"/>
              <a:t>axillary fat</a:t>
            </a:r>
            <a:r>
              <a:rPr lang="en-US" sz="2000" dirty="0" smtClean="0"/>
              <a:t> at the </a:t>
            </a:r>
            <a:r>
              <a:rPr lang="en-US" sz="2000" u="sng" dirty="0" smtClean="0"/>
              <a:t>base of axilla.</a:t>
            </a:r>
          </a:p>
          <a:p>
            <a:pPr>
              <a:lnSpc>
                <a:spcPct val="80000"/>
              </a:lnSpc>
              <a:defRPr/>
            </a:pPr>
            <a:r>
              <a:rPr lang="en-US" sz="2000" b="1" dirty="0" smtClean="0">
                <a:solidFill>
                  <a:srgbClr val="FF00FF"/>
                </a:solidFill>
              </a:rPr>
              <a:t>Apical group :</a:t>
            </a:r>
            <a:r>
              <a:rPr lang="en-US" sz="2000" dirty="0" smtClean="0"/>
              <a:t> lies at </a:t>
            </a:r>
            <a:r>
              <a:rPr lang="en-US" sz="2000" u="sng" dirty="0" smtClean="0"/>
              <a:t>apex of axilla.</a:t>
            </a:r>
            <a:r>
              <a:rPr lang="en-US" sz="2000" dirty="0" smtClean="0"/>
              <a:t> </a:t>
            </a:r>
          </a:p>
          <a:p>
            <a:pPr>
              <a:lnSpc>
                <a:spcPct val="80000"/>
              </a:lnSpc>
              <a:defRPr/>
            </a:pPr>
            <a:r>
              <a:rPr lang="en-US" sz="2000" b="1" u="sng" dirty="0" smtClean="0">
                <a:solidFill>
                  <a:srgbClr val="0000CC"/>
                </a:solidFill>
              </a:rPr>
              <a:t>Subclavian lymph trunk:</a:t>
            </a:r>
            <a:r>
              <a:rPr lang="en-US" sz="2000" u="sng" dirty="0" smtClean="0">
                <a:solidFill>
                  <a:srgbClr val="0000CC"/>
                </a:solidFill>
              </a:rPr>
              <a:t> </a:t>
            </a:r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It is formed by union of efferent lymph vessels of apical group. It usually opens in </a:t>
            </a:r>
            <a:r>
              <a:rPr lang="en-US" sz="2000" b="1" u="sng" dirty="0" smtClean="0">
                <a:solidFill>
                  <a:srgbClr val="0000CC"/>
                </a:solidFill>
              </a:rPr>
              <a:t>subclavian vein</a:t>
            </a:r>
            <a:r>
              <a:rPr lang="en-US" sz="2000" dirty="0" smtClean="0"/>
              <a:t>. On the left side it usually opens into </a:t>
            </a:r>
            <a:r>
              <a:rPr lang="en-US" sz="2000" b="1" u="sng" dirty="0" smtClean="0">
                <a:solidFill>
                  <a:srgbClr val="0000CC"/>
                </a:solidFill>
              </a:rPr>
              <a:t>thoracic duct.</a:t>
            </a:r>
          </a:p>
        </p:txBody>
      </p:sp>
      <p:pic>
        <p:nvPicPr>
          <p:cNvPr id="11268" name="Picture 4" descr="6E45BCF1"/>
          <p:cNvPicPr>
            <a:picLocks noChangeAspect="1" noChangeArrowheads="1"/>
          </p:cNvPicPr>
          <p:nvPr/>
        </p:nvPicPr>
        <p:blipFill>
          <a:blip r:embed="rId2"/>
          <a:srcRect l="41594" t="47058" r="19177" b="18118"/>
          <a:stretch>
            <a:fillRect/>
          </a:stretch>
        </p:blipFill>
        <p:spPr bwMode="auto">
          <a:xfrm>
            <a:off x="152400" y="1143000"/>
            <a:ext cx="4114800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269" name="Picture 4" descr="breast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352800"/>
            <a:ext cx="4114800" cy="350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271" name="Picture 7" descr="http://www.ganfyd.org/images/thumb/f/ff/Axillary_lymph_nodes.JPG/400px-Axillary_lymph_nodes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990600"/>
            <a:ext cx="4191000" cy="2438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 autoUpdateAnimBg="0"/>
      <p:bldP spid="11267" grpId="0" build="p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3600" b="1" smtClean="0">
                <a:solidFill>
                  <a:srgbClr val="FF0000"/>
                </a:solidFill>
              </a:rPr>
              <a:t>LYMPHATIC DRAINAGE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5257800" y="1447800"/>
            <a:ext cx="3657600" cy="4678363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2400" b="1" smtClean="0">
                <a:solidFill>
                  <a:srgbClr val="FF0000"/>
                </a:solidFill>
              </a:rPr>
              <a:t>Subareolar lymphatic plexus :</a:t>
            </a:r>
          </a:p>
          <a:p>
            <a:r>
              <a:rPr lang="en-US" sz="2400" smtClean="0"/>
              <a:t>Lies </a:t>
            </a:r>
            <a:r>
              <a:rPr lang="en-US" sz="2400" u="sng" smtClean="0"/>
              <a:t>beneath the areola.</a:t>
            </a:r>
          </a:p>
          <a:p>
            <a:r>
              <a:rPr lang="en-US" sz="2400" b="1" smtClean="0">
                <a:solidFill>
                  <a:srgbClr val="FF0000"/>
                </a:solidFill>
              </a:rPr>
              <a:t>Deep lymphatic plexus:</a:t>
            </a:r>
          </a:p>
          <a:p>
            <a:r>
              <a:rPr lang="en-US" sz="2400" smtClean="0"/>
              <a:t>Lies on the </a:t>
            </a:r>
            <a:r>
              <a:rPr lang="en-US" sz="2400" u="sng" smtClean="0"/>
              <a:t>deep fascia covering pectoralis major.</a:t>
            </a:r>
          </a:p>
          <a:p>
            <a:r>
              <a:rPr lang="en-US" sz="2400" b="1" smtClean="0">
                <a:solidFill>
                  <a:srgbClr val="FF00FF"/>
                </a:solidFill>
              </a:rPr>
              <a:t>Both plexuses</a:t>
            </a:r>
            <a:r>
              <a:rPr lang="en-US" sz="2400" b="1" smtClean="0"/>
              <a:t> </a:t>
            </a:r>
            <a:r>
              <a:rPr lang="en-US" sz="2400" smtClean="0"/>
              <a:t>radiate in many directions and </a:t>
            </a:r>
            <a:r>
              <a:rPr lang="en-US" sz="2400" b="1" smtClean="0">
                <a:solidFill>
                  <a:srgbClr val="FF00FF"/>
                </a:solidFill>
              </a:rPr>
              <a:t>drain </a:t>
            </a:r>
            <a:r>
              <a:rPr lang="en-US" sz="2400" u="sng" smtClean="0"/>
              <a:t>into different lymph nodes.</a:t>
            </a:r>
          </a:p>
        </p:txBody>
      </p:sp>
      <p:pic>
        <p:nvPicPr>
          <p:cNvPr id="12292" name="Picture 5" descr="43328673"/>
          <p:cNvPicPr>
            <a:picLocks noChangeAspect="1" noChangeArrowheads="1"/>
          </p:cNvPicPr>
          <p:nvPr/>
        </p:nvPicPr>
        <p:blipFill>
          <a:blip r:embed="rId2"/>
          <a:srcRect l="9756" t="19537" r="42870" b="26942"/>
          <a:stretch>
            <a:fillRect/>
          </a:stretch>
        </p:blipFill>
        <p:spPr bwMode="auto">
          <a:xfrm>
            <a:off x="304800" y="1371600"/>
            <a:ext cx="4800600" cy="419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4419600" cy="411162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 sz="2800" b="1" dirty="0" smtClean="0"/>
              <a:t>LYMPHATIC DRAINAGE</a:t>
            </a:r>
            <a:endParaRPr lang="en-US" sz="2800" dirty="0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724400" y="228600"/>
            <a:ext cx="4114800" cy="6400800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2000" b="1" smtClean="0">
                <a:solidFill>
                  <a:srgbClr val="FF00FF"/>
                </a:solidFill>
              </a:rPr>
              <a:t>Central &amp; lateral parts</a:t>
            </a:r>
            <a:r>
              <a:rPr lang="en-US" sz="2000" smtClean="0"/>
              <a:t> of the gland (75%) drain into </a:t>
            </a:r>
            <a:r>
              <a:rPr lang="en-US" sz="2000" b="1" u="sng" smtClean="0">
                <a:solidFill>
                  <a:schemeClr val="accent2"/>
                </a:solidFill>
              </a:rPr>
              <a:t>pectoral group</a:t>
            </a:r>
            <a:r>
              <a:rPr lang="en-US" sz="2000" b="1" smtClean="0">
                <a:solidFill>
                  <a:srgbClr val="0000CC"/>
                </a:solidFill>
              </a:rPr>
              <a:t> </a:t>
            </a:r>
            <a:r>
              <a:rPr lang="en-US" sz="2000" smtClean="0">
                <a:solidFill>
                  <a:srgbClr val="0000CC"/>
                </a:solidFill>
              </a:rPr>
              <a:t>of</a:t>
            </a:r>
            <a:r>
              <a:rPr lang="en-US" sz="2000" smtClean="0"/>
              <a:t> </a:t>
            </a:r>
            <a:r>
              <a:rPr lang="en-US" sz="2000" smtClean="0">
                <a:solidFill>
                  <a:schemeClr val="hlink"/>
                </a:solidFill>
              </a:rPr>
              <a:t>axillary lymph nodes.</a:t>
            </a:r>
          </a:p>
          <a:p>
            <a:r>
              <a:rPr lang="en-US" sz="2000" b="1" smtClean="0">
                <a:solidFill>
                  <a:srgbClr val="FF00FF"/>
                </a:solidFill>
              </a:rPr>
              <a:t>Upper part</a:t>
            </a:r>
            <a:r>
              <a:rPr lang="en-US" sz="2000" smtClean="0"/>
              <a:t> of the gland drains into </a:t>
            </a:r>
            <a:r>
              <a:rPr lang="en-US" sz="2000" b="1" u="sng" smtClean="0">
                <a:solidFill>
                  <a:schemeClr val="accent2"/>
                </a:solidFill>
              </a:rPr>
              <a:t>apical  group</a:t>
            </a:r>
            <a:r>
              <a:rPr lang="en-US" sz="2000" b="1" smtClean="0"/>
              <a:t> </a:t>
            </a:r>
            <a:r>
              <a:rPr lang="en-US" sz="2000" smtClean="0"/>
              <a:t>of </a:t>
            </a:r>
            <a:r>
              <a:rPr lang="en-US" sz="2000" smtClean="0">
                <a:solidFill>
                  <a:schemeClr val="hlink"/>
                </a:solidFill>
              </a:rPr>
              <a:t>axillary lymph nodes.</a:t>
            </a:r>
          </a:p>
          <a:p>
            <a:r>
              <a:rPr lang="en-US" sz="2000" b="1" smtClean="0">
                <a:solidFill>
                  <a:srgbClr val="FF00FF"/>
                </a:solidFill>
              </a:rPr>
              <a:t>Medial part</a:t>
            </a:r>
            <a:r>
              <a:rPr lang="en-US" sz="2000" smtClean="0"/>
              <a:t> drains into internal thoracic (</a:t>
            </a:r>
            <a:r>
              <a:rPr lang="en-US" sz="2000" b="1" u="sng" smtClean="0"/>
              <a:t>parasternal)</a:t>
            </a:r>
            <a:r>
              <a:rPr lang="en-US" sz="2000" smtClean="0"/>
              <a:t> lymph nodes,  forming a chain </a:t>
            </a:r>
            <a:r>
              <a:rPr lang="en-US" sz="2000" smtClean="0">
                <a:solidFill>
                  <a:srgbClr val="0000CC"/>
                </a:solidFill>
              </a:rPr>
              <a:t>along the internal thoracic vessels.</a:t>
            </a:r>
          </a:p>
          <a:p>
            <a:r>
              <a:rPr lang="en-US" sz="2000" b="1" smtClean="0">
                <a:solidFill>
                  <a:srgbClr val="FF00FF"/>
                </a:solidFill>
              </a:rPr>
              <a:t>Some lymphatics from the medial part</a:t>
            </a:r>
            <a:r>
              <a:rPr lang="en-US" sz="2000" smtClean="0"/>
              <a:t> of the gland pass across  the front of sternum to anastomose with that of opposite side.</a:t>
            </a:r>
          </a:p>
          <a:p>
            <a:r>
              <a:rPr lang="en-US" sz="2000" smtClean="0"/>
              <a:t>Lymphatics from the </a:t>
            </a:r>
            <a:r>
              <a:rPr lang="en-US" sz="2000" b="1" smtClean="0">
                <a:solidFill>
                  <a:srgbClr val="FF00FF"/>
                </a:solidFill>
              </a:rPr>
              <a:t>inferomedial part</a:t>
            </a:r>
            <a:r>
              <a:rPr lang="en-US" sz="2000" smtClean="0"/>
              <a:t> anastomose with </a:t>
            </a:r>
            <a:r>
              <a:rPr lang="en-US" sz="2000" u="sng" smtClean="0"/>
              <a:t>lymphatics of rectus sheath &amp; linea alba</a:t>
            </a:r>
            <a:r>
              <a:rPr lang="en-US" sz="2000" smtClean="0"/>
              <a:t>, and some vessels pass deeply to anastomose with the </a:t>
            </a:r>
            <a:r>
              <a:rPr lang="en-US" sz="2000" u="sng" smtClean="0"/>
              <a:t>sub diaphragmatic lymphatics.</a:t>
            </a:r>
          </a:p>
          <a:p>
            <a:endParaRPr lang="en-US" smtClean="0"/>
          </a:p>
        </p:txBody>
      </p:sp>
      <p:pic>
        <p:nvPicPr>
          <p:cNvPr id="13316" name="Picture 6" descr="209C2215"/>
          <p:cNvPicPr>
            <a:picLocks noChangeAspect="1" noChangeArrowheads="1"/>
          </p:cNvPicPr>
          <p:nvPr/>
        </p:nvPicPr>
        <p:blipFill>
          <a:blip r:embed="rId2"/>
          <a:srcRect l="27724" t="18446" r="10291" b="20389"/>
          <a:stretch>
            <a:fillRect/>
          </a:stretch>
        </p:blipFill>
        <p:spPr bwMode="auto">
          <a:xfrm>
            <a:off x="152400" y="838200"/>
            <a:ext cx="4495800" cy="571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rgbClr val="FF0000"/>
                </a:solidFill>
              </a:rPr>
              <a:t>APPLIED ANATOMY- CANCER BREAST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4191000" cy="5638800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2000" b="1" smtClean="0"/>
              <a:t>It is a </a:t>
            </a:r>
            <a:r>
              <a:rPr lang="en-US" sz="2000" b="1" u="sng" smtClean="0"/>
              <a:t>common surgical condition.</a:t>
            </a:r>
          </a:p>
          <a:p>
            <a:r>
              <a:rPr lang="en-US" sz="2000" b="1" smtClean="0"/>
              <a:t>60%  of carcinomas of breast occur in the </a:t>
            </a:r>
            <a:r>
              <a:rPr lang="en-US" sz="2000" b="1" u="sng" smtClean="0"/>
              <a:t>upper lateral quadrant.</a:t>
            </a:r>
          </a:p>
          <a:p>
            <a:r>
              <a:rPr lang="en-US" sz="2000" b="1" smtClean="0"/>
              <a:t>75% of lymph from the breast drains into the </a:t>
            </a:r>
            <a:r>
              <a:rPr lang="en-US" sz="2000" b="1" smtClean="0">
                <a:solidFill>
                  <a:schemeClr val="accent2"/>
                </a:solidFill>
              </a:rPr>
              <a:t>axillary lymph nodes.</a:t>
            </a:r>
          </a:p>
          <a:p>
            <a:r>
              <a:rPr lang="en-US" sz="2000" b="1" smtClean="0">
                <a:solidFill>
                  <a:srgbClr val="FF0000"/>
                </a:solidFill>
              </a:rPr>
              <a:t>In case of carcinoma of one breast, </a:t>
            </a:r>
            <a:r>
              <a:rPr lang="en-US" sz="2000" b="1" smtClean="0"/>
              <a:t>the other breast and the opposite axillary lymph nodes are affected  </a:t>
            </a:r>
            <a:r>
              <a:rPr lang="en-US" sz="2000" b="1" smtClean="0">
                <a:solidFill>
                  <a:srgbClr val="0000CC"/>
                </a:solidFill>
              </a:rPr>
              <a:t>because of </a:t>
            </a:r>
            <a:r>
              <a:rPr lang="en-US" sz="2000" b="1" smtClean="0"/>
              <a:t>the anastomosing lymphatics between both breasts. </a:t>
            </a:r>
          </a:p>
          <a:p>
            <a:r>
              <a:rPr lang="en-US" sz="2000" b="1" smtClean="0"/>
              <a:t>In patients with </a:t>
            </a:r>
            <a:r>
              <a:rPr lang="en-US" sz="2000" b="1" smtClean="0">
                <a:solidFill>
                  <a:srgbClr val="FF0000"/>
                </a:solidFill>
              </a:rPr>
              <a:t>localized cancer breast,</a:t>
            </a:r>
            <a:r>
              <a:rPr lang="en-US" sz="2000" b="1" smtClean="0"/>
              <a:t> </a:t>
            </a:r>
            <a:r>
              <a:rPr lang="en-US" sz="2000" b="1" u="sng" smtClean="0"/>
              <a:t>a simple mastectomy,</a:t>
            </a:r>
            <a:r>
              <a:rPr lang="en-US" sz="2000" b="1" smtClean="0"/>
              <a:t> followed by </a:t>
            </a:r>
            <a:r>
              <a:rPr lang="en-US" sz="2000" b="1" u="sng" smtClean="0"/>
              <a:t>radiotherapy</a:t>
            </a:r>
            <a:r>
              <a:rPr lang="en-US" sz="2000" b="1" smtClean="0"/>
              <a:t> to the axillary lymph nodes is the treatment of choice.</a:t>
            </a:r>
          </a:p>
        </p:txBody>
      </p:sp>
      <p:pic>
        <p:nvPicPr>
          <p:cNvPr id="14340" name="Picture 6" descr="209C2215"/>
          <p:cNvPicPr>
            <a:picLocks noChangeAspect="1" noChangeArrowheads="1"/>
          </p:cNvPicPr>
          <p:nvPr/>
        </p:nvPicPr>
        <p:blipFill>
          <a:blip r:embed="rId2"/>
          <a:srcRect l="27724" t="18446" r="10291" b="20389"/>
          <a:stretch>
            <a:fillRect/>
          </a:stretch>
        </p:blipFill>
        <p:spPr bwMode="auto">
          <a:xfrm>
            <a:off x="4495800" y="1066800"/>
            <a:ext cx="4419600" cy="533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228600"/>
            <a:ext cx="4648200" cy="792163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 b="1" dirty="0" smtClean="0"/>
              <a:t>Applied Anatomy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228600"/>
            <a:ext cx="3048000" cy="640080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sz="2400" dirty="0" smtClean="0"/>
              <a:t>The lactiferous ducts </a:t>
            </a:r>
            <a:r>
              <a:rPr lang="en-US" sz="2400" b="1" dirty="0" smtClean="0">
                <a:solidFill>
                  <a:schemeClr val="accent2"/>
                </a:solidFill>
              </a:rPr>
              <a:t>are radially arranged from the nipple,</a:t>
            </a:r>
            <a:r>
              <a:rPr lang="en-US" sz="2400" b="1" dirty="0" smtClean="0"/>
              <a:t> </a:t>
            </a:r>
            <a:r>
              <a:rPr lang="en-US" sz="2400" dirty="0" smtClean="0"/>
              <a:t>so </a:t>
            </a:r>
            <a:r>
              <a:rPr lang="en-US" sz="2400" dirty="0" smtClean="0">
                <a:solidFill>
                  <a:srgbClr val="0000CC"/>
                </a:solidFill>
              </a:rPr>
              <a:t>incision of the gland should be made in a radial direction </a:t>
            </a:r>
            <a:r>
              <a:rPr lang="en-US" sz="2400" dirty="0" smtClean="0"/>
              <a:t>to avoid cutting through the ducts.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b="1" dirty="0" smtClean="0"/>
              <a:t>Infiltration of the </a:t>
            </a:r>
            <a:r>
              <a:rPr lang="en-US" sz="2400" b="1" i="1" u="sng" dirty="0" smtClean="0"/>
              <a:t>ligaments of Cooper </a:t>
            </a:r>
            <a:r>
              <a:rPr lang="en-US" sz="2400" dirty="0" smtClean="0"/>
              <a:t>by </a:t>
            </a:r>
            <a:r>
              <a:rPr lang="en-US" sz="2400" b="1" dirty="0" smtClean="0">
                <a:solidFill>
                  <a:srgbClr val="FF0000"/>
                </a:solidFill>
              </a:rPr>
              <a:t>breast cancer </a:t>
            </a:r>
            <a:r>
              <a:rPr lang="en-US" sz="2400" dirty="0" smtClean="0"/>
              <a:t>leads to </a:t>
            </a:r>
            <a:r>
              <a:rPr lang="en-US" sz="2400" u="sng" dirty="0" smtClean="0"/>
              <a:t>its shortening</a:t>
            </a:r>
            <a:r>
              <a:rPr lang="en-US" sz="2400" dirty="0" smtClean="0"/>
              <a:t> giving </a:t>
            </a:r>
            <a:r>
              <a:rPr lang="en-US" b="1" dirty="0" err="1" smtClean="0">
                <a:solidFill>
                  <a:srgbClr val="FF0000"/>
                </a:solidFill>
              </a:rPr>
              <a:t>peau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de’orange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appearance of the breast. 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pic>
        <p:nvPicPr>
          <p:cNvPr id="15364" name="Content Placeholder 4" descr="b00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t="6580" b="7895"/>
          <a:stretch>
            <a:fillRect/>
          </a:stretch>
        </p:blipFill>
        <p:spPr>
          <a:xfrm>
            <a:off x="3657600" y="1066800"/>
            <a:ext cx="5334000" cy="2514600"/>
          </a:xfrm>
          <a:noFill/>
          <a:ln>
            <a:solidFill>
              <a:schemeClr val="tx1"/>
            </a:solidFill>
          </a:ln>
        </p:spPr>
      </p:pic>
      <p:pic>
        <p:nvPicPr>
          <p:cNvPr id="15365" name="Picture 8" descr="C:\Users\user\Desktop\68215071_HCv5J-M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3733800"/>
            <a:ext cx="2667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5" descr="C:\Documents and Settings\Dr.Essam\My Documents\blockes\reproductive\images (6).jpg"/>
          <p:cNvPicPr>
            <a:picLocks noChangeAspect="1" noChangeArrowheads="1"/>
          </p:cNvPicPr>
          <p:nvPr/>
        </p:nvPicPr>
        <p:blipFill>
          <a:blip r:embed="rId4"/>
          <a:srcRect r="36667" b="8109"/>
          <a:stretch>
            <a:fillRect/>
          </a:stretch>
        </p:blipFill>
        <p:spPr bwMode="auto">
          <a:xfrm>
            <a:off x="3352800" y="3733800"/>
            <a:ext cx="2819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>
            <a:off x="6324600" y="2286000"/>
            <a:ext cx="83820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6172200" y="2286000"/>
            <a:ext cx="152400" cy="838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6324600" y="1828800"/>
            <a:ext cx="8382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6019800" y="1600200"/>
            <a:ext cx="304800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5791200" y="2286000"/>
            <a:ext cx="6096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5943600" cy="868362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Mammary ridge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3581400" cy="4191000"/>
          </a:xfr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Mammary ridge 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extends from the </a:t>
            </a:r>
            <a:r>
              <a:rPr lang="en-US" sz="2400" u="sng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axilla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to the </a:t>
            </a:r>
            <a:r>
              <a:rPr lang="en-US" sz="2400" u="sng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inguinal region.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human,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the ridge disappears </a:t>
            </a:r>
            <a:r>
              <a:rPr lang="en-US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EXCEPT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for a small part in the </a:t>
            </a:r>
            <a:r>
              <a:rPr lang="en-US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pectoral region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In animals, 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several mammary glands are formed along this ridge.</a:t>
            </a:r>
            <a:endParaRPr lang="en-US" sz="2400" dirty="0" smtClean="0"/>
          </a:p>
        </p:txBody>
      </p:sp>
      <p:pic>
        <p:nvPicPr>
          <p:cNvPr id="16388" name="Content Placeholder 4" descr="b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3125" t="11111" r="9375" b="18889"/>
          <a:stretch>
            <a:fillRect/>
          </a:stretch>
        </p:blipFill>
        <p:spPr>
          <a:xfrm>
            <a:off x="4267200" y="1371600"/>
            <a:ext cx="4572000" cy="4953000"/>
          </a:xfr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30762"/>
          </a:xfrm>
        </p:spPr>
        <p:txBody>
          <a:bodyPr/>
          <a:lstStyle/>
          <a:p>
            <a:r>
              <a:rPr lang="en-US" sz="7200" b="1" i="1" smtClean="0">
                <a:solidFill>
                  <a:schemeClr val="accent2"/>
                </a:solidFill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990600" y="762000"/>
            <a:ext cx="7239000" cy="480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Which is </a:t>
            </a:r>
            <a:r>
              <a:rPr lang="en-US" b="1" u="sng"/>
              <a:t>correct</a:t>
            </a:r>
            <a:r>
              <a:rPr lang="en-US" b="1"/>
              <a:t> regarding the mammary gland ?</a:t>
            </a:r>
            <a:endParaRPr lang="en-US"/>
          </a:p>
          <a:p>
            <a:r>
              <a:rPr lang="en-US"/>
              <a:t>It extends from the 2</a:t>
            </a:r>
            <a:r>
              <a:rPr lang="en-US" baseline="30000"/>
              <a:t>nd</a:t>
            </a:r>
            <a:r>
              <a:rPr lang="en-US"/>
              <a:t>  to 8</a:t>
            </a:r>
            <a:r>
              <a:rPr lang="en-US" baseline="30000"/>
              <a:t>th</a:t>
            </a:r>
            <a:r>
              <a:rPr lang="en-US"/>
              <a:t> ribs.</a:t>
            </a:r>
          </a:p>
          <a:p>
            <a:r>
              <a:rPr lang="en-US"/>
              <a:t>Its base lies on the pectoralis major muscle.</a:t>
            </a:r>
          </a:p>
          <a:p>
            <a:r>
              <a:rPr lang="en-US"/>
              <a:t>It has 4-8 lactiferous ducts.</a:t>
            </a:r>
          </a:p>
          <a:p>
            <a:r>
              <a:rPr lang="en-US"/>
              <a:t>Its most lymph drains into the parasternal lymph nodes.</a:t>
            </a:r>
          </a:p>
          <a:p>
            <a:r>
              <a:rPr lang="en-US" b="1"/>
              <a:t> </a:t>
            </a:r>
            <a:endParaRPr lang="en-US"/>
          </a:p>
          <a:p>
            <a:r>
              <a:rPr lang="en-US" b="1"/>
              <a:t>The lymphatics from upper part of mammary gland drain into :</a:t>
            </a:r>
            <a:endParaRPr lang="en-US"/>
          </a:p>
          <a:p>
            <a:r>
              <a:rPr lang="en-US"/>
              <a:t>The parasternal lymph nodes.</a:t>
            </a:r>
          </a:p>
          <a:p>
            <a:r>
              <a:rPr lang="en-US"/>
              <a:t>Subdiaphragmatic lymph nodes.</a:t>
            </a:r>
          </a:p>
          <a:p>
            <a:r>
              <a:rPr lang="en-US"/>
              <a:t>Apical group of axillary lymph nodes.</a:t>
            </a:r>
          </a:p>
          <a:p>
            <a:r>
              <a:rPr lang="en-US"/>
              <a:t>Pectoral group of axillary lymph nodes.</a:t>
            </a:r>
          </a:p>
          <a:p>
            <a:r>
              <a:rPr lang="en-US" b="1"/>
              <a:t> </a:t>
            </a:r>
            <a:endParaRPr lang="en-US"/>
          </a:p>
          <a:p>
            <a:r>
              <a:rPr lang="en-US" b="1"/>
              <a:t>The lactiferous ducts of mammary gland are  :</a:t>
            </a:r>
            <a:endParaRPr lang="en-US"/>
          </a:p>
          <a:p>
            <a:r>
              <a:rPr lang="en-US"/>
              <a:t>Less than 10.</a:t>
            </a:r>
          </a:p>
          <a:p>
            <a:r>
              <a:rPr lang="en-US"/>
              <a:t>From 10-15.</a:t>
            </a:r>
          </a:p>
          <a:p>
            <a:r>
              <a:rPr lang="en-US"/>
              <a:t>From 15-20.</a:t>
            </a:r>
          </a:p>
          <a:p>
            <a:r>
              <a:rPr lang="en-US"/>
              <a:t>More than 20.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5400" b="1" dirty="0" smtClean="0">
                <a:solidFill>
                  <a:srgbClr val="FF0000"/>
                </a:solidFill>
              </a:rPr>
              <a:t>OBJECTIVES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610600" cy="3657600"/>
          </a:xfr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b="1" i="1" u="sng" dirty="0" smtClean="0">
                <a:solidFill>
                  <a:srgbClr val="FF0000"/>
                </a:solidFill>
              </a:rPr>
              <a:t>By the end of the lecture, the student should be able to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/>
              <a:t>Describe the </a:t>
            </a:r>
            <a:r>
              <a:rPr lang="en-US" sz="2800" u="sng" dirty="0" smtClean="0"/>
              <a:t>shape and position</a:t>
            </a:r>
            <a:r>
              <a:rPr lang="en-US" sz="2800" dirty="0" smtClean="0"/>
              <a:t> of the female breast.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/>
              <a:t>Describe the </a:t>
            </a:r>
            <a:r>
              <a:rPr lang="en-US" sz="2800" u="sng" dirty="0" smtClean="0"/>
              <a:t>structure</a:t>
            </a:r>
            <a:r>
              <a:rPr lang="en-US" sz="2800" dirty="0" smtClean="0"/>
              <a:t> of the mammary gland.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/>
              <a:t>List the </a:t>
            </a:r>
            <a:r>
              <a:rPr lang="en-US" sz="2800" b="1" u="sng" dirty="0" smtClean="0">
                <a:solidFill>
                  <a:srgbClr val="FF0000"/>
                </a:solidFill>
              </a:rPr>
              <a:t>blood </a:t>
            </a:r>
            <a:r>
              <a:rPr lang="en-US" sz="2800" b="1" u="sng" dirty="0" smtClean="0"/>
              <a:t>s</a:t>
            </a:r>
            <a:r>
              <a:rPr lang="en-US" sz="2800" u="sng" dirty="0" smtClean="0"/>
              <a:t>upply</a:t>
            </a:r>
            <a:r>
              <a:rPr lang="en-US" sz="2800" dirty="0" smtClean="0"/>
              <a:t> of the female breast.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/>
              <a:t>Describe the </a:t>
            </a:r>
            <a:r>
              <a:rPr lang="en-US" sz="2800" u="sng" dirty="0" smtClean="0"/>
              <a:t>lymphatic drainage</a:t>
            </a:r>
            <a:r>
              <a:rPr lang="en-US" sz="2800" dirty="0" smtClean="0"/>
              <a:t> of the female breast.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/>
              <a:t>Describe the </a:t>
            </a:r>
            <a:r>
              <a:rPr lang="en-US" sz="2800" u="sng" dirty="0" smtClean="0"/>
              <a:t>applied anatomy</a:t>
            </a:r>
            <a:r>
              <a:rPr lang="en-US" sz="2800" dirty="0" smtClean="0"/>
              <a:t> in the female breast.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rgbClr val="FF0000"/>
                </a:solidFill>
              </a:rPr>
              <a:t>Parts, Shape &amp; position of the Gland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3352800" cy="5181600"/>
          </a:xfr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 sz="2400" b="1" dirty="0" smtClean="0"/>
              <a:t>It is conical in shape.</a:t>
            </a:r>
          </a:p>
          <a:p>
            <a:pPr>
              <a:defRPr/>
            </a:pPr>
            <a:r>
              <a:rPr lang="en-US" sz="2400" b="1" dirty="0" smtClean="0"/>
              <a:t>It lies in </a:t>
            </a:r>
            <a:r>
              <a:rPr lang="en-US" sz="2400" b="1" dirty="0" smtClean="0">
                <a:solidFill>
                  <a:srgbClr val="FF00FF"/>
                </a:solidFill>
              </a:rPr>
              <a:t>superficial fascia</a:t>
            </a:r>
            <a:r>
              <a:rPr lang="en-US" sz="2400" b="1" dirty="0" smtClean="0"/>
              <a:t> of the front of chest.</a:t>
            </a:r>
          </a:p>
          <a:p>
            <a:pPr>
              <a:defRPr/>
            </a:pPr>
            <a:r>
              <a:rPr lang="en-US" sz="2400" b="1" dirty="0" smtClean="0"/>
              <a:t>It has a base, apex and tail.</a:t>
            </a:r>
          </a:p>
          <a:p>
            <a:pPr>
              <a:defRPr/>
            </a:pPr>
            <a:r>
              <a:rPr lang="en-US" sz="2400" b="1" dirty="0" smtClean="0"/>
              <a:t>Its base extends from </a:t>
            </a:r>
            <a:r>
              <a:rPr lang="en-US" sz="2400" b="1" dirty="0" smtClean="0">
                <a:solidFill>
                  <a:srgbClr val="FF00FF"/>
                </a:solidFill>
              </a:rPr>
              <a:t>2</a:t>
            </a:r>
            <a:r>
              <a:rPr lang="en-US" sz="2400" b="1" baseline="30000" dirty="0" smtClean="0">
                <a:solidFill>
                  <a:srgbClr val="FF00FF"/>
                </a:solidFill>
              </a:rPr>
              <a:t>nd</a:t>
            </a:r>
            <a:r>
              <a:rPr lang="en-US" sz="2400" b="1" dirty="0" smtClean="0">
                <a:solidFill>
                  <a:srgbClr val="FF00FF"/>
                </a:solidFill>
              </a:rPr>
              <a:t> to 6</a:t>
            </a:r>
            <a:r>
              <a:rPr lang="en-US" sz="2400" b="1" baseline="30000" dirty="0" smtClean="0">
                <a:solidFill>
                  <a:srgbClr val="FF00FF"/>
                </a:solidFill>
              </a:rPr>
              <a:t>th</a:t>
            </a:r>
            <a:r>
              <a:rPr lang="en-US" sz="2400" b="1" dirty="0" smtClean="0">
                <a:solidFill>
                  <a:srgbClr val="FF00FF"/>
                </a:solidFill>
              </a:rPr>
              <a:t> ribs.</a:t>
            </a:r>
          </a:p>
          <a:p>
            <a:pPr>
              <a:defRPr/>
            </a:pPr>
            <a:r>
              <a:rPr lang="en-US" sz="2400" b="1" dirty="0" smtClean="0"/>
              <a:t>It extends from the </a:t>
            </a:r>
            <a:r>
              <a:rPr lang="en-US" sz="2400" b="1" dirty="0" smtClean="0">
                <a:solidFill>
                  <a:srgbClr val="FF0000"/>
                </a:solidFill>
              </a:rPr>
              <a:t>sternum</a:t>
            </a:r>
            <a:r>
              <a:rPr lang="en-US" sz="2400" b="1" dirty="0" smtClean="0"/>
              <a:t> to the </a:t>
            </a:r>
            <a:r>
              <a:rPr lang="en-US" sz="2400" b="1" dirty="0" smtClean="0">
                <a:solidFill>
                  <a:srgbClr val="0070C0"/>
                </a:solidFill>
              </a:rPr>
              <a:t>midaxillary</a:t>
            </a:r>
            <a:r>
              <a:rPr lang="en-US" sz="2400" b="1" dirty="0" smtClean="0">
                <a:solidFill>
                  <a:srgbClr val="FF00FF"/>
                </a:solidFill>
              </a:rPr>
              <a:t> line laterally.</a:t>
            </a:r>
          </a:p>
          <a:p>
            <a:pPr>
              <a:defRPr/>
            </a:pPr>
            <a:r>
              <a:rPr lang="en-US" sz="2400" b="1" dirty="0" smtClean="0">
                <a:solidFill>
                  <a:srgbClr val="FF00FF"/>
                </a:solidFill>
              </a:rPr>
              <a:t>It has no capsule.</a:t>
            </a:r>
          </a:p>
          <a:p>
            <a:pPr>
              <a:defRPr/>
            </a:pPr>
            <a:endParaRPr lang="en-US" sz="2400" b="1" dirty="0" smtClean="0"/>
          </a:p>
          <a:p>
            <a:pPr>
              <a:defRPr/>
            </a:pPr>
            <a:endParaRPr lang="en-US" dirty="0"/>
          </a:p>
        </p:txBody>
      </p:sp>
      <p:pic>
        <p:nvPicPr>
          <p:cNvPr id="4100" name="Content Placeholder 4" descr="b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10371" t="7346" r="5843" b="2940"/>
          <a:stretch>
            <a:fillRect/>
          </a:stretch>
        </p:blipFill>
        <p:spPr>
          <a:xfrm>
            <a:off x="3810000" y="1295400"/>
            <a:ext cx="4953000" cy="5105400"/>
          </a:xfr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685800"/>
          </a:xfr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 sz="3200" b="1" dirty="0" smtClean="0">
                <a:solidFill>
                  <a:srgbClr val="FF0000"/>
                </a:solidFill>
              </a:rPr>
              <a:t>SHAPE AND POSITION OF FEMALE BREAST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5867400" y="1143000"/>
            <a:ext cx="3124200" cy="5486400"/>
          </a:xfr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rgbClr val="0000CC"/>
                </a:solidFill>
              </a:rPr>
              <a:t>2/3 of its base </a:t>
            </a:r>
            <a:r>
              <a:rPr lang="en-US" sz="2400" b="1" dirty="0" smtClean="0"/>
              <a:t>lies on the </a:t>
            </a:r>
            <a:r>
              <a:rPr lang="en-US" sz="2400" b="1" dirty="0" smtClean="0">
                <a:solidFill>
                  <a:srgbClr val="FF0000"/>
                </a:solidFill>
              </a:rPr>
              <a:t>pectoralis major muscle</a:t>
            </a:r>
            <a:r>
              <a:rPr lang="en-US" sz="2400" b="1" dirty="0" smtClean="0"/>
              <a:t>, while  its </a:t>
            </a:r>
            <a:r>
              <a:rPr lang="en-US" sz="2400" b="1" dirty="0" smtClean="0">
                <a:solidFill>
                  <a:srgbClr val="0000CC"/>
                </a:solidFill>
              </a:rPr>
              <a:t>inferolateral 1/3 </a:t>
            </a:r>
            <a:r>
              <a:rPr lang="en-US" sz="2400" b="1" dirty="0" smtClean="0"/>
              <a:t>lies on: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rgbClr val="0070C0"/>
                </a:solidFill>
              </a:rPr>
              <a:t>Se</a:t>
            </a:r>
            <a:r>
              <a:rPr lang="en-US" sz="2400" b="1" dirty="0" smtClean="0">
                <a:solidFill>
                  <a:srgbClr val="FF00FF"/>
                </a:solidFill>
              </a:rPr>
              <a:t>rratus anterior &amp;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rgbClr val="0070C0"/>
                </a:solidFill>
              </a:rPr>
              <a:t>Ex</a:t>
            </a:r>
            <a:r>
              <a:rPr lang="en-US" sz="2400" b="1" dirty="0" smtClean="0">
                <a:solidFill>
                  <a:srgbClr val="FF00FF"/>
                </a:solidFill>
              </a:rPr>
              <a:t>ternal oblique muscles.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b="1" dirty="0" smtClean="0"/>
              <a:t>Its </a:t>
            </a:r>
            <a:r>
              <a:rPr lang="en-US" sz="2400" b="1" u="sng" dirty="0" smtClean="0"/>
              <a:t>superolateral part</a:t>
            </a:r>
            <a:r>
              <a:rPr lang="en-US" sz="2400" b="1" dirty="0" smtClean="0"/>
              <a:t> sends a process into the axilla called the </a:t>
            </a:r>
            <a:r>
              <a:rPr lang="en-US" sz="2800" b="1" i="1" dirty="0" smtClean="0">
                <a:solidFill>
                  <a:srgbClr val="FF0000"/>
                </a:solidFill>
              </a:rPr>
              <a:t>axillary tail or axillary process.</a:t>
            </a:r>
            <a:endParaRPr lang="en-US" sz="2400" b="1" i="1" dirty="0" smtClean="0">
              <a:solidFill>
                <a:srgbClr val="FF0000"/>
              </a:solidFill>
            </a:endParaRPr>
          </a:p>
        </p:txBody>
      </p:sp>
      <p:pic>
        <p:nvPicPr>
          <p:cNvPr id="5124" name="Picture 2" descr="anatomy.jpg"/>
          <p:cNvPicPr>
            <a:picLocks noChangeAspect="1"/>
          </p:cNvPicPr>
          <p:nvPr/>
        </p:nvPicPr>
        <p:blipFill>
          <a:blip r:embed="rId2"/>
          <a:srcRect b="10811"/>
          <a:stretch>
            <a:fillRect/>
          </a:stretch>
        </p:blipFill>
        <p:spPr bwMode="auto">
          <a:xfrm>
            <a:off x="228600" y="1066800"/>
            <a:ext cx="5486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5257800" y="1143000"/>
            <a:ext cx="3733800" cy="5334000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 sz="2000" b="1" u="sng" dirty="0" smtClean="0">
                <a:solidFill>
                  <a:srgbClr val="0000CC"/>
                </a:solidFill>
              </a:rPr>
              <a:t>Nipple:</a:t>
            </a:r>
            <a:r>
              <a:rPr lang="en-US" sz="2000" dirty="0" smtClean="0"/>
              <a:t> </a:t>
            </a:r>
          </a:p>
          <a:p>
            <a:pPr>
              <a:defRPr/>
            </a:pPr>
            <a:r>
              <a:rPr lang="en-US" sz="2000" dirty="0" smtClean="0"/>
              <a:t>It is a conical eminence that projects forwards from the anterior surface of the breast. </a:t>
            </a:r>
          </a:p>
          <a:p>
            <a:pPr>
              <a:defRPr/>
            </a:pPr>
            <a:r>
              <a:rPr lang="en-US" sz="2000" dirty="0" smtClean="0"/>
              <a:t>The nipple lies opposite </a:t>
            </a:r>
            <a:r>
              <a:rPr lang="en-US" sz="2400" b="1" u="sng" dirty="0" smtClean="0">
                <a:solidFill>
                  <a:srgbClr val="002060"/>
                </a:solidFill>
              </a:rPr>
              <a:t>4</a:t>
            </a:r>
            <a:r>
              <a:rPr lang="en-US" sz="2400" b="1" u="sng" baseline="30000" dirty="0" smtClean="0">
                <a:solidFill>
                  <a:srgbClr val="002060"/>
                </a:solidFill>
              </a:rPr>
              <a:t>th</a:t>
            </a:r>
            <a:r>
              <a:rPr lang="en-US" sz="2000" b="1" dirty="0" smtClean="0">
                <a:solidFill>
                  <a:srgbClr val="FF00FF"/>
                </a:solidFill>
              </a:rPr>
              <a:t> intercostal space.</a:t>
            </a:r>
          </a:p>
          <a:p>
            <a:pPr>
              <a:defRPr/>
            </a:pPr>
            <a:r>
              <a:rPr lang="en-US" sz="2000" b="1" dirty="0" smtClean="0"/>
              <a:t>It carries</a:t>
            </a:r>
            <a:r>
              <a:rPr lang="en-US" sz="2000" b="1" dirty="0" smtClean="0">
                <a:solidFill>
                  <a:srgbClr val="FF00FF"/>
                </a:solidFill>
              </a:rPr>
              <a:t> 15-20</a:t>
            </a:r>
            <a:r>
              <a:rPr lang="en-US" sz="2000" dirty="0" smtClean="0"/>
              <a:t> narrow pores </a:t>
            </a:r>
            <a:r>
              <a:rPr lang="en-US" sz="2000" b="1" dirty="0" smtClean="0">
                <a:solidFill>
                  <a:srgbClr val="FF00FF"/>
                </a:solidFill>
              </a:rPr>
              <a:t>of the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FF00FF"/>
                </a:solidFill>
              </a:rPr>
              <a:t>lactiferous ducts.</a:t>
            </a:r>
          </a:p>
          <a:p>
            <a:pPr>
              <a:defRPr/>
            </a:pPr>
            <a:r>
              <a:rPr lang="en-US" sz="2000" b="1" u="sng" dirty="0" smtClean="0">
                <a:solidFill>
                  <a:srgbClr val="0000CC"/>
                </a:solidFill>
              </a:rPr>
              <a:t>Areola</a:t>
            </a:r>
            <a:r>
              <a:rPr lang="en-US" sz="2000" b="1" dirty="0" smtClean="0">
                <a:solidFill>
                  <a:srgbClr val="0000CC"/>
                </a:solidFill>
              </a:rPr>
              <a:t> :</a:t>
            </a:r>
            <a:r>
              <a:rPr lang="en-US" sz="2000" dirty="0" smtClean="0"/>
              <a:t> </a:t>
            </a:r>
          </a:p>
          <a:p>
            <a:pPr>
              <a:defRPr/>
            </a:pPr>
            <a:r>
              <a:rPr lang="en-US" sz="2000" dirty="0" smtClean="0"/>
              <a:t>It is  a </a:t>
            </a:r>
            <a:r>
              <a:rPr lang="en-US" sz="2000" b="1" dirty="0" smtClean="0"/>
              <a:t>dark pink brownish </a:t>
            </a:r>
            <a:r>
              <a:rPr lang="en-US" sz="2000" dirty="0" smtClean="0"/>
              <a:t>circular area of skin that surrounds the nipple.</a:t>
            </a:r>
          </a:p>
          <a:p>
            <a:pPr>
              <a:defRPr/>
            </a:pPr>
            <a:r>
              <a:rPr lang="en-US" sz="2000" dirty="0" smtClean="0"/>
              <a:t>The subcutaneous tissues of nipple &amp; areola are </a:t>
            </a:r>
            <a:r>
              <a:rPr lang="en-US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devoid of fat.</a:t>
            </a: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rgbClr val="FF0000"/>
                </a:solidFill>
              </a:rPr>
              <a:t>SHAPE AND POSITION OF FEMALE BREAST</a:t>
            </a:r>
          </a:p>
        </p:txBody>
      </p:sp>
      <p:pic>
        <p:nvPicPr>
          <p:cNvPr id="6148" name="Picture 4" descr="E:\dad\Student Gray\7. Upper limb\F66122-007-f013.jpg"/>
          <p:cNvPicPr>
            <a:picLocks noChangeAspect="1" noChangeArrowheads="1"/>
          </p:cNvPicPr>
          <p:nvPr/>
        </p:nvPicPr>
        <p:blipFill>
          <a:blip r:embed="rId2"/>
          <a:srcRect l="17271" r="15909" b="12996"/>
          <a:stretch>
            <a:fillRect/>
          </a:stretch>
        </p:blipFill>
        <p:spPr bwMode="auto">
          <a:xfrm>
            <a:off x="228600" y="1143000"/>
            <a:ext cx="4876800" cy="548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4000" b="1" smtClean="0">
                <a:solidFill>
                  <a:srgbClr val="FF0000"/>
                </a:solidFill>
              </a:rPr>
              <a:t>STRUCTURE OF MAMMARY GLAND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953000" y="1143000"/>
            <a:ext cx="3962400" cy="556260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sz="2200" dirty="0" smtClean="0"/>
              <a:t>It is </a:t>
            </a:r>
            <a:r>
              <a:rPr lang="en-US" sz="2200" b="1" u="sng" dirty="0" smtClean="0"/>
              <a:t>non capsulated </a:t>
            </a:r>
            <a:r>
              <a:rPr lang="en-US" sz="2200" dirty="0" smtClean="0"/>
              <a:t>gland.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200" b="1" dirty="0" smtClean="0"/>
              <a:t>It consists of lobes and lobules </a:t>
            </a:r>
            <a:r>
              <a:rPr lang="en-US" sz="2200" dirty="0" smtClean="0"/>
              <a:t>which are embedded in the </a:t>
            </a:r>
            <a:r>
              <a:rPr lang="en-US" sz="2200" u="sng" dirty="0" smtClean="0"/>
              <a:t>subcutaneous fatty tissue</a:t>
            </a:r>
            <a:r>
              <a:rPr lang="en-US" sz="2200" dirty="0" smtClean="0"/>
              <a:t> of </a:t>
            </a:r>
            <a:r>
              <a:rPr lang="en-US" sz="2200" u="sng" dirty="0" smtClean="0"/>
              <a:t>superficial fascia.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200" dirty="0" smtClean="0"/>
              <a:t>It has </a:t>
            </a:r>
            <a:r>
              <a:rPr lang="en-US" sz="2200" b="1" u="sng" dirty="0" smtClean="0"/>
              <a:t>fibrous strands </a:t>
            </a:r>
            <a:r>
              <a:rPr lang="en-US" sz="2200" u="sng" dirty="0" smtClean="0"/>
              <a:t>(</a:t>
            </a:r>
            <a:r>
              <a:rPr lang="en-US" sz="2200" b="1" u="sng" dirty="0" smtClean="0">
                <a:solidFill>
                  <a:srgbClr val="FF0000"/>
                </a:solidFill>
              </a:rPr>
              <a:t>ligaments of cooper</a:t>
            </a:r>
            <a:r>
              <a:rPr lang="en-US" sz="2200" u="sng" dirty="0" smtClean="0"/>
              <a:t>)</a:t>
            </a:r>
            <a:r>
              <a:rPr lang="en-US" sz="2200" dirty="0" smtClean="0"/>
              <a:t> which </a:t>
            </a:r>
            <a:r>
              <a:rPr lang="en-US" sz="2200" dirty="0" smtClean="0">
                <a:solidFill>
                  <a:srgbClr val="0000CC"/>
                </a:solidFill>
              </a:rPr>
              <a:t>connect the skin with deep fascia of pectoralis major.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200" b="1" dirty="0" smtClean="0">
                <a:solidFill>
                  <a:srgbClr val="002060"/>
                </a:solidFill>
              </a:rPr>
              <a:t>It is separated from the deep fascia </a:t>
            </a:r>
            <a:r>
              <a:rPr lang="en-US" sz="2200" dirty="0" smtClean="0"/>
              <a:t>covering the underlying muscles by </a:t>
            </a:r>
            <a:r>
              <a:rPr lang="en-US" sz="2200" u="sng" dirty="0" smtClean="0"/>
              <a:t>a layer of loose areolar tissue</a:t>
            </a:r>
            <a:r>
              <a:rPr lang="en-US" sz="2200" dirty="0" smtClean="0"/>
              <a:t> which forms the </a:t>
            </a:r>
            <a:r>
              <a:rPr lang="en-US" sz="2200" dirty="0" smtClean="0">
                <a:solidFill>
                  <a:srgbClr val="0000CC"/>
                </a:solidFill>
              </a:rPr>
              <a:t>retromammary  space</a:t>
            </a:r>
            <a:r>
              <a:rPr lang="en-US" sz="2200" dirty="0" smtClean="0"/>
              <a:t>.? </a:t>
            </a:r>
            <a:r>
              <a:rPr lang="en-US" sz="2200" b="1" u="sng" dirty="0" smtClean="0">
                <a:solidFill>
                  <a:srgbClr val="FF0000"/>
                </a:solidFill>
              </a:rPr>
              <a:t>What is its Importance</a:t>
            </a:r>
            <a:r>
              <a:rPr lang="en-US" sz="2200" b="1" dirty="0" smtClean="0">
                <a:solidFill>
                  <a:srgbClr val="FF0000"/>
                </a:solidFill>
              </a:rPr>
              <a:t>? </a:t>
            </a:r>
            <a:r>
              <a:rPr lang="en-US" sz="1200" b="1" dirty="0" smtClean="0"/>
              <a:t>(allows the breast to move freely).</a:t>
            </a:r>
          </a:p>
        </p:txBody>
      </p:sp>
      <p:pic>
        <p:nvPicPr>
          <p:cNvPr id="7172" name="Picture 5" descr="b2"/>
          <p:cNvPicPr>
            <a:picLocks noChangeAspect="1" noChangeArrowheads="1"/>
          </p:cNvPicPr>
          <p:nvPr/>
        </p:nvPicPr>
        <p:blipFill>
          <a:blip r:embed="rId2"/>
          <a:srcRect l="12633" t="10001" r="2106" b="2222"/>
          <a:stretch>
            <a:fillRect/>
          </a:stretch>
        </p:blipFill>
        <p:spPr bwMode="auto">
          <a:xfrm>
            <a:off x="152400" y="1143000"/>
            <a:ext cx="4724400" cy="556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Frame 4"/>
          <p:cNvSpPr/>
          <p:nvPr/>
        </p:nvSpPr>
        <p:spPr>
          <a:xfrm>
            <a:off x="914400" y="1219200"/>
            <a:ext cx="1143000" cy="4572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3733800" y="1828800"/>
            <a:ext cx="1219200" cy="5334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3581400" y="3429000"/>
            <a:ext cx="1219200" cy="228600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2514600" y="2362200"/>
            <a:ext cx="46038" cy="76200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2971800" y="2286000"/>
            <a:ext cx="76200" cy="76200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Frame 9"/>
          <p:cNvSpPr/>
          <p:nvPr/>
        </p:nvSpPr>
        <p:spPr>
          <a:xfrm>
            <a:off x="3352800" y="5029200"/>
            <a:ext cx="1143000" cy="228600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 sz="4000" b="1" dirty="0" smtClean="0">
                <a:solidFill>
                  <a:srgbClr val="FF0000"/>
                </a:solidFill>
              </a:rPr>
              <a:t>STRUCTURE OF MAMMARY GLAND</a:t>
            </a:r>
            <a:endParaRPr lang="en-US" sz="4000" dirty="0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648200" y="1600200"/>
            <a:ext cx="4343400" cy="4724400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2400" b="1" smtClean="0"/>
              <a:t>It is formed of </a:t>
            </a:r>
            <a:r>
              <a:rPr lang="en-US" sz="2400" b="1" smtClean="0">
                <a:solidFill>
                  <a:srgbClr val="FF0000"/>
                </a:solidFill>
              </a:rPr>
              <a:t>15-20 lobes.</a:t>
            </a:r>
          </a:p>
          <a:p>
            <a:r>
              <a:rPr lang="en-US" sz="2400" b="1" smtClean="0">
                <a:solidFill>
                  <a:srgbClr val="FF0000"/>
                </a:solidFill>
              </a:rPr>
              <a:t>Each lobe </a:t>
            </a:r>
            <a:r>
              <a:rPr lang="en-US" sz="2400" b="1" smtClean="0"/>
              <a:t>is formed of a number of lobules.</a:t>
            </a:r>
          </a:p>
          <a:p>
            <a:r>
              <a:rPr lang="en-US" sz="2400" b="1" smtClean="0">
                <a:solidFill>
                  <a:srgbClr val="0000CC"/>
                </a:solidFill>
              </a:rPr>
              <a:t>The lobes and lobules </a:t>
            </a:r>
            <a:r>
              <a:rPr lang="en-US" sz="2400" b="1" smtClean="0"/>
              <a:t>are </a:t>
            </a:r>
            <a:r>
              <a:rPr lang="en-US" sz="2400" b="1" smtClean="0">
                <a:solidFill>
                  <a:srgbClr val="0000CC"/>
                </a:solidFill>
              </a:rPr>
              <a:t>separated by </a:t>
            </a:r>
            <a:r>
              <a:rPr lang="en-US" sz="2400" b="1" smtClean="0"/>
              <a:t>interlobar and interlobular </a:t>
            </a:r>
            <a:r>
              <a:rPr lang="en-US" sz="2400" b="1" u="sng" smtClean="0">
                <a:solidFill>
                  <a:srgbClr val="FF0000"/>
                </a:solidFill>
              </a:rPr>
              <a:t>fibrous</a:t>
            </a:r>
            <a:r>
              <a:rPr lang="en-US" sz="2400" b="1" smtClean="0"/>
              <a:t> &amp; fatty tissue, called ligaments of </a:t>
            </a:r>
            <a:r>
              <a:rPr lang="en-US" sz="2400" b="1" u="sng" smtClean="0">
                <a:solidFill>
                  <a:srgbClr val="FF0000"/>
                </a:solidFill>
              </a:rPr>
              <a:t>Cooper.</a:t>
            </a:r>
            <a:r>
              <a:rPr lang="en-US" sz="2400" b="1" smtClean="0">
                <a:solidFill>
                  <a:srgbClr val="FF0000"/>
                </a:solidFill>
              </a:rPr>
              <a:t>  (Importance?)</a:t>
            </a:r>
          </a:p>
          <a:p>
            <a:r>
              <a:rPr lang="en-US" sz="2400" b="1" smtClean="0"/>
              <a:t>It has from </a:t>
            </a:r>
            <a:r>
              <a:rPr lang="en-US" sz="2400" b="1" u="sng" smtClean="0">
                <a:solidFill>
                  <a:srgbClr val="FF0000"/>
                </a:solidFill>
              </a:rPr>
              <a:t>15-20 lactiferous ducts</a:t>
            </a:r>
            <a:r>
              <a:rPr lang="en-US" sz="2400" b="1" smtClean="0">
                <a:solidFill>
                  <a:srgbClr val="FF0000"/>
                </a:solidFill>
              </a:rPr>
              <a:t> </a:t>
            </a:r>
            <a:r>
              <a:rPr lang="en-US" sz="2400" b="1" smtClean="0"/>
              <a:t>which open by the </a:t>
            </a:r>
            <a:r>
              <a:rPr lang="en-US" sz="2400" b="1" u="sng" smtClean="0"/>
              <a:t>same number of openings </a:t>
            </a:r>
            <a:r>
              <a:rPr lang="en-US" sz="2400" b="1" smtClean="0"/>
              <a:t>on the summit of the nipple.</a:t>
            </a:r>
          </a:p>
        </p:txBody>
      </p:sp>
      <p:pic>
        <p:nvPicPr>
          <p:cNvPr id="8196" name="Picture 5" descr="E8F1F5D"/>
          <p:cNvPicPr>
            <a:picLocks noChangeAspect="1" noChangeArrowheads="1"/>
          </p:cNvPicPr>
          <p:nvPr/>
        </p:nvPicPr>
        <p:blipFill>
          <a:blip r:embed="rId2"/>
          <a:srcRect l="35088" t="10284" r="15549" b="65831"/>
          <a:stretch>
            <a:fillRect/>
          </a:stretch>
        </p:blipFill>
        <p:spPr bwMode="auto">
          <a:xfrm>
            <a:off x="152400" y="1752600"/>
            <a:ext cx="4419600" cy="434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5943600" y="274638"/>
            <a:ext cx="3048000" cy="868362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2800" b="1" smtClean="0">
                <a:solidFill>
                  <a:srgbClr val="FF0000"/>
                </a:solidFill>
              </a:rPr>
              <a:t>ARTERIAL SUPPLY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5867400" y="1600200"/>
            <a:ext cx="3124200" cy="3962400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2400" b="1" smtClean="0"/>
              <a:t>1. Perforating branches of </a:t>
            </a:r>
            <a:r>
              <a:rPr lang="en-US" sz="2400" b="1" smtClean="0">
                <a:solidFill>
                  <a:srgbClr val="FF0000"/>
                </a:solidFill>
              </a:rPr>
              <a:t>internal thoracic (internal mammary) artery.</a:t>
            </a:r>
          </a:p>
          <a:p>
            <a:r>
              <a:rPr lang="en-US" sz="2400" b="1" smtClean="0"/>
              <a:t>2. Mammary branches of </a:t>
            </a:r>
            <a:r>
              <a:rPr lang="en-US" sz="2400" b="1" smtClean="0">
                <a:solidFill>
                  <a:srgbClr val="FF0000"/>
                </a:solidFill>
              </a:rPr>
              <a:t>lateral thoracic artery.</a:t>
            </a:r>
          </a:p>
          <a:p>
            <a:r>
              <a:rPr lang="en-US" sz="2400" b="1" smtClean="0"/>
              <a:t>3.  Mammary branches of</a:t>
            </a:r>
            <a:r>
              <a:rPr lang="en-US" sz="2400" b="1" smtClean="0">
                <a:solidFill>
                  <a:srgbClr val="FF00FF"/>
                </a:solidFill>
              </a:rPr>
              <a:t> </a:t>
            </a:r>
            <a:r>
              <a:rPr lang="en-US" sz="2400" b="1" smtClean="0">
                <a:solidFill>
                  <a:srgbClr val="FF0000"/>
                </a:solidFill>
              </a:rPr>
              <a:t>Intercostal arteries.</a:t>
            </a:r>
          </a:p>
        </p:txBody>
      </p:sp>
      <p:pic>
        <p:nvPicPr>
          <p:cNvPr id="9220" name="Picture 5" descr="FAB80E31"/>
          <p:cNvPicPr>
            <a:picLocks noChangeAspect="1" noChangeArrowheads="1"/>
          </p:cNvPicPr>
          <p:nvPr/>
        </p:nvPicPr>
        <p:blipFill>
          <a:blip r:embed="rId2"/>
          <a:srcRect l="14528" t="11909" r="9927" b="32224"/>
          <a:stretch>
            <a:fillRect/>
          </a:stretch>
        </p:blipFill>
        <p:spPr bwMode="auto">
          <a:xfrm>
            <a:off x="228600" y="762000"/>
            <a:ext cx="5562600" cy="5334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381000" y="3810000"/>
            <a:ext cx="11430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ar-SA"/>
          </a:p>
        </p:txBody>
      </p:sp>
      <p:sp>
        <p:nvSpPr>
          <p:cNvPr id="9222" name="Text Box 8"/>
          <p:cNvSpPr txBox="1">
            <a:spLocks noChangeArrowheads="1"/>
          </p:cNvSpPr>
          <p:nvPr/>
        </p:nvSpPr>
        <p:spPr bwMode="auto">
          <a:xfrm>
            <a:off x="4114800" y="1219200"/>
            <a:ext cx="10668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ar-SA"/>
          </a:p>
        </p:txBody>
      </p:sp>
      <p:sp>
        <p:nvSpPr>
          <p:cNvPr id="9223" name="Text Box 10"/>
          <p:cNvSpPr txBox="1">
            <a:spLocks noChangeArrowheads="1"/>
          </p:cNvSpPr>
          <p:nvPr/>
        </p:nvSpPr>
        <p:spPr bwMode="auto">
          <a:xfrm>
            <a:off x="914400" y="914400"/>
            <a:ext cx="9144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038600" y="274638"/>
            <a:ext cx="4648200" cy="715962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 sz="4000" b="1" dirty="0" smtClean="0">
                <a:solidFill>
                  <a:srgbClr val="FF0000"/>
                </a:solidFill>
              </a:rPr>
              <a:t>VENOUS  SUPPLY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2819400" cy="472440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sz="2400" b="1" dirty="0" smtClean="0"/>
              <a:t>Veins are corresponding to the arteries.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chemeClr val="hlink"/>
                </a:solidFill>
              </a:rPr>
              <a:t>Circular venous plexus</a:t>
            </a:r>
            <a:r>
              <a:rPr lang="en-US" sz="2400" b="1" dirty="0" smtClean="0"/>
              <a:t> are found </a:t>
            </a:r>
            <a:r>
              <a:rPr lang="en-US" sz="2400" b="1" u="sng" dirty="0" smtClean="0"/>
              <a:t>at the base of nipple.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b="1" dirty="0" smtClean="0"/>
              <a:t>Finally, veins of this plexus drain into </a:t>
            </a:r>
            <a:r>
              <a:rPr lang="en-US" sz="2400" b="1" dirty="0" err="1" smtClean="0">
                <a:solidFill>
                  <a:schemeClr val="hlink"/>
                </a:solidFill>
              </a:rPr>
              <a:t>axillary</a:t>
            </a:r>
            <a:r>
              <a:rPr lang="en-US" sz="2400" b="1" dirty="0" smtClean="0">
                <a:solidFill>
                  <a:schemeClr val="hlink"/>
                </a:solidFill>
              </a:rPr>
              <a:t> &amp; internal thoracic veins.</a:t>
            </a:r>
          </a:p>
        </p:txBody>
      </p:sp>
      <p:pic>
        <p:nvPicPr>
          <p:cNvPr id="10244" name="Picture 4" descr="breast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1371600"/>
            <a:ext cx="5638800" cy="525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1020</TotalTime>
  <Words>968</Words>
  <Application>Microsoft Office PowerPoint</Application>
  <PresentationFormat>عرض على الشاشة (3:4)‏</PresentationFormat>
  <Paragraphs>100</Paragraphs>
  <Slides>17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سمة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FEMALE BREAST</vt:lpstr>
      <vt:lpstr>OBJECTIVES</vt:lpstr>
      <vt:lpstr>Parts, Shape &amp; position of the Gland</vt:lpstr>
      <vt:lpstr>SHAPE AND POSITION OF FEMALE BREAST</vt:lpstr>
      <vt:lpstr>SHAPE AND POSITION OF FEMALE BREAST</vt:lpstr>
      <vt:lpstr>STRUCTURE OF MAMMARY GLAND</vt:lpstr>
      <vt:lpstr>STRUCTURE OF MAMMARY GLAND</vt:lpstr>
      <vt:lpstr>ARTERIAL SUPPLY</vt:lpstr>
      <vt:lpstr>VENOUS  SUPPLY</vt:lpstr>
      <vt:lpstr>AXILLARY LYMPH NODES</vt:lpstr>
      <vt:lpstr>LYMPHATIC DRAINAGE</vt:lpstr>
      <vt:lpstr>LYMPHATIC DRAINAGE</vt:lpstr>
      <vt:lpstr>APPLIED ANATOMY- CANCER BREAST</vt:lpstr>
      <vt:lpstr>Applied Anatomy</vt:lpstr>
      <vt:lpstr>Mammary ridge</vt:lpstr>
      <vt:lpstr>THANK YOU</vt:lpstr>
      <vt:lpstr>الشريحة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FEMALE BREAST</dc:title>
  <dc:creator>Library</dc:creator>
  <cp:lastModifiedBy>AA</cp:lastModifiedBy>
  <cp:revision>129</cp:revision>
  <dcterms:created xsi:type="dcterms:W3CDTF">2011-02-13T09:26:28Z</dcterms:created>
  <dcterms:modified xsi:type="dcterms:W3CDTF">2013-04-21T16:13:33Z</dcterms:modified>
</cp:coreProperties>
</file>