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7" r:id="rId4"/>
    <p:sldId id="328" r:id="rId5"/>
    <p:sldId id="339" r:id="rId6"/>
    <p:sldId id="329" r:id="rId7"/>
    <p:sldId id="330" r:id="rId8"/>
    <p:sldId id="331" r:id="rId9"/>
    <p:sldId id="333" r:id="rId10"/>
    <p:sldId id="337" r:id="rId11"/>
    <p:sldId id="332" r:id="rId12"/>
    <p:sldId id="334" r:id="rId13"/>
    <p:sldId id="336" r:id="rId14"/>
    <p:sldId id="340" r:id="rId15"/>
    <p:sldId id="341" r:id="rId16"/>
    <p:sldId id="335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23" r:id="rId26"/>
    <p:sldId id="324" r:id="rId27"/>
    <p:sldId id="32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3/31/2012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95800"/>
            <a:ext cx="5638800" cy="2133600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lang="en-US" sz="34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US" sz="34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Anatomy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35814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r>
              <a:rPr lang="en-US" sz="73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FEMALE REPRODUCTIVE SYSTEM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717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429000" cy="5410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above the level of uterine tubes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level of uterine tube to the level of the isthmus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uterus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The part of the uterus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the level of the isthmus of the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1\Desktop\F66122-005-f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74" y="838200"/>
            <a:ext cx="4708525" cy="4800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276600" y="3657600"/>
            <a:ext cx="2743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019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CERVICAL CANAL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724400"/>
            <a:ext cx="8763000" cy="1981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cavity of body of uterus &amp; cavity of cervix (cervical canal)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cervical canal &amp; cavity of vagina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as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transverse slit with an anterior &amp; a posterior lip.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user1\My Documents\My Pictures\CERV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38200"/>
            <a:ext cx="3838575" cy="2143125"/>
          </a:xfrm>
          <a:prstGeom prst="rect">
            <a:avLst/>
          </a:prstGeom>
          <a:noFill/>
        </p:spPr>
      </p:pic>
      <p:pic>
        <p:nvPicPr>
          <p:cNvPr id="8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4806950" cy="3810000"/>
          </a:xfrm>
        </p:spPr>
      </p:pic>
      <p:pic>
        <p:nvPicPr>
          <p:cNvPr id="1026" name="Picture 2" descr="C:\Documents and Settings\user1\My Documents\My Pictures\external 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124200"/>
            <a:ext cx="1295401" cy="129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2667000"/>
            <a:ext cx="13568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43400"/>
            <a:ext cx="12831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419600" y="28956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495800" y="39624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4300" y="4000500"/>
            <a:ext cx="19050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4800600" y="3200400"/>
            <a:ext cx="4114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267200"/>
            <a:ext cx="8686800" cy="2590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 + BODY + SUPRAVAGINAL PART OF CERVIX: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sz="2800" b="1" dirty="0" smtClean="0">
                <a:solidFill>
                  <a:srgbClr val="0070C0"/>
                </a:solidFill>
              </a:rPr>
              <a:t>superior surface of 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 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uterine artery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PART OF CERVIX: </a:t>
            </a:r>
            <a:r>
              <a:rPr lang="en-US" sz="2800" b="1" dirty="0" smtClean="0">
                <a:solidFill>
                  <a:srgbClr val="0070C0"/>
                </a:solidFill>
              </a:rPr>
              <a:t>surrounded by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fornices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800" b="1" dirty="0" smtClean="0">
                <a:solidFill>
                  <a:srgbClr val="0070C0"/>
                </a:solidFill>
              </a:rPr>
              <a:t> anterior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posterior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lateral </a:t>
            </a:r>
            <a:r>
              <a:rPr lang="en-US" sz="2800" b="1" dirty="0" err="1" smtClean="0">
                <a:solidFill>
                  <a:srgbClr val="0070C0"/>
                </a:solidFill>
              </a:rPr>
              <a:t>fornices</a:t>
            </a:r>
            <a:r>
              <a:rPr lang="en-US" sz="2800" b="1" dirty="0" smtClean="0">
                <a:solidFill>
                  <a:srgbClr val="0070C0"/>
                </a:solidFill>
              </a:rPr>
              <a:t> of vagina</a:t>
            </a:r>
          </a:p>
        </p:txBody>
      </p:sp>
      <p:pic>
        <p:nvPicPr>
          <p:cNvPr id="5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14400"/>
            <a:ext cx="4806950" cy="3382643"/>
          </a:xfrm>
          <a:prstGeom prst="rect">
            <a:avLst/>
          </a:prstGeom>
          <a:noFill/>
        </p:spPr>
      </p:pic>
      <p:pic>
        <p:nvPicPr>
          <p:cNvPr id="6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4114800" cy="3276600"/>
          </a:xfrm>
        </p:spPr>
      </p:pic>
      <p:sp>
        <p:nvSpPr>
          <p:cNvPr id="7" name="Right Arrow 6"/>
          <p:cNvSpPr/>
          <p:nvPr/>
        </p:nvSpPr>
        <p:spPr>
          <a:xfrm>
            <a:off x="5562600" y="3657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UTERUS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us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POSIT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1787525" cy="1933575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POSIT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19200"/>
            <a:ext cx="1774825" cy="1974850"/>
          </a:xfrm>
          <a:prstGeom prst="rect">
            <a:avLst/>
          </a:prstGeom>
          <a:noFill/>
        </p:spPr>
      </p:pic>
      <p:pic>
        <p:nvPicPr>
          <p:cNvPr id="3076" name="Picture 4" descr="C:\Documents and Settings\user1\My Documents\My Pictures\POSITION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00400"/>
            <a:ext cx="2543175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Copy of POSITION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200400"/>
            <a:ext cx="2638425" cy="134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34991" y="5105400"/>
            <a:ext cx="336117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724400"/>
            <a:ext cx="25017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572000"/>
            <a:ext cx="244810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4953000"/>
            <a:ext cx="3447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en-US" b="1" dirty="0" smtClean="0">
                <a:solidFill>
                  <a:srgbClr val="0070C0"/>
                </a:solidFill>
              </a:rPr>
              <a:t> 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3810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</a:p>
        </p:txBody>
      </p:sp>
      <p:pic>
        <p:nvPicPr>
          <p:cNvPr id="4098" name="Picture 2" descr="C:\Documents and Settings\user1\My Documents\My Pictures\POSITIO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1792287" cy="1951037"/>
          </a:xfrm>
          <a:prstGeom prst="rect">
            <a:avLst/>
          </a:prstGeom>
          <a:noFill/>
        </p:spPr>
      </p:pic>
      <p:pic>
        <p:nvPicPr>
          <p:cNvPr id="4099" name="Picture 3" descr="C:\Documents and Settings\user1\My Documents\My Pictures\POSITION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81200"/>
            <a:ext cx="1920875" cy="2035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3962400"/>
            <a:ext cx="26327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962400"/>
            <a:ext cx="25834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343400"/>
            <a:ext cx="43749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</a:t>
            </a:r>
            <a:r>
              <a:rPr lang="en-US" b="1" dirty="0" smtClean="0">
                <a:solidFill>
                  <a:srgbClr val="0070C0"/>
                </a:solidFill>
              </a:rPr>
              <a:t>of uterus are bent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vagina </a:t>
            </a:r>
            <a:r>
              <a:rPr lang="en-US" b="1" dirty="0" smtClean="0">
                <a:solidFill>
                  <a:srgbClr val="0070C0"/>
                </a:solidFill>
              </a:rPr>
              <a:t>and lie in </a:t>
            </a:r>
            <a:r>
              <a:rPr lang="en-US" b="1" dirty="0" err="1" smtClean="0">
                <a:solidFill>
                  <a:srgbClr val="0070C0"/>
                </a:solidFill>
              </a:rPr>
              <a:t>rectouterine</a:t>
            </a:r>
            <a:r>
              <a:rPr lang="en-US" b="1" dirty="0" smtClean="0">
                <a:solidFill>
                  <a:srgbClr val="0070C0"/>
                </a:solidFill>
              </a:rPr>
              <a:t> pouch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343400"/>
            <a:ext cx="35006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 POSITION OF UTERUS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83820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ANTEFLEXED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user1\Desktop\female reproductive\F66122-005-f05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4076700" cy="44323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1\Desktop\female reproductive\F66122-005-f05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695700" cy="32893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3400" y="4495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876800" y="49530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3048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763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1)Ligaments at junction between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of uterus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the level of uterine tube)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user1\Desktop\female reproductive\Copy of F66122-005-f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419600" cy="3924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4038600"/>
            <a:ext cx="322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  through inguinal canal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labium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057400" y="4419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51054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6576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Extend from cervix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to: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pubocervical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lateral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(transverse cervical  or cardinal)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posterior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uterosacral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sacrocervical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walls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4876800" cy="3886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048000"/>
            <a:ext cx="37719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838200"/>
            <a:ext cx="37954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2)Ligaments of cervix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9600" y="54864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772400" y="35052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85800" y="4572000"/>
            <a:ext cx="304800" cy="304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458200" y="3962400"/>
            <a:ext cx="228600" cy="2286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3886200"/>
            <a:ext cx="3048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48600" y="53340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42672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228600"/>
            <a:ext cx="508863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 ANI MUSCLES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0997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THE PELVIC FLOOR: separate pelvis from perineum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PELVIC  DIAPHRAGM: traversed by urethra, vagina &amp; rectum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SUPPORT PELVIC ORGANS</a:t>
            </a:r>
          </a:p>
        </p:txBody>
      </p:sp>
      <p:pic>
        <p:nvPicPr>
          <p:cNvPr id="7172" name="Picture 4" descr="C:\Documents and Settings\user1\Desktop\female reproductive\F66122-005-f06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368800" cy="302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303432" y="6019800"/>
            <a:ext cx="1134968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2484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2590800" y="6019800"/>
            <a:ext cx="457200" cy="413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3048000" y="5867400"/>
            <a:ext cx="914400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8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3733800"/>
            <a:ext cx="3048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05600" y="44958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800" y="22860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9" idx="2"/>
            <a:endCxn id="16" idx="7"/>
          </p:cNvCxnSpPr>
          <p:nvPr/>
        </p:nvCxnSpPr>
        <p:spPr>
          <a:xfrm rot="5400000">
            <a:off x="6831856" y="2735358"/>
            <a:ext cx="872186" cy="712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2600" y="25908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stCxn id="22" idx="2"/>
            <a:endCxn id="17" idx="1"/>
          </p:cNvCxnSpPr>
          <p:nvPr/>
        </p:nvCxnSpPr>
        <p:spPr>
          <a:xfrm rot="16200000" flipH="1">
            <a:off x="5958927" y="2975968"/>
            <a:ext cx="807146" cy="775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76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0"/>
            <a:endCxn id="18" idx="5"/>
          </p:cNvCxnSpPr>
          <p:nvPr/>
        </p:nvCxnSpPr>
        <p:spPr>
          <a:xfrm rot="16200000" flipV="1">
            <a:off x="6818803" y="4837882"/>
            <a:ext cx="1252678" cy="958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7600" y="2362200"/>
            <a:ext cx="15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30" idx="2"/>
          </p:cNvCxnSpPr>
          <p:nvPr/>
        </p:nvCxnSpPr>
        <p:spPr>
          <a:xfrm rot="16200000" flipH="1">
            <a:off x="4707402" y="2573801"/>
            <a:ext cx="1290935" cy="1791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</p:cNvCxnSpPr>
          <p:nvPr/>
        </p:nvCxnSpPr>
        <p:spPr>
          <a:xfrm rot="5400000">
            <a:off x="2614135" y="2724331"/>
            <a:ext cx="1743670" cy="194273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 animBg="1"/>
      <p:bldP spid="17" grpId="0" animBg="1"/>
      <p:bldP spid="18" grpId="0" animBg="1"/>
      <p:bldP spid="19" grpId="0"/>
      <p:bldP spid="22" grpId="0"/>
      <p:bldP spid="2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organs of female reproductive system.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 smtClean="0">
                <a:solidFill>
                  <a:srgbClr val="0070C0"/>
                </a:solidFill>
              </a:rPr>
              <a:t>in female.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 smtClean="0">
                <a:solidFill>
                  <a:srgbClr val="0070C0"/>
                </a:solidFill>
              </a:rPr>
              <a:t> and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 smtClean="0">
                <a:solidFill>
                  <a:srgbClr val="0070C0"/>
                </a:solidFill>
              </a:rPr>
              <a:t> 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 smtClean="0">
                <a:solidFill>
                  <a:srgbClr val="0070C0"/>
                </a:solidFill>
              </a:rPr>
              <a:t>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 smtClean="0">
                <a:solidFill>
                  <a:srgbClr val="0070C0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1\My Documents\My Pictures\prolap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334000" cy="2466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47065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4" y="990600"/>
            <a:ext cx="92209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Ligaments of cervix (especially transverse cervical)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Round ligament of uterus (maintains </a:t>
            </a:r>
            <a:r>
              <a:rPr lang="en-US" sz="2400" b="1" dirty="0" err="1" smtClean="0">
                <a:solidFill>
                  <a:srgbClr val="7030A0"/>
                </a:solidFill>
              </a:rPr>
              <a:t>anteverted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anteflexed</a:t>
            </a:r>
            <a:r>
              <a:rPr lang="en-US" sz="2400" b="1" dirty="0" smtClean="0">
                <a:solidFill>
                  <a:srgbClr val="7030A0"/>
                </a:solidFill>
              </a:rPr>
              <a:t> position)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362200"/>
            <a:ext cx="43458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PROLAPSE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72612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Downward </a:t>
            </a:r>
            <a:r>
              <a:rPr lang="en-US" sz="2400" b="1" dirty="0" err="1" smtClean="0">
                <a:solidFill>
                  <a:srgbClr val="7030A0"/>
                </a:solidFill>
              </a:rPr>
              <a:t>dispalcement</a:t>
            </a:r>
            <a:r>
              <a:rPr lang="en-US" sz="2400" b="1" dirty="0" smtClean="0">
                <a:solidFill>
                  <a:srgbClr val="7030A0"/>
                </a:solidFill>
              </a:rPr>
              <a:t> of uterus due to damage of: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</a:rPr>
              <a:t>Ligaments of uterus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1\Desktop\female reproductive\F66122-005-f05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975100" cy="2184400"/>
          </a:xfrm>
          <a:prstGeom prst="rect">
            <a:avLst/>
          </a:prstGeom>
          <a:noFill/>
        </p:spPr>
      </p:pic>
      <p:pic>
        <p:nvPicPr>
          <p:cNvPr id="9219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911600" cy="353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114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STRUCTURE:</a:t>
            </a:r>
            <a:r>
              <a:rPr lang="en-US" sz="2400" b="1" dirty="0" smtClean="0">
                <a:solidFill>
                  <a:srgbClr val="0070C0"/>
                </a:solidFill>
              </a:rPr>
              <a:t> Fibro-muscular tube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EXTENT:</a:t>
            </a:r>
            <a:r>
              <a:rPr lang="en-US" sz="2400" b="1" dirty="0" smtClean="0">
                <a:solidFill>
                  <a:srgbClr val="0070C0"/>
                </a:solidFill>
              </a:rPr>
              <a:t> From external </a:t>
            </a:r>
            <a:r>
              <a:rPr lang="en-US" sz="2400" b="1" dirty="0" err="1" smtClean="0">
                <a:solidFill>
                  <a:srgbClr val="0070C0"/>
                </a:solidFill>
              </a:rPr>
              <a:t>os</a:t>
            </a:r>
            <a:r>
              <a:rPr lang="en-US" sz="2400" b="1" dirty="0" smtClean="0">
                <a:solidFill>
                  <a:srgbClr val="0070C0"/>
                </a:solidFill>
              </a:rPr>
              <a:t>, along pelvis &amp; perineum, to open in the vulva (female external genitalia), behind urethral opening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sz="2400" b="1" dirty="0" smtClean="0">
                <a:solidFill>
                  <a:srgbClr val="0070C0"/>
                </a:solidFill>
              </a:rPr>
              <a:t>Its anterior wall (7.5 cm) is shorter than its posterior wall (9 cm)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sz="2400" b="1" dirty="0" smtClean="0">
                <a:solidFill>
                  <a:srgbClr val="0070C0"/>
                </a:solidFill>
              </a:rPr>
              <a:t> 1) </a:t>
            </a:r>
            <a:r>
              <a:rPr lang="en-US" sz="2400" b="1" dirty="0" err="1" smtClean="0">
                <a:solidFill>
                  <a:srgbClr val="0070C0"/>
                </a:solidFill>
              </a:rPr>
              <a:t>Copulatory</a:t>
            </a:r>
            <a:r>
              <a:rPr lang="en-US" sz="2400" b="1" dirty="0" smtClean="0">
                <a:solidFill>
                  <a:srgbClr val="0070C0"/>
                </a:solidFill>
              </a:rPr>
              <a:t> organ &amp; 2) Birth canal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8775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810000" y="33528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911600" cy="353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7" descr="uteru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4114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400" b="1" dirty="0" smtClean="0">
                <a:solidFill>
                  <a:srgbClr val="0070C0"/>
                </a:solidFill>
              </a:rPr>
              <a:t> Urinary bladder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urethra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400" b="1" dirty="0" smtClean="0">
                <a:solidFill>
                  <a:srgbClr val="0070C0"/>
                </a:solidFill>
              </a:rPr>
              <a:t> Rectum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anal canal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ureters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52400"/>
            <a:ext cx="503221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181100" y="4229100"/>
            <a:ext cx="1981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209800" y="4114800"/>
            <a:ext cx="40386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1676400" y="4114800"/>
            <a:ext cx="2667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200400" y="3962400"/>
            <a:ext cx="22860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19400" y="3886200"/>
            <a:ext cx="3276600" cy="2209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INE ARTE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4876800"/>
          </a:xfrm>
        </p:spPr>
      </p:pic>
      <p:sp>
        <p:nvSpPr>
          <p:cNvPr id="8" name="TextBox 7"/>
          <p:cNvSpPr txBox="1"/>
          <p:nvPr/>
        </p:nvSpPr>
        <p:spPr>
          <a:xfrm>
            <a:off x="4572000" y="1295400"/>
            <a:ext cx="23180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abdominal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rot="16200000" flipH="1">
            <a:off x="6555368" y="840368"/>
            <a:ext cx="87868" cy="1736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6019800"/>
            <a:ext cx="25427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internal iliac artery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(Artery of pelvis)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rot="5400000" flipH="1" flipV="1">
            <a:off x="7074587" y="5245787"/>
            <a:ext cx="1295400" cy="2526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rot="16200000" flipV="1">
            <a:off x="7150787" y="5574613"/>
            <a:ext cx="228600" cy="661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7277100" y="21717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905500" y="33147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1"/>
          <a:ext cx="8763000" cy="6481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696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ARTERIES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VEINS</a:t>
                      </a:r>
                      <a:endParaRPr lang="en-US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LYMPHATICS</a:t>
                      </a:r>
                      <a:endParaRPr lang="en-US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NERVES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(AUTONOMIC)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085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OVARIES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(ABDOMINAL AORTA)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(TO INFERIOR VENA CAVA &amp; LEFT RENAL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PARAAORTIC LYMPH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NODES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PLEXUS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975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UTERINE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TUBES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PARAAORTIC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INTERNAL ILIAC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UTERUS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(INTERNAL ILIAC ARTERY 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PLEXUS (TO INTERNAL ILIAC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VAGINA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(INTERNAL ILIAC ARTERY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IN PELVIS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PLEXUS (TO INTERNAL ILIAC VEIN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related (or attached) to the lateral end of the ovary?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Fimbriae</a:t>
            </a:r>
            <a:r>
              <a:rPr lang="en-US" b="1" dirty="0" smtClean="0">
                <a:solidFill>
                  <a:srgbClr val="0070C0"/>
                </a:solidFill>
              </a:rPr>
              <a:t> of uterine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 of uterine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Ligament of ovary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Round ligament of uterus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5334000" y="3352800"/>
            <a:ext cx="9144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anterior to the uterus?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Ureter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Ovary</a:t>
            </a:r>
          </a:p>
        </p:txBody>
      </p:sp>
      <p:sp>
        <p:nvSpPr>
          <p:cNvPr id="4" name="Left Arrow 3"/>
          <p:cNvSpPr/>
          <p:nvPr/>
        </p:nvSpPr>
        <p:spPr>
          <a:xfrm>
            <a:off x="4343400" y="2819400"/>
            <a:ext cx="9144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676400" y="2590800"/>
            <a:ext cx="56925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REPRODUCTIVE SYSTEM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92" t="13416" r="8743" b="43062"/>
          <a:stretch>
            <a:fillRect/>
          </a:stretch>
        </p:blipFill>
        <p:spPr>
          <a:xfrm>
            <a:off x="457200" y="1371600"/>
            <a:ext cx="79248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2514600"/>
            <a:ext cx="84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OVARY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0574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74320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876800"/>
            <a:ext cx="3369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334000"/>
            <a:ext cx="240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VIEW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90600"/>
            <a:ext cx="4953000" cy="33528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4343400"/>
            <a:ext cx="8534400" cy="2362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(Douglas)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rectum to upper part of posterior surface of vagina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Uterovesical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vesicouterine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uterus to upper surface of urinary bladder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ligament of uterus: </a:t>
            </a:r>
            <a:r>
              <a:rPr lang="en-US" sz="2400" b="1" dirty="0" smtClean="0">
                <a:solidFill>
                  <a:srgbClr val="0070C0"/>
                </a:solidFill>
              </a:rPr>
              <a:t>Extension of peritoneum from lateral wall of uterus to lateral wall of pelvis,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encloses the uterine tubes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/>
          <a:srcRect l="2992" t="13416" r="8743" b="43062"/>
          <a:stretch>
            <a:fillRect/>
          </a:stretch>
        </p:blipFill>
        <p:spPr>
          <a:xfrm>
            <a:off x="5029200" y="990600"/>
            <a:ext cx="3810000" cy="3276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419600" y="2209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04800" y="30480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1981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b="1" dirty="0"/>
          </a:p>
        </p:txBody>
      </p:sp>
      <p:pic>
        <p:nvPicPr>
          <p:cNvPr id="1026" name="Picture 2" descr="C:\Documents and Settings\user1\Desktop\F66122-005-f05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382000" cy="51054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609600" y="30480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43000" y="6248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77200" y="5029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8100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OVARIES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876800"/>
            <a:ext cx="8686800" cy="1981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an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almond-shaped</a:t>
            </a:r>
            <a:r>
              <a:rPr lang="en-US" sz="2800" b="1" dirty="0" smtClean="0">
                <a:solidFill>
                  <a:srgbClr val="0070C0"/>
                </a:solidFill>
              </a:rPr>
              <a:t> organ.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attached to the back of the broad ligament by a peritoneal fold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mesovarium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medial end </a:t>
            </a:r>
            <a:r>
              <a:rPr lang="en-US" sz="2800" b="1" dirty="0" smtClean="0">
                <a:solidFill>
                  <a:srgbClr val="0070C0"/>
                </a:solidFill>
              </a:rPr>
              <a:t>is attached to uterus by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ovary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lateral end </a:t>
            </a:r>
            <a:r>
              <a:rPr lang="en-US" sz="2800" b="1" dirty="0" smtClean="0">
                <a:solidFill>
                  <a:srgbClr val="0070C0"/>
                </a:solidFill>
              </a:rPr>
              <a:t>is related to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uterine tube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1\My Documents\My Pictures\OVAR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629400" cy="403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4114800"/>
            <a:ext cx="21735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pelvic organs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(Posterior view)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73580" y="2161540"/>
            <a:ext cx="1041400" cy="782320"/>
          </a:xfrm>
          <a:custGeom>
            <a:avLst/>
            <a:gdLst>
              <a:gd name="connsiteX0" fmla="*/ 937260 w 1041400"/>
              <a:gd name="connsiteY0" fmla="*/ 520700 h 782320"/>
              <a:gd name="connsiteX1" fmla="*/ 342900 w 1041400"/>
              <a:gd name="connsiteY1" fmla="*/ 33020 h 782320"/>
              <a:gd name="connsiteX2" fmla="*/ 22860 w 1041400"/>
              <a:gd name="connsiteY2" fmla="*/ 322580 h 782320"/>
              <a:gd name="connsiteX3" fmla="*/ 480060 w 1041400"/>
              <a:gd name="connsiteY3" fmla="*/ 734060 h 782320"/>
              <a:gd name="connsiteX4" fmla="*/ 967740 w 1041400"/>
              <a:gd name="connsiteY4" fmla="*/ 612140 h 782320"/>
              <a:gd name="connsiteX5" fmla="*/ 937260 w 1041400"/>
              <a:gd name="connsiteY5" fmla="*/ 520700 h 7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400" h="782320">
                <a:moveTo>
                  <a:pt x="937260" y="520700"/>
                </a:moveTo>
                <a:cubicBezTo>
                  <a:pt x="833120" y="424180"/>
                  <a:pt x="495300" y="66040"/>
                  <a:pt x="342900" y="33020"/>
                </a:cubicBezTo>
                <a:cubicBezTo>
                  <a:pt x="190500" y="0"/>
                  <a:pt x="0" y="205740"/>
                  <a:pt x="22860" y="322580"/>
                </a:cubicBezTo>
                <a:cubicBezTo>
                  <a:pt x="45720" y="439420"/>
                  <a:pt x="322580" y="685800"/>
                  <a:pt x="480060" y="734060"/>
                </a:cubicBezTo>
                <a:cubicBezTo>
                  <a:pt x="637540" y="782320"/>
                  <a:pt x="894080" y="645160"/>
                  <a:pt x="967740" y="612140"/>
                </a:cubicBezTo>
                <a:cubicBezTo>
                  <a:pt x="1041400" y="579120"/>
                  <a:pt x="1041400" y="617220"/>
                  <a:pt x="937260" y="520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28956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715000" y="220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7848600" y="3429000"/>
            <a:ext cx="381000" cy="1524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162800" y="3733800"/>
            <a:ext cx="4572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772400" y="2133600"/>
            <a:ext cx="457200" cy="2286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143500" y="26289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934200" y="1981200"/>
            <a:ext cx="6858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4102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UTERINE (FALLOPIAN) TUBES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52400"/>
            <a:ext cx="3505200" cy="6705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cm long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enclosed in the broad ligament of uterus.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divided into: 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Intramural part: </a:t>
            </a:r>
            <a:r>
              <a:rPr lang="en-US" sz="2800" b="1" dirty="0" smtClean="0">
                <a:solidFill>
                  <a:srgbClr val="0070C0"/>
                </a:solidFill>
              </a:rPr>
              <a:t>opening into the uterine wall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Isthmus:</a:t>
            </a:r>
            <a:r>
              <a:rPr lang="en-US" sz="2800" b="1" dirty="0" smtClean="0">
                <a:solidFill>
                  <a:srgbClr val="0070C0"/>
                </a:solidFill>
              </a:rPr>
              <a:t> narrowest part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Ampulla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widest part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(site of fertilization)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Infundibulum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</a:rPr>
              <a:t>funnel-shaped end, has finger-like processes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 smtClean="0">
                <a:solidFill>
                  <a:srgbClr val="0070C0"/>
                </a:solidFill>
              </a:rPr>
              <a:t>related to ovary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user1\My Documents\My Pictures\TUB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838200"/>
            <a:ext cx="5562600" cy="41023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1600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219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295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1600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057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19400" y="2362200"/>
            <a:ext cx="3810000" cy="2362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8458200" y="31242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8534400" cy="2743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OVARIES: PRIMARY SEX ORGANS IN FEMALE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Production of female germ cells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Secretion of female sex hormones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Site of fertilization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Transport of fertilized ovum into the uterus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510" t="55516" r="4668" b="3203"/>
          <a:stretch>
            <a:fillRect/>
          </a:stretch>
        </p:blipFill>
        <p:spPr>
          <a:xfrm>
            <a:off x="914400" y="838200"/>
            <a:ext cx="7162800" cy="31879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905500" y="23241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6"/>
          </p:cNvCxnSpPr>
          <p:nvPr/>
        </p:nvCxnSpPr>
        <p:spPr>
          <a:xfrm rot="10800000">
            <a:off x="5638800" y="15240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495800" y="16764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000500" y="15621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810000" y="1143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429000" y="1447800"/>
            <a:ext cx="685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3352800" y="16764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3048000" y="12954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628900" y="14097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657600" cy="7937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43000"/>
            <a:ext cx="3810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A hollow, pear-shaped muscular organ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no cavity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</a:t>
            </a:r>
            <a:r>
              <a:rPr lang="en-US" sz="2800" b="1" dirty="0" smtClean="0">
                <a:solidFill>
                  <a:srgbClr val="0070C0"/>
                </a:solidFill>
              </a:rPr>
              <a:t> cavity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 </a:t>
            </a:r>
            <a:r>
              <a:rPr lang="en-US" sz="2800" b="1" dirty="0" smtClean="0">
                <a:solidFill>
                  <a:srgbClr val="0070C0"/>
                </a:solidFill>
              </a:rPr>
              <a:t>cavity is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fusiform</a:t>
            </a:r>
            <a:r>
              <a:rPr lang="en-US" sz="2800" b="1" dirty="0" smtClean="0">
                <a:solidFill>
                  <a:srgbClr val="0070C0"/>
                </a:solidFill>
              </a:rPr>
              <a:t>, divided into: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Supravaginal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*Vaginal part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38" t="6993" r="6441" b="45455"/>
          <a:stretch>
            <a:fillRect/>
          </a:stretch>
        </p:blipFill>
        <p:spPr>
          <a:xfrm>
            <a:off x="3886200" y="0"/>
            <a:ext cx="5111750" cy="3697846"/>
          </a:xfrm>
          <a:prstGeom prst="rect">
            <a:avLst/>
          </a:prstGeom>
        </p:spPr>
      </p:pic>
      <p:pic>
        <p:nvPicPr>
          <p:cNvPr id="6" name="Picture 2" descr="C:\Documents and Settings\user1\My Documents\My Pictures\ute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4578350" cy="330828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5181600" y="1295400"/>
            <a:ext cx="19050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1066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38800" y="457200"/>
            <a:ext cx="1447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019800" y="1447800"/>
            <a:ext cx="914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1447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419100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49530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29000" y="5715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67000" y="6096000"/>
            <a:ext cx="2438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1078</Words>
  <Application>Microsoft Office PowerPoint</Application>
  <PresentationFormat>On-screen Show (4:3)</PresentationFormat>
  <Paragraphs>202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ANATOMY OF THE FEMALE REPRODUCTIVE SYSTEM </vt:lpstr>
      <vt:lpstr>OBJECTIVES</vt:lpstr>
      <vt:lpstr>FEMALE REPRODUCTIVE SYSTEM</vt:lpstr>
      <vt:lpstr>PELVIC PERITONEUM IN FEMALE</vt:lpstr>
      <vt:lpstr>PELVIC PERITONEUM IN FEMALE</vt:lpstr>
      <vt:lpstr>THE OVARIES</vt:lpstr>
      <vt:lpstr>THE UTERINE (FALLOPIAN) TUBES</vt:lpstr>
      <vt:lpstr>FUNCTION OF:</vt:lpstr>
      <vt:lpstr>THE UTERUS</vt:lpstr>
      <vt:lpstr>THE UTERUS</vt:lpstr>
      <vt:lpstr>THE CERVICAL CANAL</vt:lpstr>
      <vt:lpstr>RELATIONS OF UTERUS</vt:lpstr>
      <vt:lpstr>FUNCTION OF UTERUS</vt:lpstr>
      <vt:lpstr>Slide 14</vt:lpstr>
      <vt:lpstr>Slide 15</vt:lpstr>
      <vt:lpstr>USUAL POSITION OF UTERUS</vt:lpstr>
      <vt:lpstr>Slide 17</vt:lpstr>
      <vt:lpstr>Slide 18</vt:lpstr>
      <vt:lpstr>Slide 19</vt:lpstr>
      <vt:lpstr>Slide 20</vt:lpstr>
      <vt:lpstr>Slide 21</vt:lpstr>
      <vt:lpstr>Slide 22</vt:lpstr>
      <vt:lpstr>ARTERIAL SUPPLY </vt:lpstr>
      <vt:lpstr>Slide 24</vt:lpstr>
      <vt:lpstr>QUESTION 1</vt:lpstr>
      <vt:lpstr>QUESTION 2</vt:lpstr>
      <vt:lpstr>Slide 27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user1</cp:lastModifiedBy>
  <cp:revision>412</cp:revision>
  <dcterms:created xsi:type="dcterms:W3CDTF">2010-01-27T08:25:16Z</dcterms:created>
  <dcterms:modified xsi:type="dcterms:W3CDTF">2012-03-31T04:57:43Z</dcterms:modified>
</cp:coreProperties>
</file>