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1" r:id="rId4"/>
    <p:sldId id="323" r:id="rId5"/>
    <p:sldId id="258" r:id="rId6"/>
    <p:sldId id="321" r:id="rId7"/>
    <p:sldId id="308" r:id="rId8"/>
    <p:sldId id="317" r:id="rId9"/>
    <p:sldId id="309" r:id="rId10"/>
    <p:sldId id="326" r:id="rId11"/>
    <p:sldId id="330" r:id="rId12"/>
    <p:sldId id="327" r:id="rId13"/>
    <p:sldId id="328" r:id="rId14"/>
    <p:sldId id="329" r:id="rId15"/>
    <p:sldId id="322" r:id="rId16"/>
    <p:sldId id="311" r:id="rId17"/>
    <p:sldId id="318" r:id="rId18"/>
    <p:sldId id="312" r:id="rId19"/>
    <p:sldId id="324" r:id="rId20"/>
    <p:sldId id="319" r:id="rId21"/>
    <p:sldId id="313" r:id="rId22"/>
    <p:sldId id="320" r:id="rId23"/>
    <p:sldId id="279" r:id="rId24"/>
    <p:sldId id="314" r:id="rId25"/>
    <p:sldId id="315" r:id="rId26"/>
    <p:sldId id="316" r:id="rId27"/>
    <p:sldId id="32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FFFF00"/>
    <a:srgbClr val="746DD1"/>
    <a:srgbClr val="AEAAE4"/>
    <a:srgbClr val="009900"/>
    <a:srgbClr val="FCB092"/>
    <a:srgbClr val="F939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70" autoAdjust="0"/>
  </p:normalViewPr>
  <p:slideViewPr>
    <p:cSldViewPr>
      <p:cViewPr>
        <p:scale>
          <a:sx n="73" d="100"/>
          <a:sy n="73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55F1D-26CE-406B-ABB2-7CDA564B93B7}" type="datetimeFigureOut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EAE63-94CF-4539-B209-83A7F301E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1EAD-E384-4503-8489-837DAC7D25B1}" type="datetimeFigureOut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EF3A0-E533-4006-97C2-6A94A005D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749E3-A8B5-4EAF-8A15-89E88E8DDD10}" type="datetimeFigureOut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CBE0-55E5-46E2-9086-E3ABE070A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81DAE-66BA-4DA0-8F98-D70481423CE7}" type="datetimeFigureOut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1205D-C9EF-411A-95EB-DE8B0BD44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1BB9-0063-4BD5-9689-AD37F2A1E032}" type="datetimeFigureOut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1E66B-033A-4919-89D0-B1989F6C8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7239B-6FBB-4322-B6C4-D9DBB21B7F5A}" type="datetimeFigureOut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E5BD1-D8C1-4818-B179-5E0FDF9AE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7DAF1-F5D2-44CD-BFD0-ED185E00FF04}" type="datetimeFigureOut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331B4-9042-4F0B-AE6A-32AC4537D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ACFC-AEED-4069-9706-CB16B58E2A06}" type="datetimeFigureOut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A7693-69B8-45E2-AAD7-86E98137C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0661A-3289-4916-9A67-77BB90349F95}" type="datetimeFigureOut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8DDC8-E394-4BD7-A50C-A5CF8A54F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47BD-9CFF-4DB5-BEAB-2C404910B128}" type="datetimeFigureOut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DC054-5299-4FBD-9BD5-1807CF4BD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AEAD5-6470-423D-BA84-79EA29C693BA}" type="datetimeFigureOut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E162D-C6FC-4831-BDAE-F98CC4BEA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3D995E-63CC-4954-8DEC-5C824EC97927}" type="datetimeFigureOut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7B55F9-64A6-4DEB-AA6C-62925B5D4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120775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Biomarkers of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ovarian cancer and cysts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 Reproductive Block</a:t>
            </a:r>
          </a:p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1 Lecture</a:t>
            </a:r>
          </a:p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By: Reem Sallam, MD, MSc, PhD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sz="half" idx="4294967295"/>
          </p:nvPr>
        </p:nvSpPr>
        <p:spPr>
          <a:xfrm>
            <a:off x="609600" y="1143000"/>
            <a:ext cx="80772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rgbClr val="FCB092"/>
                </a:solidFill>
              </a:rPr>
              <a:t>Diagnosis, continued…: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Fasting glucose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Insulin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Lipids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rgbClr val="FCB092"/>
                </a:solidFill>
              </a:rPr>
              <a:t>Ovarian ultrasound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30% of patients do not have ovarian cysts despite having symptoms</a:t>
            </a:r>
          </a:p>
        </p:txBody>
      </p:sp>
      <p:sp>
        <p:nvSpPr>
          <p:cNvPr id="11267" name="Title 1"/>
          <p:cNvSpPr txBox="1">
            <a:spLocks/>
          </p:cNvSpPr>
          <p:nvPr/>
        </p:nvSpPr>
        <p:spPr bwMode="auto">
          <a:xfrm>
            <a:off x="228600" y="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FFFF00"/>
                </a:solidFill>
                <a:latin typeface="Calibri" pitchFamily="34" charset="0"/>
              </a:rPr>
              <a:t>Polycystic ovarian syndrome, </a:t>
            </a:r>
            <a:r>
              <a:rPr lang="en-US" sz="3200">
                <a:solidFill>
                  <a:srgbClr val="FFFF00"/>
                </a:solidFill>
                <a:latin typeface="Calibri" pitchFamily="34" charset="0"/>
              </a:rPr>
              <a:t>continued…</a:t>
            </a:r>
            <a:endParaRPr lang="en-US" sz="440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sz="1400">
                <a:latin typeface="Verdana" pitchFamily="34" charset="0"/>
                <a:cs typeface="Times New Roman" pitchFamily="18" charset="0"/>
              </a:rPr>
              <a:t>*PCOS Consensus Workshop Group. Rotterdam ESHRE/ASRM-Sponsored PCOS Consensus Workshop Group. Revised 2003 consensus on diagnostic criteria and long-term health risks related to polycystic ovary syndrome. </a:t>
            </a:r>
            <a:r>
              <a:rPr lang="en-US" sz="1400" i="1">
                <a:latin typeface="Verdana" pitchFamily="34" charset="0"/>
                <a:cs typeface="Times New Roman" pitchFamily="18" charset="0"/>
              </a:rPr>
              <a:t>Fertil Steril</a:t>
            </a:r>
            <a:r>
              <a:rPr lang="en-US" sz="1400">
                <a:latin typeface="Verdana" pitchFamily="34" charset="0"/>
                <a:cs typeface="Times New Roman" pitchFamily="18" charset="0"/>
              </a:rPr>
              <a:t>. Jan 2004;81(1):19-25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1229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Diagnosis of PCOS</a:t>
            </a:r>
            <a:r>
              <a:rPr lang="en-US" b="1" baseline="30000" smtClean="0">
                <a:solidFill>
                  <a:srgbClr val="FFFF00"/>
                </a:solidFill>
              </a:rPr>
              <a:t>*</a:t>
            </a:r>
            <a:endParaRPr lang="en-US" b="1" smtClean="0">
              <a:solidFill>
                <a:srgbClr val="FFFF00"/>
              </a:solidFill>
            </a:endParaRPr>
          </a:p>
        </p:txBody>
      </p:sp>
      <p:sp>
        <p:nvSpPr>
          <p:cNvPr id="12292" name="Content Placeholder 4"/>
          <p:cNvSpPr>
            <a:spLocks noGrp="1"/>
          </p:cNvSpPr>
          <p:nvPr>
            <p:ph idx="1"/>
          </p:nvPr>
        </p:nvSpPr>
        <p:spPr>
          <a:xfrm>
            <a:off x="179388" y="1447800"/>
            <a:ext cx="8964612" cy="4267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 smtClean="0"/>
              <a:t>The European Society for Human Reproduction and Embryology (ESHRE) and the American Society for Reproductive Medicine (ASRM) recommended that </a:t>
            </a:r>
            <a:r>
              <a:rPr lang="en-US" sz="2400" b="1" smtClean="0">
                <a:solidFill>
                  <a:srgbClr val="FFFF00"/>
                </a:solidFill>
              </a:rPr>
              <a:t>at least 2 of the following 3 features are required for PCOS to be diagnosed: </a:t>
            </a:r>
          </a:p>
          <a:p>
            <a:pPr>
              <a:buFont typeface="Calibri" pitchFamily="34" charset="0"/>
              <a:buAutoNum type="arabicPeriod"/>
            </a:pPr>
            <a:r>
              <a:rPr lang="en-US" sz="2400" smtClean="0"/>
              <a:t>Oligo-ovulation or anovulation manifested as oligomenorrhea or amenorrhea</a:t>
            </a:r>
          </a:p>
          <a:p>
            <a:pPr>
              <a:buFont typeface="Calibri" pitchFamily="34" charset="0"/>
              <a:buAutoNum type="arabicPeriod"/>
            </a:pPr>
            <a:r>
              <a:rPr lang="en-US" sz="2400" smtClean="0"/>
              <a:t>Hyperandrogenism (clinical evidence of androgen excess) or hyperandrogenemia (biochemical evidence of androgen excess)</a:t>
            </a:r>
          </a:p>
          <a:p>
            <a:pPr>
              <a:buFont typeface="Calibri" pitchFamily="34" charset="0"/>
              <a:buAutoNum type="arabicPeriod"/>
            </a:pPr>
            <a:r>
              <a:rPr lang="en-US" sz="2400" smtClean="0"/>
              <a:t>Polycystic ovaries (as defined on ultrasonography)</a:t>
            </a:r>
          </a:p>
          <a:p>
            <a:endParaRPr lang="en-US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749675" y="1573213"/>
            <a:ext cx="1235075" cy="66675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LH ↑</a:t>
            </a:r>
          </a:p>
          <a:p>
            <a:pPr algn="ctr"/>
            <a:r>
              <a:rPr lang="en-US"/>
              <a:t>FSH ↓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5807075" y="2487613"/>
            <a:ext cx="2971800" cy="66675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Stimulation of ovarian stroma &amp; theca by LH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5426075" y="4468813"/>
            <a:ext cx="2971800" cy="66675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↑ Androgens &amp; free androgens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854075" y="4392613"/>
            <a:ext cx="2971800" cy="66675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Aromatisation in adipose tissue</a:t>
            </a:r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396875" y="2487613"/>
            <a:ext cx="2971800" cy="392112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↑ plasma [oestrone]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6264275" y="5307013"/>
            <a:ext cx="1235075" cy="392112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↓SHBG</a:t>
            </a:r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5715000" y="6096000"/>
            <a:ext cx="2819400" cy="423863"/>
          </a:xfrm>
          <a:prstGeom prst="rect">
            <a:avLst/>
          </a:prstGeom>
          <a:noFill/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Insulin resistance</a:t>
            </a:r>
          </a:p>
        </p:txBody>
      </p:sp>
      <p:sp>
        <p:nvSpPr>
          <p:cNvPr id="13321" name="Text Box 11"/>
          <p:cNvSpPr txBox="1">
            <a:spLocks noChangeArrowheads="1"/>
          </p:cNvSpPr>
          <p:nvPr/>
        </p:nvSpPr>
        <p:spPr bwMode="auto">
          <a:xfrm>
            <a:off x="3352800" y="6096000"/>
            <a:ext cx="1235075" cy="423863"/>
          </a:xfrm>
          <a:prstGeom prst="rect">
            <a:avLst/>
          </a:prstGeom>
          <a:noFill/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Obesity</a:t>
            </a:r>
          </a:p>
        </p:txBody>
      </p:sp>
      <p:sp>
        <p:nvSpPr>
          <p:cNvPr id="13322" name="Text Box 12"/>
          <p:cNvSpPr txBox="1">
            <a:spLocks noChangeArrowheads="1"/>
          </p:cNvSpPr>
          <p:nvPr/>
        </p:nvSpPr>
        <p:spPr bwMode="auto">
          <a:xfrm>
            <a:off x="3825875" y="3478213"/>
            <a:ext cx="1235075" cy="392112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Hirsutism</a:t>
            </a:r>
          </a:p>
        </p:txBody>
      </p:sp>
      <p:sp>
        <p:nvSpPr>
          <p:cNvPr id="13323" name="Text Box 13"/>
          <p:cNvSpPr txBox="1">
            <a:spLocks noChangeArrowheads="1"/>
          </p:cNvSpPr>
          <p:nvPr/>
        </p:nvSpPr>
        <p:spPr bwMode="auto">
          <a:xfrm>
            <a:off x="3673475" y="2868613"/>
            <a:ext cx="1676400" cy="392112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Anovulation</a:t>
            </a:r>
          </a:p>
        </p:txBody>
      </p:sp>
      <p:sp>
        <p:nvSpPr>
          <p:cNvPr id="13324" name="Rectangle 1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smtClean="0"/>
              <a:t>Biochemical, metabolic &amp; endocrine changes in PCOS</a:t>
            </a:r>
          </a:p>
        </p:txBody>
      </p:sp>
      <p:sp>
        <p:nvSpPr>
          <p:cNvPr id="13325" name="Arc 16"/>
          <p:cNvSpPr>
            <a:spLocks/>
          </p:cNvSpPr>
          <p:nvPr/>
        </p:nvSpPr>
        <p:spPr bwMode="auto">
          <a:xfrm>
            <a:off x="4968875" y="1801813"/>
            <a:ext cx="1447800" cy="685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Arc 17"/>
          <p:cNvSpPr>
            <a:spLocks/>
          </p:cNvSpPr>
          <p:nvPr/>
        </p:nvSpPr>
        <p:spPr bwMode="auto">
          <a:xfrm rot="3391852">
            <a:off x="6087269" y="3513931"/>
            <a:ext cx="1057275" cy="887413"/>
          </a:xfrm>
          <a:custGeom>
            <a:avLst/>
            <a:gdLst>
              <a:gd name="T0" fmla="*/ 0 w 20105"/>
              <a:gd name="T1" fmla="*/ 0 h 21600"/>
              <a:gd name="T2" fmla="*/ 2147483647 w 20105"/>
              <a:gd name="T3" fmla="*/ 2147483647 h 21600"/>
              <a:gd name="T4" fmla="*/ 0 w 20105"/>
              <a:gd name="T5" fmla="*/ 2147483647 h 21600"/>
              <a:gd name="T6" fmla="*/ 0 60000 65536"/>
              <a:gd name="T7" fmla="*/ 0 60000 65536"/>
              <a:gd name="T8" fmla="*/ 0 60000 65536"/>
              <a:gd name="T9" fmla="*/ 0 w 20105"/>
              <a:gd name="T10" fmla="*/ 0 h 21600"/>
              <a:gd name="T11" fmla="*/ 20105 w 2010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05" h="21600" fill="none" extrusionOk="0">
                <a:moveTo>
                  <a:pt x="-1" y="0"/>
                </a:moveTo>
                <a:cubicBezTo>
                  <a:pt x="8881" y="0"/>
                  <a:pt x="16858" y="5436"/>
                  <a:pt x="20105" y="13703"/>
                </a:cubicBezTo>
              </a:path>
              <a:path w="20105" h="21600" stroke="0" extrusionOk="0">
                <a:moveTo>
                  <a:pt x="-1" y="0"/>
                </a:moveTo>
                <a:cubicBezTo>
                  <a:pt x="8881" y="0"/>
                  <a:pt x="16858" y="5436"/>
                  <a:pt x="20105" y="13703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Arc 18"/>
          <p:cNvSpPr>
            <a:spLocks/>
          </p:cNvSpPr>
          <p:nvPr/>
        </p:nvSpPr>
        <p:spPr bwMode="auto">
          <a:xfrm rot="9177568">
            <a:off x="3810000" y="4343400"/>
            <a:ext cx="1966913" cy="1366838"/>
          </a:xfrm>
          <a:custGeom>
            <a:avLst/>
            <a:gdLst>
              <a:gd name="T0" fmla="*/ 0 w 21297"/>
              <a:gd name="T1" fmla="*/ 0 h 21600"/>
              <a:gd name="T2" fmla="*/ 2147483647 w 21297"/>
              <a:gd name="T3" fmla="*/ 2147483647 h 21600"/>
              <a:gd name="T4" fmla="*/ 0 w 21297"/>
              <a:gd name="T5" fmla="*/ 2147483647 h 21600"/>
              <a:gd name="T6" fmla="*/ 0 60000 65536"/>
              <a:gd name="T7" fmla="*/ 0 60000 65536"/>
              <a:gd name="T8" fmla="*/ 0 60000 65536"/>
              <a:gd name="T9" fmla="*/ 0 w 21297"/>
              <a:gd name="T10" fmla="*/ 0 h 21600"/>
              <a:gd name="T11" fmla="*/ 21297 w 21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97" h="21600" fill="none" extrusionOk="0">
                <a:moveTo>
                  <a:pt x="-1" y="0"/>
                </a:moveTo>
                <a:cubicBezTo>
                  <a:pt x="10538" y="0"/>
                  <a:pt x="19539" y="7605"/>
                  <a:pt x="21297" y="17996"/>
                </a:cubicBezTo>
              </a:path>
              <a:path w="21297" h="21600" stroke="0" extrusionOk="0">
                <a:moveTo>
                  <a:pt x="-1" y="0"/>
                </a:moveTo>
                <a:cubicBezTo>
                  <a:pt x="10538" y="0"/>
                  <a:pt x="19539" y="7605"/>
                  <a:pt x="21297" y="179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Arc 19"/>
          <p:cNvSpPr>
            <a:spLocks/>
          </p:cNvSpPr>
          <p:nvPr/>
        </p:nvSpPr>
        <p:spPr bwMode="auto">
          <a:xfrm rot="-8331096">
            <a:off x="2095500" y="3128963"/>
            <a:ext cx="1222375" cy="900112"/>
          </a:xfrm>
          <a:custGeom>
            <a:avLst/>
            <a:gdLst>
              <a:gd name="T0" fmla="*/ 2147483647 w 21600"/>
              <a:gd name="T1" fmla="*/ 0 h 29542"/>
              <a:gd name="T2" fmla="*/ 2147483647 w 21600"/>
              <a:gd name="T3" fmla="*/ 2147483647 h 29542"/>
              <a:gd name="T4" fmla="*/ 0 w 21600"/>
              <a:gd name="T5" fmla="*/ 2147483647 h 29542"/>
              <a:gd name="T6" fmla="*/ 0 60000 65536"/>
              <a:gd name="T7" fmla="*/ 0 60000 65536"/>
              <a:gd name="T8" fmla="*/ 0 60000 65536"/>
              <a:gd name="T9" fmla="*/ 0 w 21600"/>
              <a:gd name="T10" fmla="*/ 0 h 29542"/>
              <a:gd name="T11" fmla="*/ 21600 w 21600"/>
              <a:gd name="T12" fmla="*/ 29542 h 295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542" fill="none" extrusionOk="0">
                <a:moveTo>
                  <a:pt x="792" y="-1"/>
                </a:moveTo>
                <a:cubicBezTo>
                  <a:pt x="12405" y="425"/>
                  <a:pt x="21600" y="9963"/>
                  <a:pt x="21600" y="21585"/>
                </a:cubicBezTo>
                <a:cubicBezTo>
                  <a:pt x="21600" y="24309"/>
                  <a:pt x="21084" y="27009"/>
                  <a:pt x="20080" y="29541"/>
                </a:cubicBezTo>
              </a:path>
              <a:path w="21600" h="29542" stroke="0" extrusionOk="0">
                <a:moveTo>
                  <a:pt x="792" y="-1"/>
                </a:moveTo>
                <a:cubicBezTo>
                  <a:pt x="12405" y="425"/>
                  <a:pt x="21600" y="9963"/>
                  <a:pt x="21600" y="21585"/>
                </a:cubicBezTo>
                <a:cubicBezTo>
                  <a:pt x="21600" y="24309"/>
                  <a:pt x="21084" y="27009"/>
                  <a:pt x="20080" y="29541"/>
                </a:cubicBezTo>
                <a:lnTo>
                  <a:pt x="0" y="21585"/>
                </a:lnTo>
                <a:lnTo>
                  <a:pt x="792" y="-1"/>
                </a:lnTo>
                <a:close/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Arc 20"/>
          <p:cNvSpPr>
            <a:spLocks/>
          </p:cNvSpPr>
          <p:nvPr/>
        </p:nvSpPr>
        <p:spPr bwMode="auto">
          <a:xfrm rot="-3131440">
            <a:off x="2638425" y="1903413"/>
            <a:ext cx="1189038" cy="442912"/>
          </a:xfrm>
          <a:custGeom>
            <a:avLst/>
            <a:gdLst>
              <a:gd name="T0" fmla="*/ 0 w 29655"/>
              <a:gd name="T1" fmla="*/ 2147483647 h 21600"/>
              <a:gd name="T2" fmla="*/ 2147483647 w 29655"/>
              <a:gd name="T3" fmla="*/ 2147483647 h 21600"/>
              <a:gd name="T4" fmla="*/ 2147483647 w 29655"/>
              <a:gd name="T5" fmla="*/ 2147483647 h 21600"/>
              <a:gd name="T6" fmla="*/ 0 60000 65536"/>
              <a:gd name="T7" fmla="*/ 0 60000 65536"/>
              <a:gd name="T8" fmla="*/ 0 60000 65536"/>
              <a:gd name="T9" fmla="*/ 0 w 29655"/>
              <a:gd name="T10" fmla="*/ 0 h 21600"/>
              <a:gd name="T11" fmla="*/ 29655 w 296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55" h="21600" fill="none" extrusionOk="0">
                <a:moveTo>
                  <a:pt x="-1" y="1682"/>
                </a:moveTo>
                <a:cubicBezTo>
                  <a:pt x="2646" y="572"/>
                  <a:pt x="5487" y="-1"/>
                  <a:pt x="8358" y="0"/>
                </a:cubicBezTo>
                <a:cubicBezTo>
                  <a:pt x="18896" y="0"/>
                  <a:pt x="27897" y="7605"/>
                  <a:pt x="29655" y="17996"/>
                </a:cubicBezTo>
              </a:path>
              <a:path w="29655" h="21600" stroke="0" extrusionOk="0">
                <a:moveTo>
                  <a:pt x="-1" y="1682"/>
                </a:moveTo>
                <a:cubicBezTo>
                  <a:pt x="2646" y="572"/>
                  <a:pt x="5487" y="-1"/>
                  <a:pt x="8358" y="0"/>
                </a:cubicBezTo>
                <a:cubicBezTo>
                  <a:pt x="18896" y="0"/>
                  <a:pt x="27897" y="7605"/>
                  <a:pt x="29655" y="17996"/>
                </a:cubicBezTo>
                <a:lnTo>
                  <a:pt x="8358" y="21600"/>
                </a:lnTo>
                <a:lnTo>
                  <a:pt x="-1" y="1682"/>
                </a:lnTo>
                <a:close/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21"/>
          <p:cNvSpPr>
            <a:spLocks noChangeShapeType="1"/>
          </p:cNvSpPr>
          <p:nvPr/>
        </p:nvSpPr>
        <p:spPr bwMode="auto">
          <a:xfrm flipH="1" flipV="1">
            <a:off x="2590800" y="51054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22"/>
          <p:cNvSpPr>
            <a:spLocks noChangeShapeType="1"/>
          </p:cNvSpPr>
          <p:nvPr/>
        </p:nvSpPr>
        <p:spPr bwMode="auto">
          <a:xfrm>
            <a:off x="4648200" y="6324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23"/>
          <p:cNvSpPr>
            <a:spLocks noChangeShapeType="1"/>
          </p:cNvSpPr>
          <p:nvPr/>
        </p:nvSpPr>
        <p:spPr bwMode="auto">
          <a:xfrm flipV="1">
            <a:off x="6934200" y="571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24"/>
          <p:cNvSpPr>
            <a:spLocks noChangeShapeType="1"/>
          </p:cNvSpPr>
          <p:nvPr/>
        </p:nvSpPr>
        <p:spPr bwMode="auto">
          <a:xfrm flipV="1">
            <a:off x="69342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25"/>
          <p:cNvSpPr>
            <a:spLocks noChangeShapeType="1"/>
          </p:cNvSpPr>
          <p:nvPr/>
        </p:nvSpPr>
        <p:spPr bwMode="auto">
          <a:xfrm flipV="1">
            <a:off x="8534400" y="32004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26"/>
          <p:cNvSpPr>
            <a:spLocks noChangeShapeType="1"/>
          </p:cNvSpPr>
          <p:nvPr/>
        </p:nvSpPr>
        <p:spPr bwMode="auto">
          <a:xfrm flipH="1" flipV="1">
            <a:off x="4953000" y="38862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4267200" y="2286000"/>
            <a:ext cx="152400" cy="5334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37" name="Line 23"/>
          <p:cNvSpPr>
            <a:spLocks noChangeShapeType="1"/>
          </p:cNvSpPr>
          <p:nvPr/>
        </p:nvSpPr>
        <p:spPr bwMode="auto">
          <a:xfrm flipV="1">
            <a:off x="8077200" y="5181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749675" y="1573213"/>
            <a:ext cx="1235075" cy="66675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LH ↑</a:t>
            </a:r>
          </a:p>
          <a:p>
            <a:pPr algn="ctr"/>
            <a:r>
              <a:rPr lang="en-US"/>
              <a:t>FSH ↓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807075" y="2487613"/>
            <a:ext cx="2971800" cy="66675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Stimulation of ovarian stroma &amp; theca by LH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426075" y="4468813"/>
            <a:ext cx="2971800" cy="66675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↑ Androgens &amp; free androgens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54075" y="4392613"/>
            <a:ext cx="2971800" cy="66675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Aromatisation in adipose tissue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96875" y="2487613"/>
            <a:ext cx="2971800" cy="392112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↑ plasma [oestrone]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264275" y="5307013"/>
            <a:ext cx="1235075" cy="392112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↓SHBG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715000" y="6096000"/>
            <a:ext cx="2819400" cy="423863"/>
          </a:xfrm>
          <a:prstGeom prst="rect">
            <a:avLst/>
          </a:prstGeom>
          <a:noFill/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Insulin resistance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352800" y="6096000"/>
            <a:ext cx="1235075" cy="423863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Obesity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825875" y="3478213"/>
            <a:ext cx="1235075" cy="392112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Hirsutism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673475" y="2868613"/>
            <a:ext cx="1676400" cy="392112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Anovulation</a:t>
            </a:r>
          </a:p>
        </p:txBody>
      </p:sp>
      <p:sp>
        <p:nvSpPr>
          <p:cNvPr id="14348" name="Rectangle 1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1143000"/>
          </a:xfrm>
        </p:spPr>
        <p:txBody>
          <a:bodyPr/>
          <a:lstStyle/>
          <a:p>
            <a:r>
              <a:rPr lang="en-US" sz="4000" smtClean="0"/>
              <a:t>Treatment of PCOS: try to break the cycle</a:t>
            </a:r>
          </a:p>
        </p:txBody>
      </p:sp>
      <p:sp>
        <p:nvSpPr>
          <p:cNvPr id="14349" name="Arc 13"/>
          <p:cNvSpPr>
            <a:spLocks/>
          </p:cNvSpPr>
          <p:nvPr/>
        </p:nvSpPr>
        <p:spPr bwMode="auto">
          <a:xfrm>
            <a:off x="4968875" y="1801813"/>
            <a:ext cx="1447800" cy="685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Arc 14"/>
          <p:cNvSpPr>
            <a:spLocks/>
          </p:cNvSpPr>
          <p:nvPr/>
        </p:nvSpPr>
        <p:spPr bwMode="auto">
          <a:xfrm rot="3391852">
            <a:off x="6087269" y="3513931"/>
            <a:ext cx="1057275" cy="887413"/>
          </a:xfrm>
          <a:custGeom>
            <a:avLst/>
            <a:gdLst>
              <a:gd name="T0" fmla="*/ 0 w 20105"/>
              <a:gd name="T1" fmla="*/ 0 h 21600"/>
              <a:gd name="T2" fmla="*/ 2147483647 w 20105"/>
              <a:gd name="T3" fmla="*/ 2147483647 h 21600"/>
              <a:gd name="T4" fmla="*/ 0 w 20105"/>
              <a:gd name="T5" fmla="*/ 2147483647 h 21600"/>
              <a:gd name="T6" fmla="*/ 0 60000 65536"/>
              <a:gd name="T7" fmla="*/ 0 60000 65536"/>
              <a:gd name="T8" fmla="*/ 0 60000 65536"/>
              <a:gd name="T9" fmla="*/ 0 w 20105"/>
              <a:gd name="T10" fmla="*/ 0 h 21600"/>
              <a:gd name="T11" fmla="*/ 20105 w 2010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05" h="21600" fill="none" extrusionOk="0">
                <a:moveTo>
                  <a:pt x="-1" y="0"/>
                </a:moveTo>
                <a:cubicBezTo>
                  <a:pt x="8881" y="0"/>
                  <a:pt x="16858" y="5436"/>
                  <a:pt x="20105" y="13703"/>
                </a:cubicBezTo>
              </a:path>
              <a:path w="20105" h="21600" stroke="0" extrusionOk="0">
                <a:moveTo>
                  <a:pt x="-1" y="0"/>
                </a:moveTo>
                <a:cubicBezTo>
                  <a:pt x="8881" y="0"/>
                  <a:pt x="16858" y="5436"/>
                  <a:pt x="20105" y="13703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Arc 15"/>
          <p:cNvSpPr>
            <a:spLocks/>
          </p:cNvSpPr>
          <p:nvPr/>
        </p:nvSpPr>
        <p:spPr bwMode="auto">
          <a:xfrm rot="9177568">
            <a:off x="3810000" y="4343400"/>
            <a:ext cx="1966913" cy="1366838"/>
          </a:xfrm>
          <a:custGeom>
            <a:avLst/>
            <a:gdLst>
              <a:gd name="T0" fmla="*/ 0 w 21297"/>
              <a:gd name="T1" fmla="*/ 0 h 21600"/>
              <a:gd name="T2" fmla="*/ 2147483647 w 21297"/>
              <a:gd name="T3" fmla="*/ 2147483647 h 21600"/>
              <a:gd name="T4" fmla="*/ 0 w 21297"/>
              <a:gd name="T5" fmla="*/ 2147483647 h 21600"/>
              <a:gd name="T6" fmla="*/ 0 60000 65536"/>
              <a:gd name="T7" fmla="*/ 0 60000 65536"/>
              <a:gd name="T8" fmla="*/ 0 60000 65536"/>
              <a:gd name="T9" fmla="*/ 0 w 21297"/>
              <a:gd name="T10" fmla="*/ 0 h 21600"/>
              <a:gd name="T11" fmla="*/ 21297 w 21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97" h="21600" fill="none" extrusionOk="0">
                <a:moveTo>
                  <a:pt x="-1" y="0"/>
                </a:moveTo>
                <a:cubicBezTo>
                  <a:pt x="10538" y="0"/>
                  <a:pt x="19539" y="7605"/>
                  <a:pt x="21297" y="17996"/>
                </a:cubicBezTo>
              </a:path>
              <a:path w="21297" h="21600" stroke="0" extrusionOk="0">
                <a:moveTo>
                  <a:pt x="-1" y="0"/>
                </a:moveTo>
                <a:cubicBezTo>
                  <a:pt x="10538" y="0"/>
                  <a:pt x="19539" y="7605"/>
                  <a:pt x="21297" y="179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Arc 16"/>
          <p:cNvSpPr>
            <a:spLocks/>
          </p:cNvSpPr>
          <p:nvPr/>
        </p:nvSpPr>
        <p:spPr bwMode="auto">
          <a:xfrm rot="-8331096">
            <a:off x="2095500" y="3128963"/>
            <a:ext cx="1222375" cy="900112"/>
          </a:xfrm>
          <a:custGeom>
            <a:avLst/>
            <a:gdLst>
              <a:gd name="T0" fmla="*/ 2147483647 w 21600"/>
              <a:gd name="T1" fmla="*/ 0 h 29542"/>
              <a:gd name="T2" fmla="*/ 2147483647 w 21600"/>
              <a:gd name="T3" fmla="*/ 2147483647 h 29542"/>
              <a:gd name="T4" fmla="*/ 0 w 21600"/>
              <a:gd name="T5" fmla="*/ 2147483647 h 29542"/>
              <a:gd name="T6" fmla="*/ 0 60000 65536"/>
              <a:gd name="T7" fmla="*/ 0 60000 65536"/>
              <a:gd name="T8" fmla="*/ 0 60000 65536"/>
              <a:gd name="T9" fmla="*/ 0 w 21600"/>
              <a:gd name="T10" fmla="*/ 0 h 29542"/>
              <a:gd name="T11" fmla="*/ 21600 w 21600"/>
              <a:gd name="T12" fmla="*/ 29542 h 295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542" fill="none" extrusionOk="0">
                <a:moveTo>
                  <a:pt x="792" y="-1"/>
                </a:moveTo>
                <a:cubicBezTo>
                  <a:pt x="12405" y="425"/>
                  <a:pt x="21600" y="9963"/>
                  <a:pt x="21600" y="21585"/>
                </a:cubicBezTo>
                <a:cubicBezTo>
                  <a:pt x="21600" y="24309"/>
                  <a:pt x="21084" y="27009"/>
                  <a:pt x="20080" y="29541"/>
                </a:cubicBezTo>
              </a:path>
              <a:path w="21600" h="29542" stroke="0" extrusionOk="0">
                <a:moveTo>
                  <a:pt x="792" y="-1"/>
                </a:moveTo>
                <a:cubicBezTo>
                  <a:pt x="12405" y="425"/>
                  <a:pt x="21600" y="9963"/>
                  <a:pt x="21600" y="21585"/>
                </a:cubicBezTo>
                <a:cubicBezTo>
                  <a:pt x="21600" y="24309"/>
                  <a:pt x="21084" y="27009"/>
                  <a:pt x="20080" y="29541"/>
                </a:cubicBezTo>
                <a:lnTo>
                  <a:pt x="0" y="21585"/>
                </a:lnTo>
                <a:lnTo>
                  <a:pt x="792" y="-1"/>
                </a:lnTo>
                <a:close/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Arc 17"/>
          <p:cNvSpPr>
            <a:spLocks/>
          </p:cNvSpPr>
          <p:nvPr/>
        </p:nvSpPr>
        <p:spPr bwMode="auto">
          <a:xfrm rot="-3131440">
            <a:off x="2638425" y="1903413"/>
            <a:ext cx="1189038" cy="442912"/>
          </a:xfrm>
          <a:custGeom>
            <a:avLst/>
            <a:gdLst>
              <a:gd name="T0" fmla="*/ 0 w 29655"/>
              <a:gd name="T1" fmla="*/ 2147483647 h 21600"/>
              <a:gd name="T2" fmla="*/ 2147483647 w 29655"/>
              <a:gd name="T3" fmla="*/ 2147483647 h 21600"/>
              <a:gd name="T4" fmla="*/ 2147483647 w 29655"/>
              <a:gd name="T5" fmla="*/ 2147483647 h 21600"/>
              <a:gd name="T6" fmla="*/ 0 60000 65536"/>
              <a:gd name="T7" fmla="*/ 0 60000 65536"/>
              <a:gd name="T8" fmla="*/ 0 60000 65536"/>
              <a:gd name="T9" fmla="*/ 0 w 29655"/>
              <a:gd name="T10" fmla="*/ 0 h 21600"/>
              <a:gd name="T11" fmla="*/ 29655 w 296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55" h="21600" fill="none" extrusionOk="0">
                <a:moveTo>
                  <a:pt x="-1" y="1682"/>
                </a:moveTo>
                <a:cubicBezTo>
                  <a:pt x="2646" y="572"/>
                  <a:pt x="5487" y="-1"/>
                  <a:pt x="8358" y="0"/>
                </a:cubicBezTo>
                <a:cubicBezTo>
                  <a:pt x="18896" y="0"/>
                  <a:pt x="27897" y="7605"/>
                  <a:pt x="29655" y="17996"/>
                </a:cubicBezTo>
              </a:path>
              <a:path w="29655" h="21600" stroke="0" extrusionOk="0">
                <a:moveTo>
                  <a:pt x="-1" y="1682"/>
                </a:moveTo>
                <a:cubicBezTo>
                  <a:pt x="2646" y="572"/>
                  <a:pt x="5487" y="-1"/>
                  <a:pt x="8358" y="0"/>
                </a:cubicBezTo>
                <a:cubicBezTo>
                  <a:pt x="18896" y="0"/>
                  <a:pt x="27897" y="7605"/>
                  <a:pt x="29655" y="17996"/>
                </a:cubicBezTo>
                <a:lnTo>
                  <a:pt x="8358" y="21600"/>
                </a:lnTo>
                <a:lnTo>
                  <a:pt x="-1" y="1682"/>
                </a:lnTo>
                <a:close/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 flipV="1">
            <a:off x="2590800" y="51054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4648200" y="6324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V="1">
            <a:off x="6934200" y="571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V="1">
            <a:off x="69342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V="1">
            <a:off x="8534400" y="32004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H="1" flipV="1">
            <a:off x="4953000" y="38862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H="1">
            <a:off x="2362200" y="1524000"/>
            <a:ext cx="4419600" cy="4495800"/>
          </a:xfrm>
          <a:prstGeom prst="line">
            <a:avLst/>
          </a:prstGeom>
          <a:noFill/>
          <a:ln w="76200">
            <a:solidFill>
              <a:schemeClr val="bg1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4267200" y="2286000"/>
            <a:ext cx="152400" cy="5334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62" name="Line 23"/>
          <p:cNvSpPr>
            <a:spLocks noChangeShapeType="1"/>
          </p:cNvSpPr>
          <p:nvPr/>
        </p:nvSpPr>
        <p:spPr bwMode="auto">
          <a:xfrm flipV="1">
            <a:off x="8077200" y="5181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sz="half" idx="4294967295"/>
          </p:nvPr>
        </p:nvSpPr>
        <p:spPr>
          <a:xfrm>
            <a:off x="533400" y="1143000"/>
            <a:ext cx="8077200" cy="5181600"/>
          </a:xfrm>
        </p:spPr>
        <p:txBody>
          <a:bodyPr/>
          <a:lstStyle/>
          <a:p>
            <a:pPr lvl="1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Aim: interrupt the previous cycle</a:t>
            </a:r>
          </a:p>
          <a:p>
            <a:pPr lvl="1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i="1" smtClean="0">
                <a:solidFill>
                  <a:srgbClr val="FFFF00"/>
                </a:solidFill>
                <a:latin typeface="Arial" charset="0"/>
                <a:cs typeface="Arial" charset="0"/>
              </a:rPr>
              <a:t>(obesity, insulin resistance, excess androgens…)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The management of PCOS depends 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severity of the condition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Individual circumstances (e.g. fertility is required or not)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  <a:cs typeface="Arial" charset="0"/>
              </a:rPr>
              <a:t>↓ weight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  <a:cs typeface="Arial" charset="0"/>
              </a:rPr>
              <a:t>↓</a:t>
            </a:r>
            <a:r>
              <a:rPr lang="en-US" sz="3200" smtClean="0"/>
              <a:t> [LH] with oral contraceptives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  <a:cs typeface="Arial" charset="0"/>
              </a:rPr>
              <a:t>↑ [FSH] with clomiphene , etc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Estrogen replacement therapy in select women after careful risk counseling</a:t>
            </a:r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228600" y="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FFFF00"/>
                </a:solidFill>
                <a:latin typeface="Calibri" pitchFamily="34" charset="0"/>
              </a:rPr>
              <a:t>Treatment on PCOS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Ovarian cancer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Ovarian cancer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4294967295"/>
          </p:nvPr>
        </p:nvSpPr>
        <p:spPr>
          <a:xfrm>
            <a:off x="609600" y="1371600"/>
            <a:ext cx="7848600" cy="4114800"/>
          </a:xfrm>
        </p:spPr>
        <p:txBody>
          <a:bodyPr/>
          <a:lstStyle/>
          <a:p>
            <a:pPr eaLnBrk="1" hangingPunct="1"/>
            <a:r>
              <a:rPr lang="en-US" sz="3600" smtClean="0"/>
              <a:t>A leading cause of death from gynecologic cancer (in USA)</a:t>
            </a:r>
          </a:p>
          <a:p>
            <a:pPr eaLnBrk="1" hangingPunct="1"/>
            <a:r>
              <a:rPr lang="en-US" sz="3600" smtClean="0">
                <a:solidFill>
                  <a:srgbClr val="FCB092"/>
                </a:solidFill>
              </a:rPr>
              <a:t>Results from malignant transformation of ovarian epithelial cells </a:t>
            </a:r>
            <a:r>
              <a:rPr lang="en-US" sz="2400" i="1" smtClean="0"/>
              <a:t>(Most common type of ovarian cancer)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Ovarian cancer, </a:t>
            </a:r>
            <a:r>
              <a:rPr lang="en-US" sz="3200" smtClean="0">
                <a:solidFill>
                  <a:srgbClr val="FFFF00"/>
                </a:solidFill>
              </a:rPr>
              <a:t>continued…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4294967295"/>
          </p:nvPr>
        </p:nvSpPr>
        <p:spPr>
          <a:xfrm>
            <a:off x="990600" y="1371600"/>
            <a:ext cx="7467600" cy="4267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600" smtClean="0">
                <a:solidFill>
                  <a:srgbClr val="FCB092"/>
                </a:solidFill>
              </a:rPr>
              <a:t>Subtypes:</a:t>
            </a:r>
          </a:p>
          <a:p>
            <a:pPr lvl="1" eaLnBrk="1" hangingPunct="1"/>
            <a:r>
              <a:rPr lang="en-US" sz="3200" smtClean="0">
                <a:solidFill>
                  <a:srgbClr val="FCB092"/>
                </a:solidFill>
              </a:rPr>
              <a:t>Serous (46%): </a:t>
            </a:r>
            <a:r>
              <a:rPr lang="en-US" sz="3200" smtClean="0"/>
              <a:t>surface epithelial tumors</a:t>
            </a:r>
          </a:p>
          <a:p>
            <a:pPr lvl="1" eaLnBrk="1" hangingPunct="1"/>
            <a:r>
              <a:rPr lang="en-US" sz="3200" smtClean="0">
                <a:solidFill>
                  <a:srgbClr val="FCB092"/>
                </a:solidFill>
              </a:rPr>
              <a:t>Mucinous (36%): </a:t>
            </a:r>
            <a:r>
              <a:rPr lang="en-US" sz="3200" smtClean="0"/>
              <a:t>mucinous epithelial tumors</a:t>
            </a:r>
          </a:p>
          <a:p>
            <a:pPr lvl="1" eaLnBrk="1" hangingPunct="1"/>
            <a:r>
              <a:rPr lang="en-US" sz="3200" smtClean="0">
                <a:solidFill>
                  <a:srgbClr val="FCB092"/>
                </a:solidFill>
              </a:rPr>
              <a:t>Endometrioid (8%): </a:t>
            </a:r>
            <a:r>
              <a:rPr lang="en-US" sz="3200" smtClean="0"/>
              <a:t>endometrial tumors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8991600" cy="4648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600" smtClean="0">
                <a:solidFill>
                  <a:srgbClr val="FCB092"/>
                </a:solidFill>
              </a:rPr>
              <a:t>Risk factors</a:t>
            </a:r>
          </a:p>
          <a:p>
            <a:pPr eaLnBrk="1" hangingPunct="1"/>
            <a:r>
              <a:rPr lang="en-US" sz="3600" smtClean="0"/>
              <a:t>Nulliparity </a:t>
            </a:r>
            <a:r>
              <a:rPr lang="en-US" sz="2800" i="1" smtClean="0"/>
              <a:t>(woman with no child birth or pregnancy)</a:t>
            </a:r>
          </a:p>
          <a:p>
            <a:pPr eaLnBrk="1" hangingPunct="1"/>
            <a:r>
              <a:rPr lang="en-US" sz="3600" smtClean="0"/>
              <a:t>Family history of ovarian cancer</a:t>
            </a:r>
          </a:p>
          <a:p>
            <a:pPr eaLnBrk="1" hangingPunct="1"/>
            <a:r>
              <a:rPr lang="en-US" sz="3600" smtClean="0"/>
              <a:t>Family history of breast, ovarian, endometrial, or colon cancer </a:t>
            </a:r>
            <a:r>
              <a:rPr lang="en-US" sz="2800" i="1" smtClean="0"/>
              <a:t>(may indicate a familial cancer susceptibility syndrome)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Ovarian cancer, </a:t>
            </a:r>
            <a:r>
              <a:rPr lang="en-US" sz="320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continued…</a:t>
            </a:r>
            <a:endParaRPr lang="en-US" sz="32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752600"/>
            <a:ext cx="8991600" cy="5867400"/>
          </a:xfrm>
        </p:spPr>
        <p:txBody>
          <a:bodyPr/>
          <a:lstStyle/>
          <a:p>
            <a:pPr eaLnBrk="1" hangingPunct="1"/>
            <a:r>
              <a:rPr lang="en-US" sz="3600" smtClean="0"/>
              <a:t>Mutations in BRCA1 and BRCA2 genes are the most common inherited ovarian cancer susceptibility syndrome.</a:t>
            </a:r>
          </a:p>
          <a:p>
            <a:pPr eaLnBrk="1" hangingPunct="1"/>
            <a:r>
              <a:rPr lang="en-US" sz="3600" smtClean="0">
                <a:solidFill>
                  <a:srgbClr val="FCB092"/>
                </a:solidFill>
              </a:rPr>
              <a:t>Carriers of BRCA1 mutations have a risk of ovarian cancer approaching 44%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Ovarian cancer, </a:t>
            </a:r>
            <a:r>
              <a:rPr lang="en-US" sz="3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continued…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686800" cy="5029200"/>
          </a:xfrm>
        </p:spPr>
        <p:txBody>
          <a:bodyPr/>
          <a:lstStyle/>
          <a:p>
            <a:pPr marL="457200">
              <a:spcBef>
                <a:spcPts val="1200"/>
              </a:spcBef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Comprehend the biochemical, metabolic, and endocrine changes existing in polycystic ovarian syndrome (PCOS).</a:t>
            </a:r>
          </a:p>
          <a:p>
            <a:pPr marL="457200">
              <a:spcBef>
                <a:spcPts val="1200"/>
              </a:spcBef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Understand the diagnostic approach for PCOS.</a:t>
            </a:r>
          </a:p>
          <a:p>
            <a:pPr marL="457200">
              <a:spcBef>
                <a:spcPts val="1200"/>
              </a:spcBef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Utilize the biochemical, metabolic, and endocrine bases of PCOS, and the results of the diagnostic parameters in understanding the therapeutic measures for cases of PCOS. </a:t>
            </a:r>
          </a:p>
          <a:p>
            <a:pPr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Be introduced to different types and risk factors for ovarian cancer.</a:t>
            </a:r>
          </a:p>
          <a:p>
            <a:pPr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Be familiar with the roles of biomarkers in diagnosis/follow up of cases of ovarian cancer.</a:t>
            </a:r>
          </a:p>
          <a:p>
            <a:pPr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Understand the uses and limitations for the cancer antigen 125 (CA-125) in ovarian cancer.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sz="half" idx="4294967295"/>
          </p:nvPr>
        </p:nvSpPr>
        <p:spPr>
          <a:xfrm>
            <a:off x="990600" y="1371600"/>
            <a:ext cx="7467600" cy="3581400"/>
          </a:xfrm>
        </p:spPr>
        <p:txBody>
          <a:bodyPr/>
          <a:lstStyle/>
          <a:p>
            <a:pPr eaLnBrk="1" hangingPunct="1"/>
            <a:r>
              <a:rPr lang="en-US" sz="3600" smtClean="0"/>
              <a:t>Premenopausal breast or ovarian cancer indicates higher risk for hereditary ovarian or breast cancer</a:t>
            </a:r>
          </a:p>
          <a:p>
            <a:pPr eaLnBrk="1" hangingPunct="1"/>
            <a:r>
              <a:rPr lang="en-US" sz="3600" smtClean="0">
                <a:solidFill>
                  <a:srgbClr val="FCB092"/>
                </a:solidFill>
              </a:rPr>
              <a:t>Ashkenazi Jews: have higher risk of ovarian cancer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Ovarian cancer, </a:t>
            </a:r>
            <a:r>
              <a:rPr lang="en-US" sz="3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continued…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sz="half" idx="4294967295"/>
          </p:nvPr>
        </p:nvSpPr>
        <p:spPr>
          <a:xfrm>
            <a:off x="838200" y="1371600"/>
            <a:ext cx="7467600" cy="4876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600" smtClean="0">
                <a:solidFill>
                  <a:srgbClr val="FCB092"/>
                </a:solidFill>
              </a:rPr>
              <a:t>Biomarkers and diagnosis</a:t>
            </a:r>
          </a:p>
          <a:p>
            <a:pPr eaLnBrk="1" hangingPunct="1"/>
            <a:r>
              <a:rPr lang="en-US" sz="3600" smtClean="0"/>
              <a:t>Epithelial ovarian cancer is commonly diagnosed at a later stage</a:t>
            </a:r>
          </a:p>
          <a:p>
            <a:pPr eaLnBrk="1" hangingPunct="1"/>
            <a:r>
              <a:rPr lang="en-US" sz="3600" smtClean="0">
                <a:solidFill>
                  <a:srgbClr val="FCB092"/>
                </a:solidFill>
              </a:rPr>
              <a:t>Due to non-specific symptoms such as abdominal pain, bloating, early satiety, nausea, etc...</a:t>
            </a:r>
          </a:p>
          <a:p>
            <a:pPr eaLnBrk="1" hangingPunct="1"/>
            <a:r>
              <a:rPr lang="en-US" sz="3600" smtClean="0"/>
              <a:t>Most patients (75%) have advanced-stage tumor upon diagnosis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Ovarian cancer, </a:t>
            </a:r>
            <a:r>
              <a:rPr lang="en-US" sz="3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continued…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sz="half" idx="4294967295"/>
          </p:nvPr>
        </p:nvSpPr>
        <p:spPr>
          <a:xfrm>
            <a:off x="685800" y="1371600"/>
            <a:ext cx="7467600" cy="4876800"/>
          </a:xfrm>
        </p:spPr>
        <p:txBody>
          <a:bodyPr/>
          <a:lstStyle/>
          <a:p>
            <a:pPr eaLnBrk="1" hangingPunct="1"/>
            <a:r>
              <a:rPr lang="en-US" sz="3600" smtClean="0"/>
              <a:t>Diagnosis includes:</a:t>
            </a:r>
          </a:p>
          <a:p>
            <a:pPr lvl="1" eaLnBrk="1" hangingPunct="1"/>
            <a:r>
              <a:rPr lang="en-US" sz="3200" smtClean="0"/>
              <a:t>History taking</a:t>
            </a:r>
          </a:p>
          <a:p>
            <a:pPr lvl="1" eaLnBrk="1" hangingPunct="1"/>
            <a:r>
              <a:rPr lang="en-US" sz="3200" smtClean="0"/>
              <a:t>Physical examination</a:t>
            </a:r>
          </a:p>
          <a:p>
            <a:pPr lvl="1" eaLnBrk="1" hangingPunct="1"/>
            <a:r>
              <a:rPr lang="en-US" sz="3200" smtClean="0"/>
              <a:t>Ultrasound</a:t>
            </a:r>
          </a:p>
          <a:p>
            <a:pPr lvl="1" eaLnBrk="1" hangingPunct="1"/>
            <a:r>
              <a:rPr lang="en-US" sz="3200" smtClean="0"/>
              <a:t>Determination of serum CA-125 levels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Ovarian cancer, </a:t>
            </a:r>
            <a:r>
              <a:rPr lang="en-US" sz="3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continued…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Cancer antigen 125 (CA-125)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half" idx="4294967295"/>
          </p:nvPr>
        </p:nvSpPr>
        <p:spPr>
          <a:xfrm>
            <a:off x="990600" y="1143000"/>
            <a:ext cx="7467600" cy="5029200"/>
          </a:xfrm>
        </p:spPr>
        <p:txBody>
          <a:bodyPr/>
          <a:lstStyle/>
          <a:p>
            <a:pPr eaLnBrk="1" hangingPunct="1"/>
            <a:r>
              <a:rPr lang="en-US" smtClean="0"/>
              <a:t>The only serum marker of epithelial ovarian cancer</a:t>
            </a:r>
          </a:p>
          <a:p>
            <a:pPr eaLnBrk="1" hangingPunct="1"/>
            <a:r>
              <a:rPr lang="en-US" smtClean="0">
                <a:solidFill>
                  <a:srgbClr val="FCB092"/>
                </a:solidFill>
              </a:rPr>
              <a:t>A cell surface glycoprotein</a:t>
            </a:r>
          </a:p>
          <a:p>
            <a:pPr eaLnBrk="1" hangingPunct="1"/>
            <a:r>
              <a:rPr lang="en-US" smtClean="0"/>
              <a:t>Normal ovarian epithelial cells do not express CA-125</a:t>
            </a:r>
          </a:p>
          <a:p>
            <a:pPr eaLnBrk="1" hangingPunct="1"/>
            <a:r>
              <a:rPr lang="en-US" smtClean="0">
                <a:solidFill>
                  <a:srgbClr val="FCB092"/>
                </a:solidFill>
              </a:rPr>
              <a:t>Normally absent in serum</a:t>
            </a:r>
          </a:p>
          <a:p>
            <a:pPr eaLnBrk="1" hangingPunct="1"/>
            <a:r>
              <a:rPr lang="en-US" smtClean="0"/>
              <a:t>CA-125 is elevated in ovarian cancer</a:t>
            </a:r>
          </a:p>
          <a:p>
            <a:pPr eaLnBrk="1" hangingPunct="1"/>
            <a:r>
              <a:rPr lang="en-US" smtClean="0">
                <a:solidFill>
                  <a:srgbClr val="FCB092"/>
                </a:solidFill>
              </a:rPr>
              <a:t>&gt;35 U/ml is considered 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Cancer antigen 125 (CA-125)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half" idx="4294967295"/>
          </p:nvPr>
        </p:nvSpPr>
        <p:spPr>
          <a:xfrm>
            <a:off x="990600" y="1371600"/>
            <a:ext cx="7467600" cy="4876800"/>
          </a:xfrm>
        </p:spPr>
        <p:txBody>
          <a:bodyPr/>
          <a:lstStyle/>
          <a:p>
            <a:pPr eaLnBrk="1" hangingPunct="1"/>
            <a:r>
              <a:rPr lang="en-US" smtClean="0"/>
              <a:t>Recommended as an annual test for women with family history of ovarian cancer</a:t>
            </a:r>
          </a:p>
          <a:p>
            <a:pPr eaLnBrk="1" hangingPunct="1"/>
            <a:r>
              <a:rPr lang="en-US" smtClean="0">
                <a:solidFill>
                  <a:srgbClr val="FCB092"/>
                </a:solidFill>
              </a:rPr>
              <a:t>CA-125 correlates with ovarian cancer stage</a:t>
            </a:r>
          </a:p>
          <a:p>
            <a:pPr eaLnBrk="1" hangingPunct="1"/>
            <a:r>
              <a:rPr lang="en-US" smtClean="0"/>
              <a:t>Elevated in:</a:t>
            </a:r>
          </a:p>
          <a:p>
            <a:pPr lvl="1" eaLnBrk="1" hangingPunct="1"/>
            <a:r>
              <a:rPr lang="en-US" smtClean="0"/>
              <a:t>50% of patients with stage I</a:t>
            </a:r>
          </a:p>
          <a:p>
            <a:pPr lvl="1" eaLnBrk="1" hangingPunct="1"/>
            <a:r>
              <a:rPr lang="en-US" smtClean="0"/>
              <a:t>90% of patients with stage II</a:t>
            </a:r>
          </a:p>
          <a:p>
            <a:pPr lvl="1" eaLnBrk="1" hangingPunct="1"/>
            <a:r>
              <a:rPr lang="en-US" smtClean="0"/>
              <a:t>&gt;90% of patients with stage III and 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Cancer antigen 125 (CA-125)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half" idx="4294967295"/>
          </p:nvPr>
        </p:nvSpPr>
        <p:spPr>
          <a:xfrm>
            <a:off x="990600" y="1447800"/>
            <a:ext cx="7467600" cy="41148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i="1" smtClean="0"/>
              <a:t>It is not specific enough:</a:t>
            </a:r>
          </a:p>
          <a:p>
            <a:pPr eaLnBrk="1" hangingPunct="1"/>
            <a:r>
              <a:rPr lang="en-US" smtClean="0">
                <a:solidFill>
                  <a:srgbClr val="FCB092"/>
                </a:solidFill>
              </a:rPr>
              <a:t>False positive CA-125 conc. are found in benign conditions:</a:t>
            </a:r>
          </a:p>
          <a:p>
            <a:pPr lvl="1" eaLnBrk="1" hangingPunct="1"/>
            <a:r>
              <a:rPr lang="en-US" smtClean="0"/>
              <a:t>Endometriosis</a:t>
            </a:r>
          </a:p>
          <a:p>
            <a:pPr lvl="1" eaLnBrk="1" hangingPunct="1"/>
            <a:r>
              <a:rPr lang="en-US" smtClean="0"/>
              <a:t>Uterine leiomyoma</a:t>
            </a:r>
          </a:p>
          <a:p>
            <a:pPr lvl="1" eaLnBrk="1" hangingPunct="1"/>
            <a:r>
              <a:rPr lang="en-US" smtClean="0"/>
              <a:t>Pelvic inflammatory disease</a:t>
            </a:r>
          </a:p>
          <a:p>
            <a:pPr lvl="1" eaLnBrk="1" hangingPunct="1"/>
            <a:r>
              <a:rPr lang="en-US" smtClean="0"/>
              <a:t>During the first trimester of pregnancy</a:t>
            </a:r>
          </a:p>
          <a:p>
            <a:pPr lvl="1" eaLnBrk="1" hangingPunct="1"/>
            <a:r>
              <a:rPr lang="en-US" smtClean="0"/>
              <a:t>During menstruation</a:t>
            </a:r>
          </a:p>
          <a:p>
            <a:pPr eaLnBrk="1" hangingPunct="1"/>
            <a:r>
              <a:rPr lang="en-US" smtClean="0">
                <a:solidFill>
                  <a:srgbClr val="FCB092"/>
                </a:solidFill>
              </a:rPr>
              <a:t>Some patients (&lt; 50 years) have elevated CA-125 due to unrelated malignant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Cancer antigen 125 (CA-125)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8458200" cy="4419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CB092"/>
                </a:solidFill>
              </a:rPr>
              <a:t>CA-125 is not a marker of choice for ovarian cancer screening in asymptomatic individuals due to:</a:t>
            </a:r>
          </a:p>
          <a:p>
            <a:pPr lvl="1" eaLnBrk="1" hangingPunct="1"/>
            <a:r>
              <a:rPr lang="en-US" sz="2400" smtClean="0"/>
              <a:t>Low prevalence of ovarian cancer</a:t>
            </a:r>
          </a:p>
          <a:p>
            <a:pPr lvl="1" eaLnBrk="1" hangingPunct="1"/>
            <a:r>
              <a:rPr lang="en-US" sz="2400" smtClean="0"/>
              <a:t>High false-positive rate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800" smtClean="0">
                <a:solidFill>
                  <a:srgbClr val="FCB092"/>
                </a:solidFill>
              </a:rPr>
              <a:t>Useful in:</a:t>
            </a:r>
          </a:p>
          <a:p>
            <a:pPr lvl="1" eaLnBrk="1" hangingPunct="1"/>
            <a:r>
              <a:rPr lang="en-US" sz="2400" smtClean="0"/>
              <a:t>Monitoring chemotherapy</a:t>
            </a:r>
          </a:p>
          <a:p>
            <a:pPr lvl="1" eaLnBrk="1" hangingPunct="1"/>
            <a:r>
              <a:rPr lang="en-US" sz="2400" smtClean="0"/>
              <a:t>Monitoring success of surgery (de-bulking procedures)</a:t>
            </a:r>
          </a:p>
          <a:p>
            <a:pPr lvl="1" eaLnBrk="1" hangingPunct="1"/>
            <a:r>
              <a:rPr lang="en-US" sz="2400" smtClean="0"/>
              <a:t>Annual testing for women with family history of ovarian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THANK YOU </a:t>
            </a:r>
            <a:r>
              <a:rPr lang="en-US" smtClean="0">
                <a:sym typeface="Wingdings" pitchFamily="2" charset="2"/>
              </a:rPr>
              <a:t>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371600"/>
            <a:ext cx="7239000" cy="3429000"/>
          </a:xfrm>
        </p:spPr>
        <p:txBody>
          <a:bodyPr/>
          <a:lstStyle/>
          <a:p>
            <a:pPr eaLnBrk="1" hangingPunct="1"/>
            <a:r>
              <a:rPr lang="en-US" sz="3200" smtClean="0"/>
              <a:t>Polycystic ovarian syndrome (PCOS)</a:t>
            </a:r>
          </a:p>
          <a:p>
            <a:pPr lvl="1" eaLnBrk="1" hangingPunct="1"/>
            <a:r>
              <a:rPr lang="en-US" sz="3200" smtClean="0"/>
              <a:t>Biomarkers and diagnosis</a:t>
            </a:r>
          </a:p>
          <a:p>
            <a:pPr eaLnBrk="1" hangingPunct="1"/>
            <a:r>
              <a:rPr lang="en-US" sz="3200" smtClean="0">
                <a:solidFill>
                  <a:srgbClr val="FCB092"/>
                </a:solidFill>
              </a:rPr>
              <a:t>Ovarian cancer</a:t>
            </a:r>
          </a:p>
          <a:p>
            <a:pPr lvl="1" eaLnBrk="1" hangingPunct="1"/>
            <a:r>
              <a:rPr lang="en-US" sz="3200" smtClean="0">
                <a:solidFill>
                  <a:srgbClr val="FFFF00"/>
                </a:solidFill>
              </a:rPr>
              <a:t>Types</a:t>
            </a:r>
          </a:p>
          <a:p>
            <a:pPr lvl="1" eaLnBrk="1" hangingPunct="1"/>
            <a:r>
              <a:rPr lang="en-US" sz="3200" smtClean="0">
                <a:solidFill>
                  <a:srgbClr val="FFFF00"/>
                </a:solidFill>
              </a:rPr>
              <a:t>Risk factors</a:t>
            </a:r>
          </a:p>
          <a:p>
            <a:pPr lvl="1" eaLnBrk="1" hangingPunct="1"/>
            <a:r>
              <a:rPr lang="en-US" sz="3200" smtClean="0">
                <a:solidFill>
                  <a:srgbClr val="FFFF00"/>
                </a:solidFill>
              </a:rPr>
              <a:t>Biomarkers and diagnosis (CA-125)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>
                <a:solidFill>
                  <a:srgbClr val="FFFF00"/>
                </a:solidFill>
              </a:rPr>
              <a:t>POLYCYSTIC OVARIAN SYNDROME</a:t>
            </a:r>
            <a:br>
              <a:rPr lang="en-US" cap="none" smtClean="0">
                <a:solidFill>
                  <a:srgbClr val="FFFF00"/>
                </a:solidFill>
              </a:rPr>
            </a:br>
            <a:r>
              <a:rPr lang="en-US" cap="none" smtClean="0">
                <a:solidFill>
                  <a:srgbClr val="FFFF00"/>
                </a:solidFill>
              </a:rPr>
              <a:t>(PCOS)</a:t>
            </a:r>
            <a:endParaRPr lang="ar-SA" cap="none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Polycystic ovarian syndrome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(PCOS)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76200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Formation of multiple small cysts in ovaries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rgbClr val="FFFFFF"/>
                </a:solidFill>
              </a:rPr>
              <a:t>Affects 5-10% of women </a:t>
            </a:r>
            <a:r>
              <a:rPr lang="en-US" sz="3200" i="1" smtClean="0">
                <a:solidFill>
                  <a:srgbClr val="FFFFFF"/>
                </a:solidFill>
              </a:rPr>
              <a:t>(or even higher: 20% in some populations)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/>
              <a:t>A major cause of infertility in women</a:t>
            </a:r>
          </a:p>
          <a:p>
            <a:pPr eaLnBrk="1" hangingPunct="1">
              <a:lnSpc>
                <a:spcPct val="90000"/>
              </a:lnSpc>
            </a:pP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PCOS"/>
          <p:cNvPicPr>
            <a:picLocks noChangeAspect="1" noChangeArrowheads="1"/>
          </p:cNvPicPr>
          <p:nvPr/>
        </p:nvPicPr>
        <p:blipFill>
          <a:blip r:embed="rId2"/>
          <a:srcRect l="52000" b="7500"/>
          <a:stretch>
            <a:fillRect/>
          </a:stretch>
        </p:blipFill>
        <p:spPr bwMode="auto">
          <a:xfrm>
            <a:off x="3041650" y="1066800"/>
            <a:ext cx="25209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2246313" y="5410200"/>
            <a:ext cx="4833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Polycystic Ovarian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Polycystic ovarian syndrome, </a:t>
            </a:r>
            <a:r>
              <a:rPr lang="en-US" sz="2800" smtClean="0">
                <a:solidFill>
                  <a:srgbClr val="FFFF00"/>
                </a:solidFill>
              </a:rPr>
              <a:t>continued…</a:t>
            </a:r>
            <a:endParaRPr lang="en-US" sz="4000" smtClean="0">
              <a:solidFill>
                <a:srgbClr val="FFFF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1447800"/>
            <a:ext cx="3733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600" smtClean="0"/>
              <a:t>Associated with: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rgbClr val="FCB092"/>
                </a:solidFill>
              </a:rPr>
              <a:t>Obesity (40% of cases)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/>
              <a:t>Hirsutism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rgbClr val="FCB092"/>
                </a:solidFill>
              </a:rPr>
              <a:t>Chronic anovulation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/>
              <a:t>Glucose intolerance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rgbClr val="FCB092"/>
                </a:solidFill>
              </a:rPr>
              <a:t>Hyperlipidemia</a:t>
            </a:r>
            <a:endParaRPr lang="en-US" sz="3600" smtClean="0"/>
          </a:p>
        </p:txBody>
      </p:sp>
      <p:sp>
        <p:nvSpPr>
          <p:cNvPr id="8196" name="Content Placeholder 2"/>
          <p:cNvSpPr>
            <a:spLocks/>
          </p:cNvSpPr>
          <p:nvPr/>
        </p:nvSpPr>
        <p:spPr bwMode="auto">
          <a:xfrm>
            <a:off x="4419600" y="2057400"/>
            <a:ext cx="4267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600">
                <a:latin typeface="Calibri" pitchFamily="34" charset="0"/>
              </a:rPr>
              <a:t>Hypertension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600">
                <a:solidFill>
                  <a:srgbClr val="FCB092"/>
                </a:solidFill>
                <a:latin typeface="Calibri" pitchFamily="34" charset="0"/>
              </a:rPr>
              <a:t>Menstrual disorders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600">
                <a:latin typeface="Calibri" pitchFamily="34" charset="0"/>
              </a:rPr>
              <a:t>Hypersecretion of leutinizing hormone (LH) and androgens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1219200"/>
            <a:ext cx="79248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Exact cause of the syndrome is unknown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rgbClr val="FCB092"/>
                </a:solidFill>
              </a:rPr>
              <a:t>May be multifactorial: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FCB092"/>
                </a:solidFill>
              </a:rPr>
              <a:t>Genetic factors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FCB092"/>
                </a:solidFill>
              </a:rPr>
              <a:t>Environmental factors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/>
              <a:t>Suggested causes: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Insulin resistance </a:t>
            </a:r>
            <a:r>
              <a:rPr lang="en-US" sz="2000" i="1" smtClean="0"/>
              <a:t>(in 50% of patients)</a:t>
            </a:r>
            <a:r>
              <a:rPr lang="en-US" smtClean="0"/>
              <a:t> and excessive androgen production are very common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Abnormalities in ovaries, adrenal &amp; pituitary glands</a:t>
            </a: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457200" y="762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FFFF00"/>
                </a:solidFill>
                <a:latin typeface="Calibri" pitchFamily="34" charset="0"/>
              </a:rPr>
              <a:t>Polycystic ovarian syndrome, </a:t>
            </a:r>
            <a:r>
              <a:rPr lang="en-US" sz="3200">
                <a:solidFill>
                  <a:srgbClr val="FFFF00"/>
                </a:solidFill>
                <a:latin typeface="Calibri" pitchFamily="34" charset="0"/>
              </a:rPr>
              <a:t>continued…</a:t>
            </a:r>
            <a:endParaRPr lang="en-US" sz="440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sz="half" idx="4294967295"/>
          </p:nvPr>
        </p:nvSpPr>
        <p:spPr>
          <a:xfrm>
            <a:off x="609600" y="990600"/>
            <a:ext cx="8077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rgbClr val="FCB092"/>
                </a:solidFill>
              </a:rPr>
              <a:t>Diagnosis done by measuring: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Free testosterone </a:t>
            </a:r>
            <a:r>
              <a:rPr lang="en-US" sz="2400" i="1" smtClean="0"/>
              <a:t>(total testosterone is less sensitive than free testosterone, androgens are often moderately increase in PCOS)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Sex hormone-binding globulin </a:t>
            </a:r>
            <a:r>
              <a:rPr lang="en-US" sz="2400" i="1" smtClean="0"/>
              <a:t>(SHBG; often decreases in PCOS </a:t>
            </a:r>
            <a:r>
              <a:rPr lang="en-US" sz="2400" i="1" smtClean="0">
                <a:sym typeface="Wingdings" pitchFamily="2" charset="2"/>
              </a:rPr>
              <a:t> tends to </a:t>
            </a:r>
            <a:r>
              <a:rPr lang="en-US" sz="2400" i="1" smtClean="0">
                <a:latin typeface="Arial" charset="0"/>
                <a:cs typeface="Arial" charset="0"/>
                <a:sym typeface="Wingdings" pitchFamily="2" charset="2"/>
              </a:rPr>
              <a:t>↓ [total testosterone] &amp; ↑ [free testosterone]</a:t>
            </a:r>
            <a:r>
              <a:rPr lang="en-US" sz="2400" i="1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Leutinizing hormone </a:t>
            </a:r>
            <a:r>
              <a:rPr lang="en-US" sz="2400" i="1" smtClean="0"/>
              <a:t>(LH; </a:t>
            </a:r>
            <a:r>
              <a:rPr lang="en-US" sz="2400" i="1" smtClean="0">
                <a:latin typeface="Arial" charset="0"/>
                <a:cs typeface="Arial" charset="0"/>
                <a:sym typeface="Wingdings" pitchFamily="2" charset="2"/>
              </a:rPr>
              <a:t>↑</a:t>
            </a:r>
            <a:r>
              <a:rPr lang="en-US" sz="2400" i="1" smtClean="0"/>
              <a:t> in 60% of cases)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Follicle stimulating hormone </a:t>
            </a:r>
            <a:r>
              <a:rPr lang="en-US" sz="2400" i="1" smtClean="0"/>
              <a:t>(FSH; often normal in PCOS)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LH/FSH Ratio</a:t>
            </a:r>
            <a:r>
              <a:rPr lang="en-US" sz="2400" i="1" smtClean="0"/>
              <a:t> (</a:t>
            </a:r>
            <a:r>
              <a:rPr lang="en-US" sz="2400" i="1" smtClean="0">
                <a:latin typeface="Arial" charset="0"/>
                <a:cs typeface="Arial" charset="0"/>
                <a:sym typeface="Wingdings" pitchFamily="2" charset="2"/>
              </a:rPr>
              <a:t>↑ in &gt; 90% of patients)</a:t>
            </a:r>
          </a:p>
        </p:txBody>
      </p:sp>
      <p:sp>
        <p:nvSpPr>
          <p:cNvPr id="10243" name="Title 1"/>
          <p:cNvSpPr txBox="1">
            <a:spLocks/>
          </p:cNvSpPr>
          <p:nvPr/>
        </p:nvSpPr>
        <p:spPr bwMode="auto">
          <a:xfrm>
            <a:off x="228600" y="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FFFF00"/>
                </a:solidFill>
                <a:latin typeface="Calibri" pitchFamily="34" charset="0"/>
              </a:rPr>
              <a:t>Polycystic ovarian syndrome, </a:t>
            </a:r>
            <a:r>
              <a:rPr lang="en-US" sz="3200">
                <a:solidFill>
                  <a:srgbClr val="FFFF00"/>
                </a:solidFill>
                <a:latin typeface="Calibri" pitchFamily="34" charset="0"/>
              </a:rPr>
              <a:t>continued…</a:t>
            </a:r>
            <a:endParaRPr lang="en-US" sz="440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Ppt0000002</Template>
  <TotalTime>1512</TotalTime>
  <Words>1069</Words>
  <Application>Microsoft Office PowerPoint</Application>
  <PresentationFormat>عرض على الشاشة (3:4)‏</PresentationFormat>
  <Paragraphs>160</Paragraphs>
  <Slides>27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Verdana</vt:lpstr>
      <vt:lpstr>Ppt0000002</vt:lpstr>
      <vt:lpstr>Biomarkers of ovarian cancer and cysts</vt:lpstr>
      <vt:lpstr>Objectives</vt:lpstr>
      <vt:lpstr>Overview</vt:lpstr>
      <vt:lpstr>POLYCYSTIC OVARIAN SYNDROME (PCOS)</vt:lpstr>
      <vt:lpstr>Polycystic ovarian syndrome (PCOS)</vt:lpstr>
      <vt:lpstr>الشريحة 6</vt:lpstr>
      <vt:lpstr>Polycystic ovarian syndrome, continued…</vt:lpstr>
      <vt:lpstr>الشريحة 8</vt:lpstr>
      <vt:lpstr>الشريحة 9</vt:lpstr>
      <vt:lpstr>الشريحة 10</vt:lpstr>
      <vt:lpstr>Diagnosis of PCOS*</vt:lpstr>
      <vt:lpstr>Biochemical, metabolic &amp; endocrine changes in PCOS</vt:lpstr>
      <vt:lpstr>Treatment of PCOS: try to break the cycle</vt:lpstr>
      <vt:lpstr>الشريحة 14</vt:lpstr>
      <vt:lpstr>Ovarian cancer</vt:lpstr>
      <vt:lpstr>Ovarian cancer</vt:lpstr>
      <vt:lpstr>Ovarian cancer, continued…</vt:lpstr>
      <vt:lpstr>الشريحة 18</vt:lpstr>
      <vt:lpstr>الشريحة 19</vt:lpstr>
      <vt:lpstr>الشريحة 20</vt:lpstr>
      <vt:lpstr>الشريحة 21</vt:lpstr>
      <vt:lpstr>الشريحة 22</vt:lpstr>
      <vt:lpstr>Cancer antigen 125 (CA-125)</vt:lpstr>
      <vt:lpstr>Cancer antigen 125 (CA-125)</vt:lpstr>
      <vt:lpstr>Cancer antigen 125 (CA-125)</vt:lpstr>
      <vt:lpstr>Cancer antigen 125 (CA-125)</vt:lpstr>
      <vt:lpstr>THANK YOU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Ovarian</dc:title>
  <dc:creator>Usman</dc:creator>
  <cp:lastModifiedBy>AA</cp:lastModifiedBy>
  <cp:revision>40</cp:revision>
  <dcterms:created xsi:type="dcterms:W3CDTF">2009-12-08T13:06:37Z</dcterms:created>
  <dcterms:modified xsi:type="dcterms:W3CDTF">2013-04-21T16:15:14Z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TC300065671033</vt:lpwstr>
  </property>
</Properties>
</file>