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2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4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4AEA1C-459C-4A27-9FC2-B16D0BE7A4BF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3276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genital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Seminiferous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cords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 into: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tubules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tubules remain solid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until puberty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Its walls are composed of:</a:t>
            </a:r>
          </a:p>
          <a:p>
            <a:pPr>
              <a:buFontTx/>
              <a:buAutoNum type="arabicPeriod"/>
            </a:pP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Sertoli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derived from surface epithelium of testis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mesothelial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cells)</a:t>
            </a:r>
          </a:p>
          <a:p>
            <a:pPr>
              <a:buFontTx/>
              <a:buAutoNum type="arabicPeriod"/>
            </a:pP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Spermatogonia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derived from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primordial germ cells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eighth week,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mesenchyme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surrounding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 gives rise to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interstitial cells (of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Leydig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secreting testosterone</a:t>
            </a:r>
          </a:p>
          <a:p>
            <a:endParaRPr lang="en-US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77" y="228600"/>
            <a:ext cx="901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TESTIS (SUMMARY)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50" y="1143000"/>
            <a:ext cx="3180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Regression of cortex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&amp; differentiation of medulla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125" y="1905000"/>
            <a:ext cx="437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cords extend to medulla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&amp; form 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) cords</a:t>
            </a:r>
            <a:endParaRPr 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727" y="2514600"/>
            <a:ext cx="205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Appearance  of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Tunica 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Albuginea</a:t>
            </a:r>
            <a:endParaRPr 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668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9400" y="14478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1828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86500" y="21717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9400" y="25146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733800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</a:rPr>
              <a:t> cords give rise to: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</a:rPr>
              <a:t> tubules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7237" y="3733800"/>
            <a:ext cx="428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000" b="1" dirty="0" smtClean="0">
                <a:solidFill>
                  <a:srgbClr val="0070C0"/>
                </a:solidFill>
              </a:rPr>
              <a:t> surrounding tubules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gives rise to: Interstitial cells of </a:t>
            </a:r>
            <a:r>
              <a:rPr lang="en-US" sz="2000" b="1" dirty="0" err="1" smtClean="0">
                <a:solidFill>
                  <a:srgbClr val="0070C0"/>
                </a:solidFill>
              </a:rPr>
              <a:t>Leydig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953000"/>
            <a:ext cx="1809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Germ cells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Spermatogonia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914400" y="5334000"/>
            <a:ext cx="2286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38400" y="4953000"/>
            <a:ext cx="1960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Mesothelial</a:t>
            </a:r>
            <a:r>
              <a:rPr lang="en-US" sz="2000" b="1" dirty="0" smtClean="0">
                <a:solidFill>
                  <a:srgbClr val="0070C0"/>
                </a:solidFill>
              </a:rPr>
              <a:t> cells</a:t>
            </a:r>
          </a:p>
          <a:p>
            <a:pPr algn="ctr"/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Sertoli</a:t>
            </a:r>
            <a:r>
              <a:rPr lang="en-US" sz="2000" b="1" dirty="0" smtClean="0">
                <a:solidFill>
                  <a:srgbClr val="0070C0"/>
                </a:solidFill>
              </a:rPr>
              <a:t> cells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00400" y="5410200"/>
            <a:ext cx="2286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6" idx="2"/>
          </p:cNvCxnSpPr>
          <p:nvPr/>
        </p:nvCxnSpPr>
        <p:spPr>
          <a:xfrm rot="5400000">
            <a:off x="2874794" y="1947893"/>
            <a:ext cx="968514" cy="2298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 rot="16200000" flipH="1">
            <a:off x="4779793" y="2341393"/>
            <a:ext cx="1044714" cy="15876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</p:cNvCxnSpPr>
          <p:nvPr/>
        </p:nvCxnSpPr>
        <p:spPr>
          <a:xfrm rot="5400000">
            <a:off x="1439801" y="4297286"/>
            <a:ext cx="435114" cy="7239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2"/>
          </p:cNvCxnSpPr>
          <p:nvPr/>
        </p:nvCxnSpPr>
        <p:spPr>
          <a:xfrm rot="16200000" flipH="1">
            <a:off x="2354200" y="4106800"/>
            <a:ext cx="358914" cy="1028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7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MALE GENITAL DUCTS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53" y="1066800"/>
            <a:ext cx="241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Leydig’s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183" y="1066800"/>
            <a:ext cx="212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Sertoli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313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8131" y="2209800"/>
            <a:ext cx="490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inhibiting substance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(Anti-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hormone)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45612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Masculine differentiation of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mesonephric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duct: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epididymis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 deferens, seminal glands, 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ejaculatory duct.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	Masculine differentiation of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external genitalia</a:t>
            </a:r>
          </a:p>
          <a:p>
            <a:pPr marL="457200" indent="-457200" algn="ctr"/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429000"/>
            <a:ext cx="3840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of development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paramesonephric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duct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24000" y="1676400"/>
            <a:ext cx="3048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447800" y="2743200"/>
            <a:ext cx="3810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00800" y="1752600"/>
            <a:ext cx="3048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77000" y="3124200"/>
            <a:ext cx="3048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MALE GENITAL GLANDS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49636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SEMINAL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mesodermal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mesonephric</a:t>
            </a:r>
            <a:r>
              <a:rPr lang="en-US" sz="2800" b="1" dirty="0" smtClean="0">
                <a:solidFill>
                  <a:srgbClr val="0070C0"/>
                </a:solidFill>
              </a:rPr>
              <a:t> duct.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PROSTATE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endodermal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prostatic urethra.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BULBOURETHRAL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endodermal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spongy urethra.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err="1" smtClean="0">
                <a:solidFill>
                  <a:srgbClr val="0070C0"/>
                </a:solidFill>
              </a:rPr>
              <a:t>Stroma</a:t>
            </a:r>
            <a:r>
              <a:rPr lang="en-US" sz="2800" b="1" dirty="0" smtClean="0">
                <a:solidFill>
                  <a:srgbClr val="0070C0"/>
                </a:solidFill>
              </a:rPr>
              <a:t> &amp; smooth muscles in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2 &amp; 3 are derived from surrounding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8" name="Picture 6" descr="male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00200"/>
            <a:ext cx="420387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5029200"/>
            <a:ext cx="4343400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752600"/>
            <a:ext cx="4114800" cy="1143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2895600"/>
            <a:ext cx="3581400" cy="76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43840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INTERNAL GENITALIA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039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MESODERMAL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Testis:</a:t>
            </a:r>
            <a:r>
              <a:rPr lang="en-US" sz="2800" b="1" dirty="0" smtClean="0">
                <a:solidFill>
                  <a:srgbClr val="0070C0"/>
                </a:solidFill>
              </a:rPr>
              <a:t> from medulla of genital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Semineferous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tubules: </a:t>
            </a:r>
            <a:r>
              <a:rPr lang="en-US" sz="2800" b="1" dirty="0" smtClean="0">
                <a:solidFill>
                  <a:srgbClr val="0070C0"/>
                </a:solidFill>
              </a:rPr>
              <a:t>from medullar cords of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Sertoli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mesothelial</a:t>
            </a:r>
            <a:r>
              <a:rPr lang="en-US" sz="2800" b="1" dirty="0" smtClean="0">
                <a:solidFill>
                  <a:srgbClr val="0070C0"/>
                </a:solidFill>
              </a:rPr>
              <a:t> cells of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Leydig’s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surrounding the tubules</a:t>
            </a:r>
          </a:p>
          <a:p>
            <a:pPr marL="457200" indent="-457200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Epididymis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vas deferens, seminal glands, ejaculatory duct: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mesonephric</a:t>
            </a:r>
            <a:r>
              <a:rPr lang="en-US" sz="2800" b="1" dirty="0" smtClean="0">
                <a:solidFill>
                  <a:srgbClr val="0070C0"/>
                </a:solidFill>
              </a:rPr>
              <a:t> duct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89566"/>
            <a:ext cx="4648200" cy="5039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ENDODERMAL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Spermotogonia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from primordial germ cells of yolk sac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Prostate gland: </a:t>
            </a:r>
            <a:r>
              <a:rPr lang="en-US" b="1" dirty="0" smtClean="0">
                <a:solidFill>
                  <a:srgbClr val="0070C0"/>
                </a:solidFill>
              </a:rPr>
              <a:t>from prostatic urethra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Bulbourethral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glands: </a:t>
            </a:r>
            <a:r>
              <a:rPr lang="en-US" b="1" dirty="0" smtClean="0">
                <a:solidFill>
                  <a:srgbClr val="0070C0"/>
                </a:solidFill>
              </a:rPr>
              <a:t>from spongy urethra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52600" y="4191000"/>
            <a:ext cx="533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9812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external gen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5562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228600"/>
            <a:ext cx="266269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1" y="228600"/>
            <a:ext cx="5638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Genital tubercle: </a:t>
            </a:r>
            <a:r>
              <a:rPr lang="en-US" sz="2800" b="1" dirty="0" smtClean="0">
                <a:solidFill>
                  <a:srgbClr val="0070C0"/>
                </a:solidFill>
              </a:rPr>
              <a:t>produced 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at the cranial end of </a:t>
            </a:r>
            <a:r>
              <a:rPr lang="en-US" sz="2800" b="1" dirty="0" err="1" smtClean="0">
                <a:solidFill>
                  <a:srgbClr val="0070C0"/>
                </a:solidFill>
              </a:rPr>
              <a:t>cloacal</a:t>
            </a:r>
            <a:r>
              <a:rPr lang="en-US" sz="2800" b="1" dirty="0" smtClean="0">
                <a:solidFill>
                  <a:srgbClr val="0070C0"/>
                </a:solidFill>
              </a:rPr>
              <a:t> membrane. It elongates to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form a </a:t>
            </a:r>
            <a:r>
              <a:rPr lang="en-US" sz="2800" b="1" dirty="0" smtClean="0">
                <a:solidFill>
                  <a:srgbClr val="FF0000"/>
                </a:solidFill>
              </a:rPr>
              <a:t>primordial phallus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Urogenital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folds: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develop on each side of </a:t>
            </a:r>
            <a:r>
              <a:rPr lang="en-US" sz="2800" b="1" dirty="0" err="1" smtClean="0">
                <a:solidFill>
                  <a:srgbClr val="0070C0"/>
                </a:solidFill>
              </a:rPr>
              <a:t>cloacal</a:t>
            </a:r>
            <a:r>
              <a:rPr lang="en-US" sz="2800" b="1" dirty="0" smtClean="0">
                <a:solidFill>
                  <a:srgbClr val="0070C0"/>
                </a:solidFill>
              </a:rPr>
              <a:t> membrane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7030A0"/>
                </a:solidFill>
              </a:rPr>
              <a:t>Labioscrotal</a:t>
            </a:r>
            <a:r>
              <a:rPr lang="en-US" sz="2800" b="1" dirty="0" smtClean="0">
                <a:solidFill>
                  <a:srgbClr val="7030A0"/>
                </a:solidFill>
              </a:rPr>
              <a:t> swellings: </a:t>
            </a:r>
            <a:r>
              <a:rPr lang="en-US" sz="2800" b="1" dirty="0" smtClean="0">
                <a:solidFill>
                  <a:srgbClr val="0070C0"/>
                </a:solidFill>
              </a:rPr>
              <a:t>develop on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each side of </a:t>
            </a:r>
            <a:r>
              <a:rPr lang="en-US" sz="2800" b="1" dirty="0" err="1" smtClean="0">
                <a:solidFill>
                  <a:srgbClr val="0070C0"/>
                </a:solidFill>
              </a:rPr>
              <a:t>urogenital</a:t>
            </a:r>
            <a:r>
              <a:rPr lang="en-US" sz="2800" b="1" dirty="0" smtClean="0">
                <a:solidFill>
                  <a:srgbClr val="0070C0"/>
                </a:solidFill>
              </a:rPr>
              <a:t> folds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648200"/>
            <a:ext cx="2940164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INDIFFERENT STAGE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GENITALIA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4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7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5600" y="685800"/>
            <a:ext cx="3733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7924800" y="1371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029200" y="47244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1447800" y="2133600"/>
            <a:ext cx="3581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638300" y="2857500"/>
            <a:ext cx="2362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95400" y="3810000"/>
            <a:ext cx="26670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MALE EXTERNAL GENITALIA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(stimulated by testosterone)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6482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differentiation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phallus </a:t>
            </a:r>
            <a:r>
              <a:rPr lang="en-US" b="1" dirty="0" smtClean="0">
                <a:solidFill>
                  <a:srgbClr val="0070C0"/>
                </a:solidFill>
              </a:rPr>
              <a:t>enlarges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urogenital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folds </a:t>
            </a:r>
            <a:r>
              <a:rPr lang="en-US" b="1" dirty="0" smtClean="0">
                <a:solidFill>
                  <a:srgbClr val="0070C0"/>
                </a:solidFill>
              </a:rPr>
              <a:t>fuse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spongy (penile) urethra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labioscrotal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folds (swellings) </a:t>
            </a:r>
            <a:r>
              <a:rPr lang="en-US" b="1" dirty="0" smtClean="0">
                <a:solidFill>
                  <a:srgbClr val="0070C0"/>
                </a:solidFill>
              </a:rPr>
              <a:t>fuse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scrotum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male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89087"/>
            <a:ext cx="4191000" cy="517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4495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 OF TESTIS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male 0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533400"/>
            <a:ext cx="5791200" cy="625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1\Desktop\F71683-109-f0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522304" cy="266700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71683-109-f0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243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Documents and Settings\user1\Desktop\F71683-109-f01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3860800" cy="2946400"/>
          </a:xfrm>
          <a:prstGeom prst="rect">
            <a:avLst/>
          </a:prstGeom>
          <a:noFill/>
        </p:spPr>
      </p:pic>
      <p:pic>
        <p:nvPicPr>
          <p:cNvPr id="2055" name="Picture 7" descr="C:\Documents and Settings\user1\Desktop\F71683-109-f01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700" y="3276600"/>
            <a:ext cx="4940300" cy="3022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2895600"/>
            <a:ext cx="1378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Labioscrotal</a:t>
            </a:r>
            <a:r>
              <a:rPr lang="en-US" sz="1400" dirty="0" smtClean="0"/>
              <a:t> fold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248400"/>
            <a:ext cx="735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Scrotum</a:t>
            </a:r>
            <a:endParaRPr lang="en-US" sz="1400" dirty="0"/>
          </a:p>
        </p:txBody>
      </p:sp>
      <p:sp>
        <p:nvSpPr>
          <p:cNvPr id="14" name="Freeform 13"/>
          <p:cNvSpPr/>
          <p:nvPr/>
        </p:nvSpPr>
        <p:spPr>
          <a:xfrm>
            <a:off x="6835140" y="1417320"/>
            <a:ext cx="541020" cy="622300"/>
          </a:xfrm>
          <a:custGeom>
            <a:avLst/>
            <a:gdLst>
              <a:gd name="connsiteX0" fmla="*/ 266700 w 541020"/>
              <a:gd name="connsiteY0" fmla="*/ 0 h 622300"/>
              <a:gd name="connsiteX1" fmla="*/ 7620 w 541020"/>
              <a:gd name="connsiteY1" fmla="*/ 533400 h 622300"/>
              <a:gd name="connsiteX2" fmla="*/ 312420 w 541020"/>
              <a:gd name="connsiteY2" fmla="*/ 533400 h 622300"/>
              <a:gd name="connsiteX3" fmla="*/ 541020 w 541020"/>
              <a:gd name="connsiteY3" fmla="*/ 30480 h 622300"/>
              <a:gd name="connsiteX4" fmla="*/ 541020 w 541020"/>
              <a:gd name="connsiteY4" fmla="*/ 3048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" h="622300">
                <a:moveTo>
                  <a:pt x="266700" y="0"/>
                </a:moveTo>
                <a:cubicBezTo>
                  <a:pt x="133350" y="222250"/>
                  <a:pt x="0" y="444500"/>
                  <a:pt x="7620" y="533400"/>
                </a:cubicBezTo>
                <a:cubicBezTo>
                  <a:pt x="15240" y="622300"/>
                  <a:pt x="223520" y="617220"/>
                  <a:pt x="312420" y="533400"/>
                </a:cubicBezTo>
                <a:cubicBezTo>
                  <a:pt x="401320" y="449580"/>
                  <a:pt x="541020" y="30480"/>
                  <a:pt x="541020" y="30480"/>
                </a:cubicBezTo>
                <a:lnTo>
                  <a:pt x="541020" y="3048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1752600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Inguinal canal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703467" y="2782933"/>
            <a:ext cx="304800" cy="72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rot="16200000" flipV="1">
            <a:off x="6508529" y="5912071"/>
            <a:ext cx="304800" cy="367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</p:cNvCxnSpPr>
          <p:nvPr/>
        </p:nvCxnSpPr>
        <p:spPr>
          <a:xfrm flipV="1">
            <a:off x="6204522" y="1752600"/>
            <a:ext cx="729678" cy="153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3048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Internal descent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3429000"/>
            <a:ext cx="192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External descent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0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Gubernaculum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band extending from inferior pole of gonad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labioscrotal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fold.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Inguinal canal: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pathway formed by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gubernaculum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through layers of anterior abdominal wall.</a:t>
            </a:r>
          </a:p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peritoneal fold passing through inguinal canal before testis to facilitate its descent.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causes of differentiation of genitalia into the male type.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origin of each part of the male internal &amp; external genitalia.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causes &amp; describe the events of descent of testis.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common anomalies of male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genital system &amp;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causes of each of them.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DESCENT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Descent of testis from posterior abdominal wall to deep inguinal ring.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relative movement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resulting from elongation of cranial part of abdomen away from its caudal part (future pelvic cavity).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Descent of testis from deep inguinal ring, through inguinal canal, to scrotum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Begins in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month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takes 2 to 3 days</a:t>
            </a:r>
          </a:p>
          <a:p>
            <a:pPr marL="609600" indent="-609600">
              <a:lnSpc>
                <a:spcPct val="8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Causes: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Controlled by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androgens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Guided by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gubernaculum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Facilitated by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vaginalis</a:t>
            </a: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Helped by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increased intra-abdominal pressure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resulting from growth of abdominal viscera</a:t>
            </a:r>
          </a:p>
          <a:p>
            <a:pPr marL="609600" indent="-609600">
              <a:lnSpc>
                <a:spcPct val="90000"/>
              </a:lnSpc>
            </a:pPr>
            <a:endParaRPr lang="en-US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 than 97% of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full-term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new born males have both testes in scrotum.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 3 months after birth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most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undescended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testes descend into scrotum.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spontaneous descent occurs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the age of 1 year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descent of testis is associated by: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Degeneration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gubernaculum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Obliteration of stalk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Persistence of part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surrounding the testis in the scrotum to form “tunica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CHRYPTORCHIDISM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(UNDESCENDED TESTIS)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257800" cy="488743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Incidence: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up to 30% of premature &amp; 3-4% of full term males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deficiency of androgens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Common sites: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look to figure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Sterility, if bilateral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Testicular cancer (20-44%)</a:t>
            </a:r>
          </a:p>
          <a:p>
            <a:endParaRPr lang="en-US" dirty="0"/>
          </a:p>
        </p:txBody>
      </p:sp>
      <p:pic>
        <p:nvPicPr>
          <p:cNvPr id="7" name="Content Placeholder 6" descr="male 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981200"/>
            <a:ext cx="2775712" cy="369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CONGENITAL INGUINAL HERNIA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24400" cy="503983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Herniation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a loop of intestine through a non-obliterated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A: incomplete                 B: complete (in scrotum)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does not obliterate &amp; remains in open communication with the peritoneal cavity.</a:t>
            </a:r>
          </a:p>
        </p:txBody>
      </p:sp>
      <p:pic>
        <p:nvPicPr>
          <p:cNvPr id="6" name="Picture 4" descr="8D46EC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4381" t="9956" r="10602" b="60379"/>
          <a:stretch>
            <a:fillRect/>
          </a:stretch>
        </p:blipFill>
        <p:spPr bwMode="auto">
          <a:xfrm>
            <a:off x="4845050" y="2590800"/>
            <a:ext cx="4056800" cy="205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hydrocel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733800" cy="3348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user1\My Documents\My Pictures\Copy of hydroc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3200399" cy="326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426719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HYDROCELE OF SPERMATIC CORD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Accumulation of fluid in spermatic cord due to a non-obliterated portion of stalk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514" y="4191000"/>
            <a:ext cx="467948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HYDROCELE OF TESTIS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Accumulation of fluid in tunica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(in scrotum) due to non-obliteration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whole stalk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structure is a derivative of male urethra?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Seminal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Vas deferens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Ejaculatory duct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86200" y="3276600"/>
            <a:ext cx="4572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cells are responsible for masculine differentiation of external genitalia?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Sertoli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Leydig’s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Primordial germ cells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114800" y="3657600"/>
            <a:ext cx="533400" cy="3048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ang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447800" y="2590800"/>
            <a:ext cx="5692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TESTIS &amp; EPIDIDYMIS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Documents and Settings\user1\Desktop\F66122-005-f046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199"/>
            <a:ext cx="6629400" cy="5064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GENITAL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F66122-005-f046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600199"/>
            <a:ext cx="4038600" cy="513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le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96413" cy="6858000"/>
          </a:xfrm>
          <a:prstGeom prst="rect">
            <a:avLst/>
          </a:prstGeom>
          <a:noFill/>
          <a:ln/>
        </p:spPr>
      </p:pic>
      <p:sp>
        <p:nvSpPr>
          <p:cNvPr id="5" name="Rounded Rectangle 4"/>
          <p:cNvSpPr/>
          <p:nvPr/>
        </p:nvSpPr>
        <p:spPr>
          <a:xfrm>
            <a:off x="6172200" y="3124200"/>
            <a:ext cx="1066800" cy="304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1828800"/>
            <a:ext cx="914400" cy="45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953000" y="59436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876800" y="66294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 GONADS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During 5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development occurs.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Until 7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gonads are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similar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both sexes.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Gonads are derived from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sources: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Mesothelium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mesodermal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epithelium lining the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coelomic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cavity)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Underlying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mesenchyme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Primordial germ cells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INDIFFERENT GONADS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bulge on the medial side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mesonephros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produced by: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Proliferation of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mesothelium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(cortex)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Proliferation of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mesenchyme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(medulla)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(primary sex) cords: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proliferating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 fuse to form cords.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Primordial germ cells: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yolk sac migrate along dorsal mesentery of hindgut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ridges &amp; become incorporated into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l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0"/>
            <a:ext cx="65532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676400" y="0"/>
            <a:ext cx="1524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Medulla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219200" y="3581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3124200" y="2133600"/>
            <a:ext cx="228600" cy="1524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85800" y="3581400"/>
            <a:ext cx="152400" cy="304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486400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Germ cells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1041673" y="5537474"/>
            <a:ext cx="118648" cy="693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6096000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Mesothelial</a:t>
            </a:r>
            <a:r>
              <a:rPr lang="en-US" sz="1600" dirty="0" smtClean="0"/>
              <a:t> cells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16200000" flipH="1">
            <a:off x="1651764" y="5766564"/>
            <a:ext cx="42448" cy="1378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Y chromosome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a testis-determining factor (TDS)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that differentiates gonad into testis.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7</a:t>
            </a:r>
            <a:r>
              <a:rPr lang="en-US" sz="3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Regression of cortex &amp;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differentiation of medulla into testis.</a:t>
            </a:r>
          </a:p>
          <a:p>
            <a:pPr>
              <a:lnSpc>
                <a:spcPct val="90000"/>
              </a:lnSpc>
            </a:pPr>
            <a:r>
              <a:rPr lang="en-US" sz="3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 condense &amp;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extend into medulla to form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seminiferous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cords.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characteristic feature is the development of a thick fibrous capsule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(tunica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albuginea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 separates the enlarging testis from </a:t>
            </a:r>
            <a:r>
              <a:rPr lang="en-US" sz="3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mesonephros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</TotalTime>
  <Words>1024</Words>
  <Application>Microsoft Office PowerPoint</Application>
  <PresentationFormat>On-screen Show (4:3)</PresentationFormat>
  <Paragraphs>163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Development  of  male genital system</vt:lpstr>
      <vt:lpstr>OBJECTIVES</vt:lpstr>
      <vt:lpstr>TESTIS &amp; EPIDIDYMIS</vt:lpstr>
      <vt:lpstr>MALE GENITAL SYSTEM</vt:lpstr>
      <vt:lpstr>Slide 5</vt:lpstr>
      <vt:lpstr>DEVELOPMENT OF  GONADS</vt:lpstr>
      <vt:lpstr>INDIFFERENT GONADS</vt:lpstr>
      <vt:lpstr>Slide 8</vt:lpstr>
      <vt:lpstr>DEVELOPMENT OF TESTIS</vt:lpstr>
      <vt:lpstr>DEVELOPMENT OF TESTIS</vt:lpstr>
      <vt:lpstr>Slide 11</vt:lpstr>
      <vt:lpstr>Slide 12</vt:lpstr>
      <vt:lpstr>DEVELOPMENT OF MALE GENITAL GLANDS</vt:lpstr>
      <vt:lpstr>SUMMARY OF DEVELOPMENT OF  MALE INTERNAL GENITALIA</vt:lpstr>
      <vt:lpstr>Slide 15</vt:lpstr>
      <vt:lpstr>DEVELOPMENT OF MALE EXTERNAL GENITALIA (stimulated by testosterone)</vt:lpstr>
      <vt:lpstr>DESCENT OF TESTIS</vt:lpstr>
      <vt:lpstr>Slide 18</vt:lpstr>
      <vt:lpstr>DESCENT OF TESTIS</vt:lpstr>
      <vt:lpstr>INTERNAL DESCENT OF TESTIS</vt:lpstr>
      <vt:lpstr>EXTERNAL DESCENT OF TESTIS</vt:lpstr>
      <vt:lpstr>EXTERNAL DESCENT OF TESTIS</vt:lpstr>
      <vt:lpstr>EXTERNAL DESCENT OF TESTIS</vt:lpstr>
      <vt:lpstr>CHRYPTORCHIDISM (UNDESCENDED TESTIS)</vt:lpstr>
      <vt:lpstr>CONGENITAL INGUINAL HERNIA</vt:lpstr>
      <vt:lpstr>Slide 26</vt:lpstr>
      <vt:lpstr>QUESTION 1</vt:lpstr>
      <vt:lpstr>QUESTION 2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 of  male genital system</dc:title>
  <dc:creator>user1</dc:creator>
  <cp:lastModifiedBy>user1</cp:lastModifiedBy>
  <cp:revision>81</cp:revision>
  <dcterms:created xsi:type="dcterms:W3CDTF">2012-03-31T10:51:32Z</dcterms:created>
  <dcterms:modified xsi:type="dcterms:W3CDTF">2012-04-03T07:54:27Z</dcterms:modified>
</cp:coreProperties>
</file>