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2" r:id="rId2"/>
    <p:sldId id="283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5" r:id="rId16"/>
    <p:sldId id="318" r:id="rId17"/>
    <p:sldId id="319" r:id="rId18"/>
    <p:sldId id="320" r:id="rId19"/>
    <p:sldId id="324" r:id="rId20"/>
    <p:sldId id="321" r:id="rId21"/>
    <p:sldId id="32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4A8AA-D422-47A7-9D12-7FB988F824F6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D5E7E-E88F-4B31-A7F6-33554097B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64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AB47E-11C1-4E4D-83AA-AF77F84705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F3262-1656-43EA-B07D-B46D9CA612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D0B5F-C5E0-4F40-A9EA-89D48595A1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EE1F-1677-4F12-94EF-1EEBECE550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4CE04-760A-4EA3-9534-47ABE92025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12B87-B19A-4149-AAEC-3E0196C536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23D7E-0438-4937-8785-F916AD60A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4C4D3-AB0F-4CCE-AD9F-F0E355FBF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2A203-E1B2-4D18-B455-1323D9277C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5ACEB933-3F28-4622-B6BE-2BB4B50619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E309-7CAC-4F53-BBAB-0D8AE68FEC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94CF0A1-5620-4DE3-B1ED-E43093C1A4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Prepared by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Ammar C. Al-Rikabi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&amp;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Dr. 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Ghassan</a:t>
            </a:r>
            <a:r>
              <a:rPr lang="en-US" sz="3200" b="1" dirty="0" smtClean="0">
                <a:solidFill>
                  <a:srgbClr val="002060"/>
                </a:solidFill>
                <a:latin typeface="Antique Olive Compact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ntique Olive Compact" pitchFamily="34" charset="0"/>
              </a:rPr>
              <a:t>Zidan</a:t>
            </a:r>
            <a:endParaRPr lang="en-US" sz="3200" b="1" dirty="0">
              <a:solidFill>
                <a:srgbClr val="002060"/>
              </a:solidFill>
              <a:latin typeface="Antique Olive Co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Genetics </a:t>
            </a:r>
          </a:p>
          <a:p>
            <a:pPr algn="ctr"/>
            <a:r>
              <a:rPr lang="en-US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Compact" pitchFamily="34" charset="0"/>
              </a:rPr>
              <a:t>In Breast Cancer</a:t>
            </a:r>
            <a:endParaRPr lang="en-US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Compact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028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In approximately 15% to 25% of breast cancer, the HER2 gene is found to be amplified 2 fold to greater than 20 folds in each tumour cell nucleus.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0244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As a result, HER2 positive breast cancers tend to be aggressive.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1268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err="1" smtClean="0">
                <a:solidFill>
                  <a:srgbClr val="002060"/>
                </a:solidFill>
              </a:rPr>
              <a:t>herceptin</a:t>
            </a:r>
            <a:r>
              <a:rPr lang="en-US" sz="3200" b="1" dirty="0" smtClean="0">
                <a:solidFill>
                  <a:srgbClr val="002060"/>
                </a:solidFill>
              </a:rPr>
              <a:t> molecule (</a:t>
            </a:r>
            <a:r>
              <a:rPr lang="en-US" sz="3200" b="1" dirty="0" err="1" smtClean="0">
                <a:solidFill>
                  <a:srgbClr val="002060"/>
                </a:solidFill>
              </a:rPr>
              <a:t>Trastuzumab</a:t>
            </a:r>
            <a:r>
              <a:rPr lang="en-US" sz="3200" b="1" dirty="0" smtClean="0">
                <a:solidFill>
                  <a:srgbClr val="002060"/>
                </a:solidFill>
              </a:rPr>
              <a:t>) has been shown to demonstrate a high specificity and affinity for the HER2 receptor and also acts as a biologic targeted therapeutic agent against HER2 receptors.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2292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3316" r:id="rId3" imgW="2172003" imgH="1980952" progId="">
              <p:embed/>
            </p:oleObj>
          </a:graphicData>
        </a:graphic>
      </p:graphicFrame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4340" r:id="rId3" imgW="2172003" imgH="1980952" progId="">
              <p:embed/>
            </p:oleObj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7924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4419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Immunohistochemistry (IHC) for the assessment of the level of HER2 protein expression at the tumor cell membrane.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ilydoseofanimals.com/wp-content/uploads/2012/12/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3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smtClean="0">
                <a:solidFill>
                  <a:srgbClr val="C00000"/>
                </a:solidFill>
              </a:rPr>
              <a:t>Principles of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hybridisation</a:t>
            </a:r>
            <a:endParaRPr lang="en-US" sz="3200" b="1" u="sng" dirty="0" smtClean="0">
              <a:solidFill>
                <a:srgbClr val="C00000"/>
              </a:solidFill>
            </a:endParaRPr>
          </a:p>
          <a:p>
            <a:pPr algn="just"/>
            <a:endParaRPr lang="en-US" sz="1200" b="1" dirty="0" smtClean="0">
              <a:solidFill>
                <a:srgbClr val="7030A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DNA is double </a:t>
            </a:r>
            <a:r>
              <a:rPr lang="en-US" sz="2400" b="1" dirty="0" err="1" smtClean="0">
                <a:solidFill>
                  <a:srgbClr val="7030A0"/>
                </a:solidFill>
              </a:rPr>
              <a:t>standed</a:t>
            </a:r>
            <a:r>
              <a:rPr lang="en-US" sz="2400" b="1" dirty="0" smtClean="0">
                <a:solidFill>
                  <a:srgbClr val="7030A0"/>
                </a:solidFill>
              </a:rPr>
              <a:t>.	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*	Bonds between complementary bases hold 	strands together (Cytosine        Guanine; 	Adenine         thymine).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Heat/</a:t>
            </a:r>
            <a:r>
              <a:rPr lang="en-US" sz="2400" b="1" dirty="0" err="1" smtClean="0">
                <a:solidFill>
                  <a:srgbClr val="7030A0"/>
                </a:solidFill>
              </a:rPr>
              <a:t>alkalinise</a:t>
            </a:r>
            <a:r>
              <a:rPr lang="en-US" sz="2400" b="1" dirty="0" smtClean="0">
                <a:solidFill>
                  <a:srgbClr val="7030A0"/>
                </a:solidFill>
              </a:rPr>
              <a:t> DNA – separation of strands 	(‘</a:t>
            </a:r>
            <a:r>
              <a:rPr lang="en-US" sz="2400" b="1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b="1" dirty="0" smtClean="0">
                <a:solidFill>
                  <a:srgbClr val="7030A0"/>
                </a:solidFill>
              </a:rPr>
              <a:t>’) occurs. 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Cool separated strands – </a:t>
            </a:r>
            <a:r>
              <a:rPr lang="en-US" sz="2400" b="1" i="1" dirty="0" smtClean="0">
                <a:solidFill>
                  <a:srgbClr val="7030A0"/>
                </a:solidFill>
              </a:rPr>
              <a:t>complementary</a:t>
            </a:r>
            <a:r>
              <a:rPr lang="en-US" sz="2400" b="1" dirty="0" smtClean="0">
                <a:solidFill>
                  <a:srgbClr val="7030A0"/>
                </a:solidFill>
              </a:rPr>
              <a:t> 	double strands re-form.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</a:rPr>
              <a:t>*	</a:t>
            </a:r>
            <a:r>
              <a:rPr lang="en-US" sz="2400" b="1" dirty="0" err="1" smtClean="0">
                <a:solidFill>
                  <a:srgbClr val="7030A0"/>
                </a:solidFill>
              </a:rPr>
              <a:t>Labelled</a:t>
            </a:r>
            <a:r>
              <a:rPr lang="en-US" sz="2400" b="1" dirty="0" smtClean="0">
                <a:solidFill>
                  <a:srgbClr val="7030A0"/>
                </a:solidFill>
              </a:rPr>
              <a:t> complementary single-strand DNA 	can identify a DNA sequence (e.g. a gene) 	in intact cells or disrupted cell 	preparations. </a:t>
            </a:r>
          </a:p>
          <a:p>
            <a:pPr algn="just"/>
            <a:endParaRPr lang="en-US" sz="2400" b="1" dirty="0" smtClean="0">
              <a:solidFill>
                <a:srgbClr val="7030A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5364" r:id="rId3" imgW="2172003" imgH="1980952" progId="">
              <p:embed/>
            </p:oleObj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5334000" y="2438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819400" y="2819400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746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6388" r:id="rId3" imgW="2172003" imgH="1980952" progId="">
              <p:embed/>
            </p:oleObj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Fluorescence in situ hybridization image.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7412" r:id="rId3" imgW="2172003" imgH="1980952" progId="">
              <p:embed/>
            </p:oleObj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</a:rPr>
              <a:t>Silver in situ hybridization image.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21508" r:id="rId3" imgW="2172003" imgH="1980952" progId="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7097"/>
            <a:ext cx="6553199" cy="503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About 5% to 10% of breast cancers are related to specific inherited mutations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3076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3200" b="1" dirty="0" smtClean="0">
              <a:solidFill>
                <a:srgbClr val="C00000"/>
              </a:solidFill>
            </a:endParaRPr>
          </a:p>
          <a:p>
            <a:pPr algn="just"/>
            <a:endParaRPr lang="en-US" sz="8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Dual-color silver in situ hybridization (SISH) image.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8436" r:id="rId3" imgW="2172003" imgH="1980952" progId="">
              <p:embed/>
            </p:oleObj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4710"/>
            <a:ext cx="7772400" cy="5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7467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</a:rPr>
              <a:t>ASCO/CAP guideline recommendations for the optimal algorithm for HER2 testing by IHC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19460" r:id="rId3" imgW="2172003" imgH="1980952" progId="">
              <p:embed/>
            </p:oleObj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7255240" cy="58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BRC A1 and BRC A2 which are mutated in familial breast cancers are involved in DNA repair.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4100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BRCAI is located on chromosome 17q 21.3</a:t>
            </a:r>
          </a:p>
          <a:p>
            <a:pPr marL="514350" indent="-514350" algn="just">
              <a:buAutoNum type="alphaUcPeriod"/>
            </a:pPr>
            <a:r>
              <a:rPr lang="en-US" sz="3200" b="1" dirty="0" smtClean="0">
                <a:solidFill>
                  <a:srgbClr val="002060"/>
                </a:solidFill>
              </a:rPr>
              <a:t>BRCA2 is located on chromosome 13q 12-13.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5124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Most carriers of those mutant genes will develop breast cancer by the age of 70 years, as compared with only 7% of women who do not carry a mutation.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382000" y="152400"/>
          <a:ext cx="593725" cy="457200"/>
        </p:xfrm>
        <a:graphic>
          <a:graphicData uri="http://schemas.openxmlformats.org/presentationml/2006/ole">
            <p:oleObj spid="_x0000_s6148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60% to 70% of breast carcinomas express estrogen receptors (ERs) and progesterone receptors (PRS).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7172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77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b="1" dirty="0" smtClean="0">
                <a:solidFill>
                  <a:srgbClr val="002060"/>
                </a:solidFill>
              </a:rPr>
              <a:t>Immunohistochemistry for the evaluation of estrogen receptor (ER)</a:t>
            </a:r>
          </a:p>
          <a:p>
            <a:pPr algn="just"/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2054" r:id="rId4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The presence of ERS in breast cancer is a weak prognostic factor, however, it is optimally useful as a predictive factor for the benefit of adjuvant </a:t>
            </a:r>
            <a:r>
              <a:rPr lang="en-US" sz="3200" b="1" dirty="0" err="1" smtClean="0">
                <a:solidFill>
                  <a:srgbClr val="002060"/>
                </a:solidFill>
              </a:rPr>
              <a:t>tamoxifen</a:t>
            </a:r>
            <a:r>
              <a:rPr lang="en-US" sz="3200" b="1" dirty="0" smtClean="0">
                <a:solidFill>
                  <a:srgbClr val="002060"/>
                </a:solidFill>
              </a:rPr>
              <a:t> or </a:t>
            </a:r>
            <a:r>
              <a:rPr lang="en-US" sz="3200" b="1" dirty="0" err="1" smtClean="0">
                <a:solidFill>
                  <a:srgbClr val="002060"/>
                </a:solidFill>
              </a:rPr>
              <a:t>aromatase</a:t>
            </a:r>
            <a:r>
              <a:rPr lang="en-US" sz="3200" b="1" dirty="0" smtClean="0">
                <a:solidFill>
                  <a:srgbClr val="002060"/>
                </a:solidFill>
              </a:rPr>
              <a:t> inhibitor therapy.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8196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</a:rPr>
              <a:t>Normal cells have one copy of the HER 2 gene on each chromosome 17 (CHR17) and when this gene is expressed in normal epithelial cells, it is transmits signals regulating cell growth and survival.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382000" y="76200"/>
          <a:ext cx="593725" cy="457200"/>
        </p:xfrm>
        <a:graphic>
          <a:graphicData uri="http://schemas.openxmlformats.org/presentationml/2006/ole">
            <p:oleObj spid="_x0000_s9220" r:id="rId3" imgW="2172003" imgH="19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1591</TotalTime>
  <Words>361</Words>
  <Application>Microsoft Office PowerPoint</Application>
  <PresentationFormat>عرض على الشاشة (3:4)‏</PresentationFormat>
  <Paragraphs>123</Paragraphs>
  <Slides>21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0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Technic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Company>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Adminhis</dc:creator>
  <cp:lastModifiedBy>AA</cp:lastModifiedBy>
  <cp:revision>75</cp:revision>
  <dcterms:created xsi:type="dcterms:W3CDTF">2007-11-05T06:51:29Z</dcterms:created>
  <dcterms:modified xsi:type="dcterms:W3CDTF">2013-04-22T13:07:13Z</dcterms:modified>
</cp:coreProperties>
</file>