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1" r:id="rId2"/>
    <p:sldMasterId id="2147484158" r:id="rId3"/>
  </p:sldMasterIdLst>
  <p:notesMasterIdLst>
    <p:notesMasterId r:id="rId34"/>
  </p:notesMasterIdLst>
  <p:handoutMasterIdLst>
    <p:handoutMasterId r:id="rId35"/>
  </p:handoutMasterIdLst>
  <p:sldIdLst>
    <p:sldId id="347" r:id="rId4"/>
    <p:sldId id="368" r:id="rId5"/>
    <p:sldId id="309" r:id="rId6"/>
    <p:sldId id="271" r:id="rId7"/>
    <p:sldId id="276" r:id="rId8"/>
    <p:sldId id="275" r:id="rId9"/>
    <p:sldId id="353" r:id="rId10"/>
    <p:sldId id="373" r:id="rId11"/>
    <p:sldId id="286" r:id="rId12"/>
    <p:sldId id="337" r:id="rId13"/>
    <p:sldId id="289" r:id="rId14"/>
    <p:sldId id="334" r:id="rId15"/>
    <p:sldId id="302" r:id="rId16"/>
    <p:sldId id="303" r:id="rId17"/>
    <p:sldId id="306" r:id="rId18"/>
    <p:sldId id="307" r:id="rId19"/>
    <p:sldId id="363" r:id="rId20"/>
    <p:sldId id="362" r:id="rId21"/>
    <p:sldId id="332" r:id="rId22"/>
    <p:sldId id="370" r:id="rId23"/>
    <p:sldId id="371" r:id="rId24"/>
    <p:sldId id="345" r:id="rId25"/>
    <p:sldId id="316" r:id="rId26"/>
    <p:sldId id="372" r:id="rId27"/>
    <p:sldId id="315" r:id="rId28"/>
    <p:sldId id="359" r:id="rId29"/>
    <p:sldId id="360" r:id="rId30"/>
    <p:sldId id="374" r:id="rId31"/>
    <p:sldId id="369" r:id="rId32"/>
    <p:sldId id="366" r:id="rId33"/>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50925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3595" autoAdjust="0"/>
    <p:restoredTop sz="86491" autoAdjust="0"/>
  </p:normalViewPr>
  <p:slideViewPr>
    <p:cSldViewPr>
      <p:cViewPr>
        <p:scale>
          <a:sx n="75" d="100"/>
          <a:sy n="75" d="100"/>
        </p:scale>
        <p:origin x="-9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208"/>
    </p:cViewPr>
  </p:sorterViewPr>
  <p:notesViewPr>
    <p:cSldViewPr>
      <p:cViewPr varScale="1">
        <p:scale>
          <a:sx n="48" d="100"/>
          <a:sy n="48" d="100"/>
        </p:scale>
        <p:origin x="-1998" y="-90"/>
      </p:cViewPr>
      <p:guideLst>
        <p:guide orient="horz" pos="3224"/>
        <p:guide pos="223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atin typeface="Arial" pitchFamily="34" charset="0"/>
              </a:defRPr>
            </a:lvl1pPr>
          </a:lstStyle>
          <a:p>
            <a:pPr>
              <a:defRPr/>
            </a:pPr>
            <a:endParaRPr lang="en-US"/>
          </a:p>
        </p:txBody>
      </p:sp>
      <p:sp>
        <p:nvSpPr>
          <p:cNvPr id="195587"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Arial" pitchFamily="34" charset="0"/>
              </a:defRPr>
            </a:lvl1pPr>
          </a:lstStyle>
          <a:p>
            <a:pPr>
              <a:defRPr/>
            </a:pPr>
            <a:endParaRPr lang="en-US"/>
          </a:p>
        </p:txBody>
      </p:sp>
      <p:sp>
        <p:nvSpPr>
          <p:cNvPr id="195588"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atin typeface="Arial" pitchFamily="34" charset="0"/>
              </a:defRPr>
            </a:lvl1pPr>
          </a:lstStyle>
          <a:p>
            <a:pPr>
              <a:defRPr/>
            </a:pPr>
            <a:endParaRPr lang="en-US"/>
          </a:p>
        </p:txBody>
      </p:sp>
      <p:sp>
        <p:nvSpPr>
          <p:cNvPr id="195589"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atin typeface="Arial" pitchFamily="34" charset="0"/>
              </a:defRPr>
            </a:lvl1pPr>
          </a:lstStyle>
          <a:p>
            <a:pPr>
              <a:defRPr/>
            </a:pPr>
            <a:fld id="{E1DFFB6F-208E-46BD-BA07-2B3A47D4412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4"/>
          <p:cNvSpPr>
            <a:spLocks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noTextEdit="1"/>
          </p:cNvSpPr>
          <p:nvPr>
            <p:ph type="sldImg"/>
          </p:nvPr>
        </p:nvSpPr>
        <p:spPr>
          <a:xfrm>
            <a:off x="1316038" y="1193800"/>
            <a:ext cx="4548187" cy="3411538"/>
          </a:xfrm>
          <a:solidFill>
            <a:srgbClr val="FFFFFF"/>
          </a:solidFill>
          <a:ln/>
        </p:spPr>
      </p:sp>
      <p:sp>
        <p:nvSpPr>
          <p:cNvPr id="58371" name="Rectangle 3"/>
          <p:cNvSpPr>
            <a:spLocks noChangeArrowheads="1"/>
          </p:cNvSpPr>
          <p:nvPr>
            <p:ph type="body" idx="1"/>
          </p:nvPr>
        </p:nvSpPr>
        <p:spPr>
          <a:solidFill>
            <a:srgbClr val="FFFFFF"/>
          </a:solidFill>
          <a:ln>
            <a:solidFill>
              <a:srgbClr val="000000"/>
            </a:solidFill>
          </a:ln>
        </p:spPr>
        <p:txBody>
          <a:bodyPr/>
          <a:lstStyle/>
          <a:p>
            <a:pPr eaLnBrk="1" hangingPunct="1">
              <a:buFontTx/>
              <a:buChar char="•"/>
            </a:pPr>
            <a:r>
              <a:rPr lang="en-US" smtClean="0">
                <a:latin typeface="Arial" charset="0"/>
              </a:rPr>
              <a:t>Study of HIV ”exposed uninfected” individuals revealed the presence of a mutated CC</a:t>
            </a:r>
            <a:r>
              <a:rPr lang="en-US" smtClean="0">
                <a:latin typeface="ヒラギノ角ゴ Pro W3" pitchFamily="-60" charset="-128"/>
              </a:rPr>
              <a:t>R5 receptor in some people.  Patients homozygous for this mutation are relatively resistant to the virus.  </a:t>
            </a:r>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noTextEdit="1"/>
          </p:cNvSpPr>
          <p:nvPr>
            <p:ph type="sldImg"/>
          </p:nvPr>
        </p:nvSpPr>
        <p:spPr>
          <a:xfrm>
            <a:off x="1316038" y="1193800"/>
            <a:ext cx="4548187" cy="3411538"/>
          </a:xfrm>
          <a:solidFill>
            <a:srgbClr val="FFFFFF"/>
          </a:solidFill>
          <a:ln/>
        </p:spPr>
      </p:sp>
      <p:sp>
        <p:nvSpPr>
          <p:cNvPr id="67587" name="Rectangle 3"/>
          <p:cNvSpPr>
            <a:spLocks noChangeArrowheads="1"/>
          </p:cNvSpPr>
          <p:nvPr>
            <p:ph type="body" idx="1"/>
          </p:nvPr>
        </p:nvSpPr>
        <p:spPr>
          <a:solidFill>
            <a:srgbClr val="FFFFFF"/>
          </a:solidFill>
          <a:ln>
            <a:solidFill>
              <a:srgbClr val="000000"/>
            </a:solidFill>
          </a:ln>
        </p:spPr>
        <p:txBody>
          <a:bodyPr/>
          <a:lstStyle/>
          <a:p>
            <a:pPr eaLnBrk="1" hangingPunct="1">
              <a:buFontTx/>
              <a:buChar char="•"/>
            </a:pPr>
            <a:r>
              <a:rPr lang="en-US" smtClean="0">
                <a:latin typeface="Arial" charset="0"/>
              </a:rPr>
              <a:t>The effects of HIV on the human immune system are extensive and complex, resulting in both depletion and dysfunction of all elements of the immune system.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noTextEdit="1"/>
          </p:cNvSpPr>
          <p:nvPr>
            <p:ph type="sldImg"/>
          </p:nvPr>
        </p:nvSpPr>
        <p:spPr>
          <a:xfrm>
            <a:off x="1316038" y="1193800"/>
            <a:ext cx="4548187" cy="3411538"/>
          </a:xfrm>
          <a:solidFill>
            <a:srgbClr val="FFFFFF"/>
          </a:solidFill>
          <a:ln/>
        </p:spPr>
      </p:sp>
      <p:sp>
        <p:nvSpPr>
          <p:cNvPr id="68611"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noTextEdit="1"/>
          </p:cNvSpPr>
          <p:nvPr>
            <p:ph type="sldImg"/>
          </p:nvPr>
        </p:nvSpPr>
        <p:spPr>
          <a:xfrm>
            <a:off x="1316038" y="1193800"/>
            <a:ext cx="4548187" cy="3411538"/>
          </a:xfrm>
          <a:solidFill>
            <a:srgbClr val="FFFFFF"/>
          </a:solidFill>
          <a:ln/>
        </p:spPr>
      </p:sp>
      <p:sp>
        <p:nvSpPr>
          <p:cNvPr id="69635" name="Rectangle 3"/>
          <p:cNvSpPr>
            <a:spLocks noChangeArrowheads="1"/>
          </p:cNvSpPr>
          <p:nvPr>
            <p:ph type="body" idx="1"/>
          </p:nvPr>
        </p:nvSpPr>
        <p:spPr>
          <a:solidFill>
            <a:srgbClr val="FFFFFF"/>
          </a:solidFill>
          <a:ln>
            <a:solidFill>
              <a:srgbClr val="000000"/>
            </a:solidFill>
          </a:ln>
        </p:spPr>
        <p:txBody>
          <a:bodyPr/>
          <a:lstStyle/>
          <a:p>
            <a:pPr eaLnBrk="1" hangingPunct="1">
              <a:buFontTx/>
              <a:buChar char="•"/>
            </a:pPr>
            <a:r>
              <a:rPr lang="en-US" smtClean="0">
                <a:latin typeface="Arial" charset="0"/>
              </a:rPr>
              <a:t>Not only does the virus destroy and disrupt the immune system, the virus can manipulate the immune system to its own replicative advantage.  This is achieved by immune activation.  Clinically, this is demonstrated by the observation that viral load transiently increases in the presence of intercurrent illnesses, such as TB.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noTextEdit="1"/>
          </p:cNvSpPr>
          <p:nvPr>
            <p:ph type="sldImg"/>
          </p:nvPr>
        </p:nvSpPr>
        <p:spPr>
          <a:xfrm>
            <a:off x="1316038" y="1193800"/>
            <a:ext cx="4548187" cy="3411538"/>
          </a:xfrm>
          <a:solidFill>
            <a:srgbClr val="FFFFFF"/>
          </a:solidFill>
          <a:ln/>
        </p:spPr>
      </p:sp>
      <p:sp>
        <p:nvSpPr>
          <p:cNvPr id="70659" name="Rectangle 3"/>
          <p:cNvSpPr>
            <a:spLocks noChangeArrowheads="1"/>
          </p:cNvSpPr>
          <p:nvPr>
            <p:ph type="body" idx="1"/>
          </p:nvPr>
        </p:nvSpPr>
        <p:spPr>
          <a:solidFill>
            <a:srgbClr val="FFFFFF"/>
          </a:solidFill>
          <a:ln>
            <a:solidFill>
              <a:srgbClr val="000000"/>
            </a:solidFill>
          </a:ln>
        </p:spPr>
        <p:txBody>
          <a:bodyPr/>
          <a:lstStyle/>
          <a:p>
            <a:pPr eaLnBrk="1" hangingPunct="1">
              <a:buFontTx/>
              <a:buChar char="•"/>
            </a:pPr>
            <a:r>
              <a:rPr lang="en-US" smtClean="0">
                <a:latin typeface="Arial" charset="0"/>
              </a:rPr>
              <a:t>The immune system activation (and disruption) by HIV is mediated by various cytokines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noTextEdit="1"/>
          </p:cNvSpPr>
          <p:nvPr>
            <p:ph type="sldImg"/>
          </p:nvPr>
        </p:nvSpPr>
        <p:spPr>
          <a:xfrm>
            <a:off x="992188" y="768350"/>
            <a:ext cx="5114925" cy="3836988"/>
          </a:xfrm>
          <a:ln/>
        </p:spPr>
      </p:sp>
      <p:sp>
        <p:nvSpPr>
          <p:cNvPr id="71683" name="Rectangle 3"/>
          <p:cNvSpPr>
            <a:spLocks noGrp="1" noChangeArrowheads="1"/>
          </p:cNvSpPr>
          <p:nvPr>
            <p:ph type="body" idx="1"/>
          </p:nvPr>
        </p:nvSpPr>
        <p:spPr>
          <a:noFill/>
          <a:ln/>
        </p:spPr>
        <p:txBody>
          <a:bodyPr/>
          <a:lstStyle/>
          <a:p>
            <a:pPr eaLnBrk="1" hangingPunct="1">
              <a:buFontTx/>
              <a:buChar char="•"/>
            </a:pPr>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noTextEdit="1"/>
          </p:cNvSpPr>
          <p:nvPr>
            <p:ph type="sldImg"/>
          </p:nvPr>
        </p:nvSpPr>
        <p:spPr>
          <a:xfrm>
            <a:off x="1316038" y="1193800"/>
            <a:ext cx="4548187" cy="3411538"/>
          </a:xfrm>
          <a:ln/>
        </p:spPr>
      </p:sp>
      <p:sp>
        <p:nvSpPr>
          <p:cNvPr id="72707" name="Rectangle 3"/>
          <p:cNvSpPr>
            <a:spLocks noGrp="1" noChangeArrowheads="1"/>
          </p:cNvSpPr>
          <p:nvPr>
            <p:ph type="body" idx="1"/>
          </p:nvPr>
        </p:nvSpPr>
        <p:spPr>
          <a:noFill/>
          <a:ln/>
        </p:spPr>
        <p:txBody>
          <a:bodyPr/>
          <a:lstStyle/>
          <a:p>
            <a:pPr eaLnBrk="1" hangingPunct="1">
              <a:buFontTx/>
              <a:buChar char="•"/>
            </a:pPr>
            <a:r>
              <a:rPr lang="en-US" smtClean="0">
                <a:latin typeface="Arial" charset="0"/>
              </a:rPr>
              <a:t>The window period begins at the time of infection and can last 4 to 8 weeks. </a:t>
            </a:r>
          </a:p>
          <a:p>
            <a:pPr eaLnBrk="1" hangingPunct="1">
              <a:buFontTx/>
              <a:buChar char="•"/>
            </a:pPr>
            <a:r>
              <a:rPr lang="en-US" smtClean="0">
                <a:latin typeface="Arial" charset="0"/>
              </a:rPr>
              <a:t>During this period, a person is infected, infectious and viremic, with a high viral load and a </a:t>
            </a:r>
            <a:r>
              <a:rPr lang="en-US" b="1" smtClean="0">
                <a:latin typeface="Arial" charset="0"/>
              </a:rPr>
              <a:t>negative</a:t>
            </a:r>
            <a:r>
              <a:rPr lang="en-US" smtClean="0">
                <a:latin typeface="Arial" charset="0"/>
              </a:rPr>
              <a:t> HIV antibody test. </a:t>
            </a:r>
          </a:p>
          <a:p>
            <a:pPr eaLnBrk="1" hangingPunct="1">
              <a:buFontTx/>
              <a:buChar char="•"/>
            </a:pPr>
            <a:r>
              <a:rPr lang="en-US" smtClean="0">
                <a:latin typeface="Arial" charset="0"/>
              </a:rPr>
              <a:t>The point when the HIV antibody test becomes positive is called the point of seroconversion. </a:t>
            </a:r>
          </a:p>
          <a:p>
            <a:pPr eaLnBrk="1" hangingPunct="1">
              <a:buFontTx/>
              <a:buChar char="•"/>
            </a:pPr>
            <a:r>
              <a:rPr lang="en-US" smtClean="0">
                <a:latin typeface="Arial" charset="0"/>
              </a:rPr>
              <a:t>Source of graph: S Conway and J.G Bartlett, 2003</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noTextEdit="1"/>
          </p:cNvSpPr>
          <p:nvPr>
            <p:ph type="sldImg"/>
          </p:nvPr>
        </p:nvSpPr>
        <p:spPr>
          <a:xfrm>
            <a:off x="1316038" y="1193800"/>
            <a:ext cx="4548187" cy="3411538"/>
          </a:xfrm>
          <a:solidFill>
            <a:srgbClr val="FFFFFF"/>
          </a:solidFill>
          <a:ln/>
        </p:spPr>
      </p:sp>
      <p:sp>
        <p:nvSpPr>
          <p:cNvPr id="73731" name="Rectangle 3"/>
          <p:cNvSpPr>
            <a:spLocks noChangeArrowheads="1"/>
          </p:cNvSpPr>
          <p:nvPr>
            <p:ph type="body" idx="1"/>
          </p:nvPr>
        </p:nvSpPr>
        <p:spPr>
          <a:solidFill>
            <a:srgbClr val="FFFFFF"/>
          </a:solidFill>
          <a:ln>
            <a:solidFill>
              <a:srgbClr val="000000"/>
            </a:solidFill>
          </a:ln>
        </p:spPr>
        <p:txBody>
          <a:bodyPr/>
          <a:lstStyle/>
          <a:p>
            <a:pPr marL="114300" indent="-114300" eaLnBrk="1" hangingPunct="1">
              <a:spcBef>
                <a:spcPct val="20000"/>
              </a:spcBef>
              <a:spcAft>
                <a:spcPct val="30000"/>
              </a:spcAft>
              <a:buFontTx/>
              <a:buChar char="•"/>
            </a:pPr>
            <a:r>
              <a:rPr lang="en-US" sz="800" smtClean="0">
                <a:solidFill>
                  <a:srgbClr val="292526"/>
                </a:solidFill>
                <a:latin typeface="Arial" charset="0"/>
              </a:rPr>
              <a:t>Acute (primary) retroviral syndrome is the initial event after infection, which is characterized by a rapid decline in CD4 cell count and high plasma viremia.</a:t>
            </a:r>
          </a:p>
          <a:p>
            <a:pPr marL="114300" indent="-114300" eaLnBrk="1" hangingPunct="1">
              <a:spcBef>
                <a:spcPct val="20000"/>
              </a:spcBef>
              <a:spcAft>
                <a:spcPct val="30000"/>
              </a:spcAft>
              <a:buFontTx/>
              <a:buChar char="•"/>
            </a:pPr>
            <a:r>
              <a:rPr lang="en-US" sz="800" smtClean="0">
                <a:solidFill>
                  <a:srgbClr val="292526"/>
                </a:solidFill>
                <a:latin typeface="Arial" charset="0"/>
              </a:rPr>
              <a:t>Development of cytotoxic T-cell (CTL) response results in clinical recovery of acute infection and a reduction in plasma viremia. The virus reaches “set point” as a result of this immune response. The viral load at this “set point” correlates with the rate of CD4 decline and disease progression. Overtime, HIV RNA levels gradually increase.</a:t>
            </a:r>
          </a:p>
          <a:p>
            <a:pPr marL="114300" indent="-114300" eaLnBrk="1" hangingPunct="1">
              <a:spcBef>
                <a:spcPct val="20000"/>
              </a:spcBef>
              <a:spcAft>
                <a:spcPct val="30000"/>
              </a:spcAft>
              <a:buFontTx/>
              <a:buChar char="•"/>
            </a:pPr>
            <a:r>
              <a:rPr lang="en-US" sz="800" smtClean="0">
                <a:solidFill>
                  <a:srgbClr val="292526"/>
                </a:solidFill>
                <a:latin typeface="Arial" charset="0"/>
              </a:rPr>
              <a:t>In parallel, the CD4 cell count gradually declines over several years, but rapidly drops 1.5 to 2 years before an AIDS-defining diagnosis. </a:t>
            </a:r>
          </a:p>
          <a:p>
            <a:pPr marL="114300" indent="-114300" eaLnBrk="1" hangingPunct="1">
              <a:spcBef>
                <a:spcPct val="20000"/>
              </a:spcBef>
              <a:spcAft>
                <a:spcPct val="30000"/>
              </a:spcAft>
              <a:buFontTx/>
              <a:buChar char="•"/>
            </a:pPr>
            <a:r>
              <a:rPr lang="en-US" sz="800" smtClean="0">
                <a:solidFill>
                  <a:srgbClr val="292526"/>
                </a:solidFill>
                <a:latin typeface="Arial" charset="0"/>
              </a:rPr>
              <a:t>When the CD4 count falls below 200, patients develop opportunistic infections, tumors, and neurological complications. The median survival after the CD4 count has fallen to &lt;200 is 3.7 years, if untreated.</a:t>
            </a:r>
            <a:endParaRPr lang="en-US" sz="800" smtClean="0">
              <a:latin typeface="Arial" charset="0"/>
            </a:endParaRPr>
          </a:p>
          <a:p>
            <a:pPr marL="114300" indent="-114300" eaLnBrk="1" hangingPunct="1">
              <a:spcBef>
                <a:spcPct val="20000"/>
              </a:spcBef>
              <a:spcAft>
                <a:spcPct val="30000"/>
              </a:spcAft>
              <a:buFontTx/>
              <a:buChar char="•"/>
            </a:pPr>
            <a:r>
              <a:rPr lang="en-US" sz="800" smtClean="0">
                <a:latin typeface="Arial" charset="0"/>
              </a:rPr>
              <a:t>Source: </a:t>
            </a:r>
            <a:r>
              <a:rPr lang="en-US" sz="800" smtClean="0">
                <a:solidFill>
                  <a:srgbClr val="292526"/>
                </a:solidFill>
                <a:latin typeface="Arial" charset="0"/>
              </a:rPr>
              <a:t>Fauci AS, Pantaleo G, Stanley, Weissman D. Immunopathogenic mechanisms of HIV infection. </a:t>
            </a:r>
            <a:r>
              <a:rPr lang="en-US" sz="800" i="1" smtClean="0">
                <a:solidFill>
                  <a:srgbClr val="292526"/>
                </a:solidFill>
                <a:latin typeface="Arial" charset="0"/>
              </a:rPr>
              <a:t>Ann Intern Med </a:t>
            </a:r>
            <a:r>
              <a:rPr lang="en-US" sz="800" smtClean="0">
                <a:solidFill>
                  <a:srgbClr val="292526"/>
                </a:solidFill>
                <a:latin typeface="Arial" charset="0"/>
              </a:rPr>
              <a:t>1996;124:654-63. </a:t>
            </a:r>
            <a:r>
              <a:rPr lang="en-US" sz="800" smtClean="0">
                <a:latin typeface="Arial" charset="0"/>
              </a:rPr>
              <a:t>Galens Curriculum, Module 8, p. 17.</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noTextEdit="1"/>
          </p:cNvSpPr>
          <p:nvPr>
            <p:ph type="sldImg"/>
          </p:nvPr>
        </p:nvSpPr>
        <p:spPr>
          <a:xfrm>
            <a:off x="1316038" y="1193800"/>
            <a:ext cx="4548187" cy="3411538"/>
          </a:xfrm>
          <a:solidFill>
            <a:srgbClr val="FFFFFF"/>
          </a:solidFill>
          <a:ln/>
        </p:spPr>
      </p:sp>
      <p:sp>
        <p:nvSpPr>
          <p:cNvPr id="74755" name="Rectangle 3"/>
          <p:cNvSpPr>
            <a:spLocks noChangeArrowheads="1"/>
          </p:cNvSpPr>
          <p:nvPr>
            <p:ph type="body" idx="1"/>
          </p:nvPr>
        </p:nvSpPr>
        <p:spPr>
          <a:solidFill>
            <a:srgbClr val="FFFFFF"/>
          </a:solidFill>
          <a:ln>
            <a:solidFill>
              <a:srgbClr val="000000"/>
            </a:solidFill>
          </a:ln>
        </p:spPr>
        <p:txBody>
          <a:bodyPr/>
          <a:lstStyle/>
          <a:p>
            <a:pPr eaLnBrk="1" hangingPunct="1">
              <a:buFontTx/>
              <a:buChar char="•"/>
            </a:pPr>
            <a:r>
              <a:rPr lang="en-US" smtClean="0">
                <a:latin typeface="Arial" charset="0"/>
              </a:rPr>
              <a:t>The average CD4 T cell count in HIV-1 uninfected Ethiopians reportedly ranged from 591 × 10*6 to 775 × 10*6 cells/L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noTextEdit="1"/>
          </p:cNvSpPr>
          <p:nvPr>
            <p:ph type="sldImg"/>
          </p:nvPr>
        </p:nvSpPr>
        <p:spPr>
          <a:xfrm>
            <a:off x="992188" y="768350"/>
            <a:ext cx="5114925" cy="3836988"/>
          </a:xfrm>
          <a:ln/>
        </p:spPr>
      </p:sp>
      <p:sp>
        <p:nvSpPr>
          <p:cNvPr id="59395" name="Rectangle 3"/>
          <p:cNvSpPr>
            <a:spLocks noGrp="1" noChangeArrowheads="1"/>
          </p:cNvSpPr>
          <p:nvPr>
            <p:ph type="body" idx="1"/>
          </p:nvPr>
        </p:nvSpPr>
        <p:spPr>
          <a:noFill/>
          <a:ln/>
        </p:spPr>
        <p:txBody>
          <a:bodyPr/>
          <a:lstStyle/>
          <a:p>
            <a:pPr eaLnBrk="1" hangingPunct="1">
              <a:buFontTx/>
              <a:buChar char="•"/>
            </a:pPr>
            <a:r>
              <a:rPr lang="en-US" smtClean="0">
                <a:latin typeface="Arial" charset="0"/>
              </a:rPr>
              <a:t>The phenotype (or physical appearance/structure) of HIV</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noTextEdit="1"/>
          </p:cNvSpPr>
          <p:nvPr>
            <p:ph type="sldImg"/>
          </p:nvPr>
        </p:nvSpPr>
        <p:spPr>
          <a:xfrm>
            <a:off x="1316038" y="1193800"/>
            <a:ext cx="4548187" cy="3411538"/>
          </a:xfrm>
          <a:solidFill>
            <a:srgbClr val="FFFFFF"/>
          </a:solidFill>
          <a:ln/>
        </p:spPr>
      </p:sp>
      <p:sp>
        <p:nvSpPr>
          <p:cNvPr id="60419" name="Rectangle 3"/>
          <p:cNvSpPr>
            <a:spLocks noChangeArrowheads="1"/>
          </p:cNvSpPr>
          <p:nvPr>
            <p:ph type="body" idx="1"/>
          </p:nvPr>
        </p:nvSpPr>
        <p:spPr>
          <a:solidFill>
            <a:srgbClr val="FFFFFF"/>
          </a:solidFill>
          <a:ln>
            <a:solidFill>
              <a:srgbClr val="000000"/>
            </a:solidFill>
          </a:ln>
        </p:spPr>
        <p:txBody>
          <a:bodyPr/>
          <a:lstStyle/>
          <a:p>
            <a:pPr eaLnBrk="1" hangingPunct="1">
              <a:buFontTx/>
              <a:buChar char="•"/>
            </a:pPr>
            <a:r>
              <a:rPr lang="en-US" smtClean="0">
                <a:latin typeface="Arial" charset="0"/>
              </a:rPr>
              <a:t>This picture shows HIV’s attachment and entry into a host cell. The gp-120 protein attaches to a CD4 receptor. The gp-41 is exposed for attachment to the host cell, and fusion of the cell membrane with the viral envelope starts. </a:t>
            </a:r>
          </a:p>
          <a:p>
            <a:pPr eaLnBrk="1" hangingPunct="1">
              <a:buFontTx/>
              <a:buChar char="•"/>
            </a:pPr>
            <a:endParaRPr lang="en-US" smtClean="0">
              <a:latin typeface="Arial" charset="0"/>
            </a:endParaRPr>
          </a:p>
          <a:p>
            <a:pPr eaLnBrk="1" hangingPunct="1">
              <a:buFontTx/>
              <a:buChar char="•"/>
            </a:pPr>
            <a:r>
              <a:rPr lang="en-US" smtClean="0">
                <a:latin typeface="Arial" charset="0"/>
              </a:rPr>
              <a:t>Source: </a:t>
            </a:r>
            <a:r>
              <a:rPr kumimoji="1" lang="en-US" sz="1400" smtClean="0">
                <a:latin typeface="Arial" charset="0"/>
              </a:rPr>
              <a:t>Levy JA. I</a:t>
            </a:r>
            <a:r>
              <a:rPr lang="en-US" smtClean="0">
                <a:latin typeface="Arial" charset="0"/>
              </a:rPr>
              <a:t>nfection by human immunodeficiency virus--CD4 is not enough.</a:t>
            </a:r>
            <a:r>
              <a:rPr kumimoji="1" lang="en-US" sz="1400" smtClean="0">
                <a:latin typeface="Arial" charset="0"/>
              </a:rPr>
              <a:t> </a:t>
            </a:r>
            <a:r>
              <a:rPr kumimoji="1" lang="en-US" sz="1400" i="1" smtClean="0">
                <a:latin typeface="Arial" charset="0"/>
              </a:rPr>
              <a:t>New Eng J Med</a:t>
            </a:r>
            <a:r>
              <a:rPr kumimoji="1" lang="en-US" sz="1400" smtClean="0">
                <a:latin typeface="Arial" charset="0"/>
              </a:rPr>
              <a:t>, 335(20); 1528-1530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noTextEdit="1"/>
          </p:cNvSpPr>
          <p:nvPr>
            <p:ph type="sldImg"/>
          </p:nvPr>
        </p:nvSpPr>
        <p:spPr>
          <a:xfrm>
            <a:off x="1316038" y="1193800"/>
            <a:ext cx="4548187" cy="3411538"/>
          </a:xfrm>
          <a:solidFill>
            <a:srgbClr val="FFFFFF"/>
          </a:solidFill>
          <a:ln/>
        </p:spPr>
      </p:sp>
      <p:sp>
        <p:nvSpPr>
          <p:cNvPr id="61443" name="Rectangle 3"/>
          <p:cNvSpPr>
            <a:spLocks noChangeArrowheads="1"/>
          </p:cNvSpPr>
          <p:nvPr>
            <p:ph type="body" idx="1"/>
          </p:nvPr>
        </p:nvSpPr>
        <p:spPr>
          <a:solidFill>
            <a:srgbClr val="FFFFFF"/>
          </a:solidFill>
          <a:ln>
            <a:solidFill>
              <a:srgbClr val="000000"/>
            </a:solidFill>
          </a:ln>
        </p:spPr>
        <p:txBody>
          <a:bodyPr/>
          <a:lstStyle/>
          <a:p>
            <a:pPr marL="228600" indent="-228600" eaLnBrk="1" hangingPunct="1">
              <a:buFontTx/>
              <a:buChar char="•"/>
            </a:pPr>
            <a:r>
              <a:rPr lang="en-US" smtClean="0">
                <a:latin typeface="Arial" charset="0"/>
              </a:rPr>
              <a:t>Now a review of the lifecycle steps in more detail: For attachment and entry into the human cells, HIV use normal proteins on the surface of human cells.</a:t>
            </a:r>
          </a:p>
          <a:p>
            <a:pPr marL="685800" lvl="1" indent="-228600" eaLnBrk="1" hangingPunct="1">
              <a:buFontTx/>
              <a:buAutoNum type="arabicPeriod"/>
            </a:pPr>
            <a:r>
              <a:rPr lang="en-US" smtClean="0">
                <a:latin typeface="Arial" charset="0"/>
              </a:rPr>
              <a:t>HIV attaches to the CD4 cell protein. These receptors occur on CD4 cells, monocyte, and macrophages </a:t>
            </a:r>
          </a:p>
          <a:p>
            <a:pPr marL="685800" lvl="1" indent="-228600" eaLnBrk="1" hangingPunct="1">
              <a:buFontTx/>
              <a:buAutoNum type="arabicPeriod"/>
            </a:pPr>
            <a:r>
              <a:rPr lang="en-US" smtClean="0">
                <a:latin typeface="Arial" charset="0"/>
              </a:rPr>
              <a:t>As second step in entry, HIV binds to co-receptors, which are normally receptors for chemokines.  A mutant CCR5 receptor gene that prevents the virus from binding to the cell has been discovered. Homozygosity for this mutant gene is strongly protective against HIV infection.  Heterozygous people are not protected from infection but the disease may take longer to develop.</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992188" y="768350"/>
            <a:ext cx="5114925" cy="3836988"/>
          </a:xfrm>
          <a:ln/>
        </p:spPr>
      </p:sp>
      <p:sp>
        <p:nvSpPr>
          <p:cNvPr id="62467" name="Notes Placeholder 2"/>
          <p:cNvSpPr>
            <a:spLocks noGrp="1"/>
          </p:cNvSpPr>
          <p:nvPr>
            <p:ph type="body" idx="1"/>
          </p:nvPr>
        </p:nvSpPr>
        <p:spPr>
          <a:noFill/>
          <a:ln/>
        </p:spPr>
        <p:txBody>
          <a:bodyPr/>
          <a:lstStyle/>
          <a:p>
            <a:r>
              <a:rPr lang="en-US" smtClean="0">
                <a:latin typeface="Arial" charset="0"/>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noTextEdit="1"/>
          </p:cNvSpPr>
          <p:nvPr>
            <p:ph type="sldImg"/>
          </p:nvPr>
        </p:nvSpPr>
        <p:spPr>
          <a:xfrm>
            <a:off x="1316038" y="1193800"/>
            <a:ext cx="4548187" cy="3411538"/>
          </a:xfrm>
          <a:solidFill>
            <a:srgbClr val="FFFFFF"/>
          </a:solidFill>
          <a:ln/>
        </p:spPr>
      </p:sp>
      <p:sp>
        <p:nvSpPr>
          <p:cNvPr id="63491" name="Rectangle 3"/>
          <p:cNvSpPr>
            <a:spLocks noChangeArrowheads="1"/>
          </p:cNvSpPr>
          <p:nvPr>
            <p:ph type="body" idx="1"/>
          </p:nvPr>
        </p:nvSpPr>
        <p:spPr>
          <a:solidFill>
            <a:srgbClr val="FFFFFF"/>
          </a:solidFill>
          <a:ln>
            <a:solidFill>
              <a:srgbClr val="000000"/>
            </a:solidFill>
          </a:ln>
        </p:spPr>
        <p:txBody>
          <a:bodyPr/>
          <a:lstStyle/>
          <a:p>
            <a:pPr eaLnBrk="1" hangingPunct="1">
              <a:buFontTx/>
              <a:buChar char="•"/>
            </a:pPr>
            <a:r>
              <a:rPr lang="en-US" smtClean="0">
                <a:latin typeface="Arial" charset="0"/>
              </a:rPr>
              <a:t>The extremely high rates of viral replication results in every possible point mutation in the viral genome arising daily.  In any given patient, the virus usually varies by 1-6% in the env gene, for example.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noTextEdit="1"/>
          </p:cNvSpPr>
          <p:nvPr>
            <p:ph type="sldImg"/>
          </p:nvPr>
        </p:nvSpPr>
        <p:spPr>
          <a:xfrm>
            <a:off x="992188" y="768350"/>
            <a:ext cx="5114925" cy="3836988"/>
          </a:xfrm>
          <a:ln/>
        </p:spPr>
      </p:sp>
      <p:sp>
        <p:nvSpPr>
          <p:cNvPr id="64515" name="Rectangle 3"/>
          <p:cNvSpPr>
            <a:spLocks noGrp="1" noChangeArrowheads="1"/>
          </p:cNvSpPr>
          <p:nvPr>
            <p:ph type="body" idx="1"/>
          </p:nvPr>
        </p:nvSpPr>
        <p:spPr>
          <a:xfrm>
            <a:off x="709613" y="4860925"/>
            <a:ext cx="5680075" cy="4605338"/>
          </a:xfrm>
          <a:noFill/>
          <a:ln/>
        </p:spPr>
        <p:txBody>
          <a:bodyPr/>
          <a:lstStyle/>
          <a:p>
            <a:pPr eaLnBrk="1" hangingPunct="1">
              <a:buFontTx/>
              <a:buChar char="•"/>
            </a:pPr>
            <a:r>
              <a:rPr lang="en-US" smtClean="0">
                <a:latin typeface="Arial" charset="0"/>
              </a:rPr>
              <a:t>This is an important slide representing the adaptive immune response, which is the main response to HIV (as opposed to the innate immune response).  </a:t>
            </a:r>
          </a:p>
          <a:p>
            <a:pPr eaLnBrk="1" hangingPunct="1">
              <a:buFontTx/>
              <a:buChar char="•"/>
            </a:pPr>
            <a:r>
              <a:rPr lang="en-US" smtClean="0">
                <a:latin typeface="Arial" charset="0"/>
              </a:rPr>
              <a:t>The adaptive immune response is divided into two types: the cell-mediated (cytotoxic t-cell) type and the humoral (antibody-mediated) type.  In general, the location of the infection (intracellular or extracellular) determines the type of adaptive immune response. </a:t>
            </a:r>
          </a:p>
          <a:p>
            <a:pPr eaLnBrk="1" hangingPunct="1">
              <a:buFontTx/>
              <a:buChar char="•"/>
            </a:pPr>
            <a:r>
              <a:rPr lang="en-US" smtClean="0">
                <a:latin typeface="Arial" charset="0"/>
              </a:rPr>
              <a:t>Intracellular infections stimulate a cell-mediated response that will ultimately kill the infected cell.  This is mediated by T8 cells, and utilizes the MHC I system.</a:t>
            </a:r>
          </a:p>
          <a:p>
            <a:pPr eaLnBrk="1" hangingPunct="1">
              <a:buFontTx/>
              <a:buChar char="•"/>
            </a:pPr>
            <a:r>
              <a:rPr lang="en-US" smtClean="0">
                <a:latin typeface="Arial" charset="0"/>
              </a:rPr>
              <a:t>Extracellular infections stimulate a humoral response that will help contain these free antigens.  Some extracellular antigens will be picked up by APC and be presented by way of MHCII to the Thc, which will further differentiate into either TH1 or TH2.</a:t>
            </a:r>
          </a:p>
          <a:p>
            <a:pPr eaLnBrk="1" hangingPunct="1">
              <a:buFontTx/>
              <a:buChar char="•"/>
            </a:pPr>
            <a:r>
              <a:rPr lang="en-US" smtClean="0">
                <a:latin typeface="Arial" charset="0"/>
              </a:rPr>
              <a:t>TH1 in turn will augment the cell-mediated response and Th2 augments the humoral.</a:t>
            </a:r>
          </a:p>
          <a:p>
            <a:pPr eaLnBrk="1" hangingPunct="1">
              <a:buFontTx/>
              <a:buChar char="•"/>
            </a:pPr>
            <a:r>
              <a:rPr lang="en-US" smtClean="0">
                <a:latin typeface="Arial" charset="0"/>
              </a:rPr>
              <a:t>CENTRAL TO THE ADAPTIVE IMMUNE RESPONSE IS THE TH4 CELL. BECAUSE HIV DEPLETES AND DISTRUPTS THE FUNCTION OF THIS CELL, ADAPTIVE IMMUNITY IS IMPAIRED.</a:t>
            </a:r>
          </a:p>
          <a:p>
            <a:pPr eaLnBrk="1" hangingPunct="1">
              <a:buFontTx/>
              <a:buChar char="•"/>
            </a:pPr>
            <a:r>
              <a:rPr lang="en-US" smtClean="0">
                <a:latin typeface="Arial" charset="0"/>
              </a:rPr>
              <a:t>APC = antigen presenting cell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noTextEdit="1"/>
          </p:cNvSpPr>
          <p:nvPr>
            <p:ph type="sldImg"/>
          </p:nvPr>
        </p:nvSpPr>
        <p:spPr>
          <a:xfrm>
            <a:off x="1316038" y="1193800"/>
            <a:ext cx="4548187" cy="3411538"/>
          </a:xfrm>
          <a:solidFill>
            <a:srgbClr val="FFFFFF"/>
          </a:solidFill>
          <a:ln/>
        </p:spPr>
      </p:sp>
      <p:sp>
        <p:nvSpPr>
          <p:cNvPr id="65539" name="Rectangle 3"/>
          <p:cNvSpPr>
            <a:spLocks noChangeArrowheads="1"/>
          </p:cNvSpPr>
          <p:nvPr>
            <p:ph type="body" idx="1"/>
          </p:nvPr>
        </p:nvSpPr>
        <p:spPr>
          <a:solidFill>
            <a:srgbClr val="FFFFFF"/>
          </a:solidFill>
          <a:ln>
            <a:solidFill>
              <a:srgbClr val="000000"/>
            </a:solidFill>
          </a:ln>
        </p:spPr>
        <p:txBody>
          <a:bodyPr/>
          <a:lstStyle/>
          <a:p>
            <a:pPr eaLnBrk="1" hangingPunct="1">
              <a:buFontTx/>
              <a:buChar char="•"/>
            </a:pPr>
            <a:r>
              <a:rPr lang="en-US" smtClean="0">
                <a:latin typeface="Arial" charset="0"/>
              </a:rPr>
              <a:t>While the host mounts an immune response, the virus employ mechanisms to evade the host’s response.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noTextEdit="1"/>
          </p:cNvSpPr>
          <p:nvPr>
            <p:ph type="sldImg"/>
          </p:nvPr>
        </p:nvSpPr>
        <p:spPr>
          <a:xfrm>
            <a:off x="992188" y="768350"/>
            <a:ext cx="5114925" cy="3836988"/>
          </a:xfrm>
          <a:ln/>
        </p:spPr>
      </p:sp>
      <p:sp>
        <p:nvSpPr>
          <p:cNvPr id="66563" name="Rectangle 3"/>
          <p:cNvSpPr>
            <a:spLocks noGrp="1" noChangeArrowheads="1"/>
          </p:cNvSpPr>
          <p:nvPr>
            <p:ph type="body" idx="1"/>
          </p:nvPr>
        </p:nvSpPr>
        <p:spPr>
          <a:noFill/>
          <a:ln/>
        </p:spPr>
        <p:txBody>
          <a:bodyPr/>
          <a:lstStyle/>
          <a:p>
            <a:pPr eaLnBrk="1" hangingPunct="1">
              <a:buFontTx/>
              <a:buChar char="•"/>
            </a:pPr>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5042" name="Rectangle 2"/>
          <p:cNvSpPr>
            <a:spLocks noGrp="1" noChangeArrowheads="1"/>
          </p:cNvSpPr>
          <p:nvPr>
            <p:ph type="ctrTitle"/>
          </p:nvPr>
        </p:nvSpPr>
        <p:spPr>
          <a:xfrm>
            <a:off x="685800" y="2130425"/>
            <a:ext cx="7772400" cy="1470025"/>
          </a:xfrm>
        </p:spPr>
        <p:txBody>
          <a:bodyPr/>
          <a:lstStyle>
            <a:lvl1pPr algn="ctr">
              <a:defRPr sz="4400"/>
            </a:lvl1pPr>
          </a:lstStyle>
          <a:p>
            <a:r>
              <a:rPr lang="en-US"/>
              <a:t>Click to edit Master title style</a:t>
            </a:r>
          </a:p>
        </p:txBody>
      </p:sp>
      <p:sp>
        <p:nvSpPr>
          <p:cNvPr id="215043" name="Rectangle 3"/>
          <p:cNvSpPr>
            <a:spLocks noGrp="1" noChangeArrowheads="1"/>
          </p:cNvSpPr>
          <p:nvPr>
            <p:ph type="subTitle" idx="1"/>
          </p:nvPr>
        </p:nvSpPr>
        <p:spPr>
          <a:xfrm>
            <a:off x="1371600" y="4076700"/>
            <a:ext cx="6400800" cy="1562100"/>
          </a:xfrm>
        </p:spPr>
        <p:txBody>
          <a:bodyPr/>
          <a:lstStyle>
            <a:lvl1pPr marL="0" indent="0" algn="ctr">
              <a:buFont typeface="Symbol" pitchFamily="18" charset="2"/>
              <a:buNone/>
              <a:defRPr sz="3200"/>
            </a:lvl1pPr>
          </a:lstStyle>
          <a:p>
            <a:r>
              <a:rPr lang="en-US"/>
              <a:t>Unit </a:t>
            </a:r>
          </a:p>
          <a:p>
            <a:r>
              <a:rPr lang="en-US"/>
              <a:t>HIV Care and ART: A Course for Physicians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p:txBody>
          <a:bodyPr/>
          <a:lstStyle>
            <a:lvl1pPr>
              <a:defRPr/>
            </a:lvl1pPr>
          </a:lstStyle>
          <a:p>
            <a:pPr>
              <a:defRPr/>
            </a:pPr>
            <a:fld id="{9030A965-CCF0-4916-B3DD-9C03425B1BB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p:txBody>
          <a:bodyPr/>
          <a:lstStyle>
            <a:lvl1pPr>
              <a:defRPr/>
            </a:lvl1pPr>
          </a:lstStyle>
          <a:p>
            <a:pPr>
              <a:defRPr/>
            </a:pPr>
            <a:fld id="{E37B2A29-9DDB-45E1-8684-0B685F94FD0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5C105867-4B83-475C-988C-3896A82C40E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24E8BBA1-C99D-49E2-8C4C-E3AD52D6B05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96DA248E-E3DA-478E-98E9-5D005C6900A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1D666F48-E4B3-4C7A-9E31-141373BC521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F5CCAC97-87B8-4D9C-B4F4-CC80CB733C3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9B85113A-4523-4636-BC32-B062432BDB4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8ADE12CF-2232-4244-9407-4A03A4BBA55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21A4C153-5D8D-4CCF-B03A-AF5F237DE7D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p:txBody>
          <a:bodyPr/>
          <a:lstStyle>
            <a:lvl1pPr>
              <a:defRPr/>
            </a:lvl1pPr>
          </a:lstStyle>
          <a:p>
            <a:pPr>
              <a:defRPr/>
            </a:pPr>
            <a:fld id="{B0901896-DCD7-4E00-B0AA-87E3D755F55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F2CCE1CB-F498-4EB2-9E5C-571DD71EF47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FEBE817C-5C83-4D50-BE3B-74B5AEE1EEB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2CE778BD-AFDE-4953-83A4-7FFE8DDD0059}"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10"/>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D19F6820-B235-4410-8769-16E6BC8A8926}" type="datetimeFigureOut">
              <a:rPr lang="fr-FR"/>
              <a:pPr>
                <a:defRPr/>
              </a:pPr>
              <a:t>29/04/2013</a:t>
            </a:fld>
            <a:endParaRPr lang="fr-CA"/>
          </a:p>
        </p:txBody>
      </p:sp>
      <p:sp>
        <p:nvSpPr>
          <p:cNvPr id="7" name="Footer Placeholder 18"/>
          <p:cNvSpPr>
            <a:spLocks noGrp="1"/>
          </p:cNvSpPr>
          <p:nvPr>
            <p:ph type="ftr" sz="quarter" idx="11"/>
          </p:nvPr>
        </p:nvSpPr>
        <p:spPr/>
        <p:txBody>
          <a:bodyPr/>
          <a:lstStyle>
            <a:lvl1pPr>
              <a:defRPr/>
            </a:lvl1pPr>
          </a:lstStyle>
          <a:p>
            <a:pPr>
              <a:defRPr/>
            </a:pPr>
            <a:endParaRPr lang="fr-CA"/>
          </a:p>
        </p:txBody>
      </p:sp>
      <p:sp>
        <p:nvSpPr>
          <p:cNvPr id="8" name="Slide Number Placeholder 26"/>
          <p:cNvSpPr>
            <a:spLocks noGrp="1"/>
          </p:cNvSpPr>
          <p:nvPr>
            <p:ph type="sldNum" sz="quarter" idx="12"/>
          </p:nvPr>
        </p:nvSpPr>
        <p:spPr/>
        <p:txBody>
          <a:bodyPr/>
          <a:lstStyle>
            <a:lvl1pPr>
              <a:defRPr/>
            </a:lvl1pPr>
          </a:lstStyle>
          <a:p>
            <a:pPr>
              <a:defRPr/>
            </a:pPr>
            <a:fld id="{404AB925-D1E7-4FF0-AE2A-3C4BFEC4222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0BB188-C935-4F96-841D-5B1FECA361DD}" type="datetimeFigureOut">
              <a:rPr lang="fr-FR"/>
              <a:pPr>
                <a:defRPr/>
              </a:pPr>
              <a:t>29/04/2013</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8592FDAD-91F9-4619-9F15-5EF456EDE91F}" type="slidenum">
              <a:rPr lang="en-US"/>
              <a:pPr>
                <a:defRPr/>
              </a:pPr>
              <a:t>‹#›</a:t>
            </a:fld>
            <a:endParaRPr lang="en-US"/>
          </a:p>
        </p:txBody>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8"/>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10"/>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A00F4DE4-E168-465C-AE45-F6D80A3F5879}" type="datetimeFigureOut">
              <a:rPr lang="fr-FR"/>
              <a:pPr>
                <a:defRPr/>
              </a:pPr>
              <a:t>29/04/2013</a:t>
            </a:fld>
            <a:endParaRPr lang="fr-CA"/>
          </a:p>
        </p:txBody>
      </p:sp>
      <p:sp>
        <p:nvSpPr>
          <p:cNvPr id="7" name="Footer Placeholder 4"/>
          <p:cNvSpPr>
            <a:spLocks noGrp="1"/>
          </p:cNvSpPr>
          <p:nvPr>
            <p:ph type="ftr" sz="quarter" idx="11"/>
          </p:nvPr>
        </p:nvSpPr>
        <p:spPr/>
        <p:txBody>
          <a:bodyPr/>
          <a:lstStyle>
            <a:lvl1pPr>
              <a:defRPr/>
            </a:lvl1pPr>
          </a:lstStyle>
          <a:p>
            <a:pPr>
              <a:defRPr/>
            </a:pPr>
            <a:endParaRPr lang="fr-CA"/>
          </a:p>
        </p:txBody>
      </p:sp>
      <p:sp>
        <p:nvSpPr>
          <p:cNvPr id="8" name="Slide Number Placeholder 5"/>
          <p:cNvSpPr>
            <a:spLocks noGrp="1"/>
          </p:cNvSpPr>
          <p:nvPr>
            <p:ph type="sldNum" sz="quarter" idx="12"/>
          </p:nvPr>
        </p:nvSpPr>
        <p:spPr/>
        <p:txBody>
          <a:bodyPr/>
          <a:lstStyle>
            <a:lvl1pPr>
              <a:defRPr/>
            </a:lvl1pPr>
          </a:lstStyle>
          <a:p>
            <a:pPr>
              <a:defRPr/>
            </a:pPr>
            <a:fld id="{4C0C48AC-C143-4580-933C-C5FFFF5AB66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B0D37B3E-7006-4DF3-84E6-3EF59530125B}" type="datetimeFigureOut">
              <a:rPr lang="fr-FR"/>
              <a:pPr>
                <a:defRPr/>
              </a:pPr>
              <a:t>29/04/2013</a:t>
            </a:fld>
            <a:endParaRPr lang="fr-CA"/>
          </a:p>
        </p:txBody>
      </p:sp>
      <p:sp>
        <p:nvSpPr>
          <p:cNvPr id="6" name="Footer Placeholder 5"/>
          <p:cNvSpPr>
            <a:spLocks noGrp="1"/>
          </p:cNvSpPr>
          <p:nvPr>
            <p:ph type="ftr" sz="quarter" idx="11"/>
          </p:nvPr>
        </p:nvSpPr>
        <p:spPr/>
        <p:txBody>
          <a:bodyPr/>
          <a:lstStyle>
            <a:lvl1pPr>
              <a:defRPr/>
            </a:lvl1pPr>
          </a:lstStyle>
          <a:p>
            <a:pPr>
              <a:defRPr/>
            </a:pPr>
            <a:endParaRPr lang="fr-CA"/>
          </a:p>
        </p:txBody>
      </p:sp>
      <p:sp>
        <p:nvSpPr>
          <p:cNvPr id="7" name="Slide Number Placeholder 6"/>
          <p:cNvSpPr>
            <a:spLocks noGrp="1"/>
          </p:cNvSpPr>
          <p:nvPr>
            <p:ph type="sldNum" sz="quarter" idx="12"/>
          </p:nvPr>
        </p:nvSpPr>
        <p:spPr/>
        <p:txBody>
          <a:bodyPr/>
          <a:lstStyle>
            <a:lvl1pPr>
              <a:defRPr/>
            </a:lvl1pPr>
          </a:lstStyle>
          <a:p>
            <a:pPr>
              <a:defRPr/>
            </a:pPr>
            <a:fld id="{592FDEA9-0AA9-45A2-B565-E2C2BAB1B5EC}" type="slidenum">
              <a:rPr lang="en-US"/>
              <a:pPr>
                <a:defRPr/>
              </a:pPr>
              <a:t>‹#›</a:t>
            </a:fld>
            <a:endParaRPr lang="en-US"/>
          </a:p>
        </p:txBody>
      </p:sp>
    </p:spTree>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479C7D89-2B0A-4FF6-A7B5-2357349481C4}" type="datetimeFigureOut">
              <a:rPr lang="fr-FR"/>
              <a:pPr>
                <a:defRPr/>
              </a:pPr>
              <a:t>29/04/2013</a:t>
            </a:fld>
            <a:endParaRPr lang="fr-CA"/>
          </a:p>
        </p:txBody>
      </p:sp>
      <p:sp>
        <p:nvSpPr>
          <p:cNvPr id="8" name="Footer Placeholder 7"/>
          <p:cNvSpPr>
            <a:spLocks noGrp="1"/>
          </p:cNvSpPr>
          <p:nvPr>
            <p:ph type="ftr" sz="quarter" idx="11"/>
          </p:nvPr>
        </p:nvSpPr>
        <p:spPr/>
        <p:txBody>
          <a:bodyPr/>
          <a:lstStyle>
            <a:lvl1pPr>
              <a:defRPr/>
            </a:lvl1pPr>
          </a:lstStyle>
          <a:p>
            <a:pPr>
              <a:defRPr/>
            </a:pPr>
            <a:endParaRPr lang="fr-CA"/>
          </a:p>
        </p:txBody>
      </p:sp>
      <p:sp>
        <p:nvSpPr>
          <p:cNvPr id="9" name="Slide Number Placeholder 8"/>
          <p:cNvSpPr>
            <a:spLocks noGrp="1"/>
          </p:cNvSpPr>
          <p:nvPr>
            <p:ph type="sldNum" sz="quarter" idx="12"/>
          </p:nvPr>
        </p:nvSpPr>
        <p:spPr/>
        <p:txBody>
          <a:bodyPr/>
          <a:lstStyle>
            <a:lvl1pPr>
              <a:defRPr/>
            </a:lvl1pPr>
          </a:lstStyle>
          <a:p>
            <a:pPr>
              <a:defRPr/>
            </a:pPr>
            <a:fld id="{5B3BEBF8-8715-46B9-BAD2-8FDAF4FC746C}" type="slidenum">
              <a:rPr lang="en-US"/>
              <a:pPr>
                <a:defRPr/>
              </a:pPr>
              <a:t>‹#›</a:t>
            </a:fld>
            <a:endParaRPr lang="en-US"/>
          </a:p>
        </p:txBody>
      </p:sp>
    </p:spTree>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6"/>
          <p:cNvSpPr>
            <a:spLocks noGrp="1"/>
          </p:cNvSpPr>
          <p:nvPr>
            <p:ph type="dt" sz="half" idx="10"/>
          </p:nvPr>
        </p:nvSpPr>
        <p:spPr/>
        <p:txBody>
          <a:bodyPr/>
          <a:lstStyle>
            <a:lvl1pPr>
              <a:defRPr/>
            </a:lvl1pPr>
          </a:lstStyle>
          <a:p>
            <a:pPr>
              <a:defRPr/>
            </a:pPr>
            <a:fld id="{0FF8E68B-0473-4C6B-AABD-932C175DB830}" type="datetimeFigureOut">
              <a:rPr lang="fr-FR"/>
              <a:pPr>
                <a:defRPr/>
              </a:pPr>
              <a:t>29/04/2013</a:t>
            </a:fld>
            <a:endParaRPr lang="fr-CA"/>
          </a:p>
        </p:txBody>
      </p:sp>
      <p:sp>
        <p:nvSpPr>
          <p:cNvPr id="4" name="Slide Number Placeholder 7"/>
          <p:cNvSpPr>
            <a:spLocks noGrp="1"/>
          </p:cNvSpPr>
          <p:nvPr>
            <p:ph type="sldNum" sz="quarter" idx="11"/>
          </p:nvPr>
        </p:nvSpPr>
        <p:spPr/>
        <p:txBody>
          <a:bodyPr/>
          <a:lstStyle>
            <a:lvl1pPr>
              <a:defRPr/>
            </a:lvl1pPr>
          </a:lstStyle>
          <a:p>
            <a:pPr>
              <a:defRPr/>
            </a:pPr>
            <a:fld id="{6F66B192-0B25-4895-B82E-0BB0066EF4F5}" type="slidenum">
              <a:rPr lang="en-US"/>
              <a:pPr>
                <a:defRPr/>
              </a:pPr>
              <a:t>‹#›</a:t>
            </a:fld>
            <a:endParaRPr lang="en-US"/>
          </a:p>
        </p:txBody>
      </p:sp>
      <p:sp>
        <p:nvSpPr>
          <p:cNvPr id="5" name="Footer Placeholder 8"/>
          <p:cNvSpPr>
            <a:spLocks noGrp="1"/>
          </p:cNvSpPr>
          <p:nvPr>
            <p:ph type="ftr" sz="quarter" idx="12"/>
          </p:nvPr>
        </p:nvSpPr>
        <p:spPr/>
        <p:txBody>
          <a:bodyPr/>
          <a:lstStyle>
            <a:lvl1pPr>
              <a:defRPr/>
            </a:lvl1pPr>
          </a:lstStyle>
          <a:p>
            <a:pPr>
              <a:defRPr/>
            </a:pPr>
            <a:endParaRPr lang="fr-CA"/>
          </a:p>
        </p:txBody>
      </p:sp>
    </p:spTree>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E2BF83C-C353-4839-A263-3E597E706BAF}" type="datetimeFigureOut">
              <a:rPr lang="fr-FR"/>
              <a:pPr>
                <a:defRPr/>
              </a:pPr>
              <a:t>29/04/2013</a:t>
            </a:fld>
            <a:endParaRPr lang="fr-CA"/>
          </a:p>
        </p:txBody>
      </p:sp>
      <p:sp>
        <p:nvSpPr>
          <p:cNvPr id="3" name="Footer Placeholder 2"/>
          <p:cNvSpPr>
            <a:spLocks noGrp="1"/>
          </p:cNvSpPr>
          <p:nvPr>
            <p:ph type="ftr" sz="quarter" idx="11"/>
          </p:nvPr>
        </p:nvSpPr>
        <p:spPr/>
        <p:txBody>
          <a:bodyPr/>
          <a:lstStyle>
            <a:lvl1pPr>
              <a:defRPr/>
            </a:lvl1pPr>
          </a:lstStyle>
          <a:p>
            <a:pPr>
              <a:defRPr/>
            </a:pPr>
            <a:endParaRPr lang="fr-CA"/>
          </a:p>
        </p:txBody>
      </p:sp>
      <p:sp>
        <p:nvSpPr>
          <p:cNvPr id="4" name="Slide Number Placeholder 3"/>
          <p:cNvSpPr>
            <a:spLocks noGrp="1"/>
          </p:cNvSpPr>
          <p:nvPr>
            <p:ph type="sldNum" sz="quarter" idx="12"/>
          </p:nvPr>
        </p:nvSpPr>
        <p:spPr/>
        <p:txBody>
          <a:bodyPr/>
          <a:lstStyle>
            <a:lvl1pPr>
              <a:defRPr/>
            </a:lvl1pPr>
          </a:lstStyle>
          <a:p>
            <a:pPr>
              <a:defRPr/>
            </a:pPr>
            <a:fld id="{AAFD290F-F9AB-477A-B107-246B69792BB9}" type="slidenum">
              <a:rPr lang="en-US"/>
              <a:pPr>
                <a:defRPr/>
              </a:pPr>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p:txBody>
          <a:bodyPr/>
          <a:lstStyle>
            <a:lvl1pPr>
              <a:defRPr/>
            </a:lvl1pPr>
          </a:lstStyle>
          <a:p>
            <a:pPr>
              <a:defRPr/>
            </a:pPr>
            <a:fld id="{CD9764ED-6959-4482-AE7C-7E45F884ABA5}"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1EFA9A71-7C4F-49EB-834B-98938B2541DF}" type="datetimeFigureOut">
              <a:rPr lang="fr-FR"/>
              <a:pPr>
                <a:defRPr/>
              </a:pPr>
              <a:t>29/04/2013</a:t>
            </a:fld>
            <a:endParaRPr lang="fr-CA"/>
          </a:p>
        </p:txBody>
      </p:sp>
      <p:sp>
        <p:nvSpPr>
          <p:cNvPr id="6" name="Footer Placeholder 5"/>
          <p:cNvSpPr>
            <a:spLocks noGrp="1"/>
          </p:cNvSpPr>
          <p:nvPr>
            <p:ph type="ftr" sz="quarter" idx="11"/>
          </p:nvPr>
        </p:nvSpPr>
        <p:spPr/>
        <p:txBody>
          <a:bodyPr/>
          <a:lstStyle>
            <a:lvl1pPr>
              <a:defRPr/>
            </a:lvl1pPr>
          </a:lstStyle>
          <a:p>
            <a:pPr>
              <a:defRPr/>
            </a:pPr>
            <a:endParaRPr lang="fr-CA"/>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833F2183-7995-47C0-8D52-EF4E5B54EA41}" type="slidenum">
              <a:rPr lang="en-US"/>
              <a:pPr>
                <a:defRPr/>
              </a:pPr>
              <a:t>‹#›</a:t>
            </a:fld>
            <a:endParaRPr lang="en-US"/>
          </a:p>
        </p:txBody>
      </p:sp>
    </p:spTree>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A584957-DD8C-4DEC-B115-5066C89388F9}" type="datetimeFigureOut">
              <a:rPr lang="fr-FR"/>
              <a:pPr>
                <a:defRPr/>
              </a:pPr>
              <a:t>29/04/2013</a:t>
            </a:fld>
            <a:endParaRPr lang="fr-CA"/>
          </a:p>
        </p:txBody>
      </p:sp>
      <p:sp>
        <p:nvSpPr>
          <p:cNvPr id="6" name="Footer Placeholder 5"/>
          <p:cNvSpPr>
            <a:spLocks noGrp="1"/>
          </p:cNvSpPr>
          <p:nvPr>
            <p:ph type="ftr" sz="quarter" idx="11"/>
          </p:nvPr>
        </p:nvSpPr>
        <p:spPr/>
        <p:txBody>
          <a:bodyPr/>
          <a:lstStyle>
            <a:lvl1pPr>
              <a:defRPr/>
            </a:lvl1pPr>
          </a:lstStyle>
          <a:p>
            <a:pPr>
              <a:defRPr/>
            </a:pPr>
            <a:endParaRPr lang="fr-CA"/>
          </a:p>
        </p:txBody>
      </p:sp>
      <p:sp>
        <p:nvSpPr>
          <p:cNvPr id="7" name="Slide Number Placeholder 6"/>
          <p:cNvSpPr>
            <a:spLocks noGrp="1"/>
          </p:cNvSpPr>
          <p:nvPr>
            <p:ph type="sldNum" sz="quarter" idx="12"/>
          </p:nvPr>
        </p:nvSpPr>
        <p:spPr/>
        <p:txBody>
          <a:bodyPr/>
          <a:lstStyle>
            <a:lvl1pPr>
              <a:defRPr/>
            </a:lvl1pPr>
          </a:lstStyle>
          <a:p>
            <a:pPr>
              <a:defRPr/>
            </a:pPr>
            <a:fld id="{F789C444-B4FF-44AC-9CB1-CD3CB3A54D45}" type="slidenum">
              <a:rPr lang="en-US"/>
              <a:pPr>
                <a:defRPr/>
              </a:pPr>
              <a:t>‹#›</a:t>
            </a:fld>
            <a:endParaRPr lang="en-US"/>
          </a:p>
        </p:txBody>
      </p:sp>
    </p:spTree>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5FA99E-40F9-4364-B112-A3B693979401}" type="datetimeFigureOut">
              <a:rPr lang="fr-FR"/>
              <a:pPr>
                <a:defRPr/>
              </a:pPr>
              <a:t>29/04/2013</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56331EB5-CABF-4A36-9DA2-8237A51E8E78}" type="slidenum">
              <a:rPr lang="en-US"/>
              <a:pPr>
                <a:defRPr/>
              </a:pPr>
              <a:t>‹#›</a:t>
            </a:fld>
            <a:endParaRPr lang="en-US"/>
          </a:p>
        </p:txBody>
      </p:sp>
    </p:spTree>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73516A-1634-45FC-844E-7C5199D52631}" type="datetimeFigureOut">
              <a:rPr lang="fr-FR"/>
              <a:pPr>
                <a:defRPr/>
              </a:pPr>
              <a:t>29/04/2013</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F2E322FE-DA25-4285-B15D-767452CED333}" type="slidenum">
              <a:rPr lang="en-US"/>
              <a:pPr>
                <a:defRPr/>
              </a:pPr>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p:txBody>
          <a:bodyPr/>
          <a:lstStyle>
            <a:lvl1pPr>
              <a:defRPr/>
            </a:lvl1pPr>
          </a:lstStyle>
          <a:p>
            <a:pPr>
              <a:defRPr/>
            </a:pPr>
            <a:fld id="{B8868979-341C-4A98-A7F3-00FDF93BEC8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p:txBody>
          <a:bodyPr/>
          <a:lstStyle>
            <a:lvl1pPr>
              <a:defRPr/>
            </a:lvl1pPr>
          </a:lstStyle>
          <a:p>
            <a:pPr>
              <a:defRPr/>
            </a:pPr>
            <a:fld id="{E61658D9-FA2C-4885-9768-97B3E81EDE8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p:txBody>
          <a:bodyPr/>
          <a:lstStyle>
            <a:lvl1pPr>
              <a:defRPr/>
            </a:lvl1pPr>
          </a:lstStyle>
          <a:p>
            <a:pPr>
              <a:defRPr/>
            </a:pPr>
            <a:fld id="{ADEE4E01-F369-44A9-BDEC-35F8C164585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p:txBody>
          <a:bodyPr/>
          <a:lstStyle>
            <a:lvl1pPr>
              <a:defRPr/>
            </a:lvl1pPr>
          </a:lstStyle>
          <a:p>
            <a:pPr>
              <a:defRPr/>
            </a:pPr>
            <a:fld id="{EA99B1ED-3F0B-4C98-8519-9FD595F7A14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p:txBody>
          <a:bodyPr/>
          <a:lstStyle>
            <a:lvl1pPr>
              <a:defRPr/>
            </a:lvl1pPr>
          </a:lstStyle>
          <a:p>
            <a:pPr>
              <a:defRPr/>
            </a:pPr>
            <a:fld id="{088DEC4C-67C4-4B93-B619-DF5ACA1F0AB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p:txBody>
          <a:bodyPr/>
          <a:lstStyle>
            <a:lvl1pPr>
              <a:defRPr/>
            </a:lvl1pPr>
          </a:lstStyle>
          <a:p>
            <a:pPr>
              <a:defRPr/>
            </a:pPr>
            <a:fld id="{3CAB26C4-6756-4346-A981-323AE815AF3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096962"/>
          </a:xfrm>
          <a:prstGeom prst="rect">
            <a:avLst/>
          </a:prstGeom>
          <a:noFill/>
          <a:ln w="9525">
            <a:noFill/>
            <a:miter lim="800000"/>
            <a:headEnd/>
            <a:tailEnd/>
          </a:ln>
        </p:spPr>
        <p:txBody>
          <a:bodyPr vert="horz" wrap="square" lIns="91421" tIns="45712" rIns="91421" bIns="45712"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21" tIns="45712" rIns="91421"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4021" name="Line 5"/>
          <p:cNvSpPr>
            <a:spLocks noChangeShapeType="1"/>
          </p:cNvSpPr>
          <p:nvPr/>
        </p:nvSpPr>
        <p:spPr bwMode="auto">
          <a:xfrm>
            <a:off x="457200" y="1371600"/>
            <a:ext cx="8229600" cy="0"/>
          </a:xfrm>
          <a:prstGeom prst="line">
            <a:avLst/>
          </a:prstGeom>
          <a:noFill/>
          <a:ln w="19050">
            <a:solidFill>
              <a:schemeClr val="tx1"/>
            </a:solidFill>
            <a:round/>
            <a:headEnd/>
            <a:tailEnd/>
          </a:ln>
          <a:effectLst/>
        </p:spPr>
        <p:txBody>
          <a:bodyPr/>
          <a:lstStyle/>
          <a:p>
            <a:pPr>
              <a:defRPr/>
            </a:pPr>
            <a:endParaRPr lang="en-US">
              <a:latin typeface="Arial" pitchFamily="34" charset="0"/>
            </a:endParaRPr>
          </a:p>
        </p:txBody>
      </p:sp>
      <p:sp>
        <p:nvSpPr>
          <p:cNvPr id="214025"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F9596F3F-8D91-4EDB-B160-DC66901086D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14" r:id="rId1"/>
    <p:sldLayoutId id="2147484715" r:id="rId2"/>
    <p:sldLayoutId id="2147484716" r:id="rId3"/>
    <p:sldLayoutId id="2147484717" r:id="rId4"/>
    <p:sldLayoutId id="2147484718" r:id="rId5"/>
    <p:sldLayoutId id="2147484719" r:id="rId6"/>
    <p:sldLayoutId id="2147484720" r:id="rId7"/>
    <p:sldLayoutId id="2147484721" r:id="rId8"/>
    <p:sldLayoutId id="2147484722" r:id="rId9"/>
    <p:sldLayoutId id="2147484723" r:id="rId10"/>
    <p:sldLayoutId id="2147484724" r:id="rId11"/>
  </p:sldLayoutIdLst>
  <p:hf sldNum="0" hdr="0" ftr="0" dt="0"/>
  <p:txStyles>
    <p:titleStyle>
      <a:lvl1pPr algn="l" rtl="0" eaLnBrk="0" fontAlgn="base" hangingPunct="0">
        <a:spcBef>
          <a:spcPct val="0"/>
        </a:spcBef>
        <a:spcAft>
          <a:spcPct val="0"/>
        </a:spcAft>
        <a:defRPr sz="3600">
          <a:solidFill>
            <a:srgbClr val="3333CC"/>
          </a:solidFill>
          <a:latin typeface="+mj-lt"/>
          <a:ea typeface="+mj-ea"/>
          <a:cs typeface="+mj-cs"/>
        </a:defRPr>
      </a:lvl1pPr>
      <a:lvl2pPr algn="l" rtl="0" eaLnBrk="0" fontAlgn="base" hangingPunct="0">
        <a:spcBef>
          <a:spcPct val="0"/>
        </a:spcBef>
        <a:spcAft>
          <a:spcPct val="0"/>
        </a:spcAft>
        <a:defRPr sz="3600">
          <a:solidFill>
            <a:srgbClr val="3333CC"/>
          </a:solidFill>
          <a:latin typeface="Arial" pitchFamily="34" charset="0"/>
        </a:defRPr>
      </a:lvl2pPr>
      <a:lvl3pPr algn="l" rtl="0" eaLnBrk="0" fontAlgn="base" hangingPunct="0">
        <a:spcBef>
          <a:spcPct val="0"/>
        </a:spcBef>
        <a:spcAft>
          <a:spcPct val="0"/>
        </a:spcAft>
        <a:defRPr sz="3600">
          <a:solidFill>
            <a:srgbClr val="3333CC"/>
          </a:solidFill>
          <a:latin typeface="Arial" pitchFamily="34" charset="0"/>
        </a:defRPr>
      </a:lvl3pPr>
      <a:lvl4pPr algn="l" rtl="0" eaLnBrk="0" fontAlgn="base" hangingPunct="0">
        <a:spcBef>
          <a:spcPct val="0"/>
        </a:spcBef>
        <a:spcAft>
          <a:spcPct val="0"/>
        </a:spcAft>
        <a:defRPr sz="3600">
          <a:solidFill>
            <a:srgbClr val="3333CC"/>
          </a:solidFill>
          <a:latin typeface="Arial" pitchFamily="34" charset="0"/>
        </a:defRPr>
      </a:lvl4pPr>
      <a:lvl5pPr algn="l" rtl="0" eaLnBrk="0" fontAlgn="base" hangingPunct="0">
        <a:spcBef>
          <a:spcPct val="0"/>
        </a:spcBef>
        <a:spcAft>
          <a:spcPct val="0"/>
        </a:spcAft>
        <a:defRPr sz="3600">
          <a:solidFill>
            <a:srgbClr val="3333CC"/>
          </a:solidFill>
          <a:latin typeface="Arial" pitchFamily="34" charset="0"/>
        </a:defRPr>
      </a:lvl5pPr>
      <a:lvl6pPr marL="457200" algn="l" rtl="0" fontAlgn="base">
        <a:spcBef>
          <a:spcPct val="0"/>
        </a:spcBef>
        <a:spcAft>
          <a:spcPct val="0"/>
        </a:spcAft>
        <a:defRPr sz="3600">
          <a:solidFill>
            <a:srgbClr val="3333CC"/>
          </a:solidFill>
          <a:latin typeface="Arial" pitchFamily="34" charset="0"/>
        </a:defRPr>
      </a:lvl6pPr>
      <a:lvl7pPr marL="914400" algn="l" rtl="0" fontAlgn="base">
        <a:spcBef>
          <a:spcPct val="0"/>
        </a:spcBef>
        <a:spcAft>
          <a:spcPct val="0"/>
        </a:spcAft>
        <a:defRPr sz="3600">
          <a:solidFill>
            <a:srgbClr val="3333CC"/>
          </a:solidFill>
          <a:latin typeface="Arial" pitchFamily="34" charset="0"/>
        </a:defRPr>
      </a:lvl7pPr>
      <a:lvl8pPr marL="1371600" algn="l" rtl="0" fontAlgn="base">
        <a:spcBef>
          <a:spcPct val="0"/>
        </a:spcBef>
        <a:spcAft>
          <a:spcPct val="0"/>
        </a:spcAft>
        <a:defRPr sz="3600">
          <a:solidFill>
            <a:srgbClr val="3333CC"/>
          </a:solidFill>
          <a:latin typeface="Arial" pitchFamily="34" charset="0"/>
        </a:defRPr>
      </a:lvl8pPr>
      <a:lvl9pPr marL="1828800" algn="l" rtl="0" fontAlgn="base">
        <a:spcBef>
          <a:spcPct val="0"/>
        </a:spcBef>
        <a:spcAft>
          <a:spcPct val="0"/>
        </a:spcAft>
        <a:defRPr sz="3600">
          <a:solidFill>
            <a:srgbClr val="3333CC"/>
          </a:solidFill>
          <a:latin typeface="Arial" pitchFamily="34" charset="0"/>
        </a:defRPr>
      </a:lvl9pPr>
    </p:titleStyle>
    <p:bodyStyle>
      <a:lvl1pPr marL="342900" indent="-342900" algn="l" rtl="0" eaLnBrk="0" fontAlgn="base" hangingPunct="0">
        <a:spcBef>
          <a:spcPct val="20000"/>
        </a:spcBef>
        <a:spcAft>
          <a:spcPct val="0"/>
        </a:spcAft>
        <a:buClr>
          <a:srgbClr val="3333CC"/>
        </a:buClr>
        <a:buFont typeface="Symbol" pitchFamily="18"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Wingdings 2" pitchFamily="18" charset="2"/>
        <a:buChar char=""/>
        <a:defRPr sz="2400">
          <a:solidFill>
            <a:schemeClr val="tx1"/>
          </a:solidFill>
          <a:latin typeface="+mn-lt"/>
        </a:defRPr>
      </a:lvl2pPr>
      <a:lvl3pPr marL="1143000" indent="-228600" algn="l" rtl="0" eaLnBrk="0" fontAlgn="base" hangingPunct="0">
        <a:spcBef>
          <a:spcPct val="20000"/>
        </a:spcBef>
        <a:spcAft>
          <a:spcPct val="0"/>
        </a:spcAft>
        <a:buClr>
          <a:srgbClr val="3333CC"/>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rgbClr val="3333CC"/>
        </a:buClr>
        <a:buChar char="•"/>
        <a:defRPr sz="2000">
          <a:solidFill>
            <a:schemeClr val="tx1"/>
          </a:solidFill>
          <a:latin typeface="+mn-lt"/>
        </a:defRPr>
      </a:lvl5pPr>
      <a:lvl6pPr marL="2514600" indent="-228600" algn="l" rtl="0" fontAlgn="base">
        <a:spcBef>
          <a:spcPct val="20000"/>
        </a:spcBef>
        <a:spcAft>
          <a:spcPct val="0"/>
        </a:spcAft>
        <a:buClr>
          <a:srgbClr val="3333CC"/>
        </a:buClr>
        <a:buChar char="•"/>
        <a:defRPr sz="2000">
          <a:solidFill>
            <a:schemeClr val="tx1"/>
          </a:solidFill>
          <a:latin typeface="+mn-lt"/>
        </a:defRPr>
      </a:lvl6pPr>
      <a:lvl7pPr marL="2971800" indent="-228600" algn="l" rtl="0" fontAlgn="base">
        <a:spcBef>
          <a:spcPct val="20000"/>
        </a:spcBef>
        <a:spcAft>
          <a:spcPct val="0"/>
        </a:spcAft>
        <a:buClr>
          <a:srgbClr val="3333CC"/>
        </a:buClr>
        <a:buChar char="•"/>
        <a:defRPr sz="2000">
          <a:solidFill>
            <a:schemeClr val="tx1"/>
          </a:solidFill>
          <a:latin typeface="+mn-lt"/>
        </a:defRPr>
      </a:lvl7pPr>
      <a:lvl8pPr marL="3429000" indent="-228600" algn="l" rtl="0" fontAlgn="base">
        <a:spcBef>
          <a:spcPct val="20000"/>
        </a:spcBef>
        <a:spcAft>
          <a:spcPct val="0"/>
        </a:spcAft>
        <a:buClr>
          <a:srgbClr val="3333CC"/>
        </a:buClr>
        <a:buChar char="•"/>
        <a:defRPr sz="2000">
          <a:solidFill>
            <a:schemeClr val="tx1"/>
          </a:solidFill>
          <a:latin typeface="+mn-lt"/>
        </a:defRPr>
      </a:lvl8pPr>
      <a:lvl9pPr marL="3886200" indent="-228600" algn="l" rtl="0" fontAlgn="base">
        <a:spcBef>
          <a:spcPct val="20000"/>
        </a:spcBef>
        <a:spcAft>
          <a:spcPct val="0"/>
        </a:spcAft>
        <a:buClr>
          <a:srgbClr val="3333CC"/>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096962"/>
          </a:xfrm>
          <a:prstGeom prst="rect">
            <a:avLst/>
          </a:prstGeom>
          <a:noFill/>
          <a:ln w="9525">
            <a:noFill/>
            <a:miter lim="800000"/>
            <a:headEnd/>
            <a:tailEnd/>
          </a:ln>
        </p:spPr>
        <p:txBody>
          <a:bodyPr vert="horz" wrap="square" lIns="91402" tIns="45704" rIns="91402" bIns="45704"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02" tIns="45704" rIns="91402"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6073"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1A632609-4F09-4774-BD52-EFEBC0761ED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03" r:id="rId1"/>
    <p:sldLayoutId id="2147484704" r:id="rId2"/>
    <p:sldLayoutId id="2147484705" r:id="rId3"/>
    <p:sldLayoutId id="2147484706" r:id="rId4"/>
    <p:sldLayoutId id="2147484707" r:id="rId5"/>
    <p:sldLayoutId id="2147484708" r:id="rId6"/>
    <p:sldLayoutId id="2147484709" r:id="rId7"/>
    <p:sldLayoutId id="2147484710" r:id="rId8"/>
    <p:sldLayoutId id="2147484711" r:id="rId9"/>
    <p:sldLayoutId id="2147484712" r:id="rId10"/>
    <p:sldLayoutId id="2147484713" r:id="rId11"/>
  </p:sldLayoutIdLst>
  <p:hf sldNum="0" hdr="0" ftr="0" dt="0"/>
  <p:txStyles>
    <p:titleStyle>
      <a:lvl1pPr algn="l" rtl="0" eaLnBrk="0" fontAlgn="base" hangingPunct="0">
        <a:spcBef>
          <a:spcPct val="0"/>
        </a:spcBef>
        <a:spcAft>
          <a:spcPct val="0"/>
        </a:spcAft>
        <a:defRPr sz="3600">
          <a:solidFill>
            <a:srgbClr val="3333CC"/>
          </a:solidFill>
          <a:latin typeface="+mj-lt"/>
          <a:ea typeface="+mj-ea"/>
          <a:cs typeface="+mj-cs"/>
        </a:defRPr>
      </a:lvl1pPr>
      <a:lvl2pPr algn="l" rtl="0" eaLnBrk="0" fontAlgn="base" hangingPunct="0">
        <a:spcBef>
          <a:spcPct val="0"/>
        </a:spcBef>
        <a:spcAft>
          <a:spcPct val="0"/>
        </a:spcAft>
        <a:defRPr sz="3600">
          <a:solidFill>
            <a:srgbClr val="3333CC"/>
          </a:solidFill>
          <a:latin typeface="Arial" pitchFamily="34" charset="0"/>
        </a:defRPr>
      </a:lvl2pPr>
      <a:lvl3pPr algn="l" rtl="0" eaLnBrk="0" fontAlgn="base" hangingPunct="0">
        <a:spcBef>
          <a:spcPct val="0"/>
        </a:spcBef>
        <a:spcAft>
          <a:spcPct val="0"/>
        </a:spcAft>
        <a:defRPr sz="3600">
          <a:solidFill>
            <a:srgbClr val="3333CC"/>
          </a:solidFill>
          <a:latin typeface="Arial" pitchFamily="34" charset="0"/>
        </a:defRPr>
      </a:lvl3pPr>
      <a:lvl4pPr algn="l" rtl="0" eaLnBrk="0" fontAlgn="base" hangingPunct="0">
        <a:spcBef>
          <a:spcPct val="0"/>
        </a:spcBef>
        <a:spcAft>
          <a:spcPct val="0"/>
        </a:spcAft>
        <a:defRPr sz="3600">
          <a:solidFill>
            <a:srgbClr val="3333CC"/>
          </a:solidFill>
          <a:latin typeface="Arial" pitchFamily="34" charset="0"/>
        </a:defRPr>
      </a:lvl4pPr>
      <a:lvl5pPr algn="l" rtl="0" eaLnBrk="0" fontAlgn="base" hangingPunct="0">
        <a:spcBef>
          <a:spcPct val="0"/>
        </a:spcBef>
        <a:spcAft>
          <a:spcPct val="0"/>
        </a:spcAft>
        <a:defRPr sz="3600">
          <a:solidFill>
            <a:srgbClr val="3333CC"/>
          </a:solidFill>
          <a:latin typeface="Arial" pitchFamily="34" charset="0"/>
        </a:defRPr>
      </a:lvl5pPr>
      <a:lvl6pPr marL="457200" algn="l" rtl="0" fontAlgn="base">
        <a:spcBef>
          <a:spcPct val="0"/>
        </a:spcBef>
        <a:spcAft>
          <a:spcPct val="0"/>
        </a:spcAft>
        <a:defRPr sz="3600">
          <a:solidFill>
            <a:srgbClr val="3333CC"/>
          </a:solidFill>
          <a:latin typeface="Arial" pitchFamily="34" charset="0"/>
        </a:defRPr>
      </a:lvl6pPr>
      <a:lvl7pPr marL="914400" algn="l" rtl="0" fontAlgn="base">
        <a:spcBef>
          <a:spcPct val="0"/>
        </a:spcBef>
        <a:spcAft>
          <a:spcPct val="0"/>
        </a:spcAft>
        <a:defRPr sz="3600">
          <a:solidFill>
            <a:srgbClr val="3333CC"/>
          </a:solidFill>
          <a:latin typeface="Arial" pitchFamily="34" charset="0"/>
        </a:defRPr>
      </a:lvl7pPr>
      <a:lvl8pPr marL="1371600" algn="l" rtl="0" fontAlgn="base">
        <a:spcBef>
          <a:spcPct val="0"/>
        </a:spcBef>
        <a:spcAft>
          <a:spcPct val="0"/>
        </a:spcAft>
        <a:defRPr sz="3600">
          <a:solidFill>
            <a:srgbClr val="3333CC"/>
          </a:solidFill>
          <a:latin typeface="Arial" pitchFamily="34" charset="0"/>
        </a:defRPr>
      </a:lvl8pPr>
      <a:lvl9pPr marL="1828800" algn="l" rtl="0" fontAlgn="base">
        <a:spcBef>
          <a:spcPct val="0"/>
        </a:spcBef>
        <a:spcAft>
          <a:spcPct val="0"/>
        </a:spcAft>
        <a:defRPr sz="3600">
          <a:solidFill>
            <a:srgbClr val="3333CC"/>
          </a:solidFill>
          <a:latin typeface="Arial" pitchFamily="34" charset="0"/>
        </a:defRPr>
      </a:lvl9pPr>
    </p:titleStyle>
    <p:bodyStyle>
      <a:lvl1pPr marL="342900" indent="-342900" algn="l" rtl="0" eaLnBrk="0" fontAlgn="base" hangingPunct="0">
        <a:spcBef>
          <a:spcPct val="20000"/>
        </a:spcBef>
        <a:spcAft>
          <a:spcPct val="0"/>
        </a:spcAft>
        <a:buClr>
          <a:srgbClr val="3333CC"/>
        </a:buClr>
        <a:buFont typeface="Symbol" pitchFamily="18"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Wingdings 2" pitchFamily="18" charset="2"/>
        <a:buChar char=""/>
        <a:defRPr sz="2400">
          <a:solidFill>
            <a:schemeClr val="tx1"/>
          </a:solidFill>
          <a:latin typeface="+mn-lt"/>
        </a:defRPr>
      </a:lvl2pPr>
      <a:lvl3pPr marL="1143000" indent="-228600" algn="l" rtl="0" eaLnBrk="0" fontAlgn="base" hangingPunct="0">
        <a:spcBef>
          <a:spcPct val="20000"/>
        </a:spcBef>
        <a:spcAft>
          <a:spcPct val="0"/>
        </a:spcAft>
        <a:buClr>
          <a:srgbClr val="3333CC"/>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rgbClr val="3333CC"/>
        </a:buClr>
        <a:buChar char="•"/>
        <a:defRPr sz="2000">
          <a:solidFill>
            <a:schemeClr val="tx1"/>
          </a:solidFill>
          <a:latin typeface="+mn-lt"/>
        </a:defRPr>
      </a:lvl5pPr>
      <a:lvl6pPr marL="2514600" indent="-228600" algn="l" rtl="0" fontAlgn="base">
        <a:spcBef>
          <a:spcPct val="20000"/>
        </a:spcBef>
        <a:spcAft>
          <a:spcPct val="0"/>
        </a:spcAft>
        <a:buClr>
          <a:srgbClr val="3333CC"/>
        </a:buClr>
        <a:buChar char="•"/>
        <a:defRPr sz="2000">
          <a:solidFill>
            <a:schemeClr val="tx1"/>
          </a:solidFill>
          <a:latin typeface="+mn-lt"/>
        </a:defRPr>
      </a:lvl6pPr>
      <a:lvl7pPr marL="2971800" indent="-228600" algn="l" rtl="0" fontAlgn="base">
        <a:spcBef>
          <a:spcPct val="20000"/>
        </a:spcBef>
        <a:spcAft>
          <a:spcPct val="0"/>
        </a:spcAft>
        <a:buClr>
          <a:srgbClr val="3333CC"/>
        </a:buClr>
        <a:buChar char="•"/>
        <a:defRPr sz="2000">
          <a:solidFill>
            <a:schemeClr val="tx1"/>
          </a:solidFill>
          <a:latin typeface="+mn-lt"/>
        </a:defRPr>
      </a:lvl7pPr>
      <a:lvl8pPr marL="3429000" indent="-228600" algn="l" rtl="0" fontAlgn="base">
        <a:spcBef>
          <a:spcPct val="20000"/>
        </a:spcBef>
        <a:spcAft>
          <a:spcPct val="0"/>
        </a:spcAft>
        <a:buClr>
          <a:srgbClr val="3333CC"/>
        </a:buClr>
        <a:buChar char="•"/>
        <a:defRPr sz="2000">
          <a:solidFill>
            <a:schemeClr val="tx1"/>
          </a:solidFill>
          <a:latin typeface="+mn-lt"/>
        </a:defRPr>
      </a:lvl8pPr>
      <a:lvl9pPr marL="3886200" indent="-228600" algn="l" rtl="0" fontAlgn="base">
        <a:spcBef>
          <a:spcPct val="20000"/>
        </a:spcBef>
        <a:spcAft>
          <a:spcPct val="0"/>
        </a:spcAft>
        <a:buClr>
          <a:srgbClr val="3333CC"/>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3076"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fld id="{C63A283C-C75D-4578-BEC4-88F3314DFC52}" type="datetimeFigureOut">
              <a:rPr lang="en-US"/>
              <a:pPr>
                <a:defRPr/>
              </a:pPr>
              <a:t>4/29/2013</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4412AEAF-E1DC-4944-B9E3-9222EC04971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725" r:id="rId1"/>
    <p:sldLayoutId id="2147484726" r:id="rId2"/>
    <p:sldLayoutId id="2147484727" r:id="rId3"/>
    <p:sldLayoutId id="2147484728" r:id="rId4"/>
    <p:sldLayoutId id="2147484729" r:id="rId5"/>
    <p:sldLayoutId id="2147484730" r:id="rId6"/>
    <p:sldLayoutId id="2147484731" r:id="rId7"/>
    <p:sldLayoutId id="2147484732" r:id="rId8"/>
    <p:sldLayoutId id="2147484733" r:id="rId9"/>
    <p:sldLayoutId id="2147484734" r:id="rId10"/>
    <p:sldLayoutId id="2147484735" r:id="rId11"/>
  </p:sldLayoutIdLst>
  <p:hf sldNum="0" hdr="0" ftr="0" dt="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hyperlink" Target="http://content.nejm.org/content/vol335/issue20/images/large/11f1a.jpeg" TargetMode="External"/><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0"/>
            <a:ext cx="9144000" cy="3540125"/>
          </a:xfrm>
          <a:prstGeom prst="rect">
            <a:avLst/>
          </a:prstGeom>
          <a:solidFill>
            <a:srgbClr val="22228A"/>
          </a:solidFill>
          <a:ln w="9525">
            <a:noFill/>
            <a:miter lim="800000"/>
            <a:headEnd/>
            <a:tailEnd/>
          </a:ln>
        </p:spPr>
        <p:txBody>
          <a:bodyPr>
            <a:spAutoFit/>
          </a:bodyPr>
          <a:lstStyle/>
          <a:p>
            <a:pPr algn="ctr"/>
            <a:r>
              <a:rPr lang="en-US" sz="5400" b="1"/>
              <a:t>HIV </a:t>
            </a:r>
          </a:p>
          <a:p>
            <a:pPr algn="ctr"/>
            <a:r>
              <a:rPr lang="en-US" sz="3200" b="1"/>
              <a:t>(Human Immunodeficiency Virus)</a:t>
            </a:r>
          </a:p>
          <a:p>
            <a:pPr algn="ctr">
              <a:spcBef>
                <a:spcPct val="50000"/>
              </a:spcBef>
            </a:pPr>
            <a:r>
              <a:rPr lang="en-US" sz="3200" b="1"/>
              <a:t>&amp;</a:t>
            </a:r>
          </a:p>
          <a:p>
            <a:pPr algn="ctr"/>
            <a:r>
              <a:rPr lang="en-US" sz="5400" b="1"/>
              <a:t> AIDS </a:t>
            </a:r>
          </a:p>
          <a:p>
            <a:pPr algn="ctr"/>
            <a:r>
              <a:rPr lang="en-US" sz="3600" b="1"/>
              <a:t>Acquired Immune Deficiency Syndrome</a:t>
            </a:r>
          </a:p>
        </p:txBody>
      </p:sp>
      <p:pic>
        <p:nvPicPr>
          <p:cNvPr id="26627" name="Picture 5" descr="AIDS__1.png"/>
          <p:cNvPicPr>
            <a:picLocks noChangeAspect="1" noChangeArrowheads="1"/>
          </p:cNvPicPr>
          <p:nvPr/>
        </p:nvPicPr>
        <p:blipFill>
          <a:blip r:embed="rId2"/>
          <a:srcRect/>
          <a:stretch>
            <a:fillRect/>
          </a:stretch>
        </p:blipFill>
        <p:spPr bwMode="auto">
          <a:xfrm>
            <a:off x="5029200" y="3581400"/>
            <a:ext cx="3984625" cy="3276600"/>
          </a:xfrm>
          <a:prstGeom prst="rect">
            <a:avLst/>
          </a:prstGeom>
          <a:noFill/>
          <a:ln w="9525">
            <a:noFill/>
            <a:miter lim="800000"/>
            <a:headEnd/>
            <a:tailEnd/>
          </a:ln>
        </p:spPr>
      </p:pic>
      <p:sp>
        <p:nvSpPr>
          <p:cNvPr id="26628" name="TextBox 4"/>
          <p:cNvSpPr txBox="1">
            <a:spLocks noChangeArrowheads="1"/>
          </p:cNvSpPr>
          <p:nvPr/>
        </p:nvSpPr>
        <p:spPr bwMode="auto">
          <a:xfrm>
            <a:off x="304800" y="4343400"/>
            <a:ext cx="3733800" cy="1816100"/>
          </a:xfrm>
          <a:prstGeom prst="rect">
            <a:avLst/>
          </a:prstGeom>
          <a:noFill/>
          <a:ln w="9525">
            <a:noFill/>
            <a:miter lim="800000"/>
            <a:headEnd/>
            <a:tailEnd/>
          </a:ln>
        </p:spPr>
        <p:txBody>
          <a:bodyPr>
            <a:spAutoFit/>
          </a:bodyPr>
          <a:lstStyle/>
          <a:p>
            <a:pPr algn="ctr"/>
            <a:r>
              <a:rPr lang="en-US" sz="2800" b="1">
                <a:solidFill>
                  <a:schemeClr val="tx2"/>
                </a:solidFill>
              </a:rPr>
              <a:t>Immunology Unit </a:t>
            </a:r>
          </a:p>
          <a:p>
            <a:pPr algn="ctr"/>
            <a:r>
              <a:rPr lang="en-US" sz="2800" b="1">
                <a:solidFill>
                  <a:schemeClr val="tx2"/>
                </a:solidFill>
              </a:rPr>
              <a:t>Department of Pathology</a:t>
            </a:r>
          </a:p>
          <a:p>
            <a:pPr algn="ctr"/>
            <a:r>
              <a:rPr lang="en-US" sz="2800" b="1">
                <a:solidFill>
                  <a:schemeClr val="tx2"/>
                </a:solidFill>
              </a:rPr>
              <a:t>King Saud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Oval 2"/>
          <p:cNvSpPr>
            <a:spLocks noChangeArrowheads="1"/>
          </p:cNvSpPr>
          <p:nvPr/>
        </p:nvSpPr>
        <p:spPr bwMode="auto">
          <a:xfrm>
            <a:off x="533400" y="2971800"/>
            <a:ext cx="1447800" cy="1295400"/>
          </a:xfrm>
          <a:prstGeom prst="ellipse">
            <a:avLst/>
          </a:prstGeom>
          <a:solidFill>
            <a:srgbClr val="509253"/>
          </a:solidFill>
          <a:ln w="9525">
            <a:solidFill>
              <a:schemeClr val="tx1"/>
            </a:solidFill>
            <a:round/>
            <a:headEnd/>
            <a:tailEnd/>
          </a:ln>
        </p:spPr>
        <p:txBody>
          <a:bodyPr wrap="none" anchor="ctr"/>
          <a:lstStyle/>
          <a:p>
            <a:endParaRPr lang="en-US"/>
          </a:p>
        </p:txBody>
      </p:sp>
      <p:sp>
        <p:nvSpPr>
          <p:cNvPr id="35843" name="Oval 3"/>
          <p:cNvSpPr>
            <a:spLocks noChangeArrowheads="1"/>
          </p:cNvSpPr>
          <p:nvPr/>
        </p:nvSpPr>
        <p:spPr bwMode="auto">
          <a:xfrm>
            <a:off x="3810000" y="3505200"/>
            <a:ext cx="1524000" cy="1371600"/>
          </a:xfrm>
          <a:prstGeom prst="ellipse">
            <a:avLst/>
          </a:prstGeom>
          <a:solidFill>
            <a:srgbClr val="D3391F"/>
          </a:solidFill>
          <a:ln w="9525">
            <a:solidFill>
              <a:schemeClr val="tx1"/>
            </a:solidFill>
            <a:round/>
            <a:headEnd/>
            <a:tailEnd/>
          </a:ln>
        </p:spPr>
        <p:txBody>
          <a:bodyPr wrap="none" anchor="ctr"/>
          <a:lstStyle/>
          <a:p>
            <a:endParaRPr lang="en-US"/>
          </a:p>
        </p:txBody>
      </p:sp>
      <p:sp>
        <p:nvSpPr>
          <p:cNvPr id="35844" name="Oval 4"/>
          <p:cNvSpPr>
            <a:spLocks noChangeArrowheads="1"/>
          </p:cNvSpPr>
          <p:nvPr/>
        </p:nvSpPr>
        <p:spPr bwMode="auto">
          <a:xfrm>
            <a:off x="6934200" y="2971800"/>
            <a:ext cx="1524000" cy="1371600"/>
          </a:xfrm>
          <a:prstGeom prst="ellipse">
            <a:avLst/>
          </a:prstGeom>
          <a:solidFill>
            <a:srgbClr val="00B0F0"/>
          </a:solidFill>
          <a:ln w="9525">
            <a:solidFill>
              <a:schemeClr val="tx1"/>
            </a:solidFill>
            <a:round/>
            <a:headEnd/>
            <a:tailEnd/>
          </a:ln>
        </p:spPr>
        <p:txBody>
          <a:bodyPr wrap="none" anchor="ctr"/>
          <a:lstStyle/>
          <a:p>
            <a:endParaRPr lang="en-US"/>
          </a:p>
        </p:txBody>
      </p:sp>
      <p:sp>
        <p:nvSpPr>
          <p:cNvPr id="35845" name="AutoShape 5"/>
          <p:cNvSpPr>
            <a:spLocks noChangeArrowheads="1"/>
          </p:cNvSpPr>
          <p:nvPr/>
        </p:nvSpPr>
        <p:spPr bwMode="auto">
          <a:xfrm>
            <a:off x="2971800" y="762000"/>
            <a:ext cx="1600200" cy="15240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35846" name="Text Box 6"/>
          <p:cNvSpPr txBox="1">
            <a:spLocks noChangeArrowheads="1"/>
          </p:cNvSpPr>
          <p:nvPr/>
        </p:nvSpPr>
        <p:spPr bwMode="auto">
          <a:xfrm>
            <a:off x="2971800" y="1143000"/>
            <a:ext cx="1905000" cy="701675"/>
          </a:xfrm>
          <a:prstGeom prst="rect">
            <a:avLst/>
          </a:prstGeom>
          <a:noFill/>
          <a:ln w="9525">
            <a:noFill/>
            <a:miter lim="800000"/>
            <a:headEnd/>
            <a:tailEnd/>
          </a:ln>
        </p:spPr>
        <p:txBody>
          <a:bodyPr>
            <a:spAutoFit/>
          </a:bodyPr>
          <a:lstStyle/>
          <a:p>
            <a:pPr eaLnBrk="1" hangingPunct="1">
              <a:spcBef>
                <a:spcPct val="50000"/>
              </a:spcBef>
            </a:pPr>
            <a:r>
              <a:rPr lang="en-US" sz="2000"/>
              <a:t>Intracellular infection</a:t>
            </a:r>
          </a:p>
        </p:txBody>
      </p:sp>
      <p:sp>
        <p:nvSpPr>
          <p:cNvPr id="35847" name="Text Box 7"/>
          <p:cNvSpPr txBox="1">
            <a:spLocks noChangeArrowheads="1"/>
          </p:cNvSpPr>
          <p:nvPr/>
        </p:nvSpPr>
        <p:spPr bwMode="auto">
          <a:xfrm>
            <a:off x="7162800" y="3200400"/>
            <a:ext cx="1524000" cy="822325"/>
          </a:xfrm>
          <a:prstGeom prst="rect">
            <a:avLst/>
          </a:prstGeom>
          <a:noFill/>
          <a:ln w="9525">
            <a:noFill/>
            <a:miter lim="800000"/>
            <a:headEnd/>
            <a:tailEnd/>
          </a:ln>
        </p:spPr>
        <p:txBody>
          <a:bodyPr>
            <a:spAutoFit/>
          </a:bodyPr>
          <a:lstStyle/>
          <a:p>
            <a:pPr eaLnBrk="1" hangingPunct="1">
              <a:spcBef>
                <a:spcPct val="50000"/>
              </a:spcBef>
            </a:pPr>
            <a:r>
              <a:rPr lang="en-US" b="1"/>
              <a:t>Naïve 	  B-Cell</a:t>
            </a:r>
          </a:p>
        </p:txBody>
      </p:sp>
      <p:sp>
        <p:nvSpPr>
          <p:cNvPr id="35848" name="Text Box 8"/>
          <p:cNvSpPr txBox="1">
            <a:spLocks noChangeArrowheads="1"/>
          </p:cNvSpPr>
          <p:nvPr/>
        </p:nvSpPr>
        <p:spPr bwMode="auto">
          <a:xfrm>
            <a:off x="609600" y="3200400"/>
            <a:ext cx="1676400" cy="822325"/>
          </a:xfrm>
          <a:prstGeom prst="rect">
            <a:avLst/>
          </a:prstGeom>
          <a:noFill/>
          <a:ln w="9525">
            <a:noFill/>
            <a:miter lim="800000"/>
            <a:headEnd/>
            <a:tailEnd/>
          </a:ln>
        </p:spPr>
        <p:txBody>
          <a:bodyPr>
            <a:spAutoFit/>
          </a:bodyPr>
          <a:lstStyle/>
          <a:p>
            <a:pPr eaLnBrk="1" hangingPunct="1">
              <a:spcBef>
                <a:spcPct val="50000"/>
              </a:spcBef>
            </a:pPr>
            <a:r>
              <a:rPr lang="en-US" b="1"/>
              <a:t>Naïve     T8 cell</a:t>
            </a:r>
          </a:p>
        </p:txBody>
      </p:sp>
      <p:sp>
        <p:nvSpPr>
          <p:cNvPr id="35849" name="Text Box 9"/>
          <p:cNvSpPr txBox="1">
            <a:spLocks noChangeArrowheads="1"/>
          </p:cNvSpPr>
          <p:nvPr/>
        </p:nvSpPr>
        <p:spPr bwMode="auto">
          <a:xfrm>
            <a:off x="3886200" y="3886200"/>
            <a:ext cx="1524000" cy="701675"/>
          </a:xfrm>
          <a:prstGeom prst="rect">
            <a:avLst/>
          </a:prstGeom>
          <a:noFill/>
          <a:ln w="9525">
            <a:noFill/>
            <a:miter lim="800000"/>
            <a:headEnd/>
            <a:tailEnd/>
          </a:ln>
        </p:spPr>
        <p:txBody>
          <a:bodyPr>
            <a:spAutoFit/>
          </a:bodyPr>
          <a:lstStyle/>
          <a:p>
            <a:pPr eaLnBrk="1" hangingPunct="1">
              <a:spcBef>
                <a:spcPct val="50000"/>
              </a:spcBef>
            </a:pPr>
            <a:r>
              <a:rPr lang="en-US" sz="2000" b="1"/>
              <a:t>Naïve T4 helper cell</a:t>
            </a:r>
          </a:p>
        </p:txBody>
      </p:sp>
      <p:sp>
        <p:nvSpPr>
          <p:cNvPr id="35850" name="Line 10"/>
          <p:cNvSpPr>
            <a:spLocks noChangeShapeType="1"/>
          </p:cNvSpPr>
          <p:nvPr/>
        </p:nvSpPr>
        <p:spPr bwMode="auto">
          <a:xfrm flipH="1">
            <a:off x="1752600" y="1981200"/>
            <a:ext cx="1295400" cy="1066800"/>
          </a:xfrm>
          <a:prstGeom prst="line">
            <a:avLst/>
          </a:prstGeom>
          <a:noFill/>
          <a:ln w="38100">
            <a:solidFill>
              <a:srgbClr val="FFFF00"/>
            </a:solidFill>
            <a:round/>
            <a:headEnd/>
            <a:tailEnd type="triangle" w="med" len="med"/>
          </a:ln>
        </p:spPr>
        <p:txBody>
          <a:bodyPr/>
          <a:lstStyle/>
          <a:p>
            <a:endParaRPr lang="en-US"/>
          </a:p>
        </p:txBody>
      </p:sp>
      <p:sp>
        <p:nvSpPr>
          <p:cNvPr id="35851" name="Text Box 11"/>
          <p:cNvSpPr txBox="1">
            <a:spLocks noChangeArrowheads="1"/>
          </p:cNvSpPr>
          <p:nvPr/>
        </p:nvSpPr>
        <p:spPr bwMode="auto">
          <a:xfrm>
            <a:off x="685800" y="1752600"/>
            <a:ext cx="2209800" cy="1190625"/>
          </a:xfrm>
          <a:prstGeom prst="rect">
            <a:avLst/>
          </a:prstGeom>
          <a:noFill/>
          <a:ln w="9525">
            <a:noFill/>
            <a:miter lim="800000"/>
            <a:headEnd/>
            <a:tailEnd/>
          </a:ln>
        </p:spPr>
        <p:txBody>
          <a:bodyPr>
            <a:spAutoFit/>
          </a:bodyPr>
          <a:lstStyle/>
          <a:p>
            <a:pPr eaLnBrk="1" hangingPunct="1">
              <a:spcBef>
                <a:spcPct val="50000"/>
              </a:spcBef>
            </a:pPr>
            <a:r>
              <a:rPr lang="en-US" sz="1800"/>
              <a:t>MHC I presentation of endogenous antigen</a:t>
            </a:r>
          </a:p>
        </p:txBody>
      </p:sp>
      <p:sp>
        <p:nvSpPr>
          <p:cNvPr id="35852" name="Text Box 12"/>
          <p:cNvSpPr txBox="1">
            <a:spLocks noChangeArrowheads="1"/>
          </p:cNvSpPr>
          <p:nvPr/>
        </p:nvSpPr>
        <p:spPr bwMode="auto">
          <a:xfrm>
            <a:off x="4495800" y="2209800"/>
            <a:ext cx="2209800" cy="915988"/>
          </a:xfrm>
          <a:prstGeom prst="rect">
            <a:avLst/>
          </a:prstGeom>
          <a:noFill/>
          <a:ln w="9525">
            <a:noFill/>
            <a:miter lim="800000"/>
            <a:headEnd/>
            <a:tailEnd/>
          </a:ln>
        </p:spPr>
        <p:txBody>
          <a:bodyPr>
            <a:spAutoFit/>
          </a:bodyPr>
          <a:lstStyle/>
          <a:p>
            <a:pPr eaLnBrk="1" hangingPunct="1">
              <a:spcBef>
                <a:spcPct val="50000"/>
              </a:spcBef>
            </a:pPr>
            <a:r>
              <a:rPr lang="en-US" sz="1800"/>
              <a:t>MHC II presentation of exogenous antigen</a:t>
            </a:r>
          </a:p>
        </p:txBody>
      </p:sp>
      <p:sp>
        <p:nvSpPr>
          <p:cNvPr id="35853" name="Line 13"/>
          <p:cNvSpPr>
            <a:spLocks noChangeShapeType="1"/>
          </p:cNvSpPr>
          <p:nvPr/>
        </p:nvSpPr>
        <p:spPr bwMode="auto">
          <a:xfrm>
            <a:off x="1219200" y="4495800"/>
            <a:ext cx="0" cy="990600"/>
          </a:xfrm>
          <a:prstGeom prst="line">
            <a:avLst/>
          </a:prstGeom>
          <a:noFill/>
          <a:ln w="38100">
            <a:solidFill>
              <a:srgbClr val="FFFF00"/>
            </a:solidFill>
            <a:round/>
            <a:headEnd/>
            <a:tailEnd type="triangle" w="med" len="med"/>
          </a:ln>
        </p:spPr>
        <p:txBody>
          <a:bodyPr/>
          <a:lstStyle/>
          <a:p>
            <a:endParaRPr lang="en-US"/>
          </a:p>
        </p:txBody>
      </p:sp>
      <p:sp>
        <p:nvSpPr>
          <p:cNvPr id="35854" name="Text Box 14"/>
          <p:cNvSpPr txBox="1">
            <a:spLocks noChangeArrowheads="1"/>
          </p:cNvSpPr>
          <p:nvPr/>
        </p:nvSpPr>
        <p:spPr bwMode="auto">
          <a:xfrm>
            <a:off x="0" y="5562600"/>
            <a:ext cx="2362200" cy="954088"/>
          </a:xfrm>
          <a:prstGeom prst="rect">
            <a:avLst/>
          </a:prstGeom>
          <a:noFill/>
          <a:ln w="9525">
            <a:noFill/>
            <a:miter lim="800000"/>
            <a:headEnd/>
            <a:tailEnd/>
          </a:ln>
        </p:spPr>
        <p:txBody>
          <a:bodyPr>
            <a:spAutoFit/>
          </a:bodyPr>
          <a:lstStyle/>
          <a:p>
            <a:pPr algn="ctr" eaLnBrk="1" hangingPunct="1">
              <a:spcBef>
                <a:spcPct val="50000"/>
              </a:spcBef>
            </a:pPr>
            <a:r>
              <a:rPr lang="en-US" b="1"/>
              <a:t>Cell-mediated </a:t>
            </a:r>
            <a:r>
              <a:rPr lang="en-US" sz="1600" b="1"/>
              <a:t>(CTLs directly destroy the infected cells)</a:t>
            </a:r>
          </a:p>
        </p:txBody>
      </p:sp>
      <p:sp>
        <p:nvSpPr>
          <p:cNvPr id="35855" name="Line 15"/>
          <p:cNvSpPr>
            <a:spLocks noChangeShapeType="1"/>
          </p:cNvSpPr>
          <p:nvPr/>
        </p:nvSpPr>
        <p:spPr bwMode="auto">
          <a:xfrm>
            <a:off x="7772400" y="4495800"/>
            <a:ext cx="0" cy="990600"/>
          </a:xfrm>
          <a:prstGeom prst="line">
            <a:avLst/>
          </a:prstGeom>
          <a:noFill/>
          <a:ln w="38100">
            <a:solidFill>
              <a:srgbClr val="FFFF00"/>
            </a:solidFill>
            <a:round/>
            <a:headEnd/>
            <a:tailEnd type="triangle" w="med" len="med"/>
          </a:ln>
        </p:spPr>
        <p:txBody>
          <a:bodyPr/>
          <a:lstStyle/>
          <a:p>
            <a:endParaRPr lang="en-US"/>
          </a:p>
        </p:txBody>
      </p:sp>
      <p:sp>
        <p:nvSpPr>
          <p:cNvPr id="35856" name="Text Box 16"/>
          <p:cNvSpPr txBox="1">
            <a:spLocks noChangeArrowheads="1"/>
          </p:cNvSpPr>
          <p:nvPr/>
        </p:nvSpPr>
        <p:spPr bwMode="auto">
          <a:xfrm>
            <a:off x="6629400" y="4495800"/>
            <a:ext cx="2362200" cy="2185988"/>
          </a:xfrm>
          <a:prstGeom prst="rect">
            <a:avLst/>
          </a:prstGeom>
          <a:noFill/>
          <a:ln w="9525">
            <a:noFill/>
            <a:miter lim="800000"/>
            <a:headEnd/>
            <a:tailEnd/>
          </a:ln>
        </p:spPr>
        <p:txBody>
          <a:bodyPr>
            <a:spAutoFit/>
          </a:bodyPr>
          <a:lstStyle/>
          <a:p>
            <a:pPr eaLnBrk="1" hangingPunct="1">
              <a:spcBef>
                <a:spcPct val="50000"/>
              </a:spcBef>
            </a:pPr>
            <a:r>
              <a:rPr lang="en-US" b="1"/>
              <a:t>Humoral </a:t>
            </a:r>
            <a:r>
              <a:rPr lang="en-US" sz="1600" b="1"/>
              <a:t> </a:t>
            </a:r>
          </a:p>
          <a:p>
            <a:pPr eaLnBrk="1" hangingPunct="1">
              <a:spcBef>
                <a:spcPct val="50000"/>
              </a:spcBef>
              <a:buFontTx/>
              <a:buChar char="-"/>
            </a:pPr>
            <a:r>
              <a:rPr lang="en-US" sz="1600" b="1"/>
              <a:t> Antibodies produced by plasma cells neutralize the virus</a:t>
            </a:r>
          </a:p>
          <a:p>
            <a:pPr eaLnBrk="1" hangingPunct="1">
              <a:spcBef>
                <a:spcPct val="50000"/>
              </a:spcBef>
              <a:buFontTx/>
              <a:buChar char="-"/>
            </a:pPr>
            <a:r>
              <a:rPr lang="en-US" sz="1600" b="1"/>
              <a:t> Antibody directed cell mediated cytotoxicity (ADCC)</a:t>
            </a:r>
          </a:p>
        </p:txBody>
      </p:sp>
      <p:sp>
        <p:nvSpPr>
          <p:cNvPr id="35857" name="Text Box 17"/>
          <p:cNvSpPr txBox="1">
            <a:spLocks noChangeArrowheads="1"/>
          </p:cNvSpPr>
          <p:nvPr/>
        </p:nvSpPr>
        <p:spPr bwMode="auto">
          <a:xfrm>
            <a:off x="5943600" y="1600200"/>
            <a:ext cx="1752600" cy="366713"/>
          </a:xfrm>
          <a:prstGeom prst="rect">
            <a:avLst/>
          </a:prstGeom>
          <a:noFill/>
          <a:ln w="9525">
            <a:noFill/>
            <a:miter lim="800000"/>
            <a:headEnd/>
            <a:tailEnd/>
          </a:ln>
        </p:spPr>
        <p:txBody>
          <a:bodyPr>
            <a:spAutoFit/>
          </a:bodyPr>
          <a:lstStyle/>
          <a:p>
            <a:pPr eaLnBrk="1" hangingPunct="1">
              <a:spcBef>
                <a:spcPct val="50000"/>
              </a:spcBef>
            </a:pPr>
            <a:r>
              <a:rPr lang="en-US" sz="1800"/>
              <a:t>Free antigen</a:t>
            </a:r>
          </a:p>
        </p:txBody>
      </p:sp>
      <p:sp>
        <p:nvSpPr>
          <p:cNvPr id="35858" name="Line 18"/>
          <p:cNvSpPr>
            <a:spLocks noChangeShapeType="1"/>
          </p:cNvSpPr>
          <p:nvPr/>
        </p:nvSpPr>
        <p:spPr bwMode="auto">
          <a:xfrm flipH="1">
            <a:off x="3810000" y="4953000"/>
            <a:ext cx="457200" cy="381000"/>
          </a:xfrm>
          <a:prstGeom prst="line">
            <a:avLst/>
          </a:prstGeom>
          <a:noFill/>
          <a:ln w="38100">
            <a:solidFill>
              <a:srgbClr val="FFFF00"/>
            </a:solidFill>
            <a:round/>
            <a:headEnd/>
            <a:tailEnd type="triangle" w="med" len="med"/>
          </a:ln>
        </p:spPr>
        <p:txBody>
          <a:bodyPr/>
          <a:lstStyle/>
          <a:p>
            <a:endParaRPr lang="en-US"/>
          </a:p>
        </p:txBody>
      </p:sp>
      <p:sp>
        <p:nvSpPr>
          <p:cNvPr id="35859" name="Line 19"/>
          <p:cNvSpPr>
            <a:spLocks noChangeShapeType="1"/>
          </p:cNvSpPr>
          <p:nvPr/>
        </p:nvSpPr>
        <p:spPr bwMode="auto">
          <a:xfrm>
            <a:off x="4876800" y="4953000"/>
            <a:ext cx="457200" cy="457200"/>
          </a:xfrm>
          <a:prstGeom prst="line">
            <a:avLst/>
          </a:prstGeom>
          <a:noFill/>
          <a:ln w="38100">
            <a:solidFill>
              <a:srgbClr val="FFFF00"/>
            </a:solidFill>
            <a:round/>
            <a:headEnd/>
            <a:tailEnd type="triangle" w="med" len="med"/>
          </a:ln>
        </p:spPr>
        <p:txBody>
          <a:bodyPr/>
          <a:lstStyle/>
          <a:p>
            <a:endParaRPr lang="en-US"/>
          </a:p>
        </p:txBody>
      </p:sp>
      <p:sp>
        <p:nvSpPr>
          <p:cNvPr id="35860" name="Rectangle 20"/>
          <p:cNvSpPr>
            <a:spLocks noChangeArrowheads="1"/>
          </p:cNvSpPr>
          <p:nvPr/>
        </p:nvSpPr>
        <p:spPr bwMode="auto">
          <a:xfrm>
            <a:off x="2971800" y="5562600"/>
            <a:ext cx="1066800" cy="533400"/>
          </a:xfrm>
          <a:prstGeom prst="rect">
            <a:avLst/>
          </a:prstGeom>
          <a:solidFill>
            <a:srgbClr val="D3391F"/>
          </a:solidFill>
          <a:ln w="9525">
            <a:solidFill>
              <a:schemeClr val="tx1"/>
            </a:solidFill>
            <a:miter lim="800000"/>
            <a:headEnd/>
            <a:tailEnd/>
          </a:ln>
        </p:spPr>
        <p:txBody>
          <a:bodyPr wrap="none" anchor="ctr"/>
          <a:lstStyle/>
          <a:p>
            <a:pPr algn="ctr"/>
            <a:endParaRPr lang="en-US"/>
          </a:p>
        </p:txBody>
      </p:sp>
      <p:sp>
        <p:nvSpPr>
          <p:cNvPr id="35861" name="Rectangle 21"/>
          <p:cNvSpPr>
            <a:spLocks noChangeArrowheads="1"/>
          </p:cNvSpPr>
          <p:nvPr/>
        </p:nvSpPr>
        <p:spPr bwMode="auto">
          <a:xfrm>
            <a:off x="4953000" y="5562600"/>
            <a:ext cx="1066800" cy="533400"/>
          </a:xfrm>
          <a:prstGeom prst="rect">
            <a:avLst/>
          </a:prstGeom>
          <a:solidFill>
            <a:srgbClr val="D3391F"/>
          </a:solidFill>
          <a:ln w="9525">
            <a:solidFill>
              <a:schemeClr val="tx1"/>
            </a:solidFill>
            <a:miter lim="800000"/>
            <a:headEnd/>
            <a:tailEnd/>
          </a:ln>
        </p:spPr>
        <p:txBody>
          <a:bodyPr wrap="none" anchor="ctr"/>
          <a:lstStyle/>
          <a:p>
            <a:endParaRPr lang="en-US"/>
          </a:p>
        </p:txBody>
      </p:sp>
      <p:sp>
        <p:nvSpPr>
          <p:cNvPr id="35862" name="Text Box 22"/>
          <p:cNvSpPr txBox="1">
            <a:spLocks noChangeArrowheads="1"/>
          </p:cNvSpPr>
          <p:nvPr/>
        </p:nvSpPr>
        <p:spPr bwMode="auto">
          <a:xfrm>
            <a:off x="3048000" y="5638800"/>
            <a:ext cx="914400" cy="396875"/>
          </a:xfrm>
          <a:prstGeom prst="rect">
            <a:avLst/>
          </a:prstGeom>
          <a:noFill/>
          <a:ln w="9525">
            <a:noFill/>
            <a:miter lim="800000"/>
            <a:headEnd/>
            <a:tailEnd/>
          </a:ln>
        </p:spPr>
        <p:txBody>
          <a:bodyPr>
            <a:spAutoFit/>
          </a:bodyPr>
          <a:lstStyle/>
          <a:p>
            <a:pPr eaLnBrk="1" hangingPunct="1">
              <a:spcBef>
                <a:spcPct val="50000"/>
              </a:spcBef>
            </a:pPr>
            <a:r>
              <a:rPr lang="en-US" sz="2000" b="1"/>
              <a:t>Th1</a:t>
            </a:r>
          </a:p>
        </p:txBody>
      </p:sp>
      <p:sp>
        <p:nvSpPr>
          <p:cNvPr id="35863" name="Text Box 23"/>
          <p:cNvSpPr txBox="1">
            <a:spLocks noChangeArrowheads="1"/>
          </p:cNvSpPr>
          <p:nvPr/>
        </p:nvSpPr>
        <p:spPr bwMode="auto">
          <a:xfrm>
            <a:off x="5029200" y="5638800"/>
            <a:ext cx="777875" cy="396875"/>
          </a:xfrm>
          <a:prstGeom prst="rect">
            <a:avLst/>
          </a:prstGeom>
          <a:noFill/>
          <a:ln w="9525">
            <a:noFill/>
            <a:miter lim="800000"/>
            <a:headEnd/>
            <a:tailEnd/>
          </a:ln>
        </p:spPr>
        <p:txBody>
          <a:bodyPr>
            <a:spAutoFit/>
          </a:bodyPr>
          <a:lstStyle/>
          <a:p>
            <a:pPr eaLnBrk="1" hangingPunct="1">
              <a:spcBef>
                <a:spcPct val="50000"/>
              </a:spcBef>
            </a:pPr>
            <a:r>
              <a:rPr lang="en-US" sz="2000" b="1"/>
              <a:t>Th2</a:t>
            </a:r>
          </a:p>
        </p:txBody>
      </p:sp>
      <p:sp>
        <p:nvSpPr>
          <p:cNvPr id="35864" name="Line 24"/>
          <p:cNvSpPr>
            <a:spLocks noChangeShapeType="1"/>
          </p:cNvSpPr>
          <p:nvPr/>
        </p:nvSpPr>
        <p:spPr bwMode="auto">
          <a:xfrm flipH="1">
            <a:off x="2286000" y="5867400"/>
            <a:ext cx="609600" cy="0"/>
          </a:xfrm>
          <a:prstGeom prst="line">
            <a:avLst/>
          </a:prstGeom>
          <a:noFill/>
          <a:ln w="38100">
            <a:solidFill>
              <a:srgbClr val="FFFF00"/>
            </a:solidFill>
            <a:round/>
            <a:headEnd/>
            <a:tailEnd type="triangle" w="med" len="med"/>
          </a:ln>
        </p:spPr>
        <p:txBody>
          <a:bodyPr/>
          <a:lstStyle/>
          <a:p>
            <a:endParaRPr lang="en-US"/>
          </a:p>
        </p:txBody>
      </p:sp>
      <p:sp>
        <p:nvSpPr>
          <p:cNvPr id="35865" name="Line 25"/>
          <p:cNvSpPr>
            <a:spLocks noChangeShapeType="1"/>
          </p:cNvSpPr>
          <p:nvPr/>
        </p:nvSpPr>
        <p:spPr bwMode="auto">
          <a:xfrm>
            <a:off x="6172200" y="5867400"/>
            <a:ext cx="381000" cy="0"/>
          </a:xfrm>
          <a:prstGeom prst="line">
            <a:avLst/>
          </a:prstGeom>
          <a:noFill/>
          <a:ln w="38100">
            <a:solidFill>
              <a:srgbClr val="FFFF00"/>
            </a:solidFill>
            <a:round/>
            <a:headEnd/>
            <a:tailEnd type="triangle" w="med" len="med"/>
          </a:ln>
        </p:spPr>
        <p:txBody>
          <a:bodyPr/>
          <a:lstStyle/>
          <a:p>
            <a:endParaRPr lang="en-US"/>
          </a:p>
        </p:txBody>
      </p:sp>
      <p:sp>
        <p:nvSpPr>
          <p:cNvPr id="26650" name="Text Box 26"/>
          <p:cNvSpPr txBox="1">
            <a:spLocks noChangeArrowheads="1"/>
          </p:cNvSpPr>
          <p:nvPr/>
        </p:nvSpPr>
        <p:spPr bwMode="auto">
          <a:xfrm>
            <a:off x="0" y="0"/>
            <a:ext cx="8534400" cy="523875"/>
          </a:xfrm>
          <a:prstGeom prst="rect">
            <a:avLst/>
          </a:prstGeom>
          <a:noFill/>
          <a:ln w="9525">
            <a:noFill/>
            <a:miter lim="800000"/>
            <a:headEnd/>
            <a:tailEnd/>
          </a:ln>
        </p:spPr>
        <p:txBody>
          <a:bodyPr>
            <a:spAutoFit/>
          </a:bodyPr>
          <a:lstStyle/>
          <a:p>
            <a:pPr eaLnBrk="1" hangingPunct="1">
              <a:spcBef>
                <a:spcPct val="50000"/>
              </a:spcBef>
              <a:defRPr/>
            </a:pPr>
            <a:r>
              <a:rPr lang="en-US" sz="2800" b="1" dirty="0">
                <a:solidFill>
                  <a:schemeClr val="accent2">
                    <a:lumMod val="60000"/>
                    <a:lumOff val="40000"/>
                  </a:schemeClr>
                </a:solidFill>
              </a:rPr>
              <a:t>Overview of Adaptive Immune Response</a:t>
            </a:r>
          </a:p>
        </p:txBody>
      </p:sp>
      <p:sp>
        <p:nvSpPr>
          <p:cNvPr id="35867" name="Line 27"/>
          <p:cNvSpPr>
            <a:spLocks noChangeShapeType="1"/>
          </p:cNvSpPr>
          <p:nvPr/>
        </p:nvSpPr>
        <p:spPr bwMode="auto">
          <a:xfrm flipH="1">
            <a:off x="7010400" y="1219200"/>
            <a:ext cx="228600" cy="381000"/>
          </a:xfrm>
          <a:prstGeom prst="line">
            <a:avLst/>
          </a:prstGeom>
          <a:noFill/>
          <a:ln w="38100">
            <a:solidFill>
              <a:srgbClr val="FFFF00"/>
            </a:solidFill>
            <a:round/>
            <a:headEnd/>
            <a:tailEnd type="triangle" w="med" len="med"/>
          </a:ln>
        </p:spPr>
        <p:txBody>
          <a:bodyPr/>
          <a:lstStyle/>
          <a:p>
            <a:endParaRPr lang="en-US"/>
          </a:p>
        </p:txBody>
      </p:sp>
      <p:sp>
        <p:nvSpPr>
          <p:cNvPr id="35868" name="Line 28"/>
          <p:cNvSpPr>
            <a:spLocks noChangeShapeType="1"/>
          </p:cNvSpPr>
          <p:nvPr/>
        </p:nvSpPr>
        <p:spPr bwMode="auto">
          <a:xfrm>
            <a:off x="7162800" y="2057400"/>
            <a:ext cx="304800" cy="838200"/>
          </a:xfrm>
          <a:prstGeom prst="line">
            <a:avLst/>
          </a:prstGeom>
          <a:noFill/>
          <a:ln w="38100">
            <a:solidFill>
              <a:srgbClr val="FFFF00"/>
            </a:solidFill>
            <a:round/>
            <a:headEnd/>
            <a:tailEnd type="triangle" w="med" len="med"/>
          </a:ln>
        </p:spPr>
        <p:txBody>
          <a:bodyPr/>
          <a:lstStyle/>
          <a:p>
            <a:endParaRPr lang="en-US"/>
          </a:p>
        </p:txBody>
      </p:sp>
      <p:sp>
        <p:nvSpPr>
          <p:cNvPr id="35869" name="Text Box 29"/>
          <p:cNvSpPr txBox="1">
            <a:spLocks noChangeArrowheads="1"/>
          </p:cNvSpPr>
          <p:nvPr/>
        </p:nvSpPr>
        <p:spPr bwMode="auto">
          <a:xfrm>
            <a:off x="7086600" y="533400"/>
            <a:ext cx="1676400" cy="641350"/>
          </a:xfrm>
          <a:prstGeom prst="rect">
            <a:avLst/>
          </a:prstGeom>
          <a:noFill/>
          <a:ln w="9525">
            <a:noFill/>
            <a:miter lim="800000"/>
            <a:headEnd/>
            <a:tailEnd/>
          </a:ln>
        </p:spPr>
        <p:txBody>
          <a:bodyPr>
            <a:spAutoFit/>
          </a:bodyPr>
          <a:lstStyle/>
          <a:p>
            <a:pPr eaLnBrk="1" hangingPunct="1">
              <a:spcBef>
                <a:spcPct val="50000"/>
              </a:spcBef>
            </a:pPr>
            <a:r>
              <a:rPr lang="en-US" sz="1800"/>
              <a:t>Extracellular infection</a:t>
            </a:r>
          </a:p>
        </p:txBody>
      </p:sp>
      <p:sp>
        <p:nvSpPr>
          <p:cNvPr id="35870" name="Text Box 30"/>
          <p:cNvSpPr txBox="1">
            <a:spLocks noChangeArrowheads="1"/>
          </p:cNvSpPr>
          <p:nvPr/>
        </p:nvSpPr>
        <p:spPr bwMode="auto">
          <a:xfrm>
            <a:off x="3352800" y="765175"/>
            <a:ext cx="827088" cy="457200"/>
          </a:xfrm>
          <a:prstGeom prst="rect">
            <a:avLst/>
          </a:prstGeom>
          <a:noFill/>
          <a:ln w="9525">
            <a:noFill/>
            <a:miter lim="800000"/>
            <a:headEnd/>
            <a:tailEnd/>
          </a:ln>
        </p:spPr>
        <p:txBody>
          <a:bodyPr wrap="none">
            <a:spAutoFit/>
          </a:bodyPr>
          <a:lstStyle/>
          <a:p>
            <a:pPr eaLnBrk="1" hangingPunct="1"/>
            <a:r>
              <a:rPr lang="en-US" b="1"/>
              <a:t>APC</a:t>
            </a:r>
          </a:p>
        </p:txBody>
      </p:sp>
      <p:sp>
        <p:nvSpPr>
          <p:cNvPr id="35871" name="Freeform 31"/>
          <p:cNvSpPr>
            <a:spLocks/>
          </p:cNvSpPr>
          <p:nvPr/>
        </p:nvSpPr>
        <p:spPr bwMode="auto">
          <a:xfrm>
            <a:off x="4279900" y="1752600"/>
            <a:ext cx="1587500" cy="1600200"/>
          </a:xfrm>
          <a:custGeom>
            <a:avLst/>
            <a:gdLst>
              <a:gd name="T0" fmla="*/ 2147483647 w 1000"/>
              <a:gd name="T1" fmla="*/ 0 h 1008"/>
              <a:gd name="T2" fmla="*/ 2147483647 w 1000"/>
              <a:gd name="T3" fmla="*/ 2147483647 h 1008"/>
              <a:gd name="T4" fmla="*/ 2147483647 w 1000"/>
              <a:gd name="T5" fmla="*/ 2147483647 h 1008"/>
              <a:gd name="T6" fmla="*/ 0 60000 65536"/>
              <a:gd name="T7" fmla="*/ 0 60000 65536"/>
              <a:gd name="T8" fmla="*/ 0 60000 65536"/>
              <a:gd name="T9" fmla="*/ 0 w 1000"/>
              <a:gd name="T10" fmla="*/ 0 h 1008"/>
              <a:gd name="T11" fmla="*/ 1000 w 1000"/>
              <a:gd name="T12" fmla="*/ 1008 h 1008"/>
            </a:gdLst>
            <a:ahLst/>
            <a:cxnLst>
              <a:cxn ang="T6">
                <a:pos x="T0" y="T1"/>
              </a:cxn>
              <a:cxn ang="T7">
                <a:pos x="T2" y="T3"/>
              </a:cxn>
              <a:cxn ang="T8">
                <a:pos x="T4" y="T5"/>
              </a:cxn>
            </a:cxnLst>
            <a:rect l="T9" t="T10" r="T11" b="T12"/>
            <a:pathLst>
              <a:path w="1000" h="1008">
                <a:moveTo>
                  <a:pt x="1000" y="0"/>
                </a:moveTo>
                <a:cubicBezTo>
                  <a:pt x="636" y="12"/>
                  <a:pt x="272" y="24"/>
                  <a:pt x="136" y="192"/>
                </a:cubicBezTo>
                <a:cubicBezTo>
                  <a:pt x="0" y="360"/>
                  <a:pt x="176" y="872"/>
                  <a:pt x="184" y="1008"/>
                </a:cubicBezTo>
              </a:path>
            </a:pathLst>
          </a:custGeom>
          <a:noFill/>
          <a:ln w="38100">
            <a:solidFill>
              <a:srgbClr val="FFFF00"/>
            </a:solidFill>
            <a:round/>
            <a:headEnd/>
            <a:tailEnd/>
          </a:ln>
        </p:spPr>
        <p:txBody>
          <a:bodyPr/>
          <a:lstStyle/>
          <a:p>
            <a:endParaRPr lang="en-US"/>
          </a:p>
        </p:txBody>
      </p:sp>
      <p:sp>
        <p:nvSpPr>
          <p:cNvPr id="35872" name="Line 32"/>
          <p:cNvSpPr>
            <a:spLocks noChangeShapeType="1"/>
          </p:cNvSpPr>
          <p:nvPr/>
        </p:nvSpPr>
        <p:spPr bwMode="auto">
          <a:xfrm>
            <a:off x="4572000" y="3276600"/>
            <a:ext cx="0" cy="152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10"/>
          <p:cNvSpPr>
            <a:spLocks noGrp="1" noChangeArrowheads="1"/>
          </p:cNvSpPr>
          <p:nvPr>
            <p:ph type="title"/>
          </p:nvPr>
        </p:nvSpPr>
        <p:spPr/>
        <p:txBody>
          <a:bodyPr/>
          <a:lstStyle/>
          <a:p>
            <a:pPr algn="ctr" eaLnBrk="1" hangingPunct="1"/>
            <a:r>
              <a:rPr lang="en-US" sz="3600" b="1" smtClean="0">
                <a:solidFill>
                  <a:srgbClr val="FFFF00"/>
                </a:solidFill>
              </a:rPr>
              <a:t>General Principles of </a:t>
            </a:r>
            <a:br>
              <a:rPr lang="en-US" sz="3600" b="1" smtClean="0">
                <a:solidFill>
                  <a:srgbClr val="FFFF00"/>
                </a:solidFill>
              </a:rPr>
            </a:br>
            <a:r>
              <a:rPr lang="en-US" sz="3600" b="1" smtClean="0">
                <a:solidFill>
                  <a:srgbClr val="FFFF00"/>
                </a:solidFill>
              </a:rPr>
              <a:t>Viral-host Interactions</a:t>
            </a:r>
          </a:p>
        </p:txBody>
      </p:sp>
      <p:sp>
        <p:nvSpPr>
          <p:cNvPr id="36867" name="Rectangle 11"/>
          <p:cNvSpPr>
            <a:spLocks noGrp="1" noChangeArrowheads="1"/>
          </p:cNvSpPr>
          <p:nvPr>
            <p:ph idx="1"/>
          </p:nvPr>
        </p:nvSpPr>
        <p:spPr>
          <a:xfrm>
            <a:off x="457200" y="1600200"/>
            <a:ext cx="8001000" cy="4525963"/>
          </a:xfrm>
        </p:spPr>
        <p:txBody>
          <a:bodyPr/>
          <a:lstStyle/>
          <a:p>
            <a:pPr eaLnBrk="1" hangingPunct="1"/>
            <a:r>
              <a:rPr lang="en-US" sz="2400" smtClean="0">
                <a:solidFill>
                  <a:srgbClr val="FFFF00"/>
                </a:solidFill>
              </a:rPr>
              <a:t>Host</a:t>
            </a:r>
            <a:r>
              <a:rPr lang="en-US" sz="2400" smtClean="0"/>
              <a:t>: mounts HIV-specific immune responses</a:t>
            </a:r>
          </a:p>
          <a:p>
            <a:pPr lvl="1" eaLnBrk="1" hangingPunct="1"/>
            <a:r>
              <a:rPr lang="en-US" sz="2400" smtClean="0"/>
              <a:t>Cellular (cell-mediated) - most important </a:t>
            </a:r>
          </a:p>
          <a:p>
            <a:pPr lvl="1" eaLnBrk="1" hangingPunct="1"/>
            <a:r>
              <a:rPr lang="en-US" sz="2400" smtClean="0"/>
              <a:t>Humoral (antibody-mediated)</a:t>
            </a:r>
          </a:p>
          <a:p>
            <a:pPr eaLnBrk="1" hangingPunct="1"/>
            <a:endParaRPr lang="en-US" sz="2400" smtClean="0"/>
          </a:p>
          <a:p>
            <a:pPr eaLnBrk="1" hangingPunct="1"/>
            <a:r>
              <a:rPr lang="en-US" sz="2400" smtClean="0">
                <a:solidFill>
                  <a:srgbClr val="FFFF00"/>
                </a:solidFill>
              </a:rPr>
              <a:t>Virus</a:t>
            </a:r>
            <a:r>
              <a:rPr lang="en-US" sz="2400" smtClean="0"/>
              <a:t>: subverts the immune system </a:t>
            </a:r>
          </a:p>
          <a:p>
            <a:pPr lvl="1" eaLnBrk="1" hangingPunct="1"/>
            <a:r>
              <a:rPr lang="en-US" sz="2400" smtClean="0"/>
              <a:t>Infects CD4 cells that control normal immune responses</a:t>
            </a:r>
          </a:p>
          <a:p>
            <a:pPr lvl="1" eaLnBrk="1" hangingPunct="1"/>
            <a:r>
              <a:rPr lang="en-US" sz="2400" smtClean="0"/>
              <a:t>Integrates into host DNA</a:t>
            </a:r>
          </a:p>
          <a:p>
            <a:pPr lvl="1" eaLnBrk="1" hangingPunct="1"/>
            <a:r>
              <a:rPr lang="en-US" sz="2400" smtClean="0"/>
              <a:t>High rate of mutation</a:t>
            </a:r>
          </a:p>
          <a:p>
            <a:pPr lvl="1" eaLnBrk="1" hangingPunct="1"/>
            <a:r>
              <a:rPr lang="en-US" sz="2400" smtClean="0"/>
              <a:t>Hides in tissue not readily accessible to immune system</a:t>
            </a:r>
          </a:p>
          <a:p>
            <a:pPr eaLnBrk="1" hangingPunct="1"/>
            <a:endParaRPr lang="en-US" sz="24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0"/>
          <p:cNvSpPr>
            <a:spLocks noGrp="1" noChangeArrowheads="1"/>
          </p:cNvSpPr>
          <p:nvPr>
            <p:ph type="title"/>
          </p:nvPr>
        </p:nvSpPr>
        <p:spPr/>
        <p:txBody>
          <a:bodyPr/>
          <a:lstStyle/>
          <a:p>
            <a:pPr eaLnBrk="1" hangingPunct="1"/>
            <a:r>
              <a:rPr lang="en-US" smtClean="0">
                <a:solidFill>
                  <a:srgbClr val="FFFF00"/>
                </a:solidFill>
              </a:rPr>
              <a:t>Cells Infected by HIV</a:t>
            </a:r>
          </a:p>
        </p:txBody>
      </p:sp>
      <p:sp>
        <p:nvSpPr>
          <p:cNvPr id="18435" name="Rectangle 21"/>
          <p:cNvSpPr>
            <a:spLocks noGrp="1" noChangeArrowheads="1"/>
          </p:cNvSpPr>
          <p:nvPr>
            <p:ph idx="1"/>
          </p:nvPr>
        </p:nvSpPr>
        <p:spPr/>
        <p:txBody>
          <a:bodyPr>
            <a:normAutofit lnSpcReduction="10000"/>
          </a:bodyPr>
          <a:lstStyle/>
          <a:p>
            <a:pPr marL="420624" indent="-384048" eaLnBrk="1" fontAlgn="auto" hangingPunct="1">
              <a:spcAft>
                <a:spcPts val="0"/>
              </a:spcAft>
              <a:buFont typeface="Wingdings 2"/>
              <a:buChar char=""/>
              <a:defRPr/>
            </a:pPr>
            <a:r>
              <a:rPr lang="en-US" dirty="0" smtClean="0"/>
              <a:t>Numerous organ systems are infected by HIV:</a:t>
            </a:r>
          </a:p>
          <a:p>
            <a:pPr marL="722376" lvl="1" indent="-274320" eaLnBrk="1" fontAlgn="auto" hangingPunct="1">
              <a:spcAft>
                <a:spcPts val="0"/>
              </a:spcAft>
              <a:buFont typeface="Wingdings 2"/>
              <a:buChar char=""/>
              <a:defRPr/>
            </a:pPr>
            <a:r>
              <a:rPr lang="en-US" dirty="0" smtClean="0">
                <a:solidFill>
                  <a:srgbClr val="FFFF00"/>
                </a:solidFill>
              </a:rPr>
              <a:t>Brain</a:t>
            </a:r>
            <a:r>
              <a:rPr lang="en-US" dirty="0" smtClean="0"/>
              <a:t>: macrophages and </a:t>
            </a:r>
            <a:r>
              <a:rPr lang="en-US" dirty="0" err="1" smtClean="0"/>
              <a:t>glial</a:t>
            </a:r>
            <a:r>
              <a:rPr lang="en-US" dirty="0" smtClean="0"/>
              <a:t> cells</a:t>
            </a:r>
          </a:p>
          <a:p>
            <a:pPr marL="722376" lvl="1" indent="-274320" eaLnBrk="1" fontAlgn="auto" hangingPunct="1">
              <a:spcAft>
                <a:spcPts val="0"/>
              </a:spcAft>
              <a:buFont typeface="Wingdings 2"/>
              <a:buChar char=""/>
              <a:defRPr/>
            </a:pPr>
            <a:r>
              <a:rPr lang="en-US" dirty="0" smtClean="0">
                <a:solidFill>
                  <a:srgbClr val="FFFF00"/>
                </a:solidFill>
              </a:rPr>
              <a:t>Lymph nodes and thymus</a:t>
            </a:r>
            <a:r>
              <a:rPr lang="en-US" dirty="0" smtClean="0"/>
              <a:t>: lymphocytes and </a:t>
            </a:r>
            <a:r>
              <a:rPr lang="en-US" dirty="0" err="1" smtClean="0"/>
              <a:t>dendritic</a:t>
            </a:r>
            <a:r>
              <a:rPr lang="en-US" dirty="0" smtClean="0"/>
              <a:t> cells</a:t>
            </a:r>
          </a:p>
          <a:p>
            <a:pPr marL="722376" lvl="1" indent="-274320" eaLnBrk="1" fontAlgn="auto" hangingPunct="1">
              <a:spcAft>
                <a:spcPts val="0"/>
              </a:spcAft>
              <a:buFont typeface="Wingdings 2"/>
              <a:buChar char=""/>
              <a:defRPr/>
            </a:pPr>
            <a:r>
              <a:rPr lang="en-US" dirty="0" smtClean="0">
                <a:solidFill>
                  <a:srgbClr val="FFFF00"/>
                </a:solidFill>
              </a:rPr>
              <a:t>Blood, semen, vaginal fluids</a:t>
            </a:r>
            <a:r>
              <a:rPr lang="en-US" dirty="0" smtClean="0"/>
              <a:t>: macrophages</a:t>
            </a:r>
          </a:p>
          <a:p>
            <a:pPr marL="722376" lvl="1" indent="-274320" eaLnBrk="1" fontAlgn="auto" hangingPunct="1">
              <a:spcAft>
                <a:spcPts val="0"/>
              </a:spcAft>
              <a:buFont typeface="Wingdings 2"/>
              <a:buChar char=""/>
              <a:defRPr/>
            </a:pPr>
            <a:r>
              <a:rPr lang="en-US" dirty="0" smtClean="0">
                <a:solidFill>
                  <a:srgbClr val="FFFF00"/>
                </a:solidFill>
              </a:rPr>
              <a:t>Bone marrow</a:t>
            </a:r>
            <a:r>
              <a:rPr lang="en-US" dirty="0" smtClean="0"/>
              <a:t>: lymphocytes</a:t>
            </a:r>
          </a:p>
          <a:p>
            <a:pPr marL="722376" lvl="1" indent="-274320" eaLnBrk="1" fontAlgn="auto" hangingPunct="1">
              <a:spcAft>
                <a:spcPts val="0"/>
              </a:spcAft>
              <a:buFont typeface="Wingdings 2"/>
              <a:buChar char=""/>
              <a:defRPr/>
            </a:pPr>
            <a:r>
              <a:rPr lang="en-US" dirty="0" smtClean="0">
                <a:solidFill>
                  <a:srgbClr val="FFFF00"/>
                </a:solidFill>
              </a:rPr>
              <a:t>Skin</a:t>
            </a:r>
            <a:r>
              <a:rPr lang="en-US" dirty="0" smtClean="0"/>
              <a:t>: </a:t>
            </a:r>
            <a:r>
              <a:rPr lang="en-US" dirty="0" err="1" smtClean="0"/>
              <a:t>langerhans</a:t>
            </a:r>
            <a:r>
              <a:rPr lang="en-US" dirty="0" smtClean="0"/>
              <a:t> cells</a:t>
            </a:r>
          </a:p>
          <a:p>
            <a:pPr marL="722376" lvl="1" indent="-274320" eaLnBrk="1" fontAlgn="auto" hangingPunct="1">
              <a:spcAft>
                <a:spcPts val="0"/>
              </a:spcAft>
              <a:buFont typeface="Wingdings 2"/>
              <a:buChar char=""/>
              <a:defRPr/>
            </a:pPr>
            <a:r>
              <a:rPr lang="en-US" dirty="0" smtClean="0">
                <a:solidFill>
                  <a:srgbClr val="FFFF00"/>
                </a:solidFill>
              </a:rPr>
              <a:t>Colon, duodenum, rectum</a:t>
            </a:r>
            <a:r>
              <a:rPr lang="en-US" dirty="0" smtClean="0"/>
              <a:t>: </a:t>
            </a:r>
            <a:r>
              <a:rPr lang="en-US" dirty="0" err="1" smtClean="0"/>
              <a:t>chromaffin</a:t>
            </a:r>
            <a:r>
              <a:rPr lang="en-US" dirty="0" smtClean="0"/>
              <a:t> cells</a:t>
            </a:r>
          </a:p>
          <a:p>
            <a:pPr marL="722376" lvl="1" indent="-274320" eaLnBrk="1" fontAlgn="auto" hangingPunct="1">
              <a:spcAft>
                <a:spcPts val="0"/>
              </a:spcAft>
              <a:buFont typeface="Wingdings 2"/>
              <a:buChar char=""/>
              <a:defRPr/>
            </a:pPr>
            <a:r>
              <a:rPr lang="en-US" dirty="0" smtClean="0">
                <a:solidFill>
                  <a:srgbClr val="FFFF00"/>
                </a:solidFill>
              </a:rPr>
              <a:t>Lung</a:t>
            </a:r>
            <a:r>
              <a:rPr lang="en-US" dirty="0" smtClean="0"/>
              <a:t>: alveolar macrophages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8"/>
          <p:cNvSpPr>
            <a:spLocks noGrp="1" noChangeArrowheads="1"/>
          </p:cNvSpPr>
          <p:nvPr>
            <p:ph type="title"/>
          </p:nvPr>
        </p:nvSpPr>
        <p:spPr/>
        <p:txBody>
          <a:bodyPr/>
          <a:lstStyle/>
          <a:p>
            <a:pPr algn="ctr" eaLnBrk="1" hangingPunct="1"/>
            <a:r>
              <a:rPr lang="en-US" sz="3600" b="1" smtClean="0">
                <a:solidFill>
                  <a:srgbClr val="FFFF00"/>
                </a:solidFill>
              </a:rPr>
              <a:t>General Principles of </a:t>
            </a:r>
            <a:br>
              <a:rPr lang="en-US" sz="3600" b="1" smtClean="0">
                <a:solidFill>
                  <a:srgbClr val="FFFF00"/>
                </a:solidFill>
              </a:rPr>
            </a:br>
            <a:r>
              <a:rPr lang="en-US" sz="3600" b="1" smtClean="0">
                <a:solidFill>
                  <a:srgbClr val="FFFF00"/>
                </a:solidFill>
              </a:rPr>
              <a:t>Immune Dysfunction in HIV</a:t>
            </a:r>
          </a:p>
        </p:txBody>
      </p:sp>
      <p:sp>
        <p:nvSpPr>
          <p:cNvPr id="34819" name="Rectangle 9"/>
          <p:cNvSpPr>
            <a:spLocks noGrp="1" noChangeArrowheads="1"/>
          </p:cNvSpPr>
          <p:nvPr>
            <p:ph idx="1"/>
          </p:nvPr>
        </p:nvSpPr>
        <p:spPr/>
        <p:txBody>
          <a:bodyPr>
            <a:normAutofit fontScale="92500"/>
          </a:bodyPr>
          <a:lstStyle/>
          <a:p>
            <a:pPr marL="420624" indent="-384048" eaLnBrk="1" fontAlgn="auto" hangingPunct="1">
              <a:spcAft>
                <a:spcPts val="0"/>
              </a:spcAft>
              <a:buFont typeface="Wingdings 2"/>
              <a:buChar char=""/>
              <a:defRPr/>
            </a:pPr>
            <a:r>
              <a:rPr lang="en-US" dirty="0" smtClean="0"/>
              <a:t>All elements of immune system are affected</a:t>
            </a:r>
          </a:p>
          <a:p>
            <a:pPr marL="420624" indent="-384048" eaLnBrk="1" fontAlgn="auto" hangingPunct="1">
              <a:spcAft>
                <a:spcPts val="0"/>
              </a:spcAft>
              <a:buFont typeface="Wingdings 2"/>
              <a:buChar char=""/>
              <a:defRPr/>
            </a:pPr>
            <a:r>
              <a:rPr lang="en-US" dirty="0" smtClean="0"/>
              <a:t>Advanced stages of HIV are associated with substantial disruption of lymphoid tissue</a:t>
            </a:r>
          </a:p>
          <a:p>
            <a:pPr marL="722376" lvl="1" indent="-274320" eaLnBrk="1" fontAlgn="auto" hangingPunct="1">
              <a:spcAft>
                <a:spcPts val="0"/>
              </a:spcAft>
              <a:buFont typeface="Wingdings 2"/>
              <a:buChar char=""/>
              <a:defRPr/>
            </a:pPr>
            <a:endParaRPr lang="en-US" dirty="0" smtClean="0"/>
          </a:p>
          <a:p>
            <a:pPr marL="722376" lvl="1" indent="-274320" eaLnBrk="1" fontAlgn="auto" hangingPunct="1">
              <a:spcAft>
                <a:spcPts val="0"/>
              </a:spcAft>
              <a:buFont typeface="Wingdings 2"/>
              <a:buChar char=""/>
              <a:defRPr/>
            </a:pPr>
            <a:r>
              <a:rPr lang="en-US" dirty="0" smtClean="0"/>
              <a:t>Impaired ability to mount immune response to </a:t>
            </a:r>
            <a:r>
              <a:rPr lang="en-US" dirty="0" smtClean="0">
                <a:solidFill>
                  <a:srgbClr val="FFFF00"/>
                </a:solidFill>
              </a:rPr>
              <a:t>new antigen</a:t>
            </a:r>
          </a:p>
          <a:p>
            <a:pPr marL="722376" lvl="1" indent="-274320" eaLnBrk="1" fontAlgn="auto" hangingPunct="1">
              <a:spcAft>
                <a:spcPts val="0"/>
              </a:spcAft>
              <a:buFont typeface="Wingdings 2"/>
              <a:buChar char=""/>
              <a:defRPr/>
            </a:pPr>
            <a:r>
              <a:rPr lang="en-US" dirty="0" smtClean="0"/>
              <a:t>Impaired ability to maintain </a:t>
            </a:r>
            <a:r>
              <a:rPr lang="en-US" dirty="0" smtClean="0">
                <a:solidFill>
                  <a:srgbClr val="FFFF00"/>
                </a:solidFill>
              </a:rPr>
              <a:t>memory responses</a:t>
            </a:r>
          </a:p>
          <a:p>
            <a:pPr marL="722376" lvl="1" indent="-274320" eaLnBrk="1" fontAlgn="auto" hangingPunct="1">
              <a:spcAft>
                <a:spcPts val="0"/>
              </a:spcAft>
              <a:buFont typeface="Wingdings 2"/>
              <a:buChar char=""/>
              <a:defRPr/>
            </a:pPr>
            <a:r>
              <a:rPr lang="en-US" dirty="0" smtClean="0"/>
              <a:t>Susceptibility to </a:t>
            </a:r>
            <a:r>
              <a:rPr lang="en-US" dirty="0" smtClean="0">
                <a:solidFill>
                  <a:srgbClr val="FFFF00"/>
                </a:solidFill>
              </a:rPr>
              <a:t>opportunistic infections</a:t>
            </a:r>
          </a:p>
          <a:p>
            <a:pPr marL="420624" indent="-384048" eaLnBrk="1" fontAlgn="auto" hangingPunct="1">
              <a:spcAft>
                <a:spcPts val="0"/>
              </a:spcAft>
              <a:buFont typeface="Arial" charset="0"/>
              <a:buNone/>
              <a:defRPr/>
            </a:pPr>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8"/>
          <p:cNvSpPr>
            <a:spLocks noGrp="1" noChangeArrowheads="1"/>
          </p:cNvSpPr>
          <p:nvPr>
            <p:ph type="title"/>
          </p:nvPr>
        </p:nvSpPr>
        <p:spPr/>
        <p:txBody>
          <a:bodyPr/>
          <a:lstStyle/>
          <a:p>
            <a:pPr algn="ctr" eaLnBrk="1" hangingPunct="1"/>
            <a:r>
              <a:rPr lang="en-US" sz="3600" b="1" smtClean="0">
                <a:solidFill>
                  <a:srgbClr val="FFFF00"/>
                </a:solidFill>
              </a:rPr>
              <a:t>Mechanisms of CD4 </a:t>
            </a:r>
            <a:br>
              <a:rPr lang="en-US" sz="3600" b="1" smtClean="0">
                <a:solidFill>
                  <a:srgbClr val="FFFF00"/>
                </a:solidFill>
              </a:rPr>
            </a:br>
            <a:r>
              <a:rPr lang="en-US" sz="3600" b="1" smtClean="0">
                <a:solidFill>
                  <a:srgbClr val="FFFF00"/>
                </a:solidFill>
              </a:rPr>
              <a:t>Depletion and Dysfunction</a:t>
            </a:r>
          </a:p>
        </p:txBody>
      </p:sp>
      <p:sp>
        <p:nvSpPr>
          <p:cNvPr id="21507" name="Rectangle 9"/>
          <p:cNvSpPr>
            <a:spLocks noGrp="1" noChangeArrowheads="1"/>
          </p:cNvSpPr>
          <p:nvPr>
            <p:ph idx="1"/>
          </p:nvPr>
        </p:nvSpPr>
        <p:spPr/>
        <p:txBody>
          <a:bodyPr>
            <a:normAutofit lnSpcReduction="10000"/>
          </a:bodyPr>
          <a:lstStyle/>
          <a:p>
            <a:pPr marL="420624" indent="-384048" eaLnBrk="1" fontAlgn="auto" hangingPunct="1">
              <a:spcAft>
                <a:spcPts val="0"/>
              </a:spcAft>
              <a:buFont typeface="Wingdings 2"/>
              <a:buChar char=""/>
              <a:defRPr/>
            </a:pPr>
            <a:r>
              <a:rPr lang="en-US" dirty="0" smtClean="0">
                <a:solidFill>
                  <a:srgbClr val="FFFF00"/>
                </a:solidFill>
              </a:rPr>
              <a:t>Direct</a:t>
            </a:r>
          </a:p>
          <a:p>
            <a:pPr marL="722376" lvl="1" indent="-274320" eaLnBrk="1" fontAlgn="auto" hangingPunct="1">
              <a:spcAft>
                <a:spcPts val="0"/>
              </a:spcAft>
              <a:buFont typeface="Wingdings 2"/>
              <a:buChar char=""/>
              <a:defRPr/>
            </a:pPr>
            <a:r>
              <a:rPr lang="en-US" dirty="0" smtClean="0"/>
              <a:t>Elimination of HIV-infected cells by virus-specific immune responses </a:t>
            </a:r>
          </a:p>
          <a:p>
            <a:pPr marL="722376" lvl="1" indent="-274320" eaLnBrk="1" fontAlgn="auto" hangingPunct="1">
              <a:spcAft>
                <a:spcPts val="0"/>
              </a:spcAft>
              <a:buFont typeface="Wingdings 2"/>
              <a:buChar char=""/>
              <a:defRPr/>
            </a:pPr>
            <a:r>
              <a:rPr lang="en-US" dirty="0" smtClean="0"/>
              <a:t>Loss of plasma membrane integrity because of viral budding </a:t>
            </a:r>
          </a:p>
          <a:p>
            <a:pPr marL="420624" indent="-384048" eaLnBrk="1" fontAlgn="auto" hangingPunct="1">
              <a:spcAft>
                <a:spcPts val="0"/>
              </a:spcAft>
              <a:buFont typeface="Wingdings 2"/>
              <a:buChar char=""/>
              <a:defRPr/>
            </a:pPr>
            <a:r>
              <a:rPr lang="en-US" dirty="0" smtClean="0">
                <a:solidFill>
                  <a:srgbClr val="FFFF00"/>
                </a:solidFill>
              </a:rPr>
              <a:t>Indirect</a:t>
            </a:r>
          </a:p>
          <a:p>
            <a:pPr marL="722376" lvl="1" indent="-274320" eaLnBrk="1" fontAlgn="auto" hangingPunct="1">
              <a:spcAft>
                <a:spcPts val="0"/>
              </a:spcAft>
              <a:buFont typeface="Wingdings 2"/>
              <a:buChar char=""/>
              <a:defRPr/>
            </a:pPr>
            <a:r>
              <a:rPr lang="en-US" dirty="0" err="1" smtClean="0"/>
              <a:t>Syncytium</a:t>
            </a:r>
            <a:r>
              <a:rPr lang="en-US" dirty="0" smtClean="0"/>
              <a:t> formation (fusion of cells that are highly unstable and </a:t>
            </a:r>
            <a:r>
              <a:rPr lang="en-US" dirty="0" smtClean="0">
                <a:solidFill>
                  <a:srgbClr val="FFFF00"/>
                </a:solidFill>
              </a:rPr>
              <a:t>die</a:t>
            </a:r>
            <a:r>
              <a:rPr lang="en-US" dirty="0" smtClean="0"/>
              <a:t> quickly)</a:t>
            </a:r>
          </a:p>
          <a:p>
            <a:pPr marL="722376" lvl="1" indent="-274320" eaLnBrk="1" fontAlgn="auto" hangingPunct="1">
              <a:spcAft>
                <a:spcPts val="0"/>
              </a:spcAft>
              <a:buFont typeface="Wingdings 2"/>
              <a:buChar char=""/>
              <a:defRPr/>
            </a:pPr>
            <a:r>
              <a:rPr lang="en-US" dirty="0" smtClean="0"/>
              <a:t>Apoptosis </a:t>
            </a:r>
          </a:p>
          <a:p>
            <a:pPr marL="722376" lvl="1" indent="-274320" eaLnBrk="1" fontAlgn="auto" hangingPunct="1">
              <a:spcAft>
                <a:spcPts val="0"/>
              </a:spcAft>
              <a:buFont typeface="Wingdings 2"/>
              <a:buChar char=""/>
              <a:defRPr/>
            </a:pPr>
            <a:r>
              <a:rPr lang="en-US" dirty="0" smtClean="0"/>
              <a:t>Autoimmunity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8"/>
          <p:cNvSpPr>
            <a:spLocks noGrp="1" noChangeArrowheads="1"/>
          </p:cNvSpPr>
          <p:nvPr>
            <p:ph type="title"/>
          </p:nvPr>
        </p:nvSpPr>
        <p:spPr/>
        <p:txBody>
          <a:bodyPr/>
          <a:lstStyle/>
          <a:p>
            <a:pPr algn="ctr" eaLnBrk="1" hangingPunct="1"/>
            <a:r>
              <a:rPr lang="en-US" sz="3600" b="1" smtClean="0">
                <a:solidFill>
                  <a:srgbClr val="FFFF00"/>
                </a:solidFill>
              </a:rPr>
              <a:t>Role of Cellular Activation in Pathogenesis of HIV </a:t>
            </a:r>
          </a:p>
        </p:txBody>
      </p:sp>
      <p:sp>
        <p:nvSpPr>
          <p:cNvPr id="40963" name="Rectangle 9"/>
          <p:cNvSpPr>
            <a:spLocks noGrp="1" noChangeArrowheads="1"/>
          </p:cNvSpPr>
          <p:nvPr>
            <p:ph idx="1"/>
          </p:nvPr>
        </p:nvSpPr>
        <p:spPr/>
        <p:txBody>
          <a:bodyPr/>
          <a:lstStyle/>
          <a:p>
            <a:pPr eaLnBrk="1" hangingPunct="1"/>
            <a:r>
              <a:rPr lang="en-US" smtClean="0"/>
              <a:t>HIV induces immune activation </a:t>
            </a:r>
          </a:p>
          <a:p>
            <a:pPr lvl="1" eaLnBrk="1" hangingPunct="1"/>
            <a:r>
              <a:rPr lang="en-US" smtClean="0"/>
              <a:t>Which may seem paradoxical because HIV ultimately results in severe immunosuppression </a:t>
            </a:r>
          </a:p>
          <a:p>
            <a:pPr lvl="1" eaLnBrk="1" hangingPunct="1">
              <a:buFont typeface="Wingdings 2" pitchFamily="18" charset="2"/>
              <a:buNone/>
            </a:pPr>
            <a:endParaRPr lang="en-US" smtClean="0"/>
          </a:p>
          <a:p>
            <a:pPr eaLnBrk="1" hangingPunct="1"/>
            <a:r>
              <a:rPr lang="en-US" smtClean="0"/>
              <a:t>Activated T-cells support HIV replication</a:t>
            </a:r>
          </a:p>
          <a:p>
            <a:pPr lvl="1" eaLnBrk="1" hangingPunct="1"/>
            <a:r>
              <a:rPr lang="en-US" smtClean="0"/>
              <a:t>Intercurrent infections are associated with transient </a:t>
            </a:r>
            <a:r>
              <a:rPr lang="en-US" smtClean="0">
                <a:solidFill>
                  <a:srgbClr val="FFFF00"/>
                </a:solidFill>
              </a:rPr>
              <a:t>increases in viremia</a:t>
            </a:r>
          </a:p>
          <a:p>
            <a:pPr lvl="1" eaLnBrk="1" hangingPunct="1"/>
            <a:r>
              <a:rPr lang="en-US" smtClean="0"/>
              <a:t>Accounts for why </a:t>
            </a:r>
            <a:r>
              <a:rPr lang="en-US" smtClean="0">
                <a:solidFill>
                  <a:srgbClr val="FFFF00"/>
                </a:solidFill>
              </a:rPr>
              <a:t>TB</a:t>
            </a:r>
            <a:r>
              <a:rPr lang="en-US" smtClean="0"/>
              <a:t> worsens underlying HIV disease</a:t>
            </a:r>
          </a:p>
          <a:p>
            <a:pPr eaLnBrk="1" hangingPunct="1">
              <a:buFont typeface="Wingdings 2" pitchFamily="18" charset="2"/>
              <a:buNone/>
            </a:pPr>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8"/>
          <p:cNvSpPr>
            <a:spLocks noGrp="1" noChangeArrowheads="1"/>
          </p:cNvSpPr>
          <p:nvPr>
            <p:ph type="title"/>
          </p:nvPr>
        </p:nvSpPr>
        <p:spPr/>
        <p:txBody>
          <a:bodyPr/>
          <a:lstStyle/>
          <a:p>
            <a:pPr algn="ctr" eaLnBrk="1" hangingPunct="1"/>
            <a:r>
              <a:rPr lang="en-US" sz="3600" b="1" smtClean="0">
                <a:solidFill>
                  <a:srgbClr val="FFFF00"/>
                </a:solidFill>
              </a:rPr>
              <a:t>Role of Cytokine Dysregulation in Pathogenesis of HIV</a:t>
            </a:r>
          </a:p>
        </p:txBody>
      </p:sp>
      <p:sp>
        <p:nvSpPr>
          <p:cNvPr id="24579" name="Rectangle 9"/>
          <p:cNvSpPr>
            <a:spLocks noGrp="1" noChangeArrowheads="1"/>
          </p:cNvSpPr>
          <p:nvPr>
            <p:ph idx="1"/>
          </p:nvPr>
        </p:nvSpPr>
        <p:spPr/>
        <p:txBody>
          <a:bodyPr>
            <a:normAutofit fontScale="92500"/>
          </a:bodyPr>
          <a:lstStyle/>
          <a:p>
            <a:pPr marL="420624" indent="-384048" eaLnBrk="1" fontAlgn="auto" hangingPunct="1">
              <a:spcAft>
                <a:spcPts val="0"/>
              </a:spcAft>
              <a:buFont typeface="Wingdings 2"/>
              <a:buChar char=""/>
              <a:defRPr/>
            </a:pPr>
            <a:r>
              <a:rPr lang="en-US" dirty="0" smtClean="0"/>
              <a:t>HIV is associated with increased expression of </a:t>
            </a:r>
            <a:r>
              <a:rPr lang="en-US" dirty="0" smtClean="0">
                <a:solidFill>
                  <a:srgbClr val="FFFF00"/>
                </a:solidFill>
              </a:rPr>
              <a:t>pro-inflammatory cytokines</a:t>
            </a:r>
          </a:p>
          <a:p>
            <a:pPr marL="722376" lvl="1" indent="-274320" eaLnBrk="1" fontAlgn="auto" hangingPunct="1">
              <a:spcAft>
                <a:spcPts val="0"/>
              </a:spcAft>
              <a:buFont typeface="Wingdings 2"/>
              <a:buChar char=""/>
              <a:defRPr/>
            </a:pPr>
            <a:r>
              <a:rPr lang="en-US" dirty="0" smtClean="0"/>
              <a:t>TNF-alpha, IL-1,IL-6, IL-10, IFN-gamma</a:t>
            </a:r>
          </a:p>
          <a:p>
            <a:pPr marL="420624" indent="-384048" eaLnBrk="1" fontAlgn="auto" hangingPunct="1">
              <a:spcAft>
                <a:spcPts val="0"/>
              </a:spcAft>
              <a:buFont typeface="Wingdings 2"/>
              <a:buChar char=""/>
              <a:defRPr/>
            </a:pPr>
            <a:endParaRPr lang="en-US" dirty="0" smtClean="0"/>
          </a:p>
          <a:p>
            <a:pPr marL="420624" indent="-384048" eaLnBrk="1" fontAlgn="auto" hangingPunct="1">
              <a:spcAft>
                <a:spcPts val="0"/>
              </a:spcAft>
              <a:buFont typeface="Wingdings 2"/>
              <a:buChar char=""/>
              <a:defRPr/>
            </a:pPr>
            <a:r>
              <a:rPr lang="en-US" dirty="0" smtClean="0"/>
              <a:t>HIV results in disruption and </a:t>
            </a:r>
            <a:r>
              <a:rPr lang="en-US" dirty="0" smtClean="0">
                <a:solidFill>
                  <a:srgbClr val="FFFF00"/>
                </a:solidFill>
              </a:rPr>
              <a:t>loss of </a:t>
            </a:r>
            <a:r>
              <a:rPr lang="en-US" dirty="0" err="1" smtClean="0">
                <a:solidFill>
                  <a:srgbClr val="FFFF00"/>
                </a:solidFill>
              </a:rPr>
              <a:t>immunoregulatory</a:t>
            </a:r>
            <a:r>
              <a:rPr lang="en-US" dirty="0" smtClean="0">
                <a:solidFill>
                  <a:srgbClr val="FFFF00"/>
                </a:solidFill>
              </a:rPr>
              <a:t> cytokines</a:t>
            </a:r>
          </a:p>
          <a:p>
            <a:pPr marL="722376" lvl="1" indent="-274320" eaLnBrk="1" fontAlgn="auto" hangingPunct="1">
              <a:spcAft>
                <a:spcPts val="0"/>
              </a:spcAft>
              <a:buFont typeface="Wingdings 2"/>
              <a:buChar char=""/>
              <a:defRPr/>
            </a:pPr>
            <a:r>
              <a:rPr lang="en-US" dirty="0" smtClean="0"/>
              <a:t>IL-2, IL-12</a:t>
            </a:r>
          </a:p>
          <a:p>
            <a:pPr marL="722376" lvl="1" indent="-274320" eaLnBrk="1" fontAlgn="auto" hangingPunct="1">
              <a:spcAft>
                <a:spcPts val="0"/>
              </a:spcAft>
              <a:buFont typeface="Wingdings 2"/>
              <a:buChar char=""/>
              <a:defRPr/>
            </a:pPr>
            <a:r>
              <a:rPr lang="en-US" dirty="0" smtClean="0"/>
              <a:t>Necessary for modulating effective cell-mediated immune responses (CTLs and NK cells)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74638"/>
            <a:ext cx="8229600" cy="1143000"/>
          </a:xfrm>
          <a:prstGeom prst="rect">
            <a:avLst/>
          </a:prstGeom>
        </p:spPr>
        <p:txBody>
          <a:bodyPr/>
          <a:lstStyle/>
          <a:p>
            <a:pPr eaLnBrk="1" hangingPunct="1">
              <a:defRPr/>
            </a:pPr>
            <a:r>
              <a:rPr lang="en-US" sz="4000" dirty="0">
                <a:solidFill>
                  <a:srgbClr val="FFFF00"/>
                </a:solidFill>
                <a:latin typeface="+mj-lt"/>
                <a:ea typeface="+mj-ea"/>
                <a:cs typeface="+mj-cs"/>
              </a:rPr>
              <a:t>Primary Infection</a:t>
            </a:r>
          </a:p>
        </p:txBody>
      </p:sp>
      <p:sp>
        <p:nvSpPr>
          <p:cNvPr id="5" name="Rectangle 3"/>
          <p:cNvSpPr txBox="1">
            <a:spLocks noChangeArrowheads="1"/>
          </p:cNvSpPr>
          <p:nvPr/>
        </p:nvSpPr>
        <p:spPr>
          <a:xfrm>
            <a:off x="457200" y="1600200"/>
            <a:ext cx="8229600" cy="4495800"/>
          </a:xfrm>
          <a:prstGeom prst="rect">
            <a:avLst/>
          </a:prstGeom>
        </p:spPr>
        <p:txBody>
          <a:bodyPr/>
          <a:lstStyle/>
          <a:p>
            <a:pPr marL="419100" indent="-382588" eaLnBrk="1" hangingPunct="1">
              <a:spcBef>
                <a:spcPct val="20000"/>
              </a:spcBef>
              <a:buClr>
                <a:schemeClr val="accent1"/>
              </a:buClr>
              <a:buSzPct val="80000"/>
              <a:buFont typeface="Wingdings 2" pitchFamily="18" charset="2"/>
              <a:buChar char=""/>
              <a:defRPr/>
            </a:pPr>
            <a:r>
              <a:rPr lang="en-US" sz="3000" dirty="0">
                <a:solidFill>
                  <a:srgbClr val="FFFF00"/>
                </a:solidFill>
                <a:latin typeface="+mn-lt"/>
                <a:ea typeface="+mn-ea"/>
              </a:rPr>
              <a:t>70-80% symptomatic</a:t>
            </a:r>
            <a:r>
              <a:rPr lang="en-US" sz="3000" dirty="0">
                <a:latin typeface="+mn-lt"/>
                <a:ea typeface="+mn-ea"/>
              </a:rPr>
              <a:t>, 3-12 weeks after exposure</a:t>
            </a:r>
          </a:p>
          <a:p>
            <a:pPr marL="419100" indent="-382588" eaLnBrk="1" hangingPunct="1">
              <a:spcBef>
                <a:spcPct val="20000"/>
              </a:spcBef>
              <a:buClr>
                <a:schemeClr val="accent1"/>
              </a:buClr>
              <a:buSzPct val="80000"/>
              <a:buFont typeface="Wingdings 2" pitchFamily="18" charset="2"/>
              <a:buChar char=""/>
              <a:defRPr/>
            </a:pPr>
            <a:r>
              <a:rPr lang="en-US" sz="3000" dirty="0">
                <a:latin typeface="+mn-lt"/>
                <a:ea typeface="+mn-ea"/>
              </a:rPr>
              <a:t>Fever, rash, cervical </a:t>
            </a:r>
            <a:r>
              <a:rPr lang="en-US" sz="3000" dirty="0" err="1">
                <a:latin typeface="+mn-lt"/>
                <a:ea typeface="+mn-ea"/>
              </a:rPr>
              <a:t>lymphadenopathy</a:t>
            </a:r>
            <a:r>
              <a:rPr lang="en-US" sz="3000" dirty="0">
                <a:latin typeface="+mn-lt"/>
                <a:ea typeface="+mn-ea"/>
              </a:rPr>
              <a:t>, aseptic meningitis, encephalitis, </a:t>
            </a:r>
            <a:r>
              <a:rPr lang="en-US" sz="3000" dirty="0" err="1">
                <a:latin typeface="+mn-lt"/>
                <a:ea typeface="+mn-ea"/>
              </a:rPr>
              <a:t>myelitis</a:t>
            </a:r>
            <a:r>
              <a:rPr lang="en-US" sz="3000" dirty="0">
                <a:latin typeface="+mn-lt"/>
                <a:ea typeface="+mn-ea"/>
              </a:rPr>
              <a:t>, polyneuritis</a:t>
            </a:r>
          </a:p>
          <a:p>
            <a:pPr marL="419100" indent="-382588" eaLnBrk="1" hangingPunct="1">
              <a:spcBef>
                <a:spcPct val="20000"/>
              </a:spcBef>
              <a:buClr>
                <a:schemeClr val="accent1"/>
              </a:buClr>
              <a:buSzPct val="80000"/>
              <a:buFont typeface="Wingdings 2" pitchFamily="18" charset="2"/>
              <a:buChar char=""/>
              <a:defRPr/>
            </a:pPr>
            <a:r>
              <a:rPr lang="en-US" sz="3000" dirty="0">
                <a:solidFill>
                  <a:srgbClr val="FFFF00"/>
                </a:solidFill>
                <a:latin typeface="+mn-lt"/>
                <a:ea typeface="+mn-ea"/>
              </a:rPr>
              <a:t>Surge</a:t>
            </a:r>
            <a:r>
              <a:rPr lang="en-US" sz="3000" dirty="0">
                <a:latin typeface="+mn-lt"/>
                <a:ea typeface="+mn-ea"/>
              </a:rPr>
              <a:t> in viral RNA copies to &gt;1 million</a:t>
            </a:r>
          </a:p>
          <a:p>
            <a:pPr marL="419100" indent="-382588" eaLnBrk="1" hangingPunct="1">
              <a:spcBef>
                <a:spcPct val="20000"/>
              </a:spcBef>
              <a:buClr>
                <a:schemeClr val="accent1"/>
              </a:buClr>
              <a:buSzPct val="80000"/>
              <a:buFont typeface="Wingdings 2" pitchFamily="18" charset="2"/>
              <a:buChar char=""/>
              <a:defRPr/>
            </a:pPr>
            <a:r>
              <a:rPr lang="en-US" sz="3000" dirty="0">
                <a:solidFill>
                  <a:srgbClr val="FFFF00"/>
                </a:solidFill>
                <a:latin typeface="+mn-lt"/>
                <a:ea typeface="+mn-ea"/>
              </a:rPr>
              <a:t>Fall</a:t>
            </a:r>
            <a:r>
              <a:rPr lang="en-US" sz="3000" dirty="0">
                <a:latin typeface="+mn-lt"/>
                <a:ea typeface="+mn-ea"/>
              </a:rPr>
              <a:t> in CD4 count to 300-400 </a:t>
            </a:r>
            <a:r>
              <a:rPr lang="en-GB" sz="3200" dirty="0">
                <a:ea typeface="Batang" pitchFamily="18" charset="-127"/>
              </a:rPr>
              <a:t>cells/mm</a:t>
            </a:r>
            <a:r>
              <a:rPr lang="en-GB" sz="3200" baseline="30000" dirty="0">
                <a:ea typeface="Batang" pitchFamily="18" charset="-127"/>
              </a:rPr>
              <a:t>3 </a:t>
            </a:r>
            <a:endParaRPr lang="en-US" sz="3000" dirty="0">
              <a:latin typeface="+mn-lt"/>
              <a:ea typeface="+mn-ea"/>
            </a:endParaRPr>
          </a:p>
          <a:p>
            <a:pPr marL="419100" indent="-382588" eaLnBrk="1" hangingPunct="1">
              <a:spcBef>
                <a:spcPct val="20000"/>
              </a:spcBef>
              <a:buClr>
                <a:schemeClr val="accent1"/>
              </a:buClr>
              <a:buSzPct val="80000"/>
              <a:buFont typeface="Wingdings 2" pitchFamily="18" charset="2"/>
              <a:buChar char=""/>
              <a:defRPr/>
            </a:pPr>
            <a:r>
              <a:rPr lang="en-US" sz="3000" dirty="0">
                <a:solidFill>
                  <a:srgbClr val="FFFF00"/>
                </a:solidFill>
                <a:latin typeface="+mn-lt"/>
                <a:ea typeface="+mn-ea"/>
              </a:rPr>
              <a:t>Recovery</a:t>
            </a:r>
            <a:r>
              <a:rPr lang="en-US" sz="3000" dirty="0">
                <a:latin typeface="+mn-lt"/>
                <a:ea typeface="+mn-ea"/>
              </a:rPr>
              <a:t> in 7-14 days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74638"/>
            <a:ext cx="8229600" cy="1143000"/>
          </a:xfrm>
          <a:prstGeom prst="rect">
            <a:avLst/>
          </a:prstGeom>
        </p:spPr>
        <p:txBody>
          <a:bodyPr/>
          <a:lstStyle/>
          <a:p>
            <a:pPr eaLnBrk="1" hangingPunct="1">
              <a:defRPr/>
            </a:pPr>
            <a:r>
              <a:rPr lang="en-US" sz="4000" dirty="0" err="1">
                <a:solidFill>
                  <a:srgbClr val="FFFF00"/>
                </a:solidFill>
                <a:latin typeface="+mj-lt"/>
                <a:ea typeface="+mj-ea"/>
                <a:cs typeface="+mj-cs"/>
              </a:rPr>
              <a:t>Seroconversion</a:t>
            </a:r>
            <a:endParaRPr lang="en-US" sz="4000" dirty="0">
              <a:solidFill>
                <a:srgbClr val="FFFF00"/>
              </a:solidFill>
              <a:latin typeface="+mj-lt"/>
              <a:ea typeface="+mj-ea"/>
              <a:cs typeface="+mj-cs"/>
            </a:endParaRPr>
          </a:p>
        </p:txBody>
      </p:sp>
      <p:sp>
        <p:nvSpPr>
          <p:cNvPr id="5" name="Rectangle 3"/>
          <p:cNvSpPr txBox="1">
            <a:spLocks noChangeArrowheads="1"/>
          </p:cNvSpPr>
          <p:nvPr/>
        </p:nvSpPr>
        <p:spPr>
          <a:xfrm>
            <a:off x="533400" y="1143000"/>
            <a:ext cx="8229600" cy="4495800"/>
          </a:xfrm>
          <a:prstGeom prst="rect">
            <a:avLst/>
          </a:prstGeom>
        </p:spPr>
        <p:txBody>
          <a:bodyPr/>
          <a:lstStyle/>
          <a:p>
            <a:pPr marL="419100" indent="-382588" eaLnBrk="1" hangingPunct="1">
              <a:spcBef>
                <a:spcPct val="20000"/>
              </a:spcBef>
              <a:buClr>
                <a:schemeClr val="accent1"/>
              </a:buClr>
              <a:buSzPct val="80000"/>
              <a:buFont typeface="Wingdings 2" pitchFamily="18" charset="2"/>
              <a:buChar char=""/>
              <a:defRPr/>
            </a:pPr>
            <a:r>
              <a:rPr lang="en-US" sz="3000" dirty="0">
                <a:latin typeface="+mn-lt"/>
                <a:ea typeface="+mn-ea"/>
              </a:rPr>
              <a:t>Median </a:t>
            </a:r>
            <a:r>
              <a:rPr lang="en-US" sz="3000" dirty="0">
                <a:solidFill>
                  <a:srgbClr val="FFFF00"/>
                </a:solidFill>
                <a:latin typeface="+mn-lt"/>
                <a:ea typeface="+mn-ea"/>
              </a:rPr>
              <a:t>8 weeks </a:t>
            </a:r>
            <a:r>
              <a:rPr lang="en-US" sz="3000" dirty="0">
                <a:latin typeface="+mn-lt"/>
                <a:ea typeface="+mn-ea"/>
              </a:rPr>
              <a:t>after infection</a:t>
            </a:r>
          </a:p>
          <a:p>
            <a:pPr marL="419100" indent="-382588" eaLnBrk="1" hangingPunct="1">
              <a:spcBef>
                <a:spcPct val="20000"/>
              </a:spcBef>
              <a:buClr>
                <a:schemeClr val="accent1"/>
              </a:buClr>
              <a:buSzPct val="80000"/>
              <a:buFont typeface="Wingdings 2" pitchFamily="18" charset="2"/>
              <a:buChar char=""/>
              <a:defRPr/>
            </a:pPr>
            <a:r>
              <a:rPr lang="en-US" sz="3000" dirty="0">
                <a:latin typeface="+mn-lt"/>
                <a:ea typeface="+mn-ea"/>
              </a:rPr>
              <a:t>Level of viral load post </a:t>
            </a:r>
            <a:r>
              <a:rPr lang="en-US" sz="3000" dirty="0" err="1">
                <a:latin typeface="+mn-lt"/>
                <a:ea typeface="+mn-ea"/>
              </a:rPr>
              <a:t>sero</a:t>
            </a:r>
            <a:r>
              <a:rPr lang="en-US" sz="3000" dirty="0">
                <a:latin typeface="+mn-lt"/>
                <a:ea typeface="+mn-ea"/>
              </a:rPr>
              <a:t>-conversion correlates with risk of progression of disease</a:t>
            </a:r>
          </a:p>
          <a:p>
            <a:pPr marL="419100" indent="-382588" eaLnBrk="1" hangingPunct="1">
              <a:spcBef>
                <a:spcPct val="20000"/>
              </a:spcBef>
              <a:buClr>
                <a:schemeClr val="accent1"/>
              </a:buClr>
              <a:buSzPct val="80000"/>
              <a:buFont typeface="Wingdings 2" pitchFamily="18" charset="2"/>
              <a:buChar char=""/>
              <a:defRPr/>
            </a:pPr>
            <a:endParaRPr lang="en-US" sz="3000" u="sng" dirty="0">
              <a:solidFill>
                <a:srgbClr val="FFFF00"/>
              </a:solidFill>
              <a:latin typeface="+mn-lt"/>
              <a:ea typeface="+mn-ea"/>
            </a:endParaRPr>
          </a:p>
          <a:p>
            <a:pPr marL="419100" indent="-382588" eaLnBrk="1" hangingPunct="1">
              <a:spcBef>
                <a:spcPct val="20000"/>
              </a:spcBef>
              <a:buClr>
                <a:schemeClr val="accent1"/>
              </a:buClr>
              <a:buSzPct val="80000"/>
              <a:buFont typeface="Wingdings 2" pitchFamily="18" charset="2"/>
              <a:buChar char=""/>
              <a:defRPr/>
            </a:pPr>
            <a:r>
              <a:rPr lang="en-US" sz="3600" u="sng" dirty="0">
                <a:solidFill>
                  <a:srgbClr val="FFFF00"/>
                </a:solidFill>
                <a:latin typeface="+mn-lt"/>
                <a:ea typeface="+mn-ea"/>
              </a:rPr>
              <a:t>Asymptomatic Phase</a:t>
            </a:r>
          </a:p>
          <a:p>
            <a:pPr marL="419100" indent="-382588" eaLnBrk="1" hangingPunct="1">
              <a:spcBef>
                <a:spcPct val="20000"/>
              </a:spcBef>
              <a:buClr>
                <a:schemeClr val="accent1"/>
              </a:buClr>
              <a:buSzPct val="80000"/>
              <a:buFont typeface="Wingdings 2" pitchFamily="18" charset="2"/>
              <a:buChar char=""/>
              <a:defRPr/>
            </a:pPr>
            <a:r>
              <a:rPr lang="en-US" sz="3000" dirty="0"/>
              <a:t>Remain well with no evidence of HIV disease except for generalized </a:t>
            </a:r>
            <a:r>
              <a:rPr lang="en-US" sz="3000" dirty="0" err="1"/>
              <a:t>lymphadenopathy</a:t>
            </a:r>
            <a:endParaRPr lang="en-US" sz="3000" dirty="0"/>
          </a:p>
          <a:p>
            <a:pPr marL="419100" indent="-382588" eaLnBrk="1" hangingPunct="1">
              <a:spcBef>
                <a:spcPct val="20000"/>
              </a:spcBef>
              <a:buClr>
                <a:schemeClr val="accent1"/>
              </a:buClr>
              <a:buSzPct val="80000"/>
              <a:buFont typeface="Wingdings 2" pitchFamily="18" charset="2"/>
              <a:buChar char=""/>
              <a:defRPr/>
            </a:pPr>
            <a:r>
              <a:rPr lang="en-US" sz="3000" dirty="0"/>
              <a:t>Fall of CD4 count by about 50-150 cells per year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8"/>
          <p:cNvSpPr>
            <a:spLocks noGrp="1" noChangeArrowheads="1"/>
          </p:cNvSpPr>
          <p:nvPr>
            <p:ph type="title"/>
          </p:nvPr>
        </p:nvSpPr>
        <p:spPr>
          <a:xfrm>
            <a:off x="457200" y="274638"/>
            <a:ext cx="8001000" cy="1143000"/>
          </a:xfrm>
        </p:spPr>
        <p:txBody>
          <a:bodyPr/>
          <a:lstStyle/>
          <a:p>
            <a:pPr eaLnBrk="1" hangingPunct="1"/>
            <a:r>
              <a:rPr lang="en-US" sz="3400" b="1" smtClean="0">
                <a:solidFill>
                  <a:srgbClr val="FFFF00"/>
                </a:solidFill>
              </a:rPr>
              <a:t>CD4 T-cell Count and Progression to AIDS</a:t>
            </a:r>
          </a:p>
        </p:txBody>
      </p:sp>
      <p:sp>
        <p:nvSpPr>
          <p:cNvPr id="45059" name="Rectangle 10"/>
          <p:cNvSpPr>
            <a:spLocks noGrp="1" noChangeArrowheads="1"/>
          </p:cNvSpPr>
          <p:nvPr>
            <p:ph idx="1"/>
          </p:nvPr>
        </p:nvSpPr>
        <p:spPr>
          <a:xfrm>
            <a:off x="457200" y="1600200"/>
            <a:ext cx="7848600" cy="4525963"/>
          </a:xfrm>
        </p:spPr>
        <p:txBody>
          <a:bodyPr/>
          <a:lstStyle/>
          <a:p>
            <a:pPr eaLnBrk="1" hangingPunct="1"/>
            <a:r>
              <a:rPr lang="en-US" smtClean="0"/>
              <a:t>Gradual reduction in number of circulating CD4 cells is </a:t>
            </a:r>
            <a:r>
              <a:rPr lang="en-US" smtClean="0">
                <a:solidFill>
                  <a:srgbClr val="FFFF00"/>
                </a:solidFill>
              </a:rPr>
              <a:t>inversely</a:t>
            </a:r>
            <a:r>
              <a:rPr lang="en-US" smtClean="0"/>
              <a:t> correlated with the viral load</a:t>
            </a:r>
          </a:p>
          <a:p>
            <a:pPr eaLnBrk="1" hangingPunct="1">
              <a:buFont typeface="Wingdings 2" pitchFamily="18" charset="2"/>
              <a:buNone/>
            </a:pPr>
            <a:endParaRPr lang="en-US" smtClean="0"/>
          </a:p>
          <a:p>
            <a:pPr eaLnBrk="1" hangingPunct="1"/>
            <a:r>
              <a:rPr lang="en-US" smtClean="0"/>
              <a:t>Any depletion in numbers of CD4 cells renders the body susceptible to </a:t>
            </a:r>
            <a:r>
              <a:rPr lang="en-US" smtClean="0">
                <a:solidFill>
                  <a:srgbClr val="FFFF00"/>
                </a:solidFill>
              </a:rPr>
              <a:t>opportunistic infections</a:t>
            </a:r>
          </a:p>
          <a:p>
            <a:pPr eaLnBrk="1" hangingPunct="1">
              <a:buFont typeface="Wingdings 2" pitchFamily="18" charset="2"/>
              <a:buNone/>
            </a:pPr>
            <a:endParaRPr lang="en-US" smtClean="0"/>
          </a:p>
          <a:p>
            <a:pPr eaLnBrk="1" hangingPunct="1"/>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09600" y="152400"/>
            <a:ext cx="7467600" cy="1143000"/>
          </a:xfrm>
        </p:spPr>
        <p:txBody>
          <a:bodyPr/>
          <a:lstStyle/>
          <a:p>
            <a:pPr algn="ctr"/>
            <a:r>
              <a:rPr lang="en-US" smtClean="0">
                <a:solidFill>
                  <a:srgbClr val="FFFF00"/>
                </a:solidFill>
              </a:rPr>
              <a:t>Objectives</a:t>
            </a:r>
          </a:p>
        </p:txBody>
      </p:sp>
      <p:sp>
        <p:nvSpPr>
          <p:cNvPr id="27651" name="Content Placeholder 2"/>
          <p:cNvSpPr>
            <a:spLocks noGrp="1"/>
          </p:cNvSpPr>
          <p:nvPr>
            <p:ph idx="1"/>
          </p:nvPr>
        </p:nvSpPr>
        <p:spPr>
          <a:xfrm>
            <a:off x="685800" y="1371600"/>
            <a:ext cx="7467600" cy="4525963"/>
          </a:xfrm>
        </p:spPr>
        <p:txBody>
          <a:bodyPr/>
          <a:lstStyle/>
          <a:p>
            <a:r>
              <a:rPr lang="en-US" smtClean="0"/>
              <a:t>To know the modes of transmission of HIV</a:t>
            </a:r>
          </a:p>
          <a:p>
            <a:r>
              <a:rPr lang="en-US" smtClean="0"/>
              <a:t>To understand HIV interactions with CD4 positive helper lymphocytes</a:t>
            </a:r>
          </a:p>
          <a:p>
            <a:r>
              <a:rPr lang="en-US" smtClean="0"/>
              <a:t>To understand the mechanisms involved in immunodeficiency associated with HIV</a:t>
            </a:r>
          </a:p>
          <a:p>
            <a:r>
              <a:rPr lang="en-US" smtClean="0"/>
              <a:t>To know the course of immunological events from the time of infection with HIV until the development of AIDS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228600" y="1066800"/>
            <a:ext cx="4572000" cy="5465763"/>
          </a:xfrm>
          <a:prstGeom prst="rect">
            <a:avLst/>
          </a:prstGeom>
          <a:noFill/>
          <a:ln w="9525">
            <a:noFill/>
            <a:miter lim="800000"/>
            <a:headEnd/>
            <a:tailEnd/>
          </a:ln>
        </p:spPr>
        <p:txBody>
          <a:bodyPr>
            <a:spAutoFit/>
          </a:bodyPr>
          <a:lstStyle/>
          <a:p>
            <a:pPr eaLnBrk="1" hangingPunct="1">
              <a:lnSpc>
                <a:spcPct val="80000"/>
              </a:lnSpc>
              <a:spcAft>
                <a:spcPct val="10000"/>
              </a:spcAft>
            </a:pPr>
            <a:r>
              <a:rPr lang="en-US" sz="1800" i="1">
                <a:solidFill>
                  <a:srgbClr val="00FFFF"/>
                </a:solidFill>
                <a:cs typeface="Times New Roman" pitchFamily="18" charset="0"/>
              </a:rPr>
              <a:t>Candidiasis</a:t>
            </a:r>
            <a:r>
              <a:rPr lang="en-US" sz="1800">
                <a:solidFill>
                  <a:srgbClr val="00FFFF"/>
                </a:solidFill>
                <a:cs typeface="Times New Roman" pitchFamily="18" charset="0"/>
              </a:rPr>
              <a:t> </a:t>
            </a:r>
            <a:r>
              <a:rPr lang="en-US" sz="1800">
                <a:cs typeface="Times New Roman" pitchFamily="18" charset="0"/>
              </a:rPr>
              <a:t>(oesophagus, bronchi, trachea, and lungs)</a:t>
            </a:r>
          </a:p>
          <a:p>
            <a:pPr eaLnBrk="1" hangingPunct="1">
              <a:lnSpc>
                <a:spcPct val="80000"/>
              </a:lnSpc>
              <a:spcAft>
                <a:spcPct val="10000"/>
              </a:spcAft>
            </a:pPr>
            <a:endParaRPr lang="en-US" sz="1800">
              <a:cs typeface="Times New Roman" pitchFamily="18" charset="0"/>
            </a:endParaRPr>
          </a:p>
          <a:p>
            <a:pPr eaLnBrk="1" hangingPunct="1">
              <a:lnSpc>
                <a:spcPct val="80000"/>
              </a:lnSpc>
              <a:spcAft>
                <a:spcPct val="10000"/>
              </a:spcAft>
            </a:pPr>
            <a:r>
              <a:rPr lang="en-US" sz="1800" i="1">
                <a:solidFill>
                  <a:srgbClr val="00FFFF"/>
                </a:solidFill>
                <a:cs typeface="Times New Roman" pitchFamily="18" charset="0"/>
              </a:rPr>
              <a:t>Coccidioidomycosis</a:t>
            </a:r>
          </a:p>
          <a:p>
            <a:pPr eaLnBrk="1" hangingPunct="1">
              <a:lnSpc>
                <a:spcPct val="80000"/>
              </a:lnSpc>
              <a:spcAft>
                <a:spcPct val="10000"/>
              </a:spcAft>
            </a:pPr>
            <a:endParaRPr lang="en-US" sz="1800" i="1">
              <a:solidFill>
                <a:srgbClr val="00FFFF"/>
              </a:solidFill>
              <a:cs typeface="Times New Roman" pitchFamily="18" charset="0"/>
            </a:endParaRPr>
          </a:p>
          <a:p>
            <a:pPr eaLnBrk="1" hangingPunct="1">
              <a:lnSpc>
                <a:spcPct val="80000"/>
              </a:lnSpc>
              <a:spcAft>
                <a:spcPct val="10000"/>
              </a:spcAft>
            </a:pPr>
            <a:r>
              <a:rPr lang="en-US" sz="1800" i="1">
                <a:solidFill>
                  <a:srgbClr val="00FFFF"/>
                </a:solidFill>
                <a:cs typeface="Times New Roman" pitchFamily="18" charset="0"/>
              </a:rPr>
              <a:t>Cryptococcosis</a:t>
            </a:r>
            <a:r>
              <a:rPr lang="en-US" sz="1800">
                <a:cs typeface="Times New Roman" pitchFamily="18" charset="0"/>
              </a:rPr>
              <a:t>, extrapulmonary</a:t>
            </a:r>
          </a:p>
          <a:p>
            <a:pPr eaLnBrk="1" hangingPunct="1">
              <a:lnSpc>
                <a:spcPct val="80000"/>
              </a:lnSpc>
              <a:spcAft>
                <a:spcPct val="10000"/>
              </a:spcAft>
            </a:pPr>
            <a:endParaRPr lang="en-US" sz="1800" i="1">
              <a:solidFill>
                <a:srgbClr val="00FFFF"/>
              </a:solidFill>
              <a:cs typeface="Times New Roman" pitchFamily="18" charset="0"/>
            </a:endParaRPr>
          </a:p>
          <a:p>
            <a:pPr eaLnBrk="1" hangingPunct="1">
              <a:lnSpc>
                <a:spcPct val="80000"/>
              </a:lnSpc>
              <a:spcAft>
                <a:spcPct val="10000"/>
              </a:spcAft>
            </a:pPr>
            <a:r>
              <a:rPr lang="en-US" sz="1800" i="1">
                <a:solidFill>
                  <a:srgbClr val="00FFFF"/>
                </a:solidFill>
                <a:cs typeface="Times New Roman" pitchFamily="18" charset="0"/>
              </a:rPr>
              <a:t>Cytomegalovirus</a:t>
            </a:r>
            <a:r>
              <a:rPr lang="en-US" sz="1800">
                <a:cs typeface="Times New Roman" pitchFamily="18" charset="0"/>
              </a:rPr>
              <a:t> disease</a:t>
            </a:r>
          </a:p>
          <a:p>
            <a:pPr eaLnBrk="1" hangingPunct="1">
              <a:lnSpc>
                <a:spcPct val="80000"/>
              </a:lnSpc>
              <a:spcAft>
                <a:spcPct val="10000"/>
              </a:spcAft>
            </a:pPr>
            <a:endParaRPr lang="en-US" sz="1800" i="1">
              <a:solidFill>
                <a:srgbClr val="00FFFF"/>
              </a:solidFill>
              <a:cs typeface="Times New Roman" pitchFamily="18" charset="0"/>
            </a:endParaRPr>
          </a:p>
          <a:p>
            <a:pPr eaLnBrk="1" hangingPunct="1">
              <a:lnSpc>
                <a:spcPct val="80000"/>
              </a:lnSpc>
              <a:spcAft>
                <a:spcPct val="10000"/>
              </a:spcAft>
            </a:pPr>
            <a:r>
              <a:rPr lang="en-US" sz="1800" i="1">
                <a:solidFill>
                  <a:srgbClr val="00FFFF"/>
                </a:solidFill>
                <a:cs typeface="Times New Roman" pitchFamily="18" charset="0"/>
              </a:rPr>
              <a:t>Herpes simplex</a:t>
            </a:r>
            <a:r>
              <a:rPr lang="en-US" sz="1800">
                <a:cs typeface="Times New Roman" pitchFamily="18" charset="0"/>
              </a:rPr>
              <a:t>: chronic ulcer(s)</a:t>
            </a:r>
          </a:p>
          <a:p>
            <a:pPr eaLnBrk="1" hangingPunct="1">
              <a:lnSpc>
                <a:spcPct val="80000"/>
              </a:lnSpc>
              <a:spcAft>
                <a:spcPct val="10000"/>
              </a:spcAft>
            </a:pPr>
            <a:endParaRPr lang="en-US" sz="1800" i="1">
              <a:solidFill>
                <a:srgbClr val="00FFFF"/>
              </a:solidFill>
              <a:cs typeface="Times New Roman" pitchFamily="18" charset="0"/>
            </a:endParaRPr>
          </a:p>
          <a:p>
            <a:pPr eaLnBrk="1" hangingPunct="1">
              <a:lnSpc>
                <a:spcPct val="80000"/>
              </a:lnSpc>
              <a:spcAft>
                <a:spcPct val="10000"/>
              </a:spcAft>
            </a:pPr>
            <a:r>
              <a:rPr lang="en-US" sz="1800" i="1">
                <a:solidFill>
                  <a:srgbClr val="00FFFF"/>
                </a:solidFill>
                <a:cs typeface="Times New Roman" pitchFamily="18" charset="0"/>
              </a:rPr>
              <a:t>Histoplasmosis</a:t>
            </a:r>
            <a:r>
              <a:rPr lang="en-US" sz="1800">
                <a:cs typeface="Times New Roman" pitchFamily="18" charset="0"/>
              </a:rPr>
              <a:t>, disseminated or extrapulmonary</a:t>
            </a:r>
          </a:p>
          <a:p>
            <a:pPr eaLnBrk="1" hangingPunct="1">
              <a:lnSpc>
                <a:spcPct val="80000"/>
              </a:lnSpc>
              <a:spcAft>
                <a:spcPct val="10000"/>
              </a:spcAft>
            </a:pPr>
            <a:endParaRPr lang="en-US" sz="1800" i="1">
              <a:solidFill>
                <a:srgbClr val="00FFFF"/>
              </a:solidFill>
              <a:cs typeface="Times New Roman" pitchFamily="18" charset="0"/>
            </a:endParaRPr>
          </a:p>
          <a:p>
            <a:pPr eaLnBrk="1" hangingPunct="1">
              <a:lnSpc>
                <a:spcPct val="80000"/>
              </a:lnSpc>
              <a:spcAft>
                <a:spcPct val="10000"/>
              </a:spcAft>
            </a:pPr>
            <a:r>
              <a:rPr lang="en-US" sz="1800" i="1">
                <a:solidFill>
                  <a:srgbClr val="00FFFF"/>
                </a:solidFill>
                <a:cs typeface="Times New Roman" pitchFamily="18" charset="0"/>
              </a:rPr>
              <a:t>Mycobacterium tuberculosis</a:t>
            </a:r>
            <a:r>
              <a:rPr lang="en-US" sz="1800" i="1">
                <a:cs typeface="Times New Roman" pitchFamily="18" charset="0"/>
              </a:rPr>
              <a:t>,</a:t>
            </a:r>
            <a:r>
              <a:rPr lang="en-US" sz="1800">
                <a:cs typeface="Times New Roman" pitchFamily="18" charset="0"/>
              </a:rPr>
              <a:t> any site (pulmonary or extrapulmonary)</a:t>
            </a:r>
          </a:p>
          <a:p>
            <a:pPr eaLnBrk="1" hangingPunct="1">
              <a:lnSpc>
                <a:spcPct val="80000"/>
              </a:lnSpc>
              <a:spcAft>
                <a:spcPct val="10000"/>
              </a:spcAft>
            </a:pPr>
            <a:endParaRPr lang="en-US" sz="1800" i="1">
              <a:solidFill>
                <a:srgbClr val="00FFFF"/>
              </a:solidFill>
              <a:cs typeface="Times New Roman" pitchFamily="18" charset="0"/>
            </a:endParaRPr>
          </a:p>
          <a:p>
            <a:pPr eaLnBrk="1" hangingPunct="1">
              <a:lnSpc>
                <a:spcPct val="80000"/>
              </a:lnSpc>
              <a:spcAft>
                <a:spcPct val="10000"/>
              </a:spcAft>
            </a:pPr>
            <a:r>
              <a:rPr lang="en-US" sz="1800" i="1">
                <a:solidFill>
                  <a:srgbClr val="00FFFF"/>
                </a:solidFill>
                <a:cs typeface="Times New Roman" pitchFamily="18" charset="0"/>
              </a:rPr>
              <a:t>Pneumocystis</a:t>
            </a:r>
            <a:r>
              <a:rPr lang="en-US" sz="1800" i="1">
                <a:cs typeface="Times New Roman" pitchFamily="18" charset="0"/>
              </a:rPr>
              <a:t> </a:t>
            </a:r>
            <a:r>
              <a:rPr lang="en-US" sz="1800">
                <a:cs typeface="Times New Roman" pitchFamily="18" charset="0"/>
              </a:rPr>
              <a:t>pneumonia</a:t>
            </a:r>
          </a:p>
          <a:p>
            <a:pPr eaLnBrk="1" hangingPunct="1">
              <a:lnSpc>
                <a:spcPct val="80000"/>
              </a:lnSpc>
              <a:spcAft>
                <a:spcPct val="10000"/>
              </a:spcAft>
            </a:pPr>
            <a:endParaRPr lang="en-US" sz="1800" i="1">
              <a:solidFill>
                <a:srgbClr val="00FFFF"/>
              </a:solidFill>
              <a:cs typeface="Times New Roman" pitchFamily="18" charset="0"/>
            </a:endParaRPr>
          </a:p>
          <a:p>
            <a:pPr eaLnBrk="1" hangingPunct="1">
              <a:lnSpc>
                <a:spcPct val="80000"/>
              </a:lnSpc>
              <a:spcAft>
                <a:spcPct val="10000"/>
              </a:spcAft>
            </a:pPr>
            <a:r>
              <a:rPr lang="en-US" sz="1800" i="1">
                <a:solidFill>
                  <a:srgbClr val="00FFFF"/>
                </a:solidFill>
                <a:cs typeface="Times New Roman" pitchFamily="18" charset="0"/>
              </a:rPr>
              <a:t>Salmonella</a:t>
            </a:r>
            <a:r>
              <a:rPr lang="en-US" sz="1800" i="1">
                <a:cs typeface="Times New Roman" pitchFamily="18" charset="0"/>
              </a:rPr>
              <a:t> </a:t>
            </a:r>
            <a:r>
              <a:rPr lang="en-US" sz="1800">
                <a:cs typeface="Times New Roman" pitchFamily="18" charset="0"/>
              </a:rPr>
              <a:t>septicaemia, </a:t>
            </a:r>
          </a:p>
          <a:p>
            <a:pPr eaLnBrk="1" hangingPunct="1">
              <a:lnSpc>
                <a:spcPct val="80000"/>
              </a:lnSpc>
              <a:spcAft>
                <a:spcPct val="10000"/>
              </a:spcAft>
            </a:pPr>
            <a:endParaRPr lang="en-US" sz="1800" i="1">
              <a:solidFill>
                <a:srgbClr val="00FFFF"/>
              </a:solidFill>
              <a:cs typeface="Times New Roman" pitchFamily="18" charset="0"/>
            </a:endParaRPr>
          </a:p>
          <a:p>
            <a:pPr eaLnBrk="1" hangingPunct="1">
              <a:lnSpc>
                <a:spcPct val="80000"/>
              </a:lnSpc>
              <a:spcAft>
                <a:spcPct val="10000"/>
              </a:spcAft>
            </a:pPr>
            <a:r>
              <a:rPr lang="en-US" sz="1800" i="1">
                <a:solidFill>
                  <a:srgbClr val="00FFFF"/>
                </a:solidFill>
                <a:cs typeface="Times New Roman" pitchFamily="18" charset="0"/>
              </a:rPr>
              <a:t>Toxoplasmosis</a:t>
            </a:r>
            <a:r>
              <a:rPr lang="en-US" sz="1800">
                <a:cs typeface="Times New Roman" pitchFamily="18" charset="0"/>
              </a:rPr>
              <a:t> of brain</a:t>
            </a:r>
            <a:endParaRPr lang="en-US" sz="1800"/>
          </a:p>
        </p:txBody>
      </p:sp>
      <p:sp>
        <p:nvSpPr>
          <p:cNvPr id="5" name="Rectangle 4"/>
          <p:cNvSpPr/>
          <p:nvPr/>
        </p:nvSpPr>
        <p:spPr>
          <a:xfrm>
            <a:off x="1905000" y="228600"/>
            <a:ext cx="4811713" cy="534988"/>
          </a:xfrm>
          <a:prstGeom prst="rect">
            <a:avLst/>
          </a:prstGeom>
        </p:spPr>
        <p:txBody>
          <a:bodyPr wrap="none">
            <a:spAutoFit/>
          </a:bodyPr>
          <a:lstStyle/>
          <a:p>
            <a:pPr eaLnBrk="1" hangingPunct="1">
              <a:lnSpc>
                <a:spcPct val="80000"/>
              </a:lnSpc>
              <a:spcAft>
                <a:spcPct val="10000"/>
              </a:spcAft>
              <a:defRPr/>
            </a:pPr>
            <a:r>
              <a:rPr lang="en-US" sz="3600" b="1" dirty="0">
                <a:solidFill>
                  <a:srgbClr val="FFFF00"/>
                </a:solidFill>
                <a:latin typeface="+mj-lt"/>
                <a:cs typeface="Times New Roman" pitchFamily="18" charset="0"/>
              </a:rPr>
              <a:t>Opportunistic infections</a:t>
            </a:r>
          </a:p>
        </p:txBody>
      </p:sp>
      <p:pic>
        <p:nvPicPr>
          <p:cNvPr id="46084" name="Picture 7" descr="oral"/>
          <p:cNvPicPr>
            <a:picLocks noChangeAspect="1" noChangeArrowheads="1"/>
          </p:cNvPicPr>
          <p:nvPr/>
        </p:nvPicPr>
        <p:blipFill>
          <a:blip r:embed="rId2"/>
          <a:srcRect/>
          <a:stretch>
            <a:fillRect/>
          </a:stretch>
        </p:blipFill>
        <p:spPr bwMode="auto">
          <a:xfrm>
            <a:off x="5029200" y="1066800"/>
            <a:ext cx="3863975" cy="4953000"/>
          </a:xfrm>
          <a:prstGeom prst="rect">
            <a:avLst/>
          </a:prstGeom>
          <a:noFill/>
          <a:ln w="9525">
            <a:noFill/>
            <a:miter lim="800000"/>
            <a:headEnd/>
            <a:tailEnd/>
          </a:ln>
        </p:spPr>
      </p:pic>
      <p:sp>
        <p:nvSpPr>
          <p:cNvPr id="7" name="Rectangle 6"/>
          <p:cNvSpPr/>
          <p:nvPr/>
        </p:nvSpPr>
        <p:spPr>
          <a:xfrm>
            <a:off x="4572000" y="6027738"/>
            <a:ext cx="4572000" cy="830262"/>
          </a:xfrm>
          <a:prstGeom prst="rect">
            <a:avLst/>
          </a:prstGeom>
        </p:spPr>
        <p:txBody>
          <a:bodyPr>
            <a:spAutoFit/>
          </a:bodyPr>
          <a:lstStyle/>
          <a:p>
            <a:pPr algn="ctr" eaLnBrk="1" hangingPunct="1">
              <a:spcBef>
                <a:spcPct val="50000"/>
              </a:spcBef>
              <a:defRPr/>
            </a:pPr>
            <a:r>
              <a:rPr lang="en-GB" b="1" dirty="0">
                <a:solidFill>
                  <a:srgbClr val="FFFF00"/>
                </a:solidFill>
                <a:latin typeface="+mj-lt"/>
                <a:cs typeface="Times New Roman" pitchFamily="18" charset="0"/>
              </a:rPr>
              <a:t>An HIV positive infant with severe oral </a:t>
            </a:r>
            <a:r>
              <a:rPr lang="en-GB" b="1" dirty="0" err="1">
                <a:solidFill>
                  <a:srgbClr val="FFFF00"/>
                </a:solidFill>
                <a:latin typeface="+mj-lt"/>
                <a:cs typeface="Times New Roman" pitchFamily="18" charset="0"/>
              </a:rPr>
              <a:t>candidiasis</a:t>
            </a:r>
            <a:endParaRPr lang="en-GB" b="1" dirty="0">
              <a:solidFill>
                <a:srgbClr val="FFFF00"/>
              </a:solidFill>
              <a:latin typeface="+mj-lt"/>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p:cNvPicPr>
            <a:picLocks noChangeAspect="1" noChangeArrowheads="1"/>
          </p:cNvPicPr>
          <p:nvPr/>
        </p:nvPicPr>
        <p:blipFill>
          <a:blip r:embed="rId2"/>
          <a:srcRect/>
          <a:stretch>
            <a:fillRect/>
          </a:stretch>
        </p:blipFill>
        <p:spPr bwMode="auto">
          <a:xfrm>
            <a:off x="5257800" y="1143000"/>
            <a:ext cx="2900363" cy="2919413"/>
          </a:xfrm>
          <a:prstGeom prst="rect">
            <a:avLst/>
          </a:prstGeom>
          <a:noFill/>
          <a:ln w="9525">
            <a:noFill/>
            <a:miter lim="800000"/>
            <a:headEnd/>
            <a:tailEnd/>
          </a:ln>
        </p:spPr>
      </p:pic>
      <p:sp>
        <p:nvSpPr>
          <p:cNvPr id="47107" name="Rectangle 2"/>
          <p:cNvSpPr>
            <a:spLocks noChangeArrowheads="1"/>
          </p:cNvSpPr>
          <p:nvPr/>
        </p:nvSpPr>
        <p:spPr bwMode="auto">
          <a:xfrm>
            <a:off x="228600" y="1295400"/>
            <a:ext cx="4038600" cy="4746625"/>
          </a:xfrm>
          <a:prstGeom prst="rect">
            <a:avLst/>
          </a:prstGeom>
          <a:noFill/>
          <a:ln w="9525">
            <a:noFill/>
            <a:miter lim="800000"/>
            <a:headEnd/>
            <a:tailEnd/>
          </a:ln>
        </p:spPr>
        <p:txBody>
          <a:bodyPr>
            <a:spAutoFit/>
          </a:bodyPr>
          <a:lstStyle/>
          <a:p>
            <a:pPr eaLnBrk="1" hangingPunct="1">
              <a:lnSpc>
                <a:spcPct val="90000"/>
              </a:lnSpc>
            </a:pPr>
            <a:r>
              <a:rPr lang="en-US" i="1">
                <a:solidFill>
                  <a:srgbClr val="FFFF00"/>
                </a:solidFill>
                <a:cs typeface="Times New Roman" pitchFamily="18" charset="0"/>
              </a:rPr>
              <a:t>Neoplasia</a:t>
            </a:r>
          </a:p>
          <a:p>
            <a:pPr eaLnBrk="1" hangingPunct="1">
              <a:lnSpc>
                <a:spcPct val="90000"/>
              </a:lnSpc>
            </a:pPr>
            <a:r>
              <a:rPr lang="en-US">
                <a:cs typeface="Times New Roman" pitchFamily="18" charset="0"/>
              </a:rPr>
              <a:t>Kaposi’s sarcoma</a:t>
            </a:r>
          </a:p>
          <a:p>
            <a:pPr eaLnBrk="1" hangingPunct="1">
              <a:lnSpc>
                <a:spcPct val="90000"/>
              </a:lnSpc>
            </a:pPr>
            <a:r>
              <a:rPr lang="en-US">
                <a:cs typeface="Times New Roman" pitchFamily="18" charset="0"/>
              </a:rPr>
              <a:t>Lymphoma (Burkitt’s, immunoblastic, primary in brain) </a:t>
            </a:r>
          </a:p>
          <a:p>
            <a:pPr eaLnBrk="1" hangingPunct="1">
              <a:lnSpc>
                <a:spcPct val="90000"/>
              </a:lnSpc>
            </a:pPr>
            <a:r>
              <a:rPr lang="en-US">
                <a:cs typeface="Times New Roman" pitchFamily="18" charset="0"/>
              </a:rPr>
              <a:t>Invasive cervical cancer</a:t>
            </a:r>
          </a:p>
          <a:p>
            <a:pPr eaLnBrk="1" hangingPunct="1">
              <a:lnSpc>
                <a:spcPct val="90000"/>
              </a:lnSpc>
            </a:pPr>
            <a:endParaRPr lang="en-US"/>
          </a:p>
          <a:p>
            <a:pPr eaLnBrk="1" hangingPunct="1">
              <a:lnSpc>
                <a:spcPct val="90000"/>
              </a:lnSpc>
            </a:pPr>
            <a:r>
              <a:rPr lang="en-US" i="1">
                <a:solidFill>
                  <a:srgbClr val="FFFF00"/>
                </a:solidFill>
              </a:rPr>
              <a:t>Opportunistic infections</a:t>
            </a:r>
          </a:p>
          <a:p>
            <a:pPr eaLnBrk="1" hangingPunct="1">
              <a:lnSpc>
                <a:spcPct val="90000"/>
              </a:lnSpc>
            </a:pPr>
            <a:endParaRPr lang="en-US"/>
          </a:p>
          <a:p>
            <a:pPr eaLnBrk="1" hangingPunct="1">
              <a:lnSpc>
                <a:spcPct val="90000"/>
              </a:lnSpc>
            </a:pPr>
            <a:r>
              <a:rPr lang="en-US" i="1">
                <a:solidFill>
                  <a:srgbClr val="FFFF00"/>
                </a:solidFill>
              </a:rPr>
              <a:t>General</a:t>
            </a:r>
            <a:r>
              <a:rPr lang="en-US">
                <a:solidFill>
                  <a:srgbClr val="FFFF00"/>
                </a:solidFill>
              </a:rPr>
              <a:t> </a:t>
            </a:r>
          </a:p>
          <a:p>
            <a:pPr eaLnBrk="1" hangingPunct="1">
              <a:lnSpc>
                <a:spcPct val="90000"/>
              </a:lnSpc>
            </a:pPr>
            <a:r>
              <a:rPr lang="en-US"/>
              <a:t>Wasting syndrome, HIV-related</a:t>
            </a:r>
          </a:p>
          <a:p>
            <a:pPr eaLnBrk="1" hangingPunct="1">
              <a:lnSpc>
                <a:spcPct val="90000"/>
              </a:lnSpc>
            </a:pPr>
            <a:r>
              <a:rPr lang="en-US"/>
              <a:t>Encephalopathy, HIV-related</a:t>
            </a:r>
            <a:endParaRPr lang="en-US" i="1">
              <a:cs typeface="Times New Roman" pitchFamily="18" charset="0"/>
            </a:endParaRPr>
          </a:p>
        </p:txBody>
      </p:sp>
      <p:sp>
        <p:nvSpPr>
          <p:cNvPr id="47108" name="TextBox 3"/>
          <p:cNvSpPr txBox="1">
            <a:spLocks noChangeArrowheads="1"/>
          </p:cNvSpPr>
          <p:nvPr/>
        </p:nvSpPr>
        <p:spPr bwMode="auto">
          <a:xfrm>
            <a:off x="838200" y="304800"/>
            <a:ext cx="6934200" cy="708025"/>
          </a:xfrm>
          <a:prstGeom prst="rect">
            <a:avLst/>
          </a:prstGeom>
          <a:noFill/>
          <a:ln w="9525">
            <a:noFill/>
            <a:miter lim="800000"/>
            <a:headEnd/>
            <a:tailEnd/>
          </a:ln>
        </p:spPr>
        <p:txBody>
          <a:bodyPr>
            <a:spAutoFit/>
          </a:bodyPr>
          <a:lstStyle/>
          <a:p>
            <a:r>
              <a:rPr lang="en-US" sz="4000">
                <a:solidFill>
                  <a:srgbClr val="FFFF00"/>
                </a:solidFill>
              </a:rPr>
              <a:t>AIDS – Indicator Conditions</a:t>
            </a:r>
          </a:p>
        </p:txBody>
      </p:sp>
      <p:sp>
        <p:nvSpPr>
          <p:cNvPr id="5" name="Rectangle 4"/>
          <p:cNvSpPr/>
          <p:nvPr/>
        </p:nvSpPr>
        <p:spPr>
          <a:xfrm rot="16200000">
            <a:off x="7365207" y="2312193"/>
            <a:ext cx="2495550" cy="461963"/>
          </a:xfrm>
          <a:prstGeom prst="rect">
            <a:avLst/>
          </a:prstGeom>
        </p:spPr>
        <p:txBody>
          <a:bodyPr wrap="none">
            <a:spAutoFit/>
          </a:bodyPr>
          <a:lstStyle/>
          <a:p>
            <a:pPr algn="ctr" eaLnBrk="1" hangingPunct="1">
              <a:spcBef>
                <a:spcPct val="50000"/>
              </a:spcBef>
              <a:defRPr/>
            </a:pPr>
            <a:r>
              <a:rPr lang="en-GB" b="1" dirty="0">
                <a:solidFill>
                  <a:srgbClr val="FFFF00"/>
                </a:solidFill>
                <a:latin typeface="+mj-lt"/>
                <a:cs typeface="Times New Roman" pitchFamily="18" charset="0"/>
              </a:rPr>
              <a:t>Kaposi’s sarcoma</a:t>
            </a:r>
          </a:p>
        </p:txBody>
      </p:sp>
      <p:pic>
        <p:nvPicPr>
          <p:cNvPr id="47110" name="Picture 6" descr="aids_17.jpg"/>
          <p:cNvPicPr>
            <a:picLocks noChangeAspect="1"/>
          </p:cNvPicPr>
          <p:nvPr/>
        </p:nvPicPr>
        <p:blipFill>
          <a:blip r:embed="rId3"/>
          <a:srcRect/>
          <a:stretch>
            <a:fillRect/>
          </a:stretch>
        </p:blipFill>
        <p:spPr bwMode="auto">
          <a:xfrm>
            <a:off x="5257800" y="4038600"/>
            <a:ext cx="3886200" cy="2819400"/>
          </a:xfrm>
          <a:prstGeom prst="rect">
            <a:avLst/>
          </a:prstGeom>
          <a:noFill/>
          <a:ln w="9525">
            <a:noFill/>
            <a:miter lim="800000"/>
            <a:headEnd/>
            <a:tailEnd/>
          </a:ln>
        </p:spPr>
      </p:pic>
      <p:cxnSp>
        <p:nvCxnSpPr>
          <p:cNvPr id="9" name="Straight Arrow Connector 8"/>
          <p:cNvCxnSpPr/>
          <p:nvPr/>
        </p:nvCxnSpPr>
        <p:spPr>
          <a:xfrm>
            <a:off x="3581400" y="4953000"/>
            <a:ext cx="2286000" cy="381000"/>
          </a:xfrm>
          <a:prstGeom prst="straightConnector1">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971800" y="1828800"/>
            <a:ext cx="2590800" cy="152400"/>
          </a:xfrm>
          <a:prstGeom prst="straightConnector1">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305800" cy="1143000"/>
          </a:xfrm>
        </p:spPr>
        <p:txBody>
          <a:bodyPr/>
          <a:lstStyle/>
          <a:p>
            <a:pPr eaLnBrk="1" hangingPunct="1"/>
            <a:r>
              <a:rPr lang="en-US" smtClean="0">
                <a:solidFill>
                  <a:srgbClr val="FFFF00"/>
                </a:solidFill>
              </a:rPr>
              <a:t>Window Period:</a:t>
            </a:r>
            <a:r>
              <a:rPr lang="en-US" smtClean="0"/>
              <a:t> </a:t>
            </a:r>
            <a:r>
              <a:rPr lang="en-US" sz="3100" smtClean="0">
                <a:solidFill>
                  <a:srgbClr val="FFFF00"/>
                </a:solidFill>
              </a:rPr>
              <a:t>Untreated Clinical Course</a:t>
            </a:r>
          </a:p>
        </p:txBody>
      </p:sp>
      <p:sp>
        <p:nvSpPr>
          <p:cNvPr id="48131" name="Line 4"/>
          <p:cNvSpPr>
            <a:spLocks noChangeShapeType="1"/>
          </p:cNvSpPr>
          <p:nvPr/>
        </p:nvSpPr>
        <p:spPr bwMode="auto">
          <a:xfrm flipV="1">
            <a:off x="914400" y="4038600"/>
            <a:ext cx="0" cy="457200"/>
          </a:xfrm>
          <a:prstGeom prst="line">
            <a:avLst/>
          </a:prstGeom>
          <a:noFill/>
          <a:ln w="9525">
            <a:solidFill>
              <a:schemeClr val="tx1"/>
            </a:solidFill>
            <a:round/>
            <a:headEnd/>
            <a:tailEnd type="triangle" w="med" len="med"/>
          </a:ln>
        </p:spPr>
        <p:txBody>
          <a:bodyPr/>
          <a:lstStyle/>
          <a:p>
            <a:endParaRPr lang="en-US"/>
          </a:p>
        </p:txBody>
      </p:sp>
      <p:sp>
        <p:nvSpPr>
          <p:cNvPr id="48132" name="Line 5"/>
          <p:cNvSpPr>
            <a:spLocks noChangeShapeType="1"/>
          </p:cNvSpPr>
          <p:nvPr/>
        </p:nvSpPr>
        <p:spPr bwMode="auto">
          <a:xfrm flipV="1">
            <a:off x="1905000" y="3429000"/>
            <a:ext cx="0" cy="1143000"/>
          </a:xfrm>
          <a:prstGeom prst="line">
            <a:avLst/>
          </a:prstGeom>
          <a:noFill/>
          <a:ln w="9525">
            <a:solidFill>
              <a:schemeClr val="tx1"/>
            </a:solidFill>
            <a:round/>
            <a:headEnd/>
            <a:tailEnd type="triangle" w="med" len="med"/>
          </a:ln>
        </p:spPr>
        <p:txBody>
          <a:bodyPr/>
          <a:lstStyle/>
          <a:p>
            <a:endParaRPr lang="en-US"/>
          </a:p>
        </p:txBody>
      </p:sp>
      <p:sp>
        <p:nvSpPr>
          <p:cNvPr id="48133" name="Line 6"/>
          <p:cNvSpPr>
            <a:spLocks noChangeShapeType="1"/>
          </p:cNvSpPr>
          <p:nvPr/>
        </p:nvSpPr>
        <p:spPr bwMode="auto">
          <a:xfrm flipV="1">
            <a:off x="2590800" y="3886200"/>
            <a:ext cx="0" cy="685800"/>
          </a:xfrm>
          <a:prstGeom prst="line">
            <a:avLst/>
          </a:prstGeom>
          <a:noFill/>
          <a:ln w="9525">
            <a:solidFill>
              <a:schemeClr val="tx1"/>
            </a:solidFill>
            <a:round/>
            <a:headEnd/>
            <a:tailEnd type="triangle" w="med" len="med"/>
          </a:ln>
        </p:spPr>
        <p:txBody>
          <a:bodyPr/>
          <a:lstStyle/>
          <a:p>
            <a:endParaRPr lang="en-US"/>
          </a:p>
        </p:txBody>
      </p:sp>
      <p:sp>
        <p:nvSpPr>
          <p:cNvPr id="48134" name="Line 7"/>
          <p:cNvSpPr>
            <a:spLocks noChangeShapeType="1"/>
          </p:cNvSpPr>
          <p:nvPr/>
        </p:nvSpPr>
        <p:spPr bwMode="auto">
          <a:xfrm flipV="1">
            <a:off x="3200400" y="4267200"/>
            <a:ext cx="0" cy="304800"/>
          </a:xfrm>
          <a:prstGeom prst="line">
            <a:avLst/>
          </a:prstGeom>
          <a:noFill/>
          <a:ln w="9525">
            <a:solidFill>
              <a:schemeClr val="tx1"/>
            </a:solidFill>
            <a:round/>
            <a:headEnd/>
            <a:tailEnd type="triangle" w="med" len="med"/>
          </a:ln>
        </p:spPr>
        <p:txBody>
          <a:bodyPr/>
          <a:lstStyle/>
          <a:p>
            <a:endParaRPr lang="en-US"/>
          </a:p>
        </p:txBody>
      </p:sp>
      <p:sp>
        <p:nvSpPr>
          <p:cNvPr id="48135" name="Text Box 8"/>
          <p:cNvSpPr txBox="1">
            <a:spLocks noChangeArrowheads="1"/>
          </p:cNvSpPr>
          <p:nvPr/>
        </p:nvSpPr>
        <p:spPr bwMode="auto">
          <a:xfrm>
            <a:off x="1965325" y="2971800"/>
            <a:ext cx="6067425" cy="519113"/>
          </a:xfrm>
          <a:prstGeom prst="rect">
            <a:avLst/>
          </a:prstGeom>
          <a:noFill/>
          <a:ln w="9525">
            <a:noFill/>
            <a:miter lim="800000"/>
            <a:headEnd/>
            <a:tailEnd/>
          </a:ln>
        </p:spPr>
        <p:txBody>
          <a:bodyPr wrap="none">
            <a:spAutoFit/>
          </a:bodyPr>
          <a:lstStyle/>
          <a:p>
            <a:pPr eaLnBrk="1" hangingPunct="1"/>
            <a:r>
              <a:rPr lang="en-US" sz="2800">
                <a:latin typeface="Times New Roman" pitchFamily="18" charset="0"/>
              </a:rPr>
              <a:t>--------------------------------------------PCR</a:t>
            </a:r>
          </a:p>
        </p:txBody>
      </p:sp>
      <p:sp>
        <p:nvSpPr>
          <p:cNvPr id="48136" name="Text Box 9"/>
          <p:cNvSpPr txBox="1">
            <a:spLocks noChangeArrowheads="1"/>
          </p:cNvSpPr>
          <p:nvPr/>
        </p:nvSpPr>
        <p:spPr bwMode="auto">
          <a:xfrm>
            <a:off x="2574925" y="3352800"/>
            <a:ext cx="184150" cy="519113"/>
          </a:xfrm>
          <a:prstGeom prst="rect">
            <a:avLst/>
          </a:prstGeom>
          <a:noFill/>
          <a:ln w="9525">
            <a:noFill/>
            <a:miter lim="800000"/>
            <a:headEnd/>
            <a:tailEnd/>
          </a:ln>
        </p:spPr>
        <p:txBody>
          <a:bodyPr wrap="none">
            <a:spAutoFit/>
          </a:bodyPr>
          <a:lstStyle/>
          <a:p>
            <a:pPr eaLnBrk="1" hangingPunct="1"/>
            <a:endParaRPr lang="en-US" sz="2800">
              <a:latin typeface="Times New Roman" pitchFamily="18" charset="0"/>
            </a:endParaRPr>
          </a:p>
        </p:txBody>
      </p:sp>
      <p:sp>
        <p:nvSpPr>
          <p:cNvPr id="48137" name="Line 10"/>
          <p:cNvSpPr>
            <a:spLocks noChangeShapeType="1"/>
          </p:cNvSpPr>
          <p:nvPr/>
        </p:nvSpPr>
        <p:spPr bwMode="auto">
          <a:xfrm>
            <a:off x="2667000" y="3743325"/>
            <a:ext cx="4648200" cy="0"/>
          </a:xfrm>
          <a:prstGeom prst="line">
            <a:avLst/>
          </a:prstGeom>
          <a:noFill/>
          <a:ln w="9525">
            <a:solidFill>
              <a:schemeClr val="tx1"/>
            </a:solidFill>
            <a:round/>
            <a:headEnd/>
            <a:tailEnd/>
          </a:ln>
        </p:spPr>
        <p:txBody>
          <a:bodyPr/>
          <a:lstStyle/>
          <a:p>
            <a:endParaRPr lang="en-US"/>
          </a:p>
        </p:txBody>
      </p:sp>
      <p:sp>
        <p:nvSpPr>
          <p:cNvPr id="48138" name="Text Box 11"/>
          <p:cNvSpPr txBox="1">
            <a:spLocks noChangeArrowheads="1"/>
          </p:cNvSpPr>
          <p:nvPr/>
        </p:nvSpPr>
        <p:spPr bwMode="auto">
          <a:xfrm>
            <a:off x="7299325" y="3352800"/>
            <a:ext cx="738188" cy="519113"/>
          </a:xfrm>
          <a:prstGeom prst="rect">
            <a:avLst/>
          </a:prstGeom>
          <a:noFill/>
          <a:ln w="9525">
            <a:noFill/>
            <a:miter lim="800000"/>
            <a:headEnd/>
            <a:tailEnd/>
          </a:ln>
        </p:spPr>
        <p:txBody>
          <a:bodyPr wrap="none">
            <a:spAutoFit/>
          </a:bodyPr>
          <a:lstStyle/>
          <a:p>
            <a:pPr eaLnBrk="1" hangingPunct="1"/>
            <a:r>
              <a:rPr lang="en-US" sz="2800">
                <a:latin typeface="Times New Roman" pitchFamily="18" charset="0"/>
              </a:rPr>
              <a:t>P24</a:t>
            </a:r>
          </a:p>
        </p:txBody>
      </p:sp>
      <p:sp>
        <p:nvSpPr>
          <p:cNvPr id="48139" name="Line 12"/>
          <p:cNvSpPr>
            <a:spLocks noChangeShapeType="1"/>
          </p:cNvSpPr>
          <p:nvPr/>
        </p:nvSpPr>
        <p:spPr bwMode="auto">
          <a:xfrm>
            <a:off x="3352800" y="4124325"/>
            <a:ext cx="3962400" cy="0"/>
          </a:xfrm>
          <a:prstGeom prst="line">
            <a:avLst/>
          </a:prstGeom>
          <a:noFill/>
          <a:ln w="38100">
            <a:solidFill>
              <a:schemeClr val="hlink"/>
            </a:solidFill>
            <a:round/>
            <a:headEnd/>
            <a:tailEnd/>
          </a:ln>
        </p:spPr>
        <p:txBody>
          <a:bodyPr/>
          <a:lstStyle/>
          <a:p>
            <a:endParaRPr lang="en-US"/>
          </a:p>
        </p:txBody>
      </p:sp>
      <p:sp>
        <p:nvSpPr>
          <p:cNvPr id="48140" name="Text Box 13"/>
          <p:cNvSpPr txBox="1">
            <a:spLocks noChangeArrowheads="1"/>
          </p:cNvSpPr>
          <p:nvPr/>
        </p:nvSpPr>
        <p:spPr bwMode="auto">
          <a:xfrm>
            <a:off x="7299325" y="3733800"/>
            <a:ext cx="1192213" cy="519113"/>
          </a:xfrm>
          <a:prstGeom prst="rect">
            <a:avLst/>
          </a:prstGeom>
          <a:noFill/>
          <a:ln w="9525">
            <a:noFill/>
            <a:miter lim="800000"/>
            <a:headEnd/>
            <a:tailEnd/>
          </a:ln>
        </p:spPr>
        <p:txBody>
          <a:bodyPr wrap="none">
            <a:spAutoFit/>
          </a:bodyPr>
          <a:lstStyle/>
          <a:p>
            <a:pPr eaLnBrk="1" hangingPunct="1"/>
            <a:r>
              <a:rPr lang="en-US" sz="2800">
                <a:latin typeface="Times New Roman" pitchFamily="18" charset="0"/>
              </a:rPr>
              <a:t>ELISA</a:t>
            </a:r>
          </a:p>
        </p:txBody>
      </p:sp>
      <p:sp>
        <p:nvSpPr>
          <p:cNvPr id="48141" name="Text Box 14"/>
          <p:cNvSpPr txBox="1">
            <a:spLocks noChangeArrowheads="1"/>
          </p:cNvSpPr>
          <p:nvPr/>
        </p:nvSpPr>
        <p:spPr bwMode="auto">
          <a:xfrm>
            <a:off x="762000" y="5119688"/>
            <a:ext cx="650875" cy="519112"/>
          </a:xfrm>
          <a:prstGeom prst="rect">
            <a:avLst/>
          </a:prstGeom>
          <a:noFill/>
          <a:ln w="9525">
            <a:noFill/>
            <a:miter lim="800000"/>
            <a:headEnd/>
            <a:tailEnd/>
          </a:ln>
        </p:spPr>
        <p:txBody>
          <a:bodyPr>
            <a:spAutoFit/>
          </a:bodyPr>
          <a:lstStyle/>
          <a:p>
            <a:pPr eaLnBrk="1" hangingPunct="1"/>
            <a:r>
              <a:rPr lang="en-US" sz="2800">
                <a:latin typeface="Times New Roman" pitchFamily="18" charset="0"/>
              </a:rPr>
              <a:t>0</a:t>
            </a:r>
          </a:p>
        </p:txBody>
      </p:sp>
      <p:sp>
        <p:nvSpPr>
          <p:cNvPr id="48142" name="Text Box 15"/>
          <p:cNvSpPr txBox="1">
            <a:spLocks noChangeArrowheads="1"/>
          </p:cNvSpPr>
          <p:nvPr/>
        </p:nvSpPr>
        <p:spPr bwMode="auto">
          <a:xfrm>
            <a:off x="1752600" y="5119688"/>
            <a:ext cx="304800" cy="519112"/>
          </a:xfrm>
          <a:prstGeom prst="rect">
            <a:avLst/>
          </a:prstGeom>
          <a:noFill/>
          <a:ln w="9525">
            <a:noFill/>
            <a:miter lim="800000"/>
            <a:headEnd/>
            <a:tailEnd/>
          </a:ln>
        </p:spPr>
        <p:txBody>
          <a:bodyPr>
            <a:spAutoFit/>
          </a:bodyPr>
          <a:lstStyle/>
          <a:p>
            <a:pPr eaLnBrk="1" hangingPunct="1"/>
            <a:r>
              <a:rPr lang="en-US" sz="2800">
                <a:latin typeface="Times New Roman" pitchFamily="18" charset="0"/>
              </a:rPr>
              <a:t>2</a:t>
            </a:r>
          </a:p>
        </p:txBody>
      </p:sp>
      <p:sp>
        <p:nvSpPr>
          <p:cNvPr id="48143" name="Text Box 16"/>
          <p:cNvSpPr txBox="1">
            <a:spLocks noChangeArrowheads="1"/>
          </p:cNvSpPr>
          <p:nvPr/>
        </p:nvSpPr>
        <p:spPr bwMode="auto">
          <a:xfrm>
            <a:off x="2498725" y="5119688"/>
            <a:ext cx="396875" cy="519112"/>
          </a:xfrm>
          <a:prstGeom prst="rect">
            <a:avLst/>
          </a:prstGeom>
          <a:noFill/>
          <a:ln w="9525">
            <a:noFill/>
            <a:miter lim="800000"/>
            <a:headEnd/>
            <a:tailEnd/>
          </a:ln>
        </p:spPr>
        <p:txBody>
          <a:bodyPr>
            <a:spAutoFit/>
          </a:bodyPr>
          <a:lstStyle/>
          <a:p>
            <a:pPr eaLnBrk="1" hangingPunct="1"/>
            <a:r>
              <a:rPr lang="en-US" sz="2800">
                <a:latin typeface="Times New Roman" pitchFamily="18" charset="0"/>
              </a:rPr>
              <a:t>3</a:t>
            </a:r>
          </a:p>
        </p:txBody>
      </p:sp>
      <p:sp>
        <p:nvSpPr>
          <p:cNvPr id="48144" name="Text Box 17"/>
          <p:cNvSpPr txBox="1">
            <a:spLocks noChangeArrowheads="1"/>
          </p:cNvSpPr>
          <p:nvPr/>
        </p:nvSpPr>
        <p:spPr bwMode="auto">
          <a:xfrm>
            <a:off x="3048000" y="5119688"/>
            <a:ext cx="304800" cy="519112"/>
          </a:xfrm>
          <a:prstGeom prst="rect">
            <a:avLst/>
          </a:prstGeom>
          <a:noFill/>
          <a:ln w="9525">
            <a:noFill/>
            <a:miter lim="800000"/>
            <a:headEnd/>
            <a:tailEnd/>
          </a:ln>
        </p:spPr>
        <p:txBody>
          <a:bodyPr>
            <a:spAutoFit/>
          </a:bodyPr>
          <a:lstStyle/>
          <a:p>
            <a:pPr eaLnBrk="1" hangingPunct="1"/>
            <a:r>
              <a:rPr lang="en-US" sz="2800">
                <a:latin typeface="Times New Roman" pitchFamily="18" charset="0"/>
              </a:rPr>
              <a:t>4</a:t>
            </a:r>
          </a:p>
        </p:txBody>
      </p:sp>
      <p:sp>
        <p:nvSpPr>
          <p:cNvPr id="48145" name="Text Box 18"/>
          <p:cNvSpPr txBox="1">
            <a:spLocks noChangeArrowheads="1"/>
          </p:cNvSpPr>
          <p:nvPr/>
        </p:nvSpPr>
        <p:spPr bwMode="auto">
          <a:xfrm>
            <a:off x="1498600" y="5653088"/>
            <a:ext cx="6502400" cy="519112"/>
          </a:xfrm>
          <a:prstGeom prst="rect">
            <a:avLst/>
          </a:prstGeom>
          <a:noFill/>
          <a:ln w="9525">
            <a:noFill/>
            <a:miter lim="800000"/>
            <a:headEnd/>
            <a:tailEnd/>
          </a:ln>
        </p:spPr>
        <p:txBody>
          <a:bodyPr>
            <a:spAutoFit/>
          </a:bodyPr>
          <a:lstStyle/>
          <a:p>
            <a:pPr eaLnBrk="1" hangingPunct="1"/>
            <a:r>
              <a:rPr lang="en-US" sz="2800">
                <a:latin typeface="Times New Roman" pitchFamily="18" charset="0"/>
              </a:rPr>
              <a:t>Weeks since infection</a:t>
            </a:r>
          </a:p>
        </p:txBody>
      </p:sp>
      <p:sp>
        <p:nvSpPr>
          <p:cNvPr id="48146" name="Text Box 19"/>
          <p:cNvSpPr txBox="1">
            <a:spLocks noChangeArrowheads="1"/>
          </p:cNvSpPr>
          <p:nvPr/>
        </p:nvSpPr>
        <p:spPr bwMode="auto">
          <a:xfrm>
            <a:off x="762000" y="4586288"/>
            <a:ext cx="320675" cy="519112"/>
          </a:xfrm>
          <a:prstGeom prst="rect">
            <a:avLst/>
          </a:prstGeom>
          <a:noFill/>
          <a:ln w="9525">
            <a:noFill/>
            <a:miter lim="800000"/>
            <a:headEnd/>
            <a:tailEnd/>
          </a:ln>
        </p:spPr>
        <p:txBody>
          <a:bodyPr>
            <a:spAutoFit/>
          </a:bodyPr>
          <a:lstStyle/>
          <a:p>
            <a:pPr eaLnBrk="1" hangingPunct="1"/>
            <a:r>
              <a:rPr lang="en-US" sz="2800">
                <a:latin typeface="Times New Roman" pitchFamily="18" charset="0"/>
              </a:rPr>
              <a:t>a</a:t>
            </a:r>
          </a:p>
        </p:txBody>
      </p:sp>
      <p:sp>
        <p:nvSpPr>
          <p:cNvPr id="48147" name="Text Box 20"/>
          <p:cNvSpPr txBox="1">
            <a:spLocks noChangeArrowheads="1"/>
          </p:cNvSpPr>
          <p:nvPr/>
        </p:nvSpPr>
        <p:spPr bwMode="auto">
          <a:xfrm>
            <a:off x="3048000" y="4586288"/>
            <a:ext cx="381000" cy="519112"/>
          </a:xfrm>
          <a:prstGeom prst="rect">
            <a:avLst/>
          </a:prstGeom>
          <a:noFill/>
          <a:ln w="9525">
            <a:noFill/>
            <a:miter lim="800000"/>
            <a:headEnd/>
            <a:tailEnd/>
          </a:ln>
        </p:spPr>
        <p:txBody>
          <a:bodyPr>
            <a:spAutoFit/>
          </a:bodyPr>
          <a:lstStyle/>
          <a:p>
            <a:pPr eaLnBrk="1" hangingPunct="1"/>
            <a:r>
              <a:rPr lang="en-US" sz="2800">
                <a:latin typeface="Times New Roman" pitchFamily="18" charset="0"/>
              </a:rPr>
              <a:t>b</a:t>
            </a:r>
          </a:p>
        </p:txBody>
      </p:sp>
      <p:sp>
        <p:nvSpPr>
          <p:cNvPr id="45076" name="Text Box 21"/>
          <p:cNvSpPr txBox="1">
            <a:spLocks noChangeArrowheads="1"/>
          </p:cNvSpPr>
          <p:nvPr/>
        </p:nvSpPr>
        <p:spPr bwMode="auto">
          <a:xfrm>
            <a:off x="3581400" y="4572000"/>
            <a:ext cx="5249863" cy="457200"/>
          </a:xfrm>
          <a:prstGeom prst="rect">
            <a:avLst/>
          </a:prstGeom>
          <a:noFill/>
          <a:ln w="9525">
            <a:noFill/>
            <a:miter lim="800000"/>
            <a:headEnd/>
            <a:tailEnd/>
          </a:ln>
        </p:spPr>
        <p:txBody>
          <a:bodyPr wrap="none">
            <a:spAutoFit/>
          </a:bodyPr>
          <a:lstStyle/>
          <a:p>
            <a:pPr eaLnBrk="1" hangingPunct="1">
              <a:defRPr/>
            </a:pPr>
            <a:r>
              <a:rPr lang="en-US" dirty="0">
                <a:solidFill>
                  <a:schemeClr val="accent2">
                    <a:lumMod val="60000"/>
                    <a:lumOff val="40000"/>
                  </a:schemeClr>
                </a:solidFill>
              </a:rPr>
              <a:t>Time from a to b is the window period</a:t>
            </a:r>
          </a:p>
        </p:txBody>
      </p:sp>
      <p:sp>
        <p:nvSpPr>
          <p:cNvPr id="48149" name="Freeform 22"/>
          <p:cNvSpPr>
            <a:spLocks/>
          </p:cNvSpPr>
          <p:nvPr/>
        </p:nvSpPr>
        <p:spPr bwMode="auto">
          <a:xfrm>
            <a:off x="1905000" y="1854200"/>
            <a:ext cx="5562600" cy="1270000"/>
          </a:xfrm>
          <a:custGeom>
            <a:avLst/>
            <a:gdLst>
              <a:gd name="T0" fmla="*/ 0 w 3504"/>
              <a:gd name="T1" fmla="*/ 2147483647 h 800"/>
              <a:gd name="T2" fmla="*/ 2147483647 w 3504"/>
              <a:gd name="T3" fmla="*/ 2147483647 h 800"/>
              <a:gd name="T4" fmla="*/ 2147483647 w 3504"/>
              <a:gd name="T5" fmla="*/ 2147483647 h 800"/>
              <a:gd name="T6" fmla="*/ 2147483647 w 3504"/>
              <a:gd name="T7" fmla="*/ 2147483647 h 800"/>
              <a:gd name="T8" fmla="*/ 2147483647 w 3504"/>
              <a:gd name="T9" fmla="*/ 2147483647 h 800"/>
              <a:gd name="T10" fmla="*/ 2147483647 w 3504"/>
              <a:gd name="T11" fmla="*/ 2147483647 h 800"/>
              <a:gd name="T12" fmla="*/ 2147483647 w 3504"/>
              <a:gd name="T13" fmla="*/ 2147483647 h 800"/>
              <a:gd name="T14" fmla="*/ 2147483647 w 3504"/>
              <a:gd name="T15" fmla="*/ 2147483647 h 800"/>
              <a:gd name="T16" fmla="*/ 2147483647 w 3504"/>
              <a:gd name="T17" fmla="*/ 2147483647 h 800"/>
              <a:gd name="T18" fmla="*/ 2147483647 w 3504"/>
              <a:gd name="T19" fmla="*/ 2147483647 h 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04"/>
              <a:gd name="T31" fmla="*/ 0 h 800"/>
              <a:gd name="T32" fmla="*/ 3504 w 3504"/>
              <a:gd name="T33" fmla="*/ 800 h 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04" h="800">
                <a:moveTo>
                  <a:pt x="0" y="688"/>
                </a:moveTo>
                <a:cubicBezTo>
                  <a:pt x="80" y="524"/>
                  <a:pt x="160" y="360"/>
                  <a:pt x="240" y="256"/>
                </a:cubicBezTo>
                <a:cubicBezTo>
                  <a:pt x="320" y="152"/>
                  <a:pt x="384" y="104"/>
                  <a:pt x="480" y="64"/>
                </a:cubicBezTo>
                <a:cubicBezTo>
                  <a:pt x="576" y="24"/>
                  <a:pt x="712" y="0"/>
                  <a:pt x="816" y="16"/>
                </a:cubicBezTo>
                <a:cubicBezTo>
                  <a:pt x="920" y="32"/>
                  <a:pt x="1016" y="88"/>
                  <a:pt x="1104" y="160"/>
                </a:cubicBezTo>
                <a:cubicBezTo>
                  <a:pt x="1192" y="232"/>
                  <a:pt x="1264" y="352"/>
                  <a:pt x="1344" y="448"/>
                </a:cubicBezTo>
                <a:cubicBezTo>
                  <a:pt x="1424" y="544"/>
                  <a:pt x="1400" y="688"/>
                  <a:pt x="1584" y="736"/>
                </a:cubicBezTo>
                <a:cubicBezTo>
                  <a:pt x="1768" y="784"/>
                  <a:pt x="2232" y="736"/>
                  <a:pt x="2448" y="736"/>
                </a:cubicBezTo>
                <a:cubicBezTo>
                  <a:pt x="2664" y="736"/>
                  <a:pt x="2704" y="800"/>
                  <a:pt x="2880" y="736"/>
                </a:cubicBezTo>
                <a:cubicBezTo>
                  <a:pt x="3056" y="672"/>
                  <a:pt x="3392" y="424"/>
                  <a:pt x="3504" y="352"/>
                </a:cubicBezTo>
              </a:path>
            </a:pathLst>
          </a:custGeom>
          <a:noFill/>
          <a:ln w="9525">
            <a:solidFill>
              <a:schemeClr val="tx1"/>
            </a:solidFill>
            <a:round/>
            <a:headEnd/>
            <a:tailEnd/>
          </a:ln>
        </p:spPr>
        <p:txBody>
          <a:bodyPr/>
          <a:lstStyle/>
          <a:p>
            <a:endParaRPr lang="en-US"/>
          </a:p>
        </p:txBody>
      </p:sp>
      <p:sp>
        <p:nvSpPr>
          <p:cNvPr id="48150" name="Text Box 23"/>
          <p:cNvSpPr txBox="1">
            <a:spLocks noChangeArrowheads="1"/>
          </p:cNvSpPr>
          <p:nvPr/>
        </p:nvSpPr>
        <p:spPr bwMode="auto">
          <a:xfrm>
            <a:off x="7467600" y="2193925"/>
            <a:ext cx="1003300" cy="396875"/>
          </a:xfrm>
          <a:prstGeom prst="rect">
            <a:avLst/>
          </a:prstGeom>
          <a:noFill/>
          <a:ln w="9525">
            <a:noFill/>
            <a:miter lim="800000"/>
            <a:headEnd/>
            <a:tailEnd/>
          </a:ln>
        </p:spPr>
        <p:txBody>
          <a:bodyPr wrap="none">
            <a:spAutoFit/>
          </a:bodyPr>
          <a:lstStyle/>
          <a:p>
            <a:pPr eaLnBrk="1" hangingPunct="1"/>
            <a:r>
              <a:rPr lang="en-US" sz="2000"/>
              <a:t>viremia</a:t>
            </a:r>
          </a:p>
        </p:txBody>
      </p:sp>
      <p:sp>
        <p:nvSpPr>
          <p:cNvPr id="48151" name="Freeform 24"/>
          <p:cNvSpPr>
            <a:spLocks/>
          </p:cNvSpPr>
          <p:nvPr/>
        </p:nvSpPr>
        <p:spPr bwMode="auto">
          <a:xfrm>
            <a:off x="3200400" y="1470025"/>
            <a:ext cx="4191000" cy="1282700"/>
          </a:xfrm>
          <a:custGeom>
            <a:avLst/>
            <a:gdLst>
              <a:gd name="T0" fmla="*/ 0 w 2640"/>
              <a:gd name="T1" fmla="*/ 2147483647 h 808"/>
              <a:gd name="T2" fmla="*/ 2147483647 w 2640"/>
              <a:gd name="T3" fmla="*/ 2147483647 h 808"/>
              <a:gd name="T4" fmla="*/ 2147483647 w 2640"/>
              <a:gd name="T5" fmla="*/ 2147483647 h 808"/>
              <a:gd name="T6" fmla="*/ 2147483647 w 2640"/>
              <a:gd name="T7" fmla="*/ 2147483647 h 808"/>
              <a:gd name="T8" fmla="*/ 2147483647 w 2640"/>
              <a:gd name="T9" fmla="*/ 2147483647 h 808"/>
              <a:gd name="T10" fmla="*/ 2147483647 w 2640"/>
              <a:gd name="T11" fmla="*/ 2147483647 h 808"/>
              <a:gd name="T12" fmla="*/ 0 60000 65536"/>
              <a:gd name="T13" fmla="*/ 0 60000 65536"/>
              <a:gd name="T14" fmla="*/ 0 60000 65536"/>
              <a:gd name="T15" fmla="*/ 0 60000 65536"/>
              <a:gd name="T16" fmla="*/ 0 60000 65536"/>
              <a:gd name="T17" fmla="*/ 0 60000 65536"/>
              <a:gd name="T18" fmla="*/ 0 w 2640"/>
              <a:gd name="T19" fmla="*/ 0 h 808"/>
              <a:gd name="T20" fmla="*/ 2640 w 2640"/>
              <a:gd name="T21" fmla="*/ 808 h 808"/>
            </a:gdLst>
            <a:ahLst/>
            <a:cxnLst>
              <a:cxn ang="T12">
                <a:pos x="T0" y="T1"/>
              </a:cxn>
              <a:cxn ang="T13">
                <a:pos x="T2" y="T3"/>
              </a:cxn>
              <a:cxn ang="T14">
                <a:pos x="T4" y="T5"/>
              </a:cxn>
              <a:cxn ang="T15">
                <a:pos x="T6" y="T7"/>
              </a:cxn>
              <a:cxn ang="T16">
                <a:pos x="T8" y="T9"/>
              </a:cxn>
              <a:cxn ang="T17">
                <a:pos x="T10" y="T11"/>
              </a:cxn>
            </a:cxnLst>
            <a:rect l="T18" t="T19" r="T20" b="T21"/>
            <a:pathLst>
              <a:path w="2640" h="808">
                <a:moveTo>
                  <a:pt x="0" y="808"/>
                </a:moveTo>
                <a:cubicBezTo>
                  <a:pt x="36" y="632"/>
                  <a:pt x="72" y="456"/>
                  <a:pt x="192" y="328"/>
                </a:cubicBezTo>
                <a:cubicBezTo>
                  <a:pt x="312" y="200"/>
                  <a:pt x="520" y="80"/>
                  <a:pt x="720" y="40"/>
                </a:cubicBezTo>
                <a:cubicBezTo>
                  <a:pt x="920" y="0"/>
                  <a:pt x="1152" y="72"/>
                  <a:pt x="1392" y="88"/>
                </a:cubicBezTo>
                <a:cubicBezTo>
                  <a:pt x="1632" y="104"/>
                  <a:pt x="1952" y="120"/>
                  <a:pt x="2160" y="136"/>
                </a:cubicBezTo>
                <a:cubicBezTo>
                  <a:pt x="2368" y="152"/>
                  <a:pt x="2560" y="176"/>
                  <a:pt x="2640" y="184"/>
                </a:cubicBezTo>
              </a:path>
            </a:pathLst>
          </a:custGeom>
          <a:noFill/>
          <a:ln w="9525">
            <a:solidFill>
              <a:schemeClr val="tx1"/>
            </a:solidFill>
            <a:round/>
            <a:headEnd/>
            <a:tailEnd/>
          </a:ln>
        </p:spPr>
        <p:txBody>
          <a:bodyPr/>
          <a:lstStyle/>
          <a:p>
            <a:endParaRPr lang="en-US"/>
          </a:p>
        </p:txBody>
      </p:sp>
      <p:sp>
        <p:nvSpPr>
          <p:cNvPr id="48152" name="Text Box 25"/>
          <p:cNvSpPr txBox="1">
            <a:spLocks noChangeArrowheads="1"/>
          </p:cNvSpPr>
          <p:nvPr/>
        </p:nvSpPr>
        <p:spPr bwMode="auto">
          <a:xfrm>
            <a:off x="7391400" y="1600200"/>
            <a:ext cx="1144588" cy="396875"/>
          </a:xfrm>
          <a:prstGeom prst="rect">
            <a:avLst/>
          </a:prstGeom>
          <a:noFill/>
          <a:ln w="9525">
            <a:noFill/>
            <a:miter lim="800000"/>
            <a:headEnd/>
            <a:tailEnd/>
          </a:ln>
        </p:spPr>
        <p:txBody>
          <a:bodyPr wrap="none">
            <a:spAutoFit/>
          </a:bodyPr>
          <a:lstStyle/>
          <a:p>
            <a:pPr eaLnBrk="1" hangingPunct="1"/>
            <a:r>
              <a:rPr lang="en-US" sz="2000"/>
              <a:t>antibody</a:t>
            </a:r>
          </a:p>
        </p:txBody>
      </p:sp>
      <p:sp>
        <p:nvSpPr>
          <p:cNvPr id="48153" name="Text Box 26"/>
          <p:cNvSpPr txBox="1">
            <a:spLocks noChangeArrowheads="1"/>
          </p:cNvSpPr>
          <p:nvPr/>
        </p:nvSpPr>
        <p:spPr bwMode="auto">
          <a:xfrm>
            <a:off x="4394200" y="1812925"/>
            <a:ext cx="1779588" cy="396875"/>
          </a:xfrm>
          <a:prstGeom prst="rect">
            <a:avLst/>
          </a:prstGeom>
          <a:noFill/>
          <a:ln w="9525">
            <a:noFill/>
            <a:miter lim="800000"/>
            <a:headEnd/>
            <a:tailEnd/>
          </a:ln>
        </p:spPr>
        <p:txBody>
          <a:bodyPr wrap="none">
            <a:spAutoFit/>
          </a:bodyPr>
          <a:lstStyle/>
          <a:p>
            <a:pPr eaLnBrk="1" hangingPunct="1"/>
            <a:r>
              <a:rPr lang="en-US" sz="2000"/>
              <a:t>Asymptomatic</a:t>
            </a:r>
          </a:p>
        </p:txBody>
      </p:sp>
      <p:sp>
        <p:nvSpPr>
          <p:cNvPr id="48154" name="Text Box 27"/>
          <p:cNvSpPr txBox="1">
            <a:spLocks noChangeArrowheads="1"/>
          </p:cNvSpPr>
          <p:nvPr/>
        </p:nvSpPr>
        <p:spPr bwMode="auto">
          <a:xfrm>
            <a:off x="1600200" y="1295400"/>
            <a:ext cx="2513013" cy="396875"/>
          </a:xfrm>
          <a:prstGeom prst="rect">
            <a:avLst/>
          </a:prstGeom>
          <a:noFill/>
          <a:ln w="9525">
            <a:noFill/>
            <a:miter lim="800000"/>
            <a:headEnd/>
            <a:tailEnd/>
          </a:ln>
        </p:spPr>
        <p:txBody>
          <a:bodyPr wrap="none">
            <a:spAutoFit/>
          </a:bodyPr>
          <a:lstStyle/>
          <a:p>
            <a:pPr eaLnBrk="1" hangingPunct="1"/>
            <a:r>
              <a:rPr lang="en-US" sz="2000"/>
              <a:t>Acute HIV syndrome</a:t>
            </a:r>
          </a:p>
        </p:txBody>
      </p:sp>
      <p:sp>
        <p:nvSpPr>
          <p:cNvPr id="48155" name="Text Box 28"/>
          <p:cNvSpPr txBox="1">
            <a:spLocks noChangeArrowheads="1"/>
          </p:cNvSpPr>
          <p:nvPr/>
        </p:nvSpPr>
        <p:spPr bwMode="auto">
          <a:xfrm>
            <a:off x="304800" y="1660525"/>
            <a:ext cx="1295400" cy="1006475"/>
          </a:xfrm>
          <a:prstGeom prst="rect">
            <a:avLst/>
          </a:prstGeom>
          <a:noFill/>
          <a:ln w="9525">
            <a:noFill/>
            <a:miter lim="800000"/>
            <a:headEnd/>
            <a:tailEnd/>
          </a:ln>
        </p:spPr>
        <p:txBody>
          <a:bodyPr>
            <a:spAutoFit/>
          </a:bodyPr>
          <a:lstStyle/>
          <a:p>
            <a:pPr algn="ctr" eaLnBrk="1" hangingPunct="1"/>
            <a:r>
              <a:rPr lang="en-US" sz="2000"/>
              <a:t>Primary HIV infection</a:t>
            </a:r>
          </a:p>
        </p:txBody>
      </p:sp>
      <p:sp>
        <p:nvSpPr>
          <p:cNvPr id="48156" name="Text Box 29"/>
          <p:cNvSpPr txBox="1">
            <a:spLocks noChangeArrowheads="1"/>
          </p:cNvSpPr>
          <p:nvPr/>
        </p:nvSpPr>
        <p:spPr bwMode="auto">
          <a:xfrm>
            <a:off x="5872163" y="5943600"/>
            <a:ext cx="2967037" cy="274638"/>
          </a:xfrm>
          <a:prstGeom prst="rect">
            <a:avLst/>
          </a:prstGeom>
          <a:noFill/>
          <a:ln w="9525">
            <a:noFill/>
            <a:miter lim="800000"/>
            <a:headEnd/>
            <a:tailEnd/>
          </a:ln>
        </p:spPr>
        <p:txBody>
          <a:bodyPr wrap="none">
            <a:spAutoFit/>
          </a:bodyPr>
          <a:lstStyle/>
          <a:p>
            <a:pPr eaLnBrk="1" hangingPunct="1"/>
            <a:r>
              <a:rPr lang="en-US" sz="1200" i="1"/>
              <a:t>Source: S Conway and J.G Bartlett, 2003</a:t>
            </a:r>
          </a:p>
        </p:txBody>
      </p:sp>
      <p:sp>
        <p:nvSpPr>
          <p:cNvPr id="48157" name="Text Box 30"/>
          <p:cNvSpPr txBox="1">
            <a:spLocks noChangeArrowheads="1"/>
          </p:cNvSpPr>
          <p:nvPr/>
        </p:nvSpPr>
        <p:spPr bwMode="auto">
          <a:xfrm>
            <a:off x="7904163" y="5119688"/>
            <a:ext cx="935037" cy="519112"/>
          </a:xfrm>
          <a:prstGeom prst="rect">
            <a:avLst/>
          </a:prstGeom>
          <a:noFill/>
          <a:ln w="9525">
            <a:noFill/>
            <a:miter lim="800000"/>
            <a:headEnd/>
            <a:tailEnd/>
          </a:ln>
        </p:spPr>
        <p:txBody>
          <a:bodyPr wrap="none">
            <a:spAutoFit/>
          </a:bodyPr>
          <a:lstStyle/>
          <a:p>
            <a:pPr eaLnBrk="1" hangingPunct="1"/>
            <a:r>
              <a:rPr lang="en-US" sz="2800">
                <a:latin typeface="Times New Roman" pitchFamily="18" charset="0"/>
              </a:rPr>
              <a:t>years</a:t>
            </a:r>
          </a:p>
        </p:txBody>
      </p:sp>
      <p:sp>
        <p:nvSpPr>
          <p:cNvPr id="48158" name="Line 34"/>
          <p:cNvSpPr>
            <a:spLocks noChangeShapeType="1"/>
          </p:cNvSpPr>
          <p:nvPr/>
        </p:nvSpPr>
        <p:spPr bwMode="auto">
          <a:xfrm>
            <a:off x="838200" y="5638800"/>
            <a:ext cx="76962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a:xfrm>
            <a:off x="533400" y="-228600"/>
            <a:ext cx="7470775" cy="1143000"/>
          </a:xfrm>
        </p:spPr>
        <p:txBody>
          <a:bodyPr/>
          <a:lstStyle/>
          <a:p>
            <a:pPr algn="ctr" eaLnBrk="1" hangingPunct="1"/>
            <a:r>
              <a:rPr lang="en-US" sz="3600" b="1" smtClean="0">
                <a:solidFill>
                  <a:srgbClr val="FFFF00"/>
                </a:solidFill>
              </a:rPr>
              <a:t>Natural History of HIV</a:t>
            </a:r>
          </a:p>
        </p:txBody>
      </p:sp>
      <p:pic>
        <p:nvPicPr>
          <p:cNvPr id="49155" name="Picture 8" descr="Hivtimecourse.gif"/>
          <p:cNvPicPr>
            <a:picLocks noChangeAspect="1"/>
          </p:cNvPicPr>
          <p:nvPr/>
        </p:nvPicPr>
        <p:blipFill>
          <a:blip r:embed="rId3"/>
          <a:srcRect/>
          <a:stretch>
            <a:fillRect/>
          </a:stretch>
        </p:blipFill>
        <p:spPr bwMode="auto">
          <a:xfrm>
            <a:off x="0" y="914400"/>
            <a:ext cx="91440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762000" y="1371600"/>
            <a:ext cx="7848600" cy="5176838"/>
          </a:xfrm>
          <a:prstGeom prst="rect">
            <a:avLst/>
          </a:prstGeom>
          <a:noFill/>
          <a:ln w="9525">
            <a:noFill/>
            <a:miter lim="800000"/>
            <a:headEnd/>
            <a:tailEnd/>
          </a:ln>
        </p:spPr>
        <p:txBody>
          <a:bodyPr>
            <a:spAutoFit/>
          </a:bodyPr>
          <a:lstStyle/>
          <a:p>
            <a:pPr eaLnBrk="1" hangingPunct="1">
              <a:spcAft>
                <a:spcPct val="20000"/>
              </a:spcAft>
            </a:pPr>
            <a:r>
              <a:rPr lang="en-GB" sz="2800">
                <a:ea typeface="Batang" pitchFamily="18" charset="-127"/>
              </a:rPr>
              <a:t>Tests for HIV detect either </a:t>
            </a:r>
            <a:r>
              <a:rPr lang="en-GB" sz="2800">
                <a:solidFill>
                  <a:srgbClr val="FFFF00"/>
                </a:solidFill>
                <a:ea typeface="Batang" pitchFamily="18" charset="-127"/>
              </a:rPr>
              <a:t>antibodies or antigens </a:t>
            </a:r>
            <a:r>
              <a:rPr lang="en-GB" sz="2800">
                <a:ea typeface="Batang" pitchFamily="18" charset="-127"/>
              </a:rPr>
              <a:t>associated with HIV in whole blood, saliva, or urine </a:t>
            </a:r>
          </a:p>
          <a:p>
            <a:pPr eaLnBrk="1" hangingPunct="1">
              <a:spcAft>
                <a:spcPct val="20000"/>
              </a:spcAft>
            </a:pPr>
            <a:endParaRPr lang="en-GB" sz="2800">
              <a:ea typeface="Batang" pitchFamily="18" charset="-127"/>
            </a:endParaRPr>
          </a:p>
          <a:p>
            <a:pPr eaLnBrk="1" hangingPunct="1">
              <a:spcAft>
                <a:spcPct val="20000"/>
              </a:spcAft>
            </a:pPr>
            <a:r>
              <a:rPr lang="en-GB" sz="2800">
                <a:ea typeface="Batang" pitchFamily="18" charset="-127"/>
              </a:rPr>
              <a:t>A person whose blood test results show HIV infection is said to be </a:t>
            </a:r>
            <a:r>
              <a:rPr lang="en-GB" sz="2800">
                <a:solidFill>
                  <a:srgbClr val="FFFF00"/>
                </a:solidFill>
                <a:ea typeface="Batang" pitchFamily="18" charset="-127"/>
              </a:rPr>
              <a:t>“seropositive” or “HIV-positive”</a:t>
            </a:r>
            <a:r>
              <a:rPr lang="en-GB" sz="2800">
                <a:ea typeface="Batang" pitchFamily="18" charset="-127"/>
              </a:rPr>
              <a:t> </a:t>
            </a:r>
          </a:p>
          <a:p>
            <a:pPr eaLnBrk="1" hangingPunct="1">
              <a:spcAft>
                <a:spcPct val="20000"/>
              </a:spcAft>
            </a:pPr>
            <a:endParaRPr lang="en-GB" sz="2800">
              <a:ea typeface="Batang" pitchFamily="18" charset="-127"/>
            </a:endParaRPr>
          </a:p>
          <a:p>
            <a:pPr eaLnBrk="1" hangingPunct="1">
              <a:spcAft>
                <a:spcPct val="20000"/>
              </a:spcAft>
            </a:pPr>
            <a:r>
              <a:rPr lang="en-GB" sz="2800">
                <a:ea typeface="Batang" pitchFamily="18" charset="-127"/>
              </a:rPr>
              <a:t>A person whose blood test results do not show HIV infection is said to be </a:t>
            </a:r>
            <a:r>
              <a:rPr lang="en-GB" sz="2800">
                <a:solidFill>
                  <a:srgbClr val="FFFF00"/>
                </a:solidFill>
                <a:ea typeface="Batang" pitchFamily="18" charset="-127"/>
              </a:rPr>
              <a:t>“seronegative” or “HIV-negative”</a:t>
            </a:r>
          </a:p>
        </p:txBody>
      </p:sp>
      <p:sp>
        <p:nvSpPr>
          <p:cNvPr id="6" name="TextBox 5"/>
          <p:cNvSpPr txBox="1"/>
          <p:nvPr/>
        </p:nvSpPr>
        <p:spPr>
          <a:xfrm>
            <a:off x="1371600" y="381000"/>
            <a:ext cx="5867400" cy="708025"/>
          </a:xfrm>
          <a:prstGeom prst="rect">
            <a:avLst/>
          </a:prstGeom>
          <a:noFill/>
        </p:spPr>
        <p:txBody>
          <a:bodyPr>
            <a:spAutoFit/>
          </a:bodyPr>
          <a:lstStyle/>
          <a:p>
            <a:pPr>
              <a:defRPr/>
            </a:pPr>
            <a:r>
              <a:rPr lang="en-US" sz="4000" b="1" dirty="0">
                <a:solidFill>
                  <a:srgbClr val="FFFF00"/>
                </a:solidFill>
                <a:latin typeface="+mj-lt"/>
              </a:rPr>
              <a:t>Diagnosis of HIV infection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p:txBody>
          <a:bodyPr/>
          <a:lstStyle/>
          <a:p>
            <a:pPr eaLnBrk="1" hangingPunct="1"/>
            <a:r>
              <a:rPr lang="en-US" sz="3600" b="1" smtClean="0">
                <a:solidFill>
                  <a:srgbClr val="FFFF00"/>
                </a:solidFill>
              </a:rPr>
              <a:t>Laboratory Markers of HIV Infection</a:t>
            </a:r>
          </a:p>
        </p:txBody>
      </p:sp>
      <p:sp>
        <p:nvSpPr>
          <p:cNvPr id="51203" name="Rectangle 5"/>
          <p:cNvSpPr>
            <a:spLocks noGrp="1" noChangeArrowheads="1"/>
          </p:cNvSpPr>
          <p:nvPr>
            <p:ph idx="1"/>
          </p:nvPr>
        </p:nvSpPr>
        <p:spPr>
          <a:xfrm>
            <a:off x="457200" y="1752600"/>
            <a:ext cx="7467600" cy="4525963"/>
          </a:xfrm>
        </p:spPr>
        <p:txBody>
          <a:bodyPr/>
          <a:lstStyle/>
          <a:p>
            <a:pPr eaLnBrk="1" hangingPunct="1"/>
            <a:r>
              <a:rPr lang="en-US" smtClean="0">
                <a:solidFill>
                  <a:srgbClr val="FFFF00"/>
                </a:solidFill>
              </a:rPr>
              <a:t>Viral load </a:t>
            </a:r>
          </a:p>
          <a:p>
            <a:pPr lvl="1" eaLnBrk="1" hangingPunct="1">
              <a:lnSpc>
                <a:spcPct val="80000"/>
              </a:lnSpc>
            </a:pPr>
            <a:r>
              <a:rPr lang="en-GB" sz="2800" smtClean="0">
                <a:ea typeface="Batang" pitchFamily="18" charset="-127"/>
              </a:rPr>
              <a:t>Viral load is the amount of HIV in the blood</a:t>
            </a:r>
          </a:p>
          <a:p>
            <a:pPr lvl="1" eaLnBrk="1" hangingPunct="1">
              <a:lnSpc>
                <a:spcPct val="80000"/>
              </a:lnSpc>
            </a:pPr>
            <a:r>
              <a:rPr lang="en-GB" sz="2800" smtClean="0">
                <a:ea typeface="Batang" pitchFamily="18" charset="-127"/>
              </a:rPr>
              <a:t>It can be measured by the HIV ribonucleic acid polymerase chain reaction blood test (HIV-RNA PCR)</a:t>
            </a:r>
            <a:endParaRPr lang="en-US" smtClean="0"/>
          </a:p>
          <a:p>
            <a:pPr lvl="2" eaLnBrk="1" hangingPunct="1"/>
            <a:r>
              <a:rPr lang="en-US" smtClean="0"/>
              <a:t>Marker of HIV replication rate</a:t>
            </a:r>
          </a:p>
          <a:p>
            <a:pPr lvl="1" eaLnBrk="1" hangingPunct="1">
              <a:buFont typeface="Wingdings 2" pitchFamily="18" charset="2"/>
              <a:buNone/>
            </a:pPr>
            <a:endParaRPr lang="en-US" smtClean="0"/>
          </a:p>
          <a:p>
            <a:pPr eaLnBrk="1" hangingPunct="1"/>
            <a:r>
              <a:rPr lang="en-US" smtClean="0">
                <a:solidFill>
                  <a:srgbClr val="FFFF00"/>
                </a:solidFill>
              </a:rPr>
              <a:t>CD4 count </a:t>
            </a:r>
          </a:p>
          <a:p>
            <a:pPr lvl="1" eaLnBrk="1" hangingPunct="1"/>
            <a:r>
              <a:rPr lang="en-US" smtClean="0"/>
              <a:t>Marker of immunologic damage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533400"/>
            <a:ext cx="8229600" cy="1143000"/>
          </a:xfrm>
          <a:prstGeom prst="rect">
            <a:avLst/>
          </a:prstGeom>
        </p:spPr>
        <p:txBody>
          <a:bodyPr/>
          <a:lstStyle/>
          <a:p>
            <a:pPr algn="ctr" eaLnBrk="1" fontAlgn="auto" hangingPunct="1">
              <a:spcAft>
                <a:spcPts val="0"/>
              </a:spcAft>
              <a:defRPr/>
            </a:pPr>
            <a:r>
              <a:rPr lang="en-US" sz="3600" b="1" dirty="0">
                <a:solidFill>
                  <a:srgbClr val="FFFF00"/>
                </a:solidFill>
                <a:latin typeface="+mj-lt"/>
                <a:ea typeface="+mj-ea"/>
                <a:cs typeface="+mj-cs"/>
              </a:rPr>
              <a:t>Laboratory tests for detection of HIV</a:t>
            </a:r>
          </a:p>
        </p:txBody>
      </p:sp>
      <p:sp>
        <p:nvSpPr>
          <p:cNvPr id="5" name="Rectangle 3"/>
          <p:cNvSpPr txBox="1">
            <a:spLocks noChangeArrowheads="1"/>
          </p:cNvSpPr>
          <p:nvPr/>
        </p:nvSpPr>
        <p:spPr>
          <a:xfrm>
            <a:off x="1371600" y="1752600"/>
            <a:ext cx="8229600" cy="4495800"/>
          </a:xfrm>
          <a:prstGeom prst="rect">
            <a:avLst/>
          </a:prstGeom>
        </p:spPr>
        <p:txBody>
          <a:bodyPr/>
          <a:lstStyle/>
          <a:p>
            <a:pPr marL="420624" indent="-384048" eaLnBrk="1" fontAlgn="auto" hangingPunct="1">
              <a:spcBef>
                <a:spcPct val="20000"/>
              </a:spcBef>
              <a:spcAft>
                <a:spcPts val="0"/>
              </a:spcAft>
              <a:buClr>
                <a:schemeClr val="accent1"/>
              </a:buClr>
              <a:buSzPct val="80000"/>
              <a:buFont typeface="Wingdings 2"/>
              <a:buChar char=""/>
              <a:defRPr/>
            </a:pPr>
            <a:r>
              <a:rPr lang="en-US" sz="3000" dirty="0">
                <a:latin typeface="+mn-lt"/>
                <a:ea typeface="+mn-ea"/>
              </a:rPr>
              <a:t>Antibody test, ELISA</a:t>
            </a:r>
          </a:p>
          <a:p>
            <a:pPr marL="420624" indent="-384048" eaLnBrk="1" fontAlgn="auto" hangingPunct="1">
              <a:spcBef>
                <a:spcPct val="20000"/>
              </a:spcBef>
              <a:spcAft>
                <a:spcPts val="0"/>
              </a:spcAft>
              <a:buClr>
                <a:schemeClr val="accent1"/>
              </a:buClr>
              <a:buSzPct val="80000"/>
              <a:buFont typeface="Wingdings 2"/>
              <a:buChar char=""/>
              <a:defRPr/>
            </a:pPr>
            <a:r>
              <a:rPr lang="en-US" sz="3000" dirty="0">
                <a:latin typeface="+mn-lt"/>
                <a:ea typeface="+mn-ea"/>
              </a:rPr>
              <a:t>Western blot </a:t>
            </a:r>
          </a:p>
          <a:p>
            <a:pPr marL="420624" indent="-384048" eaLnBrk="1" fontAlgn="auto" hangingPunct="1">
              <a:spcBef>
                <a:spcPct val="20000"/>
              </a:spcBef>
              <a:spcAft>
                <a:spcPts val="0"/>
              </a:spcAft>
              <a:buClr>
                <a:schemeClr val="accent1"/>
              </a:buClr>
              <a:buSzPct val="80000"/>
              <a:buFont typeface="Wingdings 2"/>
              <a:buChar char=""/>
              <a:defRPr/>
            </a:pPr>
            <a:r>
              <a:rPr lang="en-US" sz="3000" dirty="0">
                <a:latin typeface="+mn-lt"/>
                <a:ea typeface="+mn-ea"/>
              </a:rPr>
              <a:t>HIV RNA viral load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eaLnBrk="1" fontAlgn="auto" hangingPunct="1">
              <a:spcAft>
                <a:spcPts val="0"/>
              </a:spcAft>
              <a:defRPr/>
            </a:pPr>
            <a:r>
              <a:rPr lang="en-US" sz="4400" dirty="0">
                <a:solidFill>
                  <a:srgbClr val="FFFF00"/>
                </a:solidFill>
                <a:latin typeface="+mj-lt"/>
                <a:ea typeface="+mj-ea"/>
                <a:cs typeface="+mj-cs"/>
              </a:rPr>
              <a:t>Management</a:t>
            </a:r>
          </a:p>
        </p:txBody>
      </p:sp>
      <p:sp>
        <p:nvSpPr>
          <p:cNvPr id="3" name="Rectangle 3"/>
          <p:cNvSpPr txBox="1">
            <a:spLocks noChangeArrowheads="1"/>
          </p:cNvSpPr>
          <p:nvPr/>
        </p:nvSpPr>
        <p:spPr>
          <a:xfrm>
            <a:off x="457200" y="1600200"/>
            <a:ext cx="8229600" cy="4495800"/>
          </a:xfrm>
          <a:prstGeom prst="rect">
            <a:avLst/>
          </a:prstGeom>
        </p:spPr>
        <p:txBody>
          <a:bodyPr/>
          <a:lstStyle/>
          <a:p>
            <a:pPr marL="420624" indent="-384048" eaLnBrk="1" fontAlgn="auto" hangingPunct="1">
              <a:spcBef>
                <a:spcPct val="20000"/>
              </a:spcBef>
              <a:spcAft>
                <a:spcPts val="0"/>
              </a:spcAft>
              <a:buClr>
                <a:schemeClr val="accent1"/>
              </a:buClr>
              <a:buSzPct val="80000"/>
              <a:buFont typeface="Wingdings 2"/>
              <a:buChar char=""/>
              <a:defRPr/>
            </a:pPr>
            <a:endParaRPr lang="en-US" sz="3000" dirty="0">
              <a:latin typeface="+mn-lt"/>
              <a:ea typeface="+mn-ea"/>
            </a:endParaRPr>
          </a:p>
          <a:p>
            <a:pPr marL="420624" indent="-384048" eaLnBrk="1" fontAlgn="auto" hangingPunct="1">
              <a:spcBef>
                <a:spcPct val="20000"/>
              </a:spcBef>
              <a:spcAft>
                <a:spcPts val="0"/>
              </a:spcAft>
              <a:buClr>
                <a:schemeClr val="accent1"/>
              </a:buClr>
              <a:buSzPct val="80000"/>
              <a:buFont typeface="Wingdings 2"/>
              <a:buChar char=""/>
              <a:defRPr/>
            </a:pPr>
            <a:r>
              <a:rPr lang="en-US" sz="3000" dirty="0">
                <a:latin typeface="+mn-lt"/>
                <a:ea typeface="+mn-ea"/>
              </a:rPr>
              <a:t>Treatment </a:t>
            </a:r>
            <a:r>
              <a:rPr lang="en-US" sz="3000" dirty="0">
                <a:latin typeface="+mn-lt"/>
                <a:ea typeface="+mn-ea"/>
              </a:rPr>
              <a:t>recommended when </a:t>
            </a:r>
            <a:r>
              <a:rPr lang="en-US" sz="3000" dirty="0">
                <a:solidFill>
                  <a:srgbClr val="FFFF00"/>
                </a:solidFill>
                <a:latin typeface="+mn-lt"/>
                <a:ea typeface="+mn-ea"/>
              </a:rPr>
              <a:t>symptomatic or CD4 count below </a:t>
            </a:r>
            <a:r>
              <a:rPr lang="en-US" sz="3000" dirty="0">
                <a:solidFill>
                  <a:srgbClr val="FFFF00"/>
                </a:solidFill>
                <a:latin typeface="+mn-lt"/>
                <a:ea typeface="+mn-ea"/>
              </a:rPr>
              <a:t>200</a:t>
            </a:r>
          </a:p>
          <a:p>
            <a:pPr marL="420624" indent="-384048" eaLnBrk="1" fontAlgn="auto" hangingPunct="1">
              <a:spcBef>
                <a:spcPct val="20000"/>
              </a:spcBef>
              <a:spcAft>
                <a:spcPts val="0"/>
              </a:spcAft>
              <a:buClr>
                <a:schemeClr val="accent1"/>
              </a:buClr>
              <a:buSzPct val="80000"/>
              <a:buFont typeface="Wingdings 2"/>
              <a:buChar char=""/>
              <a:defRPr/>
            </a:pPr>
            <a:endParaRPr lang="en-US" sz="3000" dirty="0">
              <a:solidFill>
                <a:srgbClr val="FFFF00"/>
              </a:solidFill>
              <a:latin typeface="+mn-lt"/>
              <a:ea typeface="+mn-ea"/>
            </a:endParaRPr>
          </a:p>
          <a:p>
            <a:pPr marL="420624" indent="-384048" eaLnBrk="1" fontAlgn="auto" hangingPunct="1">
              <a:spcBef>
                <a:spcPct val="20000"/>
              </a:spcBef>
              <a:spcAft>
                <a:spcPts val="0"/>
              </a:spcAft>
              <a:buClr>
                <a:schemeClr val="accent1"/>
              </a:buClr>
              <a:buSzPct val="80000"/>
              <a:buFont typeface="Wingdings 2"/>
              <a:buChar char=""/>
              <a:defRPr/>
            </a:pPr>
            <a:r>
              <a:rPr lang="en-US" sz="3000" dirty="0">
                <a:latin typeface="+mn-lt"/>
                <a:ea typeface="+mn-ea"/>
              </a:rPr>
              <a:t>Earlier if </a:t>
            </a:r>
            <a:r>
              <a:rPr lang="en-US" sz="3000" dirty="0">
                <a:solidFill>
                  <a:srgbClr val="FFFF00"/>
                </a:solidFill>
                <a:latin typeface="+mn-lt"/>
                <a:ea typeface="+mn-ea"/>
              </a:rPr>
              <a:t>high viral load</a:t>
            </a:r>
            <a:r>
              <a:rPr lang="en-US" sz="3000" dirty="0">
                <a:latin typeface="+mn-lt"/>
                <a:ea typeface="+mn-ea"/>
              </a:rPr>
              <a:t>, rapidly </a:t>
            </a:r>
            <a:r>
              <a:rPr lang="en-US" sz="3000" dirty="0">
                <a:solidFill>
                  <a:srgbClr val="FFFF00"/>
                </a:solidFill>
                <a:latin typeface="+mn-lt"/>
                <a:ea typeface="+mn-ea"/>
              </a:rPr>
              <a:t>falling CD4 </a:t>
            </a:r>
            <a:r>
              <a:rPr lang="en-US" sz="3000" dirty="0">
                <a:latin typeface="+mn-lt"/>
                <a:ea typeface="+mn-ea"/>
              </a:rPr>
              <a:t>count, </a:t>
            </a:r>
            <a:r>
              <a:rPr lang="en-US" sz="3000" dirty="0">
                <a:solidFill>
                  <a:srgbClr val="FFFF00"/>
                </a:solidFill>
                <a:latin typeface="+mn-lt"/>
                <a:ea typeface="+mn-ea"/>
              </a:rPr>
              <a:t>hepatitis C co-infection</a:t>
            </a:r>
          </a:p>
          <a:p>
            <a:pPr marL="877824" lvl="1" indent="-384048" eaLnBrk="1" fontAlgn="auto" hangingPunct="1">
              <a:spcBef>
                <a:spcPct val="20000"/>
              </a:spcBef>
              <a:spcAft>
                <a:spcPts val="0"/>
              </a:spcAft>
              <a:buClr>
                <a:schemeClr val="accent1"/>
              </a:buClr>
              <a:buSzPct val="80000"/>
              <a:buFont typeface="Wingdings 2"/>
              <a:buChar char=""/>
              <a:defRPr/>
            </a:pPr>
            <a:endParaRPr lang="en-US" sz="3000" u="sng" dirty="0">
              <a:latin typeface="+mn-lt"/>
              <a:ea typeface="+mn-ea"/>
            </a:endParaRPr>
          </a:p>
          <a:p>
            <a:pPr marL="420624" indent="-384048" eaLnBrk="1" fontAlgn="auto" hangingPunct="1">
              <a:spcBef>
                <a:spcPct val="20000"/>
              </a:spcBef>
              <a:spcAft>
                <a:spcPts val="0"/>
              </a:spcAft>
              <a:buClr>
                <a:schemeClr val="accent1"/>
              </a:buClr>
              <a:buSzPct val="80000"/>
              <a:defRPr/>
            </a:pPr>
            <a:endParaRPr lang="en-US" sz="3000" dirty="0">
              <a:latin typeface="+mn-lt"/>
              <a:ea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descr="prac_guide004f004.gif"/>
          <p:cNvPicPr>
            <a:picLocks noChangeAspect="1"/>
          </p:cNvPicPr>
          <p:nvPr/>
        </p:nvPicPr>
        <p:blipFill>
          <a:blip r:embed="rId2"/>
          <a:srcRect/>
          <a:stretch>
            <a:fillRect/>
          </a:stretch>
        </p:blipFill>
        <p:spPr bwMode="auto">
          <a:xfrm>
            <a:off x="22225" y="914400"/>
            <a:ext cx="9121775" cy="5943600"/>
          </a:xfrm>
          <a:prstGeom prst="rect">
            <a:avLst/>
          </a:prstGeom>
          <a:noFill/>
          <a:ln w="9525">
            <a:noFill/>
            <a:miter lim="800000"/>
            <a:headEnd/>
            <a:tailEnd/>
          </a:ln>
        </p:spPr>
      </p:pic>
      <p:sp>
        <p:nvSpPr>
          <p:cNvPr id="54275" name="Rectangle 2"/>
          <p:cNvSpPr>
            <a:spLocks noChangeArrowheads="1"/>
          </p:cNvSpPr>
          <p:nvPr/>
        </p:nvSpPr>
        <p:spPr bwMode="auto">
          <a:xfrm>
            <a:off x="2209800" y="152400"/>
            <a:ext cx="4919663" cy="708025"/>
          </a:xfrm>
          <a:prstGeom prst="rect">
            <a:avLst/>
          </a:prstGeom>
          <a:noFill/>
          <a:ln w="9525">
            <a:noFill/>
            <a:miter lim="800000"/>
            <a:headEnd/>
            <a:tailEnd/>
          </a:ln>
        </p:spPr>
        <p:txBody>
          <a:bodyPr wrap="none">
            <a:spAutoFit/>
          </a:bodyPr>
          <a:lstStyle/>
          <a:p>
            <a:pPr marL="876300" lvl="1" indent="-382588" eaLnBrk="1" hangingPunct="1">
              <a:spcBef>
                <a:spcPct val="20000"/>
              </a:spcBef>
              <a:buClr>
                <a:schemeClr val="accent1"/>
              </a:buClr>
              <a:buSzPct val="80000"/>
            </a:pPr>
            <a:r>
              <a:rPr lang="en-US" sz="4000" b="1">
                <a:solidFill>
                  <a:srgbClr val="FFFF00"/>
                </a:solidFill>
                <a:latin typeface="Comic Sans MS" pitchFamily="66" charset="0"/>
              </a:rPr>
              <a:t>Antiviral therapy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solidFill>
                  <a:srgbClr val="FFFF00"/>
                </a:solidFill>
              </a:rPr>
              <a:t>Take Home Message</a:t>
            </a:r>
            <a:endParaRPr lang="en-US" smtClean="0"/>
          </a:p>
        </p:txBody>
      </p:sp>
      <p:sp>
        <p:nvSpPr>
          <p:cNvPr id="55299" name="Content Placeholder 2"/>
          <p:cNvSpPr>
            <a:spLocks noGrp="1"/>
          </p:cNvSpPr>
          <p:nvPr>
            <p:ph idx="1"/>
          </p:nvPr>
        </p:nvSpPr>
        <p:spPr/>
        <p:txBody>
          <a:bodyPr/>
          <a:lstStyle/>
          <a:p>
            <a:r>
              <a:rPr lang="en-US" sz="2400" smtClean="0"/>
              <a:t>Infection with HIV usually occurs by sexual transmission, blood transfusion, mother to infant or accidental exposure</a:t>
            </a:r>
          </a:p>
          <a:p>
            <a:r>
              <a:rPr lang="en-US" sz="2400" smtClean="0"/>
              <a:t>HIV targets the immune system and primarily infects CD4 helper lymphocytes</a:t>
            </a:r>
          </a:p>
          <a:p>
            <a:r>
              <a:rPr lang="en-US" sz="2400" smtClean="0"/>
              <a:t>Immunodeficiency associated with HIV infections is mainly due to reduction in CD4 helper lymphocyte counts</a:t>
            </a:r>
          </a:p>
          <a:p>
            <a:r>
              <a:rPr lang="en-US" sz="2400" smtClean="0"/>
              <a:t>Increased viral load, significant reduction in CD4 lymphocytes, opportunistic infections and neoplasia are the hallmarks of progression to AIDS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8"/>
          <p:cNvSpPr>
            <a:spLocks noGrp="1" noChangeArrowheads="1"/>
          </p:cNvSpPr>
          <p:nvPr>
            <p:ph type="title"/>
          </p:nvPr>
        </p:nvSpPr>
        <p:spPr/>
        <p:txBody>
          <a:bodyPr/>
          <a:lstStyle/>
          <a:p>
            <a:pPr eaLnBrk="1" hangingPunct="1"/>
            <a:r>
              <a:rPr lang="en-US" sz="4400" smtClean="0">
                <a:solidFill>
                  <a:srgbClr val="FFFF00"/>
                </a:solidFill>
              </a:rPr>
              <a:t>Transmission</a:t>
            </a:r>
          </a:p>
        </p:txBody>
      </p:sp>
      <p:sp>
        <p:nvSpPr>
          <p:cNvPr id="28675" name="Rectangle 9"/>
          <p:cNvSpPr>
            <a:spLocks noGrp="1" noChangeArrowheads="1"/>
          </p:cNvSpPr>
          <p:nvPr>
            <p:ph idx="1"/>
          </p:nvPr>
        </p:nvSpPr>
        <p:spPr>
          <a:xfrm>
            <a:off x="457200" y="1295400"/>
            <a:ext cx="7467600" cy="4525963"/>
          </a:xfrm>
        </p:spPr>
        <p:txBody>
          <a:bodyPr/>
          <a:lstStyle/>
          <a:p>
            <a:pPr eaLnBrk="1" hangingPunct="1">
              <a:lnSpc>
                <a:spcPct val="90000"/>
              </a:lnSpc>
              <a:buFont typeface="Wingdings 2" pitchFamily="18" charset="2"/>
              <a:buNone/>
            </a:pPr>
            <a:endParaRPr lang="en-US" smtClean="0"/>
          </a:p>
          <a:p>
            <a:pPr eaLnBrk="1" hangingPunct="1">
              <a:lnSpc>
                <a:spcPct val="90000"/>
              </a:lnSpc>
            </a:pPr>
            <a:r>
              <a:rPr lang="en-US" smtClean="0"/>
              <a:t>Modes of infection</a:t>
            </a:r>
          </a:p>
          <a:p>
            <a:pPr lvl="1" eaLnBrk="1" hangingPunct="1">
              <a:lnSpc>
                <a:spcPct val="90000"/>
              </a:lnSpc>
            </a:pPr>
            <a:r>
              <a:rPr lang="en-US" smtClean="0"/>
              <a:t>Sexual transmission at genital or colonic mucosa</a:t>
            </a:r>
          </a:p>
          <a:p>
            <a:pPr lvl="1" eaLnBrk="1" hangingPunct="1">
              <a:lnSpc>
                <a:spcPct val="90000"/>
              </a:lnSpc>
            </a:pPr>
            <a:r>
              <a:rPr lang="en-US" smtClean="0"/>
              <a:t>Blood transfusion</a:t>
            </a:r>
          </a:p>
          <a:p>
            <a:pPr lvl="1" eaLnBrk="1" hangingPunct="1">
              <a:lnSpc>
                <a:spcPct val="90000"/>
              </a:lnSpc>
            </a:pPr>
            <a:r>
              <a:rPr lang="en-US" smtClean="0"/>
              <a:t>Mother to infant</a:t>
            </a:r>
          </a:p>
          <a:p>
            <a:pPr lvl="1" eaLnBrk="1" hangingPunct="1">
              <a:lnSpc>
                <a:spcPct val="90000"/>
              </a:lnSpc>
            </a:pPr>
            <a:r>
              <a:rPr lang="en-US" smtClean="0"/>
              <a:t>Accidental occupational exposure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extBox 1"/>
          <p:cNvSpPr txBox="1">
            <a:spLocks noChangeArrowheads="1"/>
          </p:cNvSpPr>
          <p:nvPr/>
        </p:nvSpPr>
        <p:spPr bwMode="auto">
          <a:xfrm>
            <a:off x="2514600" y="2438400"/>
            <a:ext cx="4267200" cy="1016000"/>
          </a:xfrm>
          <a:prstGeom prst="rect">
            <a:avLst/>
          </a:prstGeom>
          <a:noFill/>
          <a:ln w="9525">
            <a:noFill/>
            <a:miter lim="800000"/>
            <a:headEnd/>
            <a:tailEnd/>
          </a:ln>
        </p:spPr>
        <p:txBody>
          <a:bodyPr>
            <a:spAutoFit/>
          </a:bodyPr>
          <a:lstStyle/>
          <a:p>
            <a:r>
              <a:rPr lang="en-US" sz="6000">
                <a:solidFill>
                  <a:srgbClr val="FFFF00"/>
                </a:solidFill>
              </a:rPr>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6" descr="HIV_virus_eng"/>
          <p:cNvPicPr>
            <a:picLocks noChangeAspect="1" noChangeArrowheads="1"/>
          </p:cNvPicPr>
          <p:nvPr/>
        </p:nvPicPr>
        <p:blipFill>
          <a:blip r:embed="rId3"/>
          <a:srcRect/>
          <a:stretch>
            <a:fillRect/>
          </a:stretch>
        </p:blipFill>
        <p:spPr bwMode="auto">
          <a:xfrm>
            <a:off x="0" y="-20638"/>
            <a:ext cx="9144000" cy="69215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nvSpPr>
        <p:spPr bwMode="auto">
          <a:xfrm>
            <a:off x="0" y="176213"/>
            <a:ext cx="9436100" cy="939800"/>
          </a:xfrm>
          <a:prstGeom prst="rect">
            <a:avLst/>
          </a:prstGeom>
          <a:noFill/>
          <a:ln w="9525">
            <a:noFill/>
            <a:miter lim="800000"/>
            <a:headEnd/>
            <a:tailEnd/>
          </a:ln>
        </p:spPr>
        <p:txBody>
          <a:bodyPr lIns="0" tIns="0" rIns="0" bIns="0" anchor="ctr"/>
          <a:lstStyle/>
          <a:p>
            <a:pPr algn="ctr"/>
            <a:r>
              <a:rPr lang="en-US" sz="3800" b="1">
                <a:solidFill>
                  <a:schemeClr val="bg1"/>
                </a:solidFill>
              </a:rPr>
              <a:t>HIV Receptors</a:t>
            </a:r>
          </a:p>
        </p:txBody>
      </p:sp>
      <p:sp>
        <p:nvSpPr>
          <p:cNvPr id="30723" name="Rectangle 3"/>
          <p:cNvSpPr>
            <a:spLocks noGrp="1" noChangeArrowheads="1"/>
          </p:cNvSpPr>
          <p:nvPr/>
        </p:nvSpPr>
        <p:spPr bwMode="auto">
          <a:xfrm>
            <a:off x="0" y="176213"/>
            <a:ext cx="8915400" cy="939800"/>
          </a:xfrm>
          <a:prstGeom prst="rect">
            <a:avLst/>
          </a:prstGeom>
          <a:noFill/>
          <a:ln w="9525">
            <a:noFill/>
            <a:miter lim="800000"/>
            <a:headEnd/>
            <a:tailEnd/>
          </a:ln>
        </p:spPr>
        <p:txBody>
          <a:bodyPr lIns="0" tIns="0" rIns="0" bIns="0" anchor="ctr"/>
          <a:lstStyle/>
          <a:p>
            <a:pPr algn="ctr"/>
            <a:r>
              <a:rPr lang="en-US" sz="3800" b="1">
                <a:solidFill>
                  <a:schemeClr val="bg1"/>
                </a:solidFill>
              </a:rPr>
              <a:t>HIV Receptors</a:t>
            </a:r>
          </a:p>
        </p:txBody>
      </p:sp>
      <p:pic>
        <p:nvPicPr>
          <p:cNvPr id="30724" name="Picture 4" descr=" ">
            <a:hlinkClick r:id="rId3"/>
          </p:cNvPr>
          <p:cNvPicPr>
            <a:picLocks noChangeAspect="1" noChangeArrowheads="1"/>
          </p:cNvPicPr>
          <p:nvPr/>
        </p:nvPicPr>
        <p:blipFill>
          <a:blip r:embed="rId4"/>
          <a:srcRect/>
          <a:stretch>
            <a:fillRect/>
          </a:stretch>
        </p:blipFill>
        <p:spPr bwMode="auto">
          <a:xfrm>
            <a:off x="0" y="990600"/>
            <a:ext cx="9144000" cy="5867400"/>
          </a:xfrm>
          <a:prstGeom prst="rect">
            <a:avLst/>
          </a:prstGeom>
          <a:noFill/>
          <a:ln w="9525">
            <a:noFill/>
            <a:miter lim="800000"/>
            <a:headEnd/>
            <a:tailEnd/>
          </a:ln>
        </p:spPr>
      </p:pic>
      <p:sp>
        <p:nvSpPr>
          <p:cNvPr id="30725" name="Rectangle 11"/>
          <p:cNvSpPr>
            <a:spLocks noGrp="1" noChangeArrowheads="1"/>
          </p:cNvSpPr>
          <p:nvPr>
            <p:ph type="title"/>
          </p:nvPr>
        </p:nvSpPr>
        <p:spPr>
          <a:xfrm>
            <a:off x="457200" y="0"/>
            <a:ext cx="7470775" cy="1143000"/>
          </a:xfrm>
        </p:spPr>
        <p:txBody>
          <a:bodyPr/>
          <a:lstStyle/>
          <a:p>
            <a:pPr algn="ctr" eaLnBrk="1" hangingPunct="1"/>
            <a:r>
              <a:rPr lang="en-US" sz="4000" smtClean="0">
                <a:solidFill>
                  <a:srgbClr val="FFFF00"/>
                </a:solidFill>
              </a:rPr>
              <a:t>HIV and Cellular Receptors</a:t>
            </a:r>
          </a:p>
        </p:txBody>
      </p:sp>
      <p:sp>
        <p:nvSpPr>
          <p:cNvPr id="30726" name="Text Box 7"/>
          <p:cNvSpPr txBox="1">
            <a:spLocks noChangeArrowheads="1"/>
          </p:cNvSpPr>
          <p:nvPr/>
        </p:nvSpPr>
        <p:spPr bwMode="auto">
          <a:xfrm>
            <a:off x="3200400" y="5562600"/>
            <a:ext cx="5638800" cy="608013"/>
          </a:xfrm>
          <a:prstGeom prst="rect">
            <a:avLst/>
          </a:prstGeom>
          <a:noFill/>
          <a:ln w="9525" algn="ctr">
            <a:noFill/>
            <a:miter lim="800000"/>
            <a:headEnd/>
            <a:tailEnd/>
          </a:ln>
        </p:spPr>
        <p:txBody>
          <a:bodyPr lIns="144000" tIns="144000" rIns="144000" bIns="144000">
            <a:spAutoFit/>
          </a:bodyPr>
          <a:lstStyle/>
          <a:p>
            <a:pPr marL="342900" indent="-342900" algn="r" eaLnBrk="1" hangingPunct="1">
              <a:spcBef>
                <a:spcPct val="50000"/>
              </a:spcBef>
              <a:spcAft>
                <a:spcPct val="75000"/>
              </a:spcAft>
              <a:buClr>
                <a:schemeClr val="tx1"/>
              </a:buClr>
              <a:buFont typeface="Arial" charset="0"/>
              <a:buNone/>
            </a:pPr>
            <a:r>
              <a:rPr lang="en-US" sz="1200" i="1">
                <a:cs typeface="Arial" charset="0"/>
              </a:rPr>
              <a:t>Copyright © 1996 Massachusetts Medical Society. All rights reserved.</a:t>
            </a:r>
            <a:endParaRPr lang="en-US" sz="120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6"/>
          <p:cNvSpPr>
            <a:spLocks noGrp="1" noChangeArrowheads="1"/>
          </p:cNvSpPr>
          <p:nvPr>
            <p:ph type="title"/>
          </p:nvPr>
        </p:nvSpPr>
        <p:spPr/>
        <p:txBody>
          <a:bodyPr/>
          <a:lstStyle/>
          <a:p>
            <a:pPr eaLnBrk="1" hangingPunct="1"/>
            <a:r>
              <a:rPr lang="en-US" sz="4000" b="1" smtClean="0">
                <a:solidFill>
                  <a:srgbClr val="FFFF00"/>
                </a:solidFill>
              </a:rPr>
              <a:t>How HIV Enters Cells</a:t>
            </a:r>
          </a:p>
        </p:txBody>
      </p:sp>
      <p:sp>
        <p:nvSpPr>
          <p:cNvPr id="31747" name="Rectangle 7"/>
          <p:cNvSpPr>
            <a:spLocks noGrp="1" noChangeArrowheads="1"/>
          </p:cNvSpPr>
          <p:nvPr>
            <p:ph idx="1"/>
          </p:nvPr>
        </p:nvSpPr>
        <p:spPr/>
        <p:txBody>
          <a:bodyPr/>
          <a:lstStyle/>
          <a:p>
            <a:pPr eaLnBrk="1" hangingPunct="1"/>
            <a:r>
              <a:rPr lang="en-US" sz="2400" smtClean="0"/>
              <a:t>gp120 env protein binds to CD4 molecule</a:t>
            </a:r>
          </a:p>
          <a:p>
            <a:pPr lvl="1" eaLnBrk="1" hangingPunct="1"/>
            <a:r>
              <a:rPr lang="en-US" sz="2000" smtClean="0"/>
              <a:t>CD4 found on T-cells macrophages, and microglial cells  </a:t>
            </a:r>
          </a:p>
          <a:p>
            <a:pPr lvl="1" eaLnBrk="1" hangingPunct="1"/>
            <a:r>
              <a:rPr lang="en-US" sz="2000" smtClean="0">
                <a:solidFill>
                  <a:srgbClr val="FFFF00"/>
                </a:solidFill>
              </a:rPr>
              <a:t>Binding to CD4 is not sufficient for entry</a:t>
            </a:r>
          </a:p>
          <a:p>
            <a:pPr eaLnBrk="1" hangingPunct="1"/>
            <a:r>
              <a:rPr lang="en-US" sz="2400" smtClean="0"/>
              <a:t>gp120 env protein binds to co-receptor</a:t>
            </a:r>
          </a:p>
          <a:p>
            <a:pPr lvl="1" eaLnBrk="1" hangingPunct="1"/>
            <a:r>
              <a:rPr lang="en-US" sz="2000" smtClean="0"/>
              <a:t>Chemokine receptors: 	</a:t>
            </a:r>
          </a:p>
          <a:p>
            <a:pPr lvl="1" eaLnBrk="1" hangingPunct="1"/>
            <a:r>
              <a:rPr lang="en-US" sz="2000" smtClean="0"/>
              <a:t>CCR5 and CXCR4 receptors</a:t>
            </a:r>
          </a:p>
          <a:p>
            <a:pPr eaLnBrk="1" hangingPunct="1"/>
            <a:r>
              <a:rPr lang="en-US" sz="2400" smtClean="0"/>
              <a:t>Binding of virus to cell surface results in fusion of viral envelope with cell membrane </a:t>
            </a:r>
          </a:p>
          <a:p>
            <a:pPr eaLnBrk="1" hangingPunct="1"/>
            <a:r>
              <a:rPr lang="en-US" sz="2400" smtClean="0"/>
              <a:t>Viral core is released into cell cytoplasm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2" descr="mso9835D"/>
          <p:cNvPicPr>
            <a:picLocks noChangeAspect="1" noChangeArrowheads="1"/>
          </p:cNvPicPr>
          <p:nvPr/>
        </p:nvPicPr>
        <p:blipFill>
          <a:blip r:embed="rId3"/>
          <a:srcRect/>
          <a:stretch>
            <a:fillRect/>
          </a:stretch>
        </p:blipFill>
        <p:spPr bwMode="auto">
          <a:xfrm>
            <a:off x="0" y="0"/>
            <a:ext cx="4800600" cy="6858000"/>
          </a:xfrm>
          <a:prstGeom prst="rect">
            <a:avLst/>
          </a:prstGeom>
          <a:noFill/>
          <a:ln w="9525">
            <a:noFill/>
            <a:miter lim="800000"/>
            <a:headEnd/>
            <a:tailEnd/>
          </a:ln>
        </p:spPr>
      </p:pic>
      <p:sp>
        <p:nvSpPr>
          <p:cNvPr id="32771" name="Text Box 3"/>
          <p:cNvSpPr txBox="1">
            <a:spLocks noChangeArrowheads="1"/>
          </p:cNvSpPr>
          <p:nvPr/>
        </p:nvSpPr>
        <p:spPr bwMode="auto">
          <a:xfrm>
            <a:off x="4800600" y="0"/>
            <a:ext cx="4343400" cy="6858000"/>
          </a:xfrm>
          <a:prstGeom prst="rect">
            <a:avLst/>
          </a:prstGeom>
          <a:solidFill>
            <a:schemeClr val="accent2"/>
          </a:solidFill>
          <a:ln w="9525">
            <a:noFill/>
            <a:miter lim="800000"/>
            <a:headEnd/>
            <a:tailEnd/>
          </a:ln>
        </p:spPr>
        <p:txBody>
          <a:bodyPr>
            <a:spAutoFit/>
          </a:bodyPr>
          <a:lstStyle/>
          <a:p>
            <a:pPr marL="342900" indent="-342900">
              <a:spcBef>
                <a:spcPct val="50000"/>
              </a:spcBef>
            </a:pPr>
            <a:r>
              <a:rPr lang="en-US" sz="2000" b="1">
                <a:solidFill>
                  <a:schemeClr val="bg1"/>
                </a:solidFill>
              </a:rPr>
              <a:t>1.  HIV (retrovirus) enters cell</a:t>
            </a:r>
          </a:p>
          <a:p>
            <a:pPr marL="342900" indent="-342900">
              <a:spcBef>
                <a:spcPct val="50000"/>
              </a:spcBef>
              <a:buFontTx/>
              <a:buAutoNum type="arabicPeriod" startAt="2"/>
            </a:pPr>
            <a:r>
              <a:rPr lang="en-US" sz="2000" b="1">
                <a:solidFill>
                  <a:schemeClr val="bg1"/>
                </a:solidFill>
              </a:rPr>
              <a:t>Reverse Transcriptase makes DNA copy of RNA</a:t>
            </a:r>
          </a:p>
          <a:p>
            <a:pPr marL="342900" indent="-342900">
              <a:spcBef>
                <a:spcPct val="50000"/>
              </a:spcBef>
              <a:buFontTx/>
              <a:buAutoNum type="arabicPeriod" startAt="2"/>
            </a:pPr>
            <a:r>
              <a:rPr lang="en-US" sz="2000" b="1">
                <a:solidFill>
                  <a:schemeClr val="bg1"/>
                </a:solidFill>
              </a:rPr>
              <a:t>Viral DNA forms provirus with host DNA</a:t>
            </a:r>
          </a:p>
          <a:p>
            <a:pPr marL="342900" indent="-342900">
              <a:spcBef>
                <a:spcPct val="50000"/>
              </a:spcBef>
            </a:pPr>
            <a:endParaRPr lang="en-US" sz="2000" b="1">
              <a:solidFill>
                <a:schemeClr val="bg1"/>
              </a:solidFill>
            </a:endParaRPr>
          </a:p>
          <a:p>
            <a:pPr marL="342900" indent="-342900">
              <a:spcBef>
                <a:spcPct val="50000"/>
              </a:spcBef>
            </a:pPr>
            <a:r>
              <a:rPr lang="en-US" sz="2000" b="1">
                <a:solidFill>
                  <a:schemeClr val="bg1"/>
                </a:solidFill>
              </a:rPr>
              <a:t>Viral DNA makes mRNA  </a:t>
            </a:r>
          </a:p>
          <a:p>
            <a:pPr marL="342900" indent="-342900">
              <a:spcBef>
                <a:spcPct val="50000"/>
              </a:spcBef>
            </a:pPr>
            <a:r>
              <a:rPr lang="en-US" sz="2000" b="1">
                <a:solidFill>
                  <a:schemeClr val="bg1"/>
                </a:solidFill>
              </a:rPr>
              <a:t>mRNA makes HIV proteins</a:t>
            </a:r>
          </a:p>
          <a:p>
            <a:pPr marL="342900" indent="-342900">
              <a:spcBef>
                <a:spcPct val="50000"/>
              </a:spcBef>
            </a:pPr>
            <a:r>
              <a:rPr lang="en-US" sz="2000" b="1">
                <a:solidFill>
                  <a:schemeClr val="bg1"/>
                </a:solidFill>
              </a:rPr>
              <a:t>HIV proteins become HIV capsid</a:t>
            </a:r>
          </a:p>
          <a:p>
            <a:pPr marL="342900" indent="-342900">
              <a:spcBef>
                <a:spcPct val="50000"/>
              </a:spcBef>
            </a:pPr>
            <a:r>
              <a:rPr lang="en-US" sz="2000" b="1">
                <a:solidFill>
                  <a:schemeClr val="bg1"/>
                </a:solidFill>
              </a:rPr>
              <a:t>mRNA is collected inside of HIV capsid forming new HIV</a:t>
            </a:r>
          </a:p>
          <a:p>
            <a:pPr marL="342900" indent="-342900">
              <a:spcBef>
                <a:spcPct val="50000"/>
              </a:spcBef>
            </a:pPr>
            <a:r>
              <a:rPr lang="en-US" sz="2000" b="1">
                <a:solidFill>
                  <a:schemeClr val="bg1"/>
                </a:solidFill>
              </a:rPr>
              <a:t>New HIV leaves cell and wraps itself in host membrane (envelope)</a:t>
            </a:r>
          </a:p>
          <a:p>
            <a:pPr marL="342900" indent="-342900">
              <a:spcBef>
                <a:spcPct val="50000"/>
              </a:spcBef>
            </a:pPr>
            <a:endParaRPr lang="en-US" sz="2000" b="1">
              <a:solidFill>
                <a:schemeClr val="bg1"/>
              </a:solidFill>
            </a:endParaRPr>
          </a:p>
          <a:p>
            <a:pPr marL="342900" indent="-342900">
              <a:spcBef>
                <a:spcPct val="50000"/>
              </a:spcBef>
            </a:pPr>
            <a:endParaRPr lang="en-US" b="1">
              <a:solidFill>
                <a:schemeClr val="bg1"/>
              </a:solidFill>
            </a:endParaRPr>
          </a:p>
        </p:txBody>
      </p:sp>
      <p:sp>
        <p:nvSpPr>
          <p:cNvPr id="33798" name="AutoShape 6"/>
          <p:cNvSpPr>
            <a:spLocks/>
          </p:cNvSpPr>
          <p:nvPr/>
        </p:nvSpPr>
        <p:spPr bwMode="auto">
          <a:xfrm rot="-5400000">
            <a:off x="6705600" y="228600"/>
            <a:ext cx="457200" cy="3810000"/>
          </a:xfrm>
          <a:prstGeom prst="leftBrace">
            <a:avLst>
              <a:gd name="adj1" fmla="val 101389"/>
              <a:gd name="adj2" fmla="val 49755"/>
            </a:avLst>
          </a:prstGeom>
          <a:noFill/>
          <a:ln w="57150">
            <a:solidFill>
              <a:srgbClr val="FF0000"/>
            </a:solidFill>
            <a:round/>
            <a:headEnd/>
            <a:tailEnd/>
          </a:ln>
        </p:spPr>
        <p:txBody>
          <a:bodyPr wrap="none" anchor="ctr"/>
          <a:lstStyle/>
          <a:p>
            <a:endParaRPr lang="en-US"/>
          </a:p>
        </p:txBody>
      </p:sp>
      <p:sp>
        <p:nvSpPr>
          <p:cNvPr id="32773" name="Line 8"/>
          <p:cNvSpPr>
            <a:spLocks noChangeShapeType="1"/>
          </p:cNvSpPr>
          <p:nvPr/>
        </p:nvSpPr>
        <p:spPr bwMode="auto">
          <a:xfrm flipH="1">
            <a:off x="2819400" y="228600"/>
            <a:ext cx="2286000" cy="228600"/>
          </a:xfrm>
          <a:prstGeom prst="line">
            <a:avLst/>
          </a:prstGeom>
          <a:noFill/>
          <a:ln w="76200">
            <a:solidFill>
              <a:srgbClr val="FF0000"/>
            </a:solidFill>
            <a:round/>
            <a:headEnd/>
            <a:tailEnd type="triangle" w="med" len="med"/>
          </a:ln>
        </p:spPr>
        <p:txBody>
          <a:bodyPr/>
          <a:lstStyle/>
          <a:p>
            <a:endParaRPr lang="en-US"/>
          </a:p>
        </p:txBody>
      </p:sp>
      <p:sp>
        <p:nvSpPr>
          <p:cNvPr id="32774" name="Line 9"/>
          <p:cNvSpPr>
            <a:spLocks noChangeShapeType="1"/>
          </p:cNvSpPr>
          <p:nvPr/>
        </p:nvSpPr>
        <p:spPr bwMode="auto">
          <a:xfrm flipH="1">
            <a:off x="2133600" y="914400"/>
            <a:ext cx="3048000" cy="2362200"/>
          </a:xfrm>
          <a:prstGeom prst="line">
            <a:avLst/>
          </a:prstGeom>
          <a:noFill/>
          <a:ln w="76200">
            <a:solidFill>
              <a:srgbClr val="FF0000"/>
            </a:solidFill>
            <a:round/>
            <a:headEnd/>
            <a:tailEnd type="triangle" w="med" len="med"/>
          </a:ln>
        </p:spPr>
        <p:txBody>
          <a:bodyPr/>
          <a:lstStyle/>
          <a:p>
            <a:endParaRPr lang="en-US"/>
          </a:p>
        </p:txBody>
      </p:sp>
      <p:sp>
        <p:nvSpPr>
          <p:cNvPr id="32775" name="Line 10"/>
          <p:cNvSpPr>
            <a:spLocks noChangeShapeType="1"/>
          </p:cNvSpPr>
          <p:nvPr/>
        </p:nvSpPr>
        <p:spPr bwMode="auto">
          <a:xfrm flipH="1">
            <a:off x="2362200" y="1752600"/>
            <a:ext cx="2743200" cy="2667000"/>
          </a:xfrm>
          <a:prstGeom prst="line">
            <a:avLst/>
          </a:prstGeom>
          <a:noFill/>
          <a:ln w="762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fade">
                                      <p:cBhvr>
                                        <p:cTn id="7" dur="385" decel="100000"/>
                                        <p:tgtEl>
                                          <p:spTgt spid="33798"/>
                                        </p:tgtEl>
                                      </p:cBhvr>
                                    </p:animEffect>
                                    <p:animScale>
                                      <p:cBhvr>
                                        <p:cTn id="8" dur="385" decel="100000"/>
                                        <p:tgtEl>
                                          <p:spTgt spid="33798"/>
                                        </p:tgtEl>
                                      </p:cBhvr>
                                      <p:from x="10000" y="10000"/>
                                      <p:to x="200000" y="450000"/>
                                    </p:animScale>
                                    <p:animScale>
                                      <p:cBhvr>
                                        <p:cTn id="9" dur="615" accel="100000" fill="hold">
                                          <p:stCondLst>
                                            <p:cond delay="385"/>
                                          </p:stCondLst>
                                        </p:cTn>
                                        <p:tgtEl>
                                          <p:spTgt spid="33798"/>
                                        </p:tgtEl>
                                      </p:cBhvr>
                                      <p:from x="200000" y="450000"/>
                                      <p:to x="100000" y="100000"/>
                                    </p:animScale>
                                    <p:set>
                                      <p:cBhvr>
                                        <p:cTn id="10" dur="385" fill="hold"/>
                                        <p:tgtEl>
                                          <p:spTgt spid="33798"/>
                                        </p:tgtEl>
                                        <p:attrNameLst>
                                          <p:attrName>ppt_x</p:attrName>
                                        </p:attrNameLst>
                                      </p:cBhvr>
                                      <p:to>
                                        <p:strVal val="(0.5)"/>
                                      </p:to>
                                    </p:set>
                                    <p:anim from="(0.5)" to="(#ppt_x)" calcmode="lin" valueType="num">
                                      <p:cBhvr>
                                        <p:cTn id="11" dur="615" accel="100000" fill="hold">
                                          <p:stCondLst>
                                            <p:cond delay="385"/>
                                          </p:stCondLst>
                                        </p:cTn>
                                        <p:tgtEl>
                                          <p:spTgt spid="33798"/>
                                        </p:tgtEl>
                                        <p:attrNameLst>
                                          <p:attrName>ppt_x</p:attrName>
                                        </p:attrNameLst>
                                      </p:cBhvr>
                                    </p:anim>
                                    <p:set>
                                      <p:cBhvr>
                                        <p:cTn id="12" dur="385" fill="hold"/>
                                        <p:tgtEl>
                                          <p:spTgt spid="33798"/>
                                        </p:tgtEl>
                                        <p:attrNameLst>
                                          <p:attrName>ppt_y</p:attrName>
                                        </p:attrNameLst>
                                      </p:cBhvr>
                                      <p:to>
                                        <p:strVal val="(#ppt_y+0.4)"/>
                                      </p:to>
                                    </p:set>
                                    <p:anim from="(#ppt_y+0.4)" to="(#ppt_y)" calcmode="lin" valueType="num">
                                      <p:cBhvr>
                                        <p:cTn id="13" dur="615" accel="100000" fill="hold">
                                          <p:stCondLst>
                                            <p:cond delay="385"/>
                                          </p:stCondLst>
                                        </p:cTn>
                                        <p:tgtEl>
                                          <p:spTgt spid="3379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athogenesis of HIV.jpg"/>
          <p:cNvPicPr>
            <a:picLocks noChangeAspect="1"/>
          </p:cNvPicPr>
          <p:nvPr/>
        </p:nvPicPr>
        <p:blipFill>
          <a:blip r:embed="rId2"/>
          <a:srcRect/>
          <a:stretch>
            <a:fillRect/>
          </a:stretch>
        </p:blipFill>
        <p:spPr bwMode="auto">
          <a:xfrm>
            <a:off x="0" y="17463"/>
            <a:ext cx="9144000" cy="684053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8"/>
          <p:cNvSpPr>
            <a:spLocks noGrp="1" noChangeArrowheads="1"/>
          </p:cNvSpPr>
          <p:nvPr>
            <p:ph type="title"/>
          </p:nvPr>
        </p:nvSpPr>
        <p:spPr/>
        <p:txBody>
          <a:bodyPr/>
          <a:lstStyle/>
          <a:p>
            <a:pPr eaLnBrk="1" hangingPunct="1"/>
            <a:r>
              <a:rPr lang="en-US" sz="4000" b="1" smtClean="0">
                <a:solidFill>
                  <a:srgbClr val="FFFF00"/>
                </a:solidFill>
              </a:rPr>
              <a:t>Viral-host Dynamics </a:t>
            </a:r>
          </a:p>
        </p:txBody>
      </p:sp>
      <p:sp>
        <p:nvSpPr>
          <p:cNvPr id="11267" name="Rectangle 9"/>
          <p:cNvSpPr>
            <a:spLocks noGrp="1" noChangeArrowheads="1"/>
          </p:cNvSpPr>
          <p:nvPr>
            <p:ph idx="1"/>
          </p:nvPr>
        </p:nvSpPr>
        <p:spPr/>
        <p:txBody>
          <a:bodyPr>
            <a:normAutofit lnSpcReduction="10000"/>
          </a:bodyPr>
          <a:lstStyle/>
          <a:p>
            <a:pPr marL="420624" indent="-384048" eaLnBrk="1" fontAlgn="auto" hangingPunct="1">
              <a:spcAft>
                <a:spcPts val="0"/>
              </a:spcAft>
              <a:buFont typeface="Wingdings 2"/>
              <a:buChar char=""/>
              <a:defRPr/>
            </a:pPr>
            <a:r>
              <a:rPr lang="en-US" dirty="0" smtClean="0"/>
              <a:t>About 1010 (</a:t>
            </a:r>
            <a:r>
              <a:rPr lang="en-US" dirty="0" smtClean="0">
                <a:solidFill>
                  <a:srgbClr val="FFFF00"/>
                </a:solidFill>
              </a:rPr>
              <a:t>10 billion</a:t>
            </a:r>
            <a:r>
              <a:rPr lang="en-US" dirty="0" smtClean="0"/>
              <a:t>) </a:t>
            </a:r>
            <a:r>
              <a:rPr lang="en-US" dirty="0" err="1" smtClean="0"/>
              <a:t>virions</a:t>
            </a:r>
            <a:r>
              <a:rPr lang="en-US" dirty="0" smtClean="0"/>
              <a:t> are produced daily </a:t>
            </a:r>
          </a:p>
          <a:p>
            <a:pPr marL="420624" indent="-384048" eaLnBrk="1" fontAlgn="auto" hangingPunct="1">
              <a:spcAft>
                <a:spcPts val="0"/>
              </a:spcAft>
              <a:buFont typeface="Wingdings 2"/>
              <a:buChar char=""/>
              <a:defRPr/>
            </a:pPr>
            <a:r>
              <a:rPr lang="en-US" dirty="0" smtClean="0"/>
              <a:t>Average life-span of an HIV </a:t>
            </a:r>
            <a:r>
              <a:rPr lang="en-US" dirty="0" err="1" smtClean="0"/>
              <a:t>virion</a:t>
            </a:r>
            <a:r>
              <a:rPr lang="en-US" dirty="0" smtClean="0"/>
              <a:t> in plasma is </a:t>
            </a:r>
            <a:r>
              <a:rPr lang="en-US" dirty="0" smtClean="0">
                <a:solidFill>
                  <a:srgbClr val="FFFF00"/>
                </a:solidFill>
              </a:rPr>
              <a:t>~6 hours </a:t>
            </a:r>
          </a:p>
          <a:p>
            <a:pPr marL="420624" indent="-384048" eaLnBrk="1" fontAlgn="auto" hangingPunct="1">
              <a:spcAft>
                <a:spcPts val="0"/>
              </a:spcAft>
              <a:buFont typeface="Wingdings 2"/>
              <a:buChar char=""/>
              <a:defRPr/>
            </a:pPr>
            <a:r>
              <a:rPr lang="en-US" dirty="0" smtClean="0"/>
              <a:t>Average life-span of an HIV-infected CD4 lymphocytes is </a:t>
            </a:r>
            <a:r>
              <a:rPr lang="en-US" dirty="0" smtClean="0">
                <a:solidFill>
                  <a:srgbClr val="FFFF00"/>
                </a:solidFill>
              </a:rPr>
              <a:t>~1.6 days</a:t>
            </a:r>
          </a:p>
          <a:p>
            <a:pPr marL="420624" indent="-384048" eaLnBrk="1" fontAlgn="auto" hangingPunct="1">
              <a:spcAft>
                <a:spcPts val="0"/>
              </a:spcAft>
              <a:buFont typeface="Wingdings 2"/>
              <a:buChar char=""/>
              <a:defRPr/>
            </a:pPr>
            <a:r>
              <a:rPr lang="en-US" dirty="0" smtClean="0"/>
              <a:t>HIV can lie dormant within a cell for many years, especially in resting (memory) CD4 cells, unlike other retroviruses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charset="-128"/>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charset="-128"/>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6397</TotalTime>
  <Words>1939</Words>
  <Application>Microsoft Office PowerPoint</Application>
  <PresentationFormat>عرض على الشاشة (3:4)‏</PresentationFormat>
  <Paragraphs>242</Paragraphs>
  <Slides>30</Slides>
  <Notes>17</Notes>
  <HiddenSlides>0</HiddenSlides>
  <MMClips>0</MMClips>
  <ScaleCrop>false</ScaleCrop>
  <HeadingPairs>
    <vt:vector size="6" baseType="variant">
      <vt:variant>
        <vt:lpstr>الخطوط المستخدمة</vt:lpstr>
      </vt:variant>
      <vt:variant>
        <vt:i4>9</vt:i4>
      </vt:variant>
      <vt:variant>
        <vt:lpstr>سمة</vt:lpstr>
      </vt:variant>
      <vt:variant>
        <vt:i4>3</vt:i4>
      </vt:variant>
      <vt:variant>
        <vt:lpstr>عناوين الشرائح</vt:lpstr>
      </vt:variant>
      <vt:variant>
        <vt:i4>30</vt:i4>
      </vt:variant>
    </vt:vector>
  </HeadingPairs>
  <TitlesOfParts>
    <vt:vector size="42" baseType="lpstr">
      <vt:lpstr>Arial</vt:lpstr>
      <vt:lpstr>ＭＳ Ｐゴシック</vt:lpstr>
      <vt:lpstr>Symbol</vt:lpstr>
      <vt:lpstr>Wingdings 2</vt:lpstr>
      <vt:lpstr>Franklin Gothic Book</vt:lpstr>
      <vt:lpstr>Batang</vt:lpstr>
      <vt:lpstr>Times New Roman</vt:lpstr>
      <vt:lpstr>Comic Sans MS</vt:lpstr>
      <vt:lpstr>ヒラギノ角ゴ Pro W3</vt:lpstr>
      <vt:lpstr>3_Default Design</vt:lpstr>
      <vt:lpstr>2_Default Design</vt:lpstr>
      <vt:lpstr>Technic</vt:lpstr>
      <vt:lpstr>الشريحة 1</vt:lpstr>
      <vt:lpstr>Objectives</vt:lpstr>
      <vt:lpstr>Transmission</vt:lpstr>
      <vt:lpstr>الشريحة 4</vt:lpstr>
      <vt:lpstr>HIV and Cellular Receptors</vt:lpstr>
      <vt:lpstr>How HIV Enters Cells</vt:lpstr>
      <vt:lpstr>الشريحة 7</vt:lpstr>
      <vt:lpstr>الشريحة 8</vt:lpstr>
      <vt:lpstr>Viral-host Dynamics </vt:lpstr>
      <vt:lpstr>الشريحة 10</vt:lpstr>
      <vt:lpstr>General Principles of  Viral-host Interactions</vt:lpstr>
      <vt:lpstr>Cells Infected by HIV</vt:lpstr>
      <vt:lpstr>General Principles of  Immune Dysfunction in HIV</vt:lpstr>
      <vt:lpstr>Mechanisms of CD4  Depletion and Dysfunction</vt:lpstr>
      <vt:lpstr>Role of Cellular Activation in Pathogenesis of HIV </vt:lpstr>
      <vt:lpstr>Role of Cytokine Dysregulation in Pathogenesis of HIV</vt:lpstr>
      <vt:lpstr>الشريحة 17</vt:lpstr>
      <vt:lpstr>الشريحة 18</vt:lpstr>
      <vt:lpstr>CD4 T-cell Count and Progression to AIDS</vt:lpstr>
      <vt:lpstr>الشريحة 20</vt:lpstr>
      <vt:lpstr>الشريحة 21</vt:lpstr>
      <vt:lpstr>Window Period: Untreated Clinical Course</vt:lpstr>
      <vt:lpstr>Natural History of HIV</vt:lpstr>
      <vt:lpstr>الشريحة 24</vt:lpstr>
      <vt:lpstr>Laboratory Markers of HIV Infection</vt:lpstr>
      <vt:lpstr>الشريحة 26</vt:lpstr>
      <vt:lpstr>الشريحة 27</vt:lpstr>
      <vt:lpstr>الشريحة 28</vt:lpstr>
      <vt:lpstr>Take Home Message</vt:lpstr>
      <vt:lpstr>الشريحة 30</vt:lpstr>
    </vt:vector>
  </TitlesOfParts>
  <Company>samuel  anderson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anderson</dc:creator>
  <cp:lastModifiedBy>AA</cp:lastModifiedBy>
  <cp:revision>490</cp:revision>
  <dcterms:created xsi:type="dcterms:W3CDTF">2005-12-01T13:21:05Z</dcterms:created>
  <dcterms:modified xsi:type="dcterms:W3CDTF">2013-04-29T13:30:59Z</dcterms:modified>
</cp:coreProperties>
</file>