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handoutMasterIdLst>
    <p:handoutMasterId r:id="rId52"/>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27" r:id="rId15"/>
    <p:sldId id="320" r:id="rId16"/>
    <p:sldId id="321" r:id="rId17"/>
    <p:sldId id="357" r:id="rId18"/>
    <p:sldId id="381" r:id="rId19"/>
    <p:sldId id="358" r:id="rId20"/>
    <p:sldId id="354" r:id="rId21"/>
    <p:sldId id="355" r:id="rId22"/>
    <p:sldId id="356" r:id="rId23"/>
    <p:sldId id="322" r:id="rId24"/>
    <p:sldId id="348" r:id="rId25"/>
    <p:sldId id="303" r:id="rId26"/>
    <p:sldId id="349" r:id="rId27"/>
    <p:sldId id="350" r:id="rId28"/>
    <p:sldId id="351" r:id="rId29"/>
    <p:sldId id="353" r:id="rId30"/>
    <p:sldId id="352" r:id="rId31"/>
    <p:sldId id="383" r:id="rId32"/>
    <p:sldId id="359" r:id="rId33"/>
    <p:sldId id="379" r:id="rId34"/>
    <p:sldId id="385" r:id="rId35"/>
    <p:sldId id="386" r:id="rId36"/>
    <p:sldId id="387" r:id="rId37"/>
    <p:sldId id="360" r:id="rId38"/>
    <p:sldId id="361" r:id="rId39"/>
    <p:sldId id="367" r:id="rId40"/>
    <p:sldId id="368" r:id="rId41"/>
    <p:sldId id="369" r:id="rId42"/>
    <p:sldId id="384" r:id="rId43"/>
    <p:sldId id="371" r:id="rId44"/>
    <p:sldId id="372" r:id="rId45"/>
    <p:sldId id="377" r:id="rId46"/>
    <p:sldId id="382" r:id="rId47"/>
    <p:sldId id="374" r:id="rId48"/>
    <p:sldId id="375" r:id="rId49"/>
    <p:sldId id="33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4/23/2013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extLst>
      <p:ext uri="{BB962C8B-B14F-4D97-AF65-F5344CB8AC3E}">
        <p14:creationId xmlns:p14="http://schemas.microsoft.com/office/powerpoint/2010/main" xmlns="" val="3030105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13/06/34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extLst>
      <p:ext uri="{BB962C8B-B14F-4D97-AF65-F5344CB8AC3E}">
        <p14:creationId xmlns:p14="http://schemas.microsoft.com/office/powerpoint/2010/main" xmlns="" val="1337669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extremely limited</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14</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4/23/2013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4/23/2013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4/23/2013</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4/23/2013</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Family Physician</a:t>
            </a:r>
          </a:p>
          <a:p>
            <a:pPr algn="l"/>
            <a:r>
              <a:rPr lang="en-US" sz="1800" dirty="0" smtClean="0"/>
              <a:t>Dept 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53000"/>
          </a:xfrm>
        </p:spPr>
        <p:txBody>
          <a:bodyPr>
            <a:normAutofit/>
          </a:bodyPr>
          <a:lstStyle/>
          <a:p>
            <a:pPr lvl="0"/>
            <a:r>
              <a:rPr lang="en-US" sz="2400" b="1" dirty="0" err="1" smtClean="0">
                <a:latin typeface="Aharoni" pitchFamily="2" charset="-79"/>
                <a:cs typeface="Aharoni" pitchFamily="2" charset="-79"/>
              </a:rPr>
              <a:t>Hb</a:t>
            </a:r>
            <a:r>
              <a:rPr lang="en-US" sz="2400" b="1" dirty="0" smtClean="0">
                <a:latin typeface="Aharoni" pitchFamily="2" charset="-79"/>
                <a:cs typeface="Aharoni" pitchFamily="2" charset="-79"/>
              </a:rPr>
              <a:t> H -----found in α-</a:t>
            </a:r>
            <a:r>
              <a:rPr lang="en-US" sz="2400" b="1" dirty="0" err="1" smtClean="0">
                <a:latin typeface="Aharoni" pitchFamily="2" charset="-79"/>
                <a:cs typeface="Aharoni" pitchFamily="2" charset="-79"/>
              </a:rPr>
              <a:t>Thalesemia</a:t>
            </a:r>
            <a:r>
              <a:rPr lang="en-US" sz="2400" b="1" dirty="0" smtClean="0">
                <a:latin typeface="Aharoni" pitchFamily="2" charset="-79"/>
                <a:cs typeface="Aharoni" pitchFamily="2" charset="-79"/>
              </a:rPr>
              <a:t>.</a:t>
            </a:r>
          </a:p>
          <a:p>
            <a:pPr>
              <a:buNone/>
            </a:pPr>
            <a:r>
              <a:rPr lang="en-US" sz="2400" dirty="0" smtClean="0"/>
              <a:t>   It is mild to moderate anemia , when 2-3 genes are deleted.</a:t>
            </a:r>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Barts</a:t>
            </a:r>
            <a:r>
              <a:rPr lang="en-US" sz="2400" dirty="0" smtClean="0">
                <a:latin typeface="Aharoni" pitchFamily="2" charset="-79"/>
                <a:cs typeface="Aharoni" pitchFamily="2" charset="-79"/>
              </a:rPr>
              <a:t> --- found in α-</a:t>
            </a:r>
            <a:r>
              <a:rPr lang="en-US" sz="2400" dirty="0" err="1" smtClean="0">
                <a:latin typeface="Aharoni" pitchFamily="2" charset="-79"/>
                <a:cs typeface="Aharoni" pitchFamily="2" charset="-79"/>
              </a:rPr>
              <a:t>Thalesemia</a:t>
            </a:r>
            <a:r>
              <a:rPr lang="en-US" sz="2400" dirty="0" smtClean="0">
                <a:latin typeface="Aharoni" pitchFamily="2" charset="-79"/>
                <a:cs typeface="Aharoni" pitchFamily="2" charset="-79"/>
              </a:rPr>
              <a:t>.</a:t>
            </a:r>
          </a:p>
          <a:p>
            <a:pPr>
              <a:buNone/>
            </a:pPr>
            <a:r>
              <a:rPr lang="en-US" sz="2400" dirty="0" smtClean="0"/>
              <a:t>   It is severe form of anemia , when all 4 genes are deleted.</a:t>
            </a:r>
          </a:p>
          <a:p>
            <a:pPr>
              <a:buNone/>
            </a:pPr>
            <a:r>
              <a:rPr lang="en-US" sz="2400" dirty="0" smtClean="0"/>
              <a:t>  </a:t>
            </a:r>
            <a:r>
              <a:rPr lang="en-US" sz="2400" dirty="0" err="1" smtClean="0"/>
              <a:t>Hb</a:t>
            </a:r>
            <a:r>
              <a:rPr lang="en-US" sz="2400" dirty="0" smtClean="0"/>
              <a:t> </a:t>
            </a:r>
            <a:r>
              <a:rPr lang="en-US" sz="2400" dirty="0" err="1" smtClean="0"/>
              <a:t>Barts</a:t>
            </a:r>
            <a:r>
              <a:rPr lang="en-US" sz="2400" dirty="0" smtClean="0"/>
              <a:t> cannot carry oxygen and is incompatible with life.</a:t>
            </a:r>
          </a:p>
          <a:p>
            <a:pPr>
              <a:buNone/>
            </a:pPr>
            <a:r>
              <a:rPr lang="en-US" sz="2400" dirty="0" smtClean="0"/>
              <a:t>   Infants are still born or die immediately after birth (</a:t>
            </a:r>
            <a:r>
              <a:rPr lang="en-US" sz="2400" dirty="0" err="1" smtClean="0"/>
              <a:t>hydropsfetalis</a:t>
            </a:r>
            <a:r>
              <a:rPr lang="en-US" sz="2400" dirty="0" smtClean="0"/>
              <a:t>).</a:t>
            </a:r>
          </a:p>
          <a:p>
            <a:endParaRPr lang="en-US" dirty="0" smtClean="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Types of Abnormal Hemoglobin Chain Production </a:t>
            </a:r>
            <a:r>
              <a:rPr lang="en-US" sz="2400" dirty="0" smtClean="0"/>
              <a:t/>
            </a:r>
            <a:br>
              <a:rPr lang="en-US" sz="24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rmAutofit fontScale="62500" lnSpcReduction="20000"/>
          </a:bodyPr>
          <a:lstStyle/>
          <a:p>
            <a:pPr lvl="7">
              <a:buNone/>
            </a:pPr>
            <a:endParaRPr lang="en-US" sz="3200" b="1" dirty="0" smtClean="0"/>
          </a:p>
          <a:p>
            <a:pPr lvl="7">
              <a:buNone/>
            </a:pPr>
            <a:endParaRPr lang="en-US" sz="3200" b="1" dirty="0" smtClean="0"/>
          </a:p>
          <a:p>
            <a:pPr lvl="0"/>
            <a:r>
              <a:rPr lang="en-US" sz="4400" dirty="0" err="1" smtClean="0">
                <a:latin typeface="Aharoni" pitchFamily="2" charset="-79"/>
                <a:cs typeface="Aharoni" pitchFamily="2" charset="-79"/>
              </a:rPr>
              <a:t>Hb</a:t>
            </a:r>
            <a:r>
              <a:rPr lang="en-US" sz="4400" dirty="0" smtClean="0">
                <a:latin typeface="Aharoni" pitchFamily="2" charset="-79"/>
                <a:cs typeface="Aharoni" pitchFamily="2" charset="-79"/>
              </a:rPr>
              <a:t> S  --  Sickle Cell Hemoglobin.</a:t>
            </a:r>
          </a:p>
          <a:p>
            <a:pPr>
              <a:buNone/>
            </a:pPr>
            <a:r>
              <a:rPr lang="en-US" sz="2800" dirty="0" smtClean="0"/>
              <a:t>    In homozygous state both genes are abnormal – presents as Sickle cell Anemia.</a:t>
            </a:r>
            <a:endParaRPr lang="en-US" sz="2400" dirty="0" smtClean="0"/>
          </a:p>
          <a:p>
            <a:pPr>
              <a:buNone/>
            </a:pPr>
            <a:r>
              <a:rPr lang="en-US" sz="2800" dirty="0" smtClean="0"/>
              <a:t>                        </a:t>
            </a:r>
            <a:r>
              <a:rPr lang="en-US" sz="2800" dirty="0" err="1" smtClean="0"/>
              <a:t>Hb</a:t>
            </a:r>
            <a:r>
              <a:rPr lang="en-US" sz="2800" dirty="0" smtClean="0"/>
              <a:t> is b/w 6-8 gm /dl.</a:t>
            </a:r>
            <a:endParaRPr lang="en-US" sz="2400" dirty="0" smtClean="0"/>
          </a:p>
          <a:p>
            <a:pPr>
              <a:buNone/>
            </a:pPr>
            <a:r>
              <a:rPr lang="en-US" sz="2800" dirty="0" smtClean="0"/>
              <a:t>                        </a:t>
            </a:r>
            <a:r>
              <a:rPr lang="en-US" sz="2800" dirty="0" err="1" smtClean="0"/>
              <a:t>Reticulocyte</a:t>
            </a:r>
            <a:r>
              <a:rPr lang="en-US" sz="2800" dirty="0" smtClean="0"/>
              <a:t> count is 10-20%.</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0 %   ,</a:t>
            </a:r>
          </a:p>
          <a:p>
            <a:pPr>
              <a:buNone/>
            </a:pPr>
            <a:r>
              <a:rPr lang="en-US" sz="2800" dirty="0" smtClean="0"/>
              <a:t>                                                                      </a:t>
            </a:r>
            <a:r>
              <a:rPr lang="en-US" sz="2800" dirty="0" err="1" smtClean="0"/>
              <a:t>Hb</a:t>
            </a:r>
            <a:r>
              <a:rPr lang="en-US" sz="2800" dirty="0" smtClean="0"/>
              <a:t> SS :95%  , </a:t>
            </a:r>
          </a:p>
          <a:p>
            <a:pPr>
              <a:buNone/>
            </a:pPr>
            <a:r>
              <a:rPr lang="en-US" sz="2800" dirty="0" smtClean="0"/>
              <a:t>                                                                      </a:t>
            </a:r>
            <a:r>
              <a:rPr lang="en-US" sz="2800" dirty="0" err="1" smtClean="0"/>
              <a:t>Hb</a:t>
            </a:r>
            <a:r>
              <a:rPr lang="en-US" sz="2800" dirty="0" smtClean="0"/>
              <a:t> F : 2-20% .</a:t>
            </a:r>
            <a:endParaRPr lang="en-US" sz="2400" dirty="0" smtClean="0"/>
          </a:p>
          <a:p>
            <a:r>
              <a:rPr lang="en-US" sz="2800" b="1" dirty="0" err="1" smtClean="0"/>
              <a:t>Sickling</a:t>
            </a:r>
            <a:r>
              <a:rPr lang="en-US" sz="2800" b="1" dirty="0" smtClean="0"/>
              <a:t> </a:t>
            </a:r>
            <a:r>
              <a:rPr lang="en-US" sz="2800" b="1" dirty="0" err="1" smtClean="0"/>
              <a:t>Solublity</a:t>
            </a:r>
            <a:r>
              <a:rPr lang="en-US" sz="2800" b="1" dirty="0" smtClean="0"/>
              <a:t> test: </a:t>
            </a:r>
            <a:r>
              <a:rPr lang="en-US" sz="2800" dirty="0" smtClean="0"/>
              <a:t>precipitation of </a:t>
            </a:r>
            <a:r>
              <a:rPr lang="en-US" sz="2800" dirty="0" err="1" smtClean="0"/>
              <a:t>Hb</a:t>
            </a:r>
            <a:r>
              <a:rPr lang="en-US" sz="2800" dirty="0" smtClean="0"/>
              <a:t> S gives a turbid appearance .</a:t>
            </a:r>
            <a:endParaRPr lang="en-US" sz="2400" dirty="0" smtClean="0"/>
          </a:p>
          <a:p>
            <a:pPr>
              <a:buNone/>
            </a:pPr>
            <a:r>
              <a:rPr lang="en-US" sz="2800" dirty="0" smtClean="0"/>
              <a:t>    The parents of affected child will show sickle cell trait.</a:t>
            </a:r>
            <a:endParaRPr lang="en-US" sz="2400" dirty="0" smtClean="0"/>
          </a:p>
          <a:p>
            <a:pPr lvl="0">
              <a:buNone/>
            </a:pPr>
            <a:r>
              <a:rPr lang="en-US" sz="4400" dirty="0" smtClean="0"/>
              <a:t>  </a:t>
            </a:r>
            <a:r>
              <a:rPr lang="en-US" sz="3800" dirty="0" smtClean="0">
                <a:latin typeface="Aharoni" pitchFamily="2" charset="-79"/>
                <a:cs typeface="Aharoni" pitchFamily="2" charset="-79"/>
              </a:rPr>
              <a:t> </a:t>
            </a:r>
            <a:r>
              <a:rPr lang="en-US" sz="3800" dirty="0" err="1" smtClean="0">
                <a:latin typeface="Aharoni" pitchFamily="2" charset="-79"/>
                <a:cs typeface="Aharoni" pitchFamily="2" charset="-79"/>
              </a:rPr>
              <a:t>Hb</a:t>
            </a:r>
            <a:r>
              <a:rPr lang="en-US" sz="3800" dirty="0" smtClean="0">
                <a:latin typeface="Aharoni" pitchFamily="2" charset="-79"/>
                <a:cs typeface="Aharoni" pitchFamily="2" charset="-79"/>
              </a:rPr>
              <a:t> AS  ---Sickle cell trait.</a:t>
            </a:r>
          </a:p>
          <a:p>
            <a:pPr>
              <a:buNone/>
            </a:pPr>
            <a:r>
              <a:rPr lang="en-US" sz="2800" dirty="0" smtClean="0"/>
              <a:t>  In heterozygous state only one chromosome carries the gene.</a:t>
            </a:r>
            <a:endParaRPr lang="en-US" sz="2400" dirty="0" smtClean="0"/>
          </a:p>
          <a:p>
            <a:pPr>
              <a:buNone/>
            </a:pPr>
            <a:r>
              <a:rPr lang="en-US" sz="2800" dirty="0" smtClean="0"/>
              <a:t>  </a:t>
            </a:r>
            <a:r>
              <a:rPr lang="en-US" sz="2800" dirty="0" err="1" smtClean="0"/>
              <a:t>Hb</a:t>
            </a:r>
            <a:r>
              <a:rPr lang="en-US" sz="2800" dirty="0" smtClean="0"/>
              <a:t> electrophoresis Shows =   </a:t>
            </a:r>
            <a:r>
              <a:rPr lang="en-US" sz="2800" dirty="0" err="1" smtClean="0"/>
              <a:t>Hb</a:t>
            </a:r>
            <a:r>
              <a:rPr lang="en-US" sz="2800" dirty="0" smtClean="0"/>
              <a:t> A : 60 %   ,  </a:t>
            </a:r>
            <a:r>
              <a:rPr lang="en-US" sz="2800" dirty="0" err="1" smtClean="0"/>
              <a:t>Hb</a:t>
            </a:r>
            <a:r>
              <a:rPr lang="en-US" sz="2800" dirty="0" smtClean="0"/>
              <a:t> SS :40%  , </a:t>
            </a:r>
            <a:r>
              <a:rPr lang="en-US" sz="2800" dirty="0" err="1" smtClean="0"/>
              <a:t>Hb</a:t>
            </a:r>
            <a:r>
              <a:rPr lang="en-US" sz="2800" dirty="0" smtClean="0"/>
              <a:t> F : 2 % .	</a:t>
            </a:r>
            <a:endParaRPr lang="en-US" sz="2400" dirty="0" smtClean="0"/>
          </a:p>
          <a:p>
            <a:pPr lvl="7">
              <a:buNone/>
            </a:pPr>
            <a:endParaRPr lang="en-US" sz="2400" dirty="0" smtClean="0">
              <a:latin typeface="Comic Sans MS" pitchFamily="66" charset="0"/>
              <a:cs typeface="Times New Roman" pitchFamily="18" charset="0"/>
            </a:endParaRPr>
          </a:p>
          <a:p>
            <a:pPr lvl="7">
              <a:buNone/>
            </a:pPr>
            <a:endParaRPr lang="en-US" sz="2400" dirty="0" smtClean="0">
              <a:latin typeface="Comic Sans MS" pitchFamily="66" charset="0"/>
              <a:cs typeface="Times New Roman" pitchFamily="18" charset="0"/>
            </a:endParaRPr>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sz="2700" dirty="0" smtClean="0"/>
              <a:t/>
            </a:r>
            <a:br>
              <a:rPr lang="en-US" sz="2700" dirty="0" smtClean="0"/>
            </a:br>
            <a:r>
              <a:rPr lang="en-US" sz="2700" dirty="0" smtClean="0"/>
              <a:t>  </a:t>
            </a:r>
            <a:br>
              <a:rPr lang="en-US" sz="2700" dirty="0" smtClean="0"/>
            </a:br>
            <a:r>
              <a:rPr lang="en-US" sz="2700" dirty="0" smtClean="0"/>
              <a:t>Types of Abnormal Hemoglobin Chain </a:t>
            </a:r>
            <a:br>
              <a:rPr lang="en-US" sz="2700" dirty="0" smtClean="0"/>
            </a:br>
            <a:r>
              <a:rPr lang="en-US" sz="2700" dirty="0" smtClean="0"/>
              <a:t>Structure </a:t>
            </a:r>
            <a:r>
              <a:rPr lang="en-US" sz="2000" dirty="0" smtClean="0"/>
              <a:t/>
            </a:r>
            <a:br>
              <a:rPr lang="en-US" sz="2000" dirty="0" smtClean="0"/>
            </a:br>
            <a:r>
              <a:rPr lang="en-US" sz="2400" dirty="0" smtClean="0"/>
              <a:t> </a:t>
            </a:r>
            <a:r>
              <a:rPr lang="en-US" sz="2000" dirty="0" smtClean="0"/>
              <a:t/>
            </a:r>
            <a:br>
              <a:rPr lang="en-US" sz="2000" dirty="0" smtClean="0"/>
            </a:br>
            <a:endParaRPr lang="ar-SA" sz="2400" dirty="0">
              <a:latin typeface="Comic Sans MS" pitchFamily="66"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229600" cy="5486400"/>
          </a:xfrm>
        </p:spPr>
        <p:txBody>
          <a:bodyPr>
            <a:normAutofit/>
          </a:bodyPr>
          <a:lstStyle/>
          <a:p>
            <a:pPr lvl="0">
              <a:buNone/>
            </a:pPr>
            <a:r>
              <a:rPr lang="en-US" sz="2400" dirty="0" smtClean="0"/>
              <a:t> </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C disease </a:t>
            </a:r>
            <a:r>
              <a:rPr lang="en-US" sz="2400" dirty="0" smtClean="0"/>
              <a:t>---may be associated with </a:t>
            </a:r>
            <a:r>
              <a:rPr lang="en-US" sz="2400" dirty="0" err="1" smtClean="0"/>
              <a:t>Hb</a:t>
            </a:r>
            <a:r>
              <a:rPr lang="en-US" sz="2400" dirty="0" smtClean="0"/>
              <a:t> S (</a:t>
            </a:r>
            <a:r>
              <a:rPr lang="en-US" sz="2400" dirty="0" err="1" smtClean="0"/>
              <a:t>Hb</a:t>
            </a:r>
            <a:r>
              <a:rPr lang="en-US" sz="2400" dirty="0" smtClean="0"/>
              <a:t> SC disease)</a:t>
            </a:r>
          </a:p>
          <a:p>
            <a:pPr>
              <a:buNone/>
            </a:pPr>
            <a:r>
              <a:rPr lang="en-US" sz="2400" dirty="0" smtClean="0"/>
              <a:t>  Increased likely hood of thrombosis with life threatening episodes.</a:t>
            </a:r>
          </a:p>
          <a:p>
            <a:pPr>
              <a:buNone/>
            </a:pPr>
            <a:endParaRPr lang="en-US" sz="2400" dirty="0" smtClean="0"/>
          </a:p>
          <a:p>
            <a:pPr>
              <a:buNone/>
            </a:pPr>
            <a:endParaRPr lang="en-US" sz="2400" dirty="0" smtClean="0"/>
          </a:p>
          <a:p>
            <a:pPr lvl="0"/>
            <a:r>
              <a:rPr lang="en-US" sz="2400" dirty="0" err="1" smtClean="0">
                <a:latin typeface="Aharoni" pitchFamily="2" charset="-79"/>
                <a:cs typeface="Aharoni" pitchFamily="2" charset="-79"/>
              </a:rPr>
              <a:t>Hb</a:t>
            </a:r>
            <a:r>
              <a:rPr lang="en-US" sz="2400" dirty="0" smtClean="0">
                <a:latin typeface="Aharoni" pitchFamily="2" charset="-79"/>
                <a:cs typeface="Aharoni" pitchFamily="2" charset="-79"/>
              </a:rPr>
              <a:t> E  </a:t>
            </a:r>
            <a:r>
              <a:rPr lang="en-US" sz="2400" dirty="0" smtClean="0"/>
              <a:t>---combined defects of </a:t>
            </a:r>
            <a:r>
              <a:rPr lang="en-US" sz="2400" dirty="0" err="1" smtClean="0"/>
              <a:t>Globin</a:t>
            </a:r>
            <a:r>
              <a:rPr lang="en-US" sz="2400" dirty="0" smtClean="0"/>
              <a:t> chain production and structure.</a:t>
            </a:r>
          </a:p>
          <a:p>
            <a:pPr lvl="0">
              <a:buNone/>
            </a:pPr>
            <a:r>
              <a:rPr lang="en-US" sz="2400" dirty="0" smtClean="0"/>
              <a:t>   It is combination of    β -</a:t>
            </a:r>
            <a:r>
              <a:rPr lang="en-US" sz="2400" dirty="0" err="1" smtClean="0"/>
              <a:t>thalesemia</a:t>
            </a:r>
            <a:r>
              <a:rPr lang="en-US" sz="2400" dirty="0" smtClean="0"/>
              <a:t> </a:t>
            </a:r>
            <a:r>
              <a:rPr lang="en-US" sz="2400" dirty="0" err="1" smtClean="0"/>
              <a:t>triat</a:t>
            </a:r>
            <a:r>
              <a:rPr lang="en-US" sz="2400" dirty="0" smtClean="0"/>
              <a:t> and Sickle cell trait . </a:t>
            </a:r>
          </a:p>
          <a:p>
            <a:pPr>
              <a:buNone/>
            </a:pPr>
            <a:r>
              <a:rPr lang="en-US" sz="2400" dirty="0" smtClean="0"/>
              <a:t>   </a:t>
            </a:r>
            <a:r>
              <a:rPr lang="en-US" sz="2400" dirty="0" err="1" smtClean="0"/>
              <a:t>Hb</a:t>
            </a:r>
            <a:r>
              <a:rPr lang="en-US" sz="2400" dirty="0" smtClean="0"/>
              <a:t> E alone causes mild </a:t>
            </a:r>
            <a:r>
              <a:rPr lang="en-US" sz="2400" dirty="0" err="1" smtClean="0"/>
              <a:t>microcytic</a:t>
            </a:r>
            <a:r>
              <a:rPr lang="en-US" sz="2400" dirty="0" smtClean="0"/>
              <a:t> anemia </a:t>
            </a:r>
            <a:r>
              <a:rPr lang="en-US" sz="2800" dirty="0" smtClean="0"/>
              <a:t>.</a:t>
            </a:r>
          </a:p>
          <a:p>
            <a:pPr lvl="1">
              <a:buNone/>
            </a:pPr>
            <a:r>
              <a:rPr lang="en-US" dirty="0" smtClean="0"/>
              <a:t>    </a:t>
            </a:r>
            <a:endParaRPr lang="ar-SA" sz="2400" dirty="0">
              <a:latin typeface="Comic Sans MS" pitchFamily="66" charset="0"/>
            </a:endParaRPr>
          </a:p>
        </p:txBody>
      </p:sp>
      <p:sp>
        <p:nvSpPr>
          <p:cNvPr id="3" name="Title 2"/>
          <p:cNvSpPr>
            <a:spLocks noGrp="1"/>
          </p:cNvSpPr>
          <p:nvPr>
            <p:ph type="title"/>
          </p:nvPr>
        </p:nvSpPr>
        <p:spPr>
          <a:xfrm>
            <a:off x="457200" y="457200"/>
            <a:ext cx="8229600" cy="457200"/>
          </a:xfrm>
        </p:spPr>
        <p:txBody>
          <a:bodyPr>
            <a:normAutofit/>
          </a:bodyPr>
          <a:lstStyle/>
          <a:p>
            <a:pPr algn="r"/>
            <a:r>
              <a:rPr lang="en-US" sz="1400" dirty="0" smtClean="0"/>
              <a:t>Abnormal Hemoglobin Chain Structure</a:t>
            </a:r>
            <a:endParaRPr lang="en-US" sz="1400"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3100" dirty="0" smtClean="0"/>
              <a:t/>
            </a:r>
            <a:br>
              <a:rPr lang="en-US" sz="3100" dirty="0" smtClean="0"/>
            </a:br>
            <a:r>
              <a:rPr lang="en-US" sz="3100" dirty="0" smtClean="0"/>
              <a:t>How will you interpret an </a:t>
            </a:r>
            <a:br>
              <a:rPr lang="en-US" sz="3100" dirty="0" smtClean="0"/>
            </a:br>
            <a:r>
              <a:rPr lang="en-US" sz="31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a:effectLst>
            <a:glow rad="228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lstStyle/>
          <a:p>
            <a:r>
              <a:rPr lang="en-US" dirty="0" smtClean="0"/>
              <a:t>So when </a:t>
            </a:r>
            <a:r>
              <a:rPr lang="en-US" u="sng" dirty="0" smtClean="0">
                <a:solidFill>
                  <a:srgbClr val="FF0000"/>
                </a:solidFill>
              </a:rPr>
              <a:t>Carrier</a:t>
            </a:r>
            <a:r>
              <a:rPr lang="en-US" dirty="0" smtClean="0"/>
              <a:t>  marry a </a:t>
            </a:r>
            <a:r>
              <a:rPr lang="en-US" u="sng" dirty="0" smtClean="0">
                <a:solidFill>
                  <a:srgbClr val="FF0000"/>
                </a:solidFill>
              </a:rPr>
              <a:t>Carrier</a:t>
            </a:r>
            <a:r>
              <a:rPr lang="en-US" dirty="0" smtClean="0"/>
              <a:t>  ; the </a:t>
            </a:r>
            <a:r>
              <a:rPr lang="en-US" dirty="0" smtClean="0">
                <a:solidFill>
                  <a:srgbClr val="FF0000"/>
                </a:solidFill>
              </a:rPr>
              <a:t>offspring </a:t>
            </a:r>
            <a:r>
              <a:rPr lang="en-US"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p:txBody>
          <a:bodyPr>
            <a:normAutofit/>
          </a:bodyPr>
          <a:lstStyle/>
          <a:p>
            <a:pPr algn="ctr"/>
            <a:r>
              <a:rPr lang="en-US" sz="2800" dirty="0" smtClean="0"/>
              <a:t>Interpretation of an  </a:t>
            </a:r>
            <a:br>
              <a:rPr lang="en-US" sz="2800" dirty="0" smtClean="0"/>
            </a:br>
            <a:r>
              <a:rPr lang="en-US" sz="2800" dirty="0" smtClean="0"/>
              <a:t>Autosomal recessive disorder</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--- 50 %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 .</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It is a process by which an individual or family obtains information about a genetic condition that may effect them , so that they can make appropriate decisions about marriage , reproduction and health management.</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What is Genetic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This is a relationships by blood or common ancestry, in which the chances of offspring inheriting a recessive allele for a disease are increased ;the closer the relationship , the greater the risk.</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What is Consanguinity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Marriage between first cousins is forbidden by the Orthodox church and Roman Catholic Church.</a:t>
            </a:r>
          </a:p>
          <a:p>
            <a:pPr>
              <a:buNone/>
            </a:pPr>
            <a:endParaRPr lang="en-US" dirty="0" smtClean="0"/>
          </a:p>
          <a:p>
            <a:r>
              <a:rPr lang="en-US" dirty="0" smtClean="0"/>
              <a:t>According to one study the support from CHURCH was the main reason for the success of screening </a:t>
            </a:r>
            <a:r>
              <a:rPr lang="en-US" dirty="0" err="1" smtClean="0"/>
              <a:t>programmes</a:t>
            </a:r>
            <a:r>
              <a:rPr lang="en-US" dirty="0" smtClean="0"/>
              <a:t> in Cyprus and Greece.</a:t>
            </a:r>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Non-Muslim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people believe that their FATE is determined by God and therefore accept the risk of having sick child.</a:t>
            </a:r>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dirty="0" smtClean="0"/>
              <a:t>Educational programs about the benefits of premarital examination should target unmarried males , so they can make informed  choices about unmarried females and consanguineous marriages.</a:t>
            </a:r>
          </a:p>
          <a:p>
            <a:endParaRPr lang="en-US" sz="2400" dirty="0" smtClean="0"/>
          </a:p>
          <a:p>
            <a:r>
              <a:rPr lang="en-US" sz="2400" dirty="0" smtClean="0"/>
              <a:t>Active involvement of policy makers 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“Solution focused” 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4129</TotalTime>
  <Words>1827</Words>
  <Application>Microsoft Office PowerPoint</Application>
  <PresentationFormat>عرض على الشاشة (3:4)‏</PresentationFormat>
  <Paragraphs>318</Paragraphs>
  <Slides>49</Slides>
  <Notes>7</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Concourse</vt:lpstr>
      <vt:lpstr>PRE MARITAL COUNSELING &amp;TESTS </vt:lpstr>
      <vt:lpstr>Outline of presentation</vt:lpstr>
      <vt:lpstr> What is premarital counseling  </vt:lpstr>
      <vt:lpstr>  What is the pre marital screening program    </vt:lpstr>
      <vt:lpstr>pre marital screening program</vt:lpstr>
      <vt:lpstr>الشريحة 6</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Types of Abnormal Hemoglobin Chain Production  </vt:lpstr>
      <vt:lpstr>    Types of Abnormal Hemoglobin Chain  Structure    </vt:lpstr>
      <vt:lpstr>Abnormal Hemoglobin Chain Structure</vt:lpstr>
      <vt:lpstr> Who is a viral Carrier </vt:lpstr>
      <vt:lpstr>              Genetic Carrier</vt:lpstr>
      <vt:lpstr>A Viral carrier’s fate</vt:lpstr>
      <vt:lpstr> Who is a carrier of Thalessaemia </vt:lpstr>
      <vt:lpstr> How will you interpret an  Autosomal recessive disorder  </vt:lpstr>
      <vt:lpstr>Interpretation of an   Autosomal recessive disorder</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الشريحة 32</vt:lpstr>
      <vt:lpstr>الشريحة 33</vt:lpstr>
      <vt:lpstr>What Ethical issues can arise</vt:lpstr>
      <vt:lpstr> A TABOO FOR  FEMALE   </vt:lpstr>
      <vt:lpstr> STIGMA FOR  MALE  or FEMALE </vt:lpstr>
      <vt:lpstr> What is Genetic counseling  </vt:lpstr>
      <vt:lpstr> What is Consanguinity : </vt:lpstr>
      <vt:lpstr> Prevalence of Consanguineous marriages in Non-Muslim Community </vt:lpstr>
      <vt:lpstr> Prevalence of Consanguineous marriages in Muslim Community </vt:lpstr>
      <vt:lpstr>الشريحة 41</vt:lpstr>
      <vt:lpstr>الشريحة 42</vt:lpstr>
      <vt:lpstr> A SUCCESSFUL PRE MARITAL COUNSELING APPROACH </vt:lpstr>
      <vt:lpstr>الشريحة 44</vt:lpstr>
      <vt:lpstr>الشريحة 45</vt:lpstr>
      <vt:lpstr>الشريحة 46</vt:lpstr>
      <vt:lpstr> Available choices after positive Test results : </vt:lpstr>
      <vt:lpstr> CONCLUSION  </vt:lpstr>
      <vt:lpstr>الشريحة 49</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AA</cp:lastModifiedBy>
  <cp:revision>450</cp:revision>
  <dcterms:created xsi:type="dcterms:W3CDTF">2011-02-07T06:05:16Z</dcterms:created>
  <dcterms:modified xsi:type="dcterms:W3CDTF">2013-04-23T09:22:48Z</dcterms:modified>
</cp:coreProperties>
</file>