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70" r:id="rId5"/>
    <p:sldId id="271" r:id="rId6"/>
    <p:sldId id="276" r:id="rId7"/>
    <p:sldId id="277" r:id="rId8"/>
    <p:sldId id="272" r:id="rId9"/>
    <p:sldId id="266" r:id="rId10"/>
    <p:sldId id="257" r:id="rId11"/>
    <p:sldId id="274" r:id="rId12"/>
    <p:sldId id="258" r:id="rId13"/>
    <p:sldId id="259" r:id="rId14"/>
    <p:sldId id="260" r:id="rId15"/>
    <p:sldId id="261" r:id="rId16"/>
    <p:sldId id="264" r:id="rId17"/>
    <p:sldId id="265" r:id="rId18"/>
    <p:sldId id="262" r:id="rId19"/>
    <p:sldId id="263" r:id="rId20"/>
    <p:sldId id="267" r:id="rId21"/>
    <p:sldId id="280" r:id="rId22"/>
    <p:sldId id="273" r:id="rId23"/>
    <p:sldId id="281" r:id="rId24"/>
    <p:sldId id="283" r:id="rId25"/>
    <p:sldId id="282" r:id="rId26"/>
    <p:sldId id="284" r:id="rId27"/>
    <p:sldId id="275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85" r:id="rId36"/>
    <p:sldId id="286" r:id="rId37"/>
    <p:sldId id="287" r:id="rId38"/>
    <p:sldId id="278" r:id="rId39"/>
    <p:sldId id="279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5DD46-52B3-4F35-B78B-9375F3782E53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0B216-1813-450E-98EB-B712F25AE6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5DD46-52B3-4F35-B78B-9375F3782E53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0B216-1813-450E-98EB-B712F25AE6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5DD46-52B3-4F35-B78B-9375F3782E53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0B216-1813-450E-98EB-B712F25AE6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5DD46-52B3-4F35-B78B-9375F3782E53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0B216-1813-450E-98EB-B712F25AE6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5DD46-52B3-4F35-B78B-9375F3782E53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0B216-1813-450E-98EB-B712F25AE6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5DD46-52B3-4F35-B78B-9375F3782E53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0B216-1813-450E-98EB-B712F25AE6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5DD46-52B3-4F35-B78B-9375F3782E53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0B216-1813-450E-98EB-B712F25AE6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5DD46-52B3-4F35-B78B-9375F3782E53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0B216-1813-450E-98EB-B712F25AE6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5DD46-52B3-4F35-B78B-9375F3782E53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0B216-1813-450E-98EB-B712F25AE6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5DD46-52B3-4F35-B78B-9375F3782E53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0B216-1813-450E-98EB-B712F25AE6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5DD46-52B3-4F35-B78B-9375F3782E53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0B216-1813-450E-98EB-B712F25AE6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35DD46-52B3-4F35-B78B-9375F3782E53}" type="datetimeFigureOut">
              <a:rPr lang="en-US" smtClean="0"/>
              <a:pPr/>
              <a:t>4/14/2013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0B216-1813-450E-98EB-B712F25AE68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96753"/>
            <a:ext cx="7774632" cy="2403698"/>
          </a:xfrm>
        </p:spPr>
        <p:txBody>
          <a:bodyPr>
            <a:noAutofit/>
          </a:bodyPr>
          <a:lstStyle/>
          <a:p>
            <a:r>
              <a:rPr lang="en-US" sz="5400" dirty="0" smtClean="0">
                <a:solidFill>
                  <a:srgbClr val="FFFF00"/>
                </a:solidFill>
                <a:latin typeface="Albertus Medium" pitchFamily="34" charset="0"/>
              </a:rPr>
              <a:t>Candida infection </a:t>
            </a:r>
            <a:br>
              <a:rPr lang="en-US" sz="5400" dirty="0" smtClean="0">
                <a:solidFill>
                  <a:srgbClr val="FFFF00"/>
                </a:solidFill>
                <a:latin typeface="Albertus Medium" pitchFamily="34" charset="0"/>
              </a:rPr>
            </a:br>
            <a:r>
              <a:rPr lang="en-US" sz="5400" dirty="0" err="1">
                <a:solidFill>
                  <a:srgbClr val="FFFF00"/>
                </a:solidFill>
                <a:latin typeface="Albertus Medium" pitchFamily="34" charset="0"/>
              </a:rPr>
              <a:t>T</a:t>
            </a:r>
            <a:r>
              <a:rPr lang="en-US" sz="5400" dirty="0" err="1" smtClean="0">
                <a:solidFill>
                  <a:srgbClr val="FFFF00"/>
                </a:solidFill>
                <a:latin typeface="Albertus Medium" pitchFamily="34" charset="0"/>
              </a:rPr>
              <a:t>ricpmonas</a:t>
            </a:r>
            <a:r>
              <a:rPr lang="en-US" sz="5400" dirty="0" smtClean="0">
                <a:solidFill>
                  <a:srgbClr val="FFFF00"/>
                </a:solidFill>
                <a:latin typeface="Albertus Medium" pitchFamily="34" charset="0"/>
              </a:rPr>
              <a:t> </a:t>
            </a:r>
            <a:r>
              <a:rPr lang="en-US" sz="5400" dirty="0" err="1" smtClean="0">
                <a:solidFill>
                  <a:srgbClr val="FFFF00"/>
                </a:solidFill>
                <a:latin typeface="Albertus Medium" pitchFamily="34" charset="0"/>
              </a:rPr>
              <a:t>vaginalis</a:t>
            </a:r>
            <a:r>
              <a:rPr lang="en-US" sz="5400" dirty="0" smtClean="0">
                <a:solidFill>
                  <a:srgbClr val="FFFF00"/>
                </a:solidFill>
                <a:latin typeface="Albertus Medium" pitchFamily="34" charset="0"/>
              </a:rPr>
              <a:t/>
            </a:r>
            <a:br>
              <a:rPr lang="en-US" sz="5400" dirty="0" smtClean="0">
                <a:solidFill>
                  <a:srgbClr val="FFFF00"/>
                </a:solidFill>
                <a:latin typeface="Albertus Medium" pitchFamily="34" charset="0"/>
              </a:rPr>
            </a:br>
            <a:r>
              <a:rPr lang="en-US" sz="5400" dirty="0" smtClean="0">
                <a:solidFill>
                  <a:srgbClr val="FFFF00"/>
                </a:solidFill>
                <a:latin typeface="Albertus Medium" pitchFamily="34" charset="0"/>
              </a:rPr>
              <a:t>Bacterial </a:t>
            </a:r>
            <a:r>
              <a:rPr lang="en-US" sz="5400" dirty="0" err="1" smtClean="0">
                <a:solidFill>
                  <a:srgbClr val="FFFF00"/>
                </a:solidFill>
                <a:latin typeface="Albertus Medium" pitchFamily="34" charset="0"/>
              </a:rPr>
              <a:t>vaginosis</a:t>
            </a:r>
            <a:r>
              <a:rPr lang="en-US" sz="5400" dirty="0" smtClean="0">
                <a:solidFill>
                  <a:srgbClr val="FFFF00"/>
                </a:solidFill>
                <a:latin typeface="Albertus Medium" pitchFamily="34" charset="0"/>
              </a:rPr>
              <a:t> </a:t>
            </a:r>
            <a:endParaRPr lang="en-US" sz="5400" dirty="0">
              <a:solidFill>
                <a:srgbClr val="FFFF00"/>
              </a:solidFill>
              <a:latin typeface="Albertus Medium" pitchFamily="34" charset="0"/>
            </a:endParaRPr>
          </a:p>
        </p:txBody>
      </p:sp>
      <p:pic>
        <p:nvPicPr>
          <p:cNvPr id="1026" name="Picture 2" descr="C:\Documents and Settings\Dr.Fauzia\My Documents\My Pictures\c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3789040"/>
            <a:ext cx="2381250" cy="2628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178621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Candida infections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yeast infection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b="1" dirty="0" err="1" smtClean="0">
                <a:solidFill>
                  <a:srgbClr val="FF0000"/>
                </a:solidFill>
              </a:rPr>
              <a:t>moniliasis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txBody>
          <a:bodyPr>
            <a:normAutofit/>
          </a:bodyPr>
          <a:lstStyle/>
          <a:p>
            <a:endParaRPr lang="en-US" sz="2800" b="1" dirty="0" smtClean="0"/>
          </a:p>
          <a:p>
            <a:r>
              <a:rPr lang="en-US" sz="2800" b="1" dirty="0" err="1" smtClean="0">
                <a:solidFill>
                  <a:srgbClr val="FFFF00"/>
                </a:solidFill>
              </a:rPr>
              <a:t>Candidiasis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chemeClr val="bg1"/>
                </a:solidFill>
              </a:rPr>
              <a:t>or </a:t>
            </a:r>
            <a:r>
              <a:rPr lang="en-US" sz="2800" b="1" dirty="0" smtClean="0">
                <a:solidFill>
                  <a:schemeClr val="bg1"/>
                </a:solidFill>
              </a:rPr>
              <a:t>thrush</a:t>
            </a:r>
            <a:r>
              <a:rPr lang="en-US" sz="2800" dirty="0" smtClean="0">
                <a:solidFill>
                  <a:schemeClr val="bg1"/>
                </a:solidFill>
              </a:rPr>
              <a:t> is a </a:t>
            </a:r>
            <a:r>
              <a:rPr lang="en-US" sz="2800" u="sng" dirty="0" smtClean="0">
                <a:solidFill>
                  <a:srgbClr val="FFFF00"/>
                </a:solidFill>
              </a:rPr>
              <a:t>fungal infection</a:t>
            </a:r>
            <a:r>
              <a:rPr lang="en-US" sz="2800" u="sng" dirty="0">
                <a:solidFill>
                  <a:srgbClr val="FFFF00"/>
                </a:solidFill>
              </a:rPr>
              <a:t> </a:t>
            </a:r>
            <a:r>
              <a:rPr lang="en-US" sz="2800" dirty="0" smtClean="0">
                <a:solidFill>
                  <a:schemeClr val="bg1"/>
                </a:solidFill>
              </a:rPr>
              <a:t>(mycosis) of any of the </a:t>
            </a:r>
            <a:r>
              <a:rPr lang="en-US" sz="2800" i="1" u="sng" dirty="0" smtClean="0">
                <a:solidFill>
                  <a:schemeClr val="bg1"/>
                </a:solidFill>
              </a:rPr>
              <a:t>Candida</a:t>
            </a:r>
            <a:r>
              <a:rPr lang="en-US" sz="2800" dirty="0" smtClean="0">
                <a:solidFill>
                  <a:schemeClr val="bg1"/>
                </a:solidFill>
              </a:rPr>
              <a:t> species </a:t>
            </a:r>
            <a:r>
              <a:rPr lang="en-US" sz="2800" u="sng" dirty="0" smtClean="0">
                <a:solidFill>
                  <a:schemeClr val="bg1"/>
                </a:solidFill>
              </a:rPr>
              <a:t>(yeasts) </a:t>
            </a:r>
            <a:r>
              <a:rPr lang="en-US" sz="2800" dirty="0" smtClean="0">
                <a:solidFill>
                  <a:schemeClr val="bg1"/>
                </a:solidFill>
              </a:rPr>
              <a:t>of which </a:t>
            </a:r>
            <a:r>
              <a:rPr lang="en-US" sz="2800" i="1" u="sng" dirty="0" smtClean="0">
                <a:solidFill>
                  <a:srgbClr val="FFFF00"/>
                </a:solidFill>
              </a:rPr>
              <a:t>Candida </a:t>
            </a:r>
            <a:r>
              <a:rPr lang="en-US" sz="2800" i="1" u="sng" dirty="0" err="1" smtClean="0">
                <a:solidFill>
                  <a:srgbClr val="FFFF00"/>
                </a:solidFill>
              </a:rPr>
              <a:t>albicans</a:t>
            </a:r>
            <a:r>
              <a:rPr lang="en-US" sz="2800" u="sng" dirty="0" smtClean="0">
                <a:solidFill>
                  <a:srgbClr val="FFFF00"/>
                </a:solidFill>
              </a:rPr>
              <a:t> </a:t>
            </a:r>
            <a:r>
              <a:rPr lang="en-US" sz="2800" dirty="0" smtClean="0">
                <a:solidFill>
                  <a:schemeClr val="bg1"/>
                </a:solidFill>
              </a:rPr>
              <a:t>is the most common.</a:t>
            </a:r>
          </a:p>
          <a:p>
            <a:r>
              <a:rPr lang="en-US" sz="2800" dirty="0">
                <a:solidFill>
                  <a:schemeClr val="bg1"/>
                </a:solidFill>
              </a:rPr>
              <a:t>C</a:t>
            </a:r>
            <a:r>
              <a:rPr lang="en-US" sz="2800" dirty="0" smtClean="0">
                <a:solidFill>
                  <a:schemeClr val="bg1"/>
                </a:solidFill>
              </a:rPr>
              <a:t>ommon </a:t>
            </a:r>
            <a:r>
              <a:rPr lang="en-US" sz="2800" dirty="0">
                <a:solidFill>
                  <a:schemeClr val="bg1"/>
                </a:solidFill>
              </a:rPr>
              <a:t>s</a:t>
            </a:r>
            <a:r>
              <a:rPr lang="en-US" sz="2800" dirty="0" smtClean="0">
                <a:solidFill>
                  <a:schemeClr val="bg1"/>
                </a:solidFill>
              </a:rPr>
              <a:t>uperficial infections of skin and</a:t>
            </a:r>
            <a:r>
              <a:rPr lang="en-US" sz="2800" u="sng" dirty="0" smtClean="0">
                <a:solidFill>
                  <a:schemeClr val="bg1"/>
                </a:solidFill>
              </a:rPr>
              <a:t> </a:t>
            </a:r>
            <a:r>
              <a:rPr lang="en-US" sz="2800" u="sng" dirty="0" smtClean="0">
                <a:solidFill>
                  <a:srgbClr val="FFFF00"/>
                </a:solidFill>
              </a:rPr>
              <a:t>mucosal</a:t>
            </a:r>
            <a:r>
              <a:rPr lang="en-US" sz="2800" u="sng" dirty="0">
                <a:solidFill>
                  <a:srgbClr val="FFFF00"/>
                </a:solidFill>
              </a:rPr>
              <a:t> </a:t>
            </a:r>
            <a:r>
              <a:rPr lang="en-US" sz="2800" dirty="0" smtClean="0">
                <a:solidFill>
                  <a:schemeClr val="bg1"/>
                </a:solidFill>
              </a:rPr>
              <a:t>membranes by </a:t>
            </a:r>
            <a:r>
              <a:rPr lang="en-US" sz="2800" i="1" dirty="0" smtClean="0">
                <a:solidFill>
                  <a:schemeClr val="bg1"/>
                </a:solidFill>
              </a:rPr>
              <a:t>Candida</a:t>
            </a:r>
            <a:r>
              <a:rPr lang="en-US" sz="2800" dirty="0" smtClean="0">
                <a:solidFill>
                  <a:schemeClr val="bg1"/>
                </a:solidFill>
              </a:rPr>
              <a:t> causing local </a:t>
            </a:r>
            <a:r>
              <a:rPr lang="en-US" sz="2800" u="sng" dirty="0" smtClean="0">
                <a:solidFill>
                  <a:srgbClr val="FFFF00"/>
                </a:solidFill>
              </a:rPr>
              <a:t>inflammation</a:t>
            </a:r>
            <a:r>
              <a:rPr lang="en-US" sz="2800" u="sng" dirty="0">
                <a:solidFill>
                  <a:srgbClr val="FFFF00"/>
                </a:solidFill>
              </a:rPr>
              <a:t> </a:t>
            </a:r>
            <a:r>
              <a:rPr lang="en-US" sz="2800" dirty="0" smtClean="0">
                <a:solidFill>
                  <a:schemeClr val="bg1"/>
                </a:solidFill>
              </a:rPr>
              <a:t>and discomfort. 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457200" y="457200"/>
            <a:ext cx="8229600" cy="102758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>Cassification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> of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>vulvovaginitis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entury Schoolbook" pitchFamily="18" charset="0"/>
              <a:ea typeface="+mj-ea"/>
              <a:cs typeface="+mj-cs"/>
            </a:endParaRPr>
          </a:p>
        </p:txBody>
      </p:sp>
      <p:sp>
        <p:nvSpPr>
          <p:cNvPr id="3" name="Rectangle 5"/>
          <p:cNvSpPr txBox="1">
            <a:spLocks noChangeArrowheads="1"/>
          </p:cNvSpPr>
          <p:nvPr/>
        </p:nvSpPr>
        <p:spPr>
          <a:xfrm>
            <a:off x="395536" y="2060848"/>
            <a:ext cx="3610744" cy="367240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Uncomplicated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Sporadic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No underlying disease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By 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Candida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albican</a:t>
            </a:r>
            <a:endParaRPr kumimoji="0" lang="en-US" sz="2000" b="0" i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Not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pregnanat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Mild to moderate severity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Any available topical agent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Fluconazole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 150mg as a single oral dose 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4355976" y="1340768"/>
            <a:ext cx="4392488" cy="52124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Complicated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Underlying illness</a:t>
            </a:r>
          </a:p>
          <a:p>
            <a:pPr marL="1143000" marR="0" lvl="2" indent="-2286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HIV</a:t>
            </a:r>
          </a:p>
          <a:p>
            <a:pPr marL="1143000" marR="0" lvl="2" indent="-2286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DM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Recurrent infection 4 or more per year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Non </a:t>
            </a:r>
            <a:r>
              <a:rPr kumimoji="0" lang="en-US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albican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 </a:t>
            </a:r>
            <a:r>
              <a:rPr kumimoji="0" lang="en-US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candida</a:t>
            </a:r>
            <a:endParaRPr kumimoji="0" lang="en-US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Pregnancy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Sever infection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Schoolbook" pitchFamily="18" charset="0"/>
              </a:rPr>
              <a:t>Culture confirmation mandatory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Antifungal </a:t>
            </a:r>
            <a:r>
              <a:rPr kumimoji="0" lang="en-US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suscep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. Testing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Treat for 10-14 days with vaginal or oral agent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Other  topical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Boric acid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5 </a:t>
            </a:r>
            <a:r>
              <a:rPr kumimoji="0" lang="en-US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fluorocytocine</a:t>
            </a:r>
            <a:endParaRPr kumimoji="0" lang="en-US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Consider treatment of the partners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Long term suppressive treatment for frequently recurrent diseases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075240" cy="1498178"/>
          </a:xfrm>
        </p:spPr>
        <p:txBody>
          <a:bodyPr>
            <a:normAutofit/>
          </a:bodyPr>
          <a:lstStyle/>
          <a:p>
            <a:r>
              <a:rPr lang="en-US" sz="4000" dirty="0" err="1" smtClean="0">
                <a:solidFill>
                  <a:srgbClr val="FFFF00"/>
                </a:solidFill>
                <a:latin typeface="Century Schoolbook" pitchFamily="18" charset="0"/>
              </a:rPr>
              <a:t>Candidal</a:t>
            </a:r>
            <a:r>
              <a:rPr lang="en-US" sz="4000" dirty="0" smtClean="0">
                <a:solidFill>
                  <a:srgbClr val="FFFF00"/>
                </a:solidFill>
                <a:latin typeface="Century Schoolbook" pitchFamily="18" charset="0"/>
              </a:rPr>
              <a:t> </a:t>
            </a:r>
            <a:r>
              <a:rPr lang="en-US" sz="4000" dirty="0" err="1" smtClean="0">
                <a:solidFill>
                  <a:srgbClr val="FFFF00"/>
                </a:solidFill>
                <a:latin typeface="Century Schoolbook" pitchFamily="18" charset="0"/>
              </a:rPr>
              <a:t>vulvovaginitis</a:t>
            </a:r>
            <a:r>
              <a:rPr lang="en-US" sz="4000" dirty="0" smtClean="0">
                <a:solidFill>
                  <a:srgbClr val="FFFF00"/>
                </a:solidFill>
                <a:latin typeface="Century Schoolbook" pitchFamily="18" charset="0"/>
              </a:rPr>
              <a:t/>
            </a:r>
            <a:br>
              <a:rPr lang="en-US" sz="4000" dirty="0" smtClean="0">
                <a:solidFill>
                  <a:srgbClr val="FFFF00"/>
                </a:solidFill>
                <a:latin typeface="Century Schoolbook" pitchFamily="18" charset="0"/>
              </a:rPr>
            </a:br>
            <a:r>
              <a:rPr lang="en-US" sz="4000" dirty="0" smtClean="0">
                <a:solidFill>
                  <a:srgbClr val="FFFF00"/>
                </a:solidFill>
                <a:latin typeface="Century Schoolbook" pitchFamily="18" charset="0"/>
              </a:rPr>
              <a:t> vaginal thrush</a:t>
            </a:r>
            <a:endParaRPr lang="en-US" sz="4000" dirty="0">
              <a:solidFill>
                <a:srgbClr val="FFFF00"/>
              </a:solidFill>
              <a:latin typeface="Century Schoolboo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00808"/>
            <a:ext cx="8229600" cy="489654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entury Schoolbook" pitchFamily="18" charset="0"/>
              </a:rPr>
              <a:t>Infection of the vagina’s </a:t>
            </a:r>
            <a:r>
              <a:rPr lang="en-US" sz="2800" u="sng" dirty="0" smtClean="0">
                <a:solidFill>
                  <a:schemeClr val="bg1"/>
                </a:solidFill>
                <a:latin typeface="Century Schoolbook" pitchFamily="18" charset="0"/>
              </a:rPr>
              <a:t>mucous membranes </a:t>
            </a:r>
            <a:r>
              <a:rPr lang="en-US" sz="2800" dirty="0" smtClean="0">
                <a:solidFill>
                  <a:schemeClr val="bg1"/>
                </a:solidFill>
                <a:latin typeface="Century Schoolbook" pitchFamily="18" charset="0"/>
              </a:rPr>
              <a:t>by </a:t>
            </a:r>
            <a:r>
              <a:rPr lang="en-US" sz="2800" i="1" u="sng" dirty="0" smtClean="0">
                <a:solidFill>
                  <a:srgbClr val="FF0000"/>
                </a:solidFill>
                <a:latin typeface="Century Schoolbook" pitchFamily="18" charset="0"/>
              </a:rPr>
              <a:t>Candida </a:t>
            </a:r>
            <a:r>
              <a:rPr lang="en-US" sz="2800" i="1" u="sng" dirty="0" err="1" smtClean="0">
                <a:solidFill>
                  <a:srgbClr val="FF0000"/>
                </a:solidFill>
                <a:latin typeface="Century Schoolbook" pitchFamily="18" charset="0"/>
              </a:rPr>
              <a:t>albicans</a:t>
            </a:r>
            <a:r>
              <a:rPr lang="en-US" sz="2800" i="1" u="sng" dirty="0" smtClean="0">
                <a:solidFill>
                  <a:srgbClr val="FF0000"/>
                </a:solidFill>
                <a:latin typeface="Century Schoolbook" pitchFamily="18" charset="0"/>
              </a:rPr>
              <a:t>.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entury Schoolbook" pitchFamily="18" charset="0"/>
              </a:rPr>
              <a:t>75% of adult women</a:t>
            </a:r>
            <a:endParaRPr lang="en-US" sz="2800" i="1" u="sng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r>
              <a:rPr lang="en-US" sz="2800" dirty="0" smtClean="0">
                <a:solidFill>
                  <a:schemeClr val="bg1"/>
                </a:solidFill>
                <a:latin typeface="Century Schoolbook" pitchFamily="18" charset="0"/>
              </a:rPr>
              <a:t>Found naturally in the vagina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entury Schoolbook" pitchFamily="18" charset="0"/>
              </a:rPr>
              <a:t>Hormonal changes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entury Schoolbook" pitchFamily="18" charset="0"/>
              </a:rPr>
              <a:t>Change in vaginal acidity. </a:t>
            </a:r>
          </a:p>
          <a:p>
            <a:r>
              <a:rPr lang="en-US" sz="2800" u="sng" dirty="0">
                <a:solidFill>
                  <a:srgbClr val="FF0000"/>
                </a:solidFill>
                <a:latin typeface="Century Schoolbook" pitchFamily="18" charset="0"/>
              </a:rPr>
              <a:t>B</a:t>
            </a:r>
            <a:r>
              <a:rPr lang="en-US" sz="2800" u="sng" dirty="0" smtClean="0">
                <a:solidFill>
                  <a:srgbClr val="FF0000"/>
                </a:solidFill>
                <a:latin typeface="Century Schoolbook" pitchFamily="18" charset="0"/>
              </a:rPr>
              <a:t>road-spectrum  </a:t>
            </a:r>
            <a:r>
              <a:rPr lang="en-US" sz="2800" dirty="0" smtClean="0">
                <a:solidFill>
                  <a:schemeClr val="bg1"/>
                </a:solidFill>
                <a:latin typeface="Century Schoolbook" pitchFamily="18" charset="0"/>
              </a:rPr>
              <a:t>antibiotics.</a:t>
            </a:r>
          </a:p>
          <a:p>
            <a:r>
              <a:rPr lang="en-US" sz="2800" u="sng" dirty="0" smtClean="0">
                <a:solidFill>
                  <a:srgbClr val="FF0000"/>
                </a:solidFill>
                <a:latin typeface="Century Schoolbook" pitchFamily="18" charset="0"/>
              </a:rPr>
              <a:t>Use of corticosteroid medications </a:t>
            </a:r>
            <a:endParaRPr lang="en-US" sz="2800" dirty="0" smtClean="0">
              <a:solidFill>
                <a:srgbClr val="FF0000"/>
              </a:solidFill>
              <a:latin typeface="Century Schoolbook" pitchFamily="18" charset="0"/>
            </a:endParaRPr>
          </a:p>
          <a:p>
            <a:r>
              <a:rPr lang="en-US" sz="2800" dirty="0" smtClean="0">
                <a:solidFill>
                  <a:srgbClr val="FF0000"/>
                </a:solidFill>
                <a:latin typeface="Century Schoolbook" pitchFamily="18" charset="0"/>
              </a:rPr>
              <a:t>Pregnancy.</a:t>
            </a:r>
          </a:p>
          <a:p>
            <a:r>
              <a:rPr lang="en-US" sz="2800" i="1" u="sng" dirty="0" smtClean="0">
                <a:solidFill>
                  <a:schemeClr val="bg1"/>
                </a:solidFill>
                <a:latin typeface="Century Schoolbook" pitchFamily="18" charset="0"/>
              </a:rPr>
              <a:t>20-30</a:t>
            </a:r>
            <a:r>
              <a:rPr lang="en-US" sz="2800" dirty="0" smtClean="0">
                <a:solidFill>
                  <a:schemeClr val="bg1"/>
                </a:solidFill>
                <a:latin typeface="Century Schoolbook" pitchFamily="18" charset="0"/>
              </a:rPr>
              <a:t> years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entury Schoolbook" pitchFamily="18" charset="0"/>
              </a:rPr>
              <a:t>Poorly controlled </a:t>
            </a:r>
            <a:r>
              <a:rPr lang="en-US" sz="2800" u="sng" dirty="0" smtClean="0">
                <a:solidFill>
                  <a:srgbClr val="FF0000"/>
                </a:solidFill>
                <a:latin typeface="Century Schoolbook" pitchFamily="18" charset="0"/>
              </a:rPr>
              <a:t>diabetes mellitus. </a:t>
            </a:r>
          </a:p>
          <a:p>
            <a:endParaRPr lang="en-US" i="1" u="sng" dirty="0" smtClean="0"/>
          </a:p>
          <a:p>
            <a:endParaRPr lang="en-US" u="sng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836712"/>
            <a:ext cx="6624736" cy="5030019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  <a:latin typeface="Century Schoolbook" pitchFamily="18" charset="0"/>
              </a:rPr>
              <a:t>Risk factors 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  <a:latin typeface="Century Schoolbook" pitchFamily="18" charset="0"/>
              </a:rPr>
              <a:t> Antibiotics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  <a:latin typeface="Century Schoolbook" pitchFamily="18" charset="0"/>
              </a:rPr>
              <a:t>Pregnancy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  <a:latin typeface="Century Schoolbook" pitchFamily="18" charset="0"/>
              </a:rPr>
              <a:t>Diabetes (poorly controlled)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  <a:latin typeface="Century Schoolbook" pitchFamily="18" charset="0"/>
              </a:rPr>
              <a:t> Immunodeficiency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  <a:latin typeface="Century Schoolbook" pitchFamily="18" charset="0"/>
              </a:rPr>
              <a:t>Contraceptives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  <a:latin typeface="Century Schoolbook" pitchFamily="18" charset="0"/>
              </a:rPr>
              <a:t>Sexual </a:t>
            </a:r>
            <a:r>
              <a:rPr lang="en-US" dirty="0" err="1" smtClean="0">
                <a:solidFill>
                  <a:schemeClr val="bg1"/>
                </a:solidFill>
                <a:latin typeface="Century Schoolbook" pitchFamily="18" charset="0"/>
              </a:rPr>
              <a:t>behaviour</a:t>
            </a:r>
            <a:endParaRPr lang="en-US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pPr lvl="1"/>
            <a:r>
              <a:rPr lang="en-US" dirty="0" smtClean="0">
                <a:solidFill>
                  <a:schemeClr val="bg1"/>
                </a:solidFill>
                <a:latin typeface="Century Schoolbook" pitchFamily="18" charset="0"/>
              </a:rPr>
              <a:t>Tight-fitting clothing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  <a:latin typeface="Century Schoolbook" pitchFamily="18" charset="0"/>
              </a:rPr>
              <a:t>Female hygiene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FF00"/>
                </a:solidFill>
                <a:latin typeface="Baskerville Old Face" pitchFamily="18" charset="0"/>
              </a:rPr>
              <a:t>Symptoms</a:t>
            </a:r>
            <a:endParaRPr lang="en-US" sz="4800" dirty="0">
              <a:solidFill>
                <a:srgbClr val="FFFF00"/>
              </a:solidFill>
              <a:latin typeface="Baskerville Old Fac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340768"/>
            <a:ext cx="8229600" cy="4525963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Century Schoolbook" pitchFamily="18" charset="0"/>
              </a:rPr>
              <a:t>V</a:t>
            </a:r>
            <a:r>
              <a:rPr lang="en-US" sz="2800" dirty="0" err="1" smtClean="0">
                <a:solidFill>
                  <a:schemeClr val="bg1"/>
                </a:solidFill>
                <a:latin typeface="Century Schoolbook" pitchFamily="18" charset="0"/>
              </a:rPr>
              <a:t>ulval</a:t>
            </a:r>
            <a:r>
              <a:rPr lang="en-US" sz="2800" dirty="0" smtClean="0">
                <a:solidFill>
                  <a:schemeClr val="bg1"/>
                </a:solidFill>
                <a:latin typeface="Century Schoolbook" pitchFamily="18" charset="0"/>
              </a:rPr>
              <a:t> itching </a:t>
            </a:r>
          </a:p>
          <a:p>
            <a:r>
              <a:rPr lang="en-US" sz="2800" dirty="0" err="1">
                <a:solidFill>
                  <a:schemeClr val="bg1"/>
                </a:solidFill>
                <a:latin typeface="Century Schoolbook" pitchFamily="18" charset="0"/>
              </a:rPr>
              <a:t>V</a:t>
            </a:r>
            <a:r>
              <a:rPr lang="en-US" sz="2800" dirty="0" err="1" smtClean="0">
                <a:solidFill>
                  <a:schemeClr val="bg1"/>
                </a:solidFill>
                <a:latin typeface="Century Schoolbook" pitchFamily="18" charset="0"/>
              </a:rPr>
              <a:t>ulval</a:t>
            </a:r>
            <a:r>
              <a:rPr lang="en-US" sz="2800" dirty="0" smtClean="0">
                <a:solidFill>
                  <a:schemeClr val="bg1"/>
                </a:solidFill>
                <a:latin typeface="Century Schoolbook" pitchFamily="18" charset="0"/>
              </a:rPr>
              <a:t> soreness and irritation</a:t>
            </a:r>
          </a:p>
          <a:p>
            <a:r>
              <a:rPr lang="en-US" sz="2800" dirty="0">
                <a:solidFill>
                  <a:schemeClr val="bg1"/>
                </a:solidFill>
                <a:latin typeface="Century Schoolbook" pitchFamily="18" charset="0"/>
              </a:rPr>
              <a:t>S</a:t>
            </a:r>
            <a:r>
              <a:rPr lang="en-US" sz="2800" dirty="0" smtClean="0">
                <a:solidFill>
                  <a:schemeClr val="bg1"/>
                </a:solidFill>
                <a:latin typeface="Century Schoolbook" pitchFamily="18" charset="0"/>
              </a:rPr>
              <a:t>uperficial </a:t>
            </a:r>
            <a:r>
              <a:rPr lang="en-US" sz="2800" u="sng" dirty="0" err="1" smtClean="0">
                <a:solidFill>
                  <a:schemeClr val="bg1"/>
                </a:solidFill>
                <a:latin typeface="Century Schoolbook" pitchFamily="18" charset="0"/>
              </a:rPr>
              <a:t>dyspareunia</a:t>
            </a:r>
            <a:r>
              <a:rPr lang="en-US" sz="2800" dirty="0" smtClean="0">
                <a:solidFill>
                  <a:schemeClr val="bg1"/>
                </a:solidFill>
                <a:latin typeface="Century Schoolbook" pitchFamily="18" charset="0"/>
              </a:rPr>
              <a:t>.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entury Schoolbook" pitchFamily="18" charset="0"/>
              </a:rPr>
              <a:t>Dysuria</a:t>
            </a:r>
          </a:p>
          <a:p>
            <a:r>
              <a:rPr lang="en-US" sz="2800" dirty="0" err="1" smtClean="0">
                <a:solidFill>
                  <a:schemeClr val="bg1"/>
                </a:solidFill>
                <a:latin typeface="Century Schoolbook" pitchFamily="18" charset="0"/>
              </a:rPr>
              <a:t>Odourless</a:t>
            </a:r>
            <a:r>
              <a:rPr lang="en-US" sz="2800" dirty="0" smtClean="0">
                <a:solidFill>
                  <a:schemeClr val="bg1"/>
                </a:solidFill>
                <a:latin typeface="Century Schoolbook" pitchFamily="18" charset="0"/>
              </a:rPr>
              <a:t> vaginal discharge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  <a:latin typeface="Century Schoolbook" pitchFamily="18" charset="0"/>
              </a:rPr>
              <a:t>thin and watery or thick and white (</a:t>
            </a:r>
            <a:r>
              <a:rPr lang="en-US" sz="2400" u="sng" dirty="0" smtClean="0">
                <a:solidFill>
                  <a:schemeClr val="bg1"/>
                </a:solidFill>
                <a:latin typeface="Century Schoolbook" pitchFamily="18" charset="0"/>
              </a:rPr>
              <a:t>cheese-like)</a:t>
            </a:r>
            <a:endParaRPr lang="en-US" sz="2400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r>
              <a:rPr lang="en-US" sz="2800" u="sng" dirty="0" err="1">
                <a:solidFill>
                  <a:schemeClr val="bg1"/>
                </a:solidFill>
                <a:latin typeface="Century Schoolbook" pitchFamily="18" charset="0"/>
              </a:rPr>
              <a:t>E</a:t>
            </a:r>
            <a:r>
              <a:rPr lang="en-US" sz="2800" u="sng" dirty="0" err="1" smtClean="0">
                <a:solidFill>
                  <a:schemeClr val="bg1"/>
                </a:solidFill>
                <a:latin typeface="Century Schoolbook" pitchFamily="18" charset="0"/>
              </a:rPr>
              <a:t>rythema</a:t>
            </a:r>
            <a:r>
              <a:rPr lang="en-US" sz="2800" dirty="0" smtClean="0">
                <a:solidFill>
                  <a:schemeClr val="bg1"/>
                </a:solidFill>
                <a:latin typeface="Century Schoolbook" pitchFamily="18" charset="0"/>
              </a:rPr>
              <a:t> (redness)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entury Schoolbook" pitchFamily="18" charset="0"/>
              </a:rPr>
              <a:t>Fissuring 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entury Schoolbook" pitchFamily="18" charset="0"/>
              </a:rPr>
              <a:t>satellite lesions.</a:t>
            </a:r>
          </a:p>
          <a:p>
            <a:endParaRPr lang="en-US" sz="28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Picture 8" descr="103FF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4221088"/>
            <a:ext cx="4320480" cy="2489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FF00"/>
                </a:solidFill>
                <a:latin typeface="Century Schoolbook" pitchFamily="18" charset="0"/>
              </a:rPr>
              <a:t>Types of </a:t>
            </a:r>
            <a:r>
              <a:rPr lang="en-US" sz="4000" dirty="0" err="1" smtClean="0">
                <a:solidFill>
                  <a:srgbClr val="FFFF00"/>
                </a:solidFill>
                <a:latin typeface="Century Schoolbook" pitchFamily="18" charset="0"/>
              </a:rPr>
              <a:t>candidal</a:t>
            </a:r>
            <a:r>
              <a:rPr lang="en-US" sz="4000" dirty="0" smtClean="0">
                <a:solidFill>
                  <a:srgbClr val="FFFF00"/>
                </a:solidFill>
                <a:latin typeface="Century Schoolbook" pitchFamily="18" charset="0"/>
              </a:rPr>
              <a:t> </a:t>
            </a:r>
            <a:r>
              <a:rPr lang="en-US" sz="4000" dirty="0" err="1" smtClean="0">
                <a:solidFill>
                  <a:srgbClr val="FFFF00"/>
                </a:solidFill>
                <a:latin typeface="Century Schoolbook" pitchFamily="18" charset="0"/>
              </a:rPr>
              <a:t>vulvovaginitis</a:t>
            </a:r>
            <a:endParaRPr lang="en-US" sz="4000" dirty="0">
              <a:solidFill>
                <a:srgbClr val="FFFF00"/>
              </a:solidFill>
              <a:latin typeface="Century Schoolboo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0808"/>
            <a:ext cx="8003232" cy="4525963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Century Schoolbook" pitchFamily="18" charset="0"/>
              </a:rPr>
              <a:t>Uncomplicated thrush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  <a:latin typeface="Century Schoolbook" pitchFamily="18" charset="0"/>
              </a:rPr>
              <a:t>single episode/less than four episodes in a year.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  <a:latin typeface="Century Schoolbook" pitchFamily="18" charset="0"/>
              </a:rPr>
              <a:t> mild or moderate symptoms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  <a:latin typeface="Century Schoolbook" pitchFamily="18" charset="0"/>
              </a:rPr>
              <a:t>caused by the Candida </a:t>
            </a:r>
            <a:r>
              <a:rPr lang="en-US" sz="2400" dirty="0" err="1" smtClean="0">
                <a:solidFill>
                  <a:schemeClr val="bg1"/>
                </a:solidFill>
                <a:latin typeface="Century Schoolbook" pitchFamily="18" charset="0"/>
              </a:rPr>
              <a:t>albicans</a:t>
            </a:r>
            <a:r>
              <a:rPr lang="en-US" sz="2400" dirty="0" smtClean="0">
                <a:solidFill>
                  <a:schemeClr val="bg1"/>
                </a:solidFill>
                <a:latin typeface="Century Schoolbook" pitchFamily="18" charset="0"/>
              </a:rPr>
              <a:t> .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Century Schoolbook" pitchFamily="18" charset="0"/>
              </a:rPr>
              <a:t>Complicated thrush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  <a:latin typeface="Century Schoolbook" pitchFamily="18" charset="0"/>
              </a:rPr>
              <a:t>four or more episodes in a year.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  <a:latin typeface="Century Schoolbook" pitchFamily="18" charset="0"/>
              </a:rPr>
              <a:t>severe symptoms.</a:t>
            </a:r>
          </a:p>
          <a:p>
            <a:pPr lvl="1"/>
            <a:r>
              <a:rPr lang="en-US" sz="2400" u="sng" dirty="0" smtClean="0">
                <a:solidFill>
                  <a:schemeClr val="bg1"/>
                </a:solidFill>
                <a:latin typeface="Century Schoolbook" pitchFamily="18" charset="0"/>
              </a:rPr>
              <a:t>Pregnancy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  <a:latin typeface="Century Schoolbook" pitchFamily="18" charset="0"/>
              </a:rPr>
              <a:t>poorly controlled diabetes/immune deficiency.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  <a:latin typeface="Century Schoolbook" pitchFamily="18" charset="0"/>
              </a:rPr>
              <a:t>not caused by the Candida </a:t>
            </a:r>
            <a:r>
              <a:rPr lang="en-US" sz="2400" dirty="0" err="1" smtClean="0">
                <a:solidFill>
                  <a:schemeClr val="bg1"/>
                </a:solidFill>
                <a:latin typeface="Century Schoolbook" pitchFamily="18" charset="0"/>
              </a:rPr>
              <a:t>albicans</a:t>
            </a:r>
            <a:r>
              <a:rPr lang="en-US" sz="2400" dirty="0" smtClean="0">
                <a:solidFill>
                  <a:schemeClr val="bg1"/>
                </a:solidFill>
                <a:latin typeface="Century Schoolbook" pitchFamily="18" charset="0"/>
              </a:rPr>
              <a:t> </a:t>
            </a:r>
          </a:p>
          <a:p>
            <a:pPr lvl="1"/>
            <a:endParaRPr lang="en-US" sz="2400" u="sng" dirty="0" smtClean="0"/>
          </a:p>
          <a:p>
            <a:pPr lvl="1"/>
            <a:endParaRPr lang="en-US" u="sng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Century Schoolbook" pitchFamily="18" charset="0"/>
              </a:rPr>
              <a:t>Diagnosis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412776"/>
            <a:ext cx="8507288" cy="544522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Century Schoolbook" pitchFamily="18" charset="0"/>
              </a:rPr>
              <a:t>History &amp; symptoms</a:t>
            </a:r>
          </a:p>
          <a:p>
            <a:r>
              <a:rPr lang="en-US" dirty="0" smtClean="0">
                <a:solidFill>
                  <a:schemeClr val="bg1"/>
                </a:solidFill>
                <a:latin typeface="Century Schoolbook" pitchFamily="18" charset="0"/>
              </a:rPr>
              <a:t>physical and pelvic exam</a:t>
            </a:r>
          </a:p>
          <a:p>
            <a:r>
              <a:rPr lang="en-US" dirty="0" err="1" smtClean="0">
                <a:solidFill>
                  <a:schemeClr val="bg1"/>
                </a:solidFill>
                <a:latin typeface="Century Schoolbook" pitchFamily="18" charset="0"/>
              </a:rPr>
              <a:t>Candidiasis</a:t>
            </a:r>
            <a:r>
              <a:rPr lang="en-US" dirty="0" smtClean="0">
                <a:solidFill>
                  <a:schemeClr val="bg1"/>
                </a:solidFill>
                <a:latin typeface="Century Schoolbook" pitchFamily="18" charset="0"/>
              </a:rPr>
              <a:t> can be similar to other diseases: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  <a:latin typeface="Century Schoolbook" pitchFamily="18" charset="0"/>
              </a:rPr>
              <a:t>Sexually transmitted diseases</a:t>
            </a:r>
            <a:r>
              <a:rPr lang="en-US" dirty="0">
                <a:solidFill>
                  <a:srgbClr val="FFFF00"/>
                </a:solidFill>
                <a:latin typeface="Century Schoolbook" pitchFamily="18" charset="0"/>
              </a:rPr>
              <a:t> </a:t>
            </a:r>
            <a:endParaRPr lang="en-US" dirty="0" smtClean="0">
              <a:solidFill>
                <a:srgbClr val="FFFF00"/>
              </a:solidFill>
              <a:latin typeface="Century Schoolbook" pitchFamily="18" charset="0"/>
            </a:endParaRPr>
          </a:p>
          <a:p>
            <a:pPr lvl="1"/>
            <a:r>
              <a:rPr lang="en-US" dirty="0">
                <a:solidFill>
                  <a:srgbClr val="FFFF00"/>
                </a:solidFill>
                <a:latin typeface="Century Schoolbook" pitchFamily="18" charset="0"/>
              </a:rPr>
              <a:t>C</a:t>
            </a:r>
            <a:r>
              <a:rPr lang="en-US" dirty="0" smtClean="0">
                <a:solidFill>
                  <a:srgbClr val="FFFF00"/>
                </a:solidFill>
                <a:latin typeface="Century Schoolbook" pitchFamily="18" charset="0"/>
              </a:rPr>
              <a:t>hlamydia </a:t>
            </a:r>
          </a:p>
          <a:p>
            <a:pPr lvl="1"/>
            <a:r>
              <a:rPr lang="en-US" dirty="0">
                <a:solidFill>
                  <a:srgbClr val="FFFF00"/>
                </a:solidFill>
                <a:latin typeface="Century Schoolbook" pitchFamily="18" charset="0"/>
              </a:rPr>
              <a:t>T</a:t>
            </a:r>
            <a:r>
              <a:rPr lang="en-US" dirty="0" smtClean="0">
                <a:solidFill>
                  <a:srgbClr val="FFFF00"/>
                </a:solidFill>
                <a:latin typeface="Century Schoolbook" pitchFamily="18" charset="0"/>
              </a:rPr>
              <a:t>richomoniasis  </a:t>
            </a:r>
          </a:p>
          <a:p>
            <a:pPr lvl="1"/>
            <a:r>
              <a:rPr lang="en-US" dirty="0" err="1" smtClean="0">
                <a:solidFill>
                  <a:srgbClr val="FFFF00"/>
                </a:solidFill>
                <a:latin typeface="Century Schoolbook" pitchFamily="18" charset="0"/>
              </a:rPr>
              <a:t>Bcterial</a:t>
            </a:r>
            <a:r>
              <a:rPr lang="en-US" dirty="0" smtClean="0">
                <a:solidFill>
                  <a:srgbClr val="FFFF00"/>
                </a:solidFill>
                <a:latin typeface="Century Schoolbook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Century Schoolbook" pitchFamily="18" charset="0"/>
              </a:rPr>
              <a:t>vaginosis</a:t>
            </a:r>
            <a:r>
              <a:rPr lang="en-US" dirty="0" smtClean="0">
                <a:solidFill>
                  <a:srgbClr val="FFFF00"/>
                </a:solidFill>
                <a:latin typeface="Century Schoolbook" pitchFamily="18" charset="0"/>
              </a:rPr>
              <a:t>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  <a:latin typeface="Century Schoolbook" pitchFamily="18" charset="0"/>
              </a:rPr>
              <a:t> Gonorrhea </a:t>
            </a:r>
            <a:endParaRPr lang="en-US" dirty="0">
              <a:solidFill>
                <a:srgbClr val="FFFF00"/>
              </a:solidFill>
              <a:latin typeface="Century Schoolbook" pitchFamily="18" charset="0"/>
            </a:endParaRPr>
          </a:p>
        </p:txBody>
      </p:sp>
      <p:pic>
        <p:nvPicPr>
          <p:cNvPr id="4" name="Picture 9" descr="103FF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139952" y="4221088"/>
            <a:ext cx="3787080" cy="263691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Dr.Fauzia\My Documents\My Pictures\CandidiasisPhotoL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692696"/>
            <a:ext cx="6048672" cy="504056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sp>
        <p:nvSpPr>
          <p:cNvPr id="3" name="TextBox 2"/>
          <p:cNvSpPr txBox="1"/>
          <p:nvPr/>
        </p:nvSpPr>
        <p:spPr>
          <a:xfrm>
            <a:off x="3203848" y="6093296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C000"/>
                </a:solidFill>
                <a:latin typeface="Century Schoolbook" pitchFamily="18" charset="0"/>
              </a:rPr>
              <a:t>Candida </a:t>
            </a:r>
            <a:r>
              <a:rPr lang="en-US" sz="2400" dirty="0" err="1" smtClean="0">
                <a:solidFill>
                  <a:srgbClr val="FFC000"/>
                </a:solidFill>
                <a:latin typeface="Century Schoolbook" pitchFamily="18" charset="0"/>
              </a:rPr>
              <a:t>albicans</a:t>
            </a:r>
            <a:r>
              <a:rPr lang="en-US" sz="2400" dirty="0" smtClean="0">
                <a:solidFill>
                  <a:srgbClr val="FFC000"/>
                </a:solidFill>
                <a:latin typeface="Century Schoolbook" pitchFamily="18" charset="0"/>
              </a:rPr>
              <a:t> </a:t>
            </a:r>
            <a:endParaRPr lang="en-US" sz="2400" dirty="0">
              <a:solidFill>
                <a:srgbClr val="FFC000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Schoolbook" pitchFamily="18" charset="0"/>
              </a:rPr>
              <a:t>Treatment</a:t>
            </a:r>
            <a:endParaRPr lang="en-US" dirty="0">
              <a:solidFill>
                <a:srgbClr val="FFFF00"/>
              </a:solidFill>
              <a:latin typeface="Century Schoolboo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268760"/>
            <a:ext cx="7643192" cy="525658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2800" dirty="0" err="1" smtClean="0">
                <a:solidFill>
                  <a:srgbClr val="FFC000"/>
                </a:solidFill>
                <a:latin typeface="Century Schoolbook" pitchFamily="18" charset="0"/>
              </a:rPr>
              <a:t>Butoconazole</a:t>
            </a:r>
            <a:r>
              <a:rPr lang="en-US" sz="2800" dirty="0">
                <a:solidFill>
                  <a:srgbClr val="FFC000"/>
                </a:solidFill>
                <a:latin typeface="Century Schoolbook" pitchFamily="18" charset="0"/>
              </a:rPr>
              <a:t> </a:t>
            </a:r>
            <a:r>
              <a:rPr lang="en-US" sz="2800" dirty="0" smtClean="0">
                <a:solidFill>
                  <a:srgbClr val="FFC000"/>
                </a:solidFill>
                <a:latin typeface="Century Schoolbook" pitchFamily="18" charset="0"/>
              </a:rPr>
              <a:t>cream</a:t>
            </a:r>
          </a:p>
          <a:p>
            <a:r>
              <a:rPr lang="en-US" sz="2800" dirty="0" err="1" smtClean="0">
                <a:solidFill>
                  <a:srgbClr val="FFC000"/>
                </a:solidFill>
                <a:latin typeface="Century Schoolbook" pitchFamily="18" charset="0"/>
              </a:rPr>
              <a:t>Clotrimazole</a:t>
            </a:r>
            <a:endParaRPr lang="en-US" sz="2800" dirty="0" smtClean="0">
              <a:solidFill>
                <a:srgbClr val="FFC000"/>
              </a:solidFill>
              <a:latin typeface="Century Schoolbook" pitchFamily="18" charset="0"/>
            </a:endParaRPr>
          </a:p>
          <a:p>
            <a:pPr lvl="1"/>
            <a:r>
              <a:rPr lang="en-US" sz="2400" dirty="0" smtClean="0">
                <a:solidFill>
                  <a:schemeClr val="bg1"/>
                </a:solidFill>
                <a:latin typeface="Century Schoolbook" pitchFamily="18" charset="0"/>
              </a:rPr>
              <a:t>1% cream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  <a:latin typeface="Century Schoolbook" pitchFamily="18" charset="0"/>
              </a:rPr>
              <a:t>vaginal tablet</a:t>
            </a:r>
          </a:p>
          <a:p>
            <a:r>
              <a:rPr lang="en-US" sz="2800" dirty="0" err="1" smtClean="0">
                <a:solidFill>
                  <a:srgbClr val="FFC000"/>
                </a:solidFill>
                <a:latin typeface="Century Schoolbook" pitchFamily="18" charset="0"/>
              </a:rPr>
              <a:t>Miconazole</a:t>
            </a:r>
            <a:endParaRPr lang="en-US" sz="2800" dirty="0">
              <a:solidFill>
                <a:srgbClr val="FFC000"/>
              </a:solidFill>
              <a:latin typeface="Century Schoolbook" pitchFamily="18" charset="0"/>
            </a:endParaRPr>
          </a:p>
          <a:p>
            <a:pPr lvl="1"/>
            <a:r>
              <a:rPr lang="en-US" sz="2400" dirty="0" smtClean="0">
                <a:solidFill>
                  <a:schemeClr val="bg1"/>
                </a:solidFill>
                <a:latin typeface="Century Schoolbook" pitchFamily="18" charset="0"/>
              </a:rPr>
              <a:t>2% cream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  <a:latin typeface="Century Schoolbook" pitchFamily="18" charset="0"/>
              </a:rPr>
              <a:t>vagina suppository</a:t>
            </a:r>
          </a:p>
          <a:p>
            <a:r>
              <a:rPr lang="en-US" sz="2800" dirty="0" err="1" smtClean="0">
                <a:solidFill>
                  <a:srgbClr val="FFC000"/>
                </a:solidFill>
                <a:latin typeface="Century Schoolbook" pitchFamily="18" charset="0"/>
              </a:rPr>
              <a:t>Nystatin</a:t>
            </a:r>
            <a:endParaRPr lang="en-US" sz="2800" dirty="0" smtClean="0">
              <a:solidFill>
                <a:srgbClr val="FFC000"/>
              </a:solidFill>
              <a:latin typeface="Century Schoolbook" pitchFamily="18" charset="0"/>
            </a:endParaRPr>
          </a:p>
          <a:p>
            <a:pPr lvl="1"/>
            <a:r>
              <a:rPr lang="en-US" sz="2400" dirty="0" smtClean="0">
                <a:solidFill>
                  <a:schemeClr val="bg1"/>
                </a:solidFill>
                <a:latin typeface="Century Schoolbook" pitchFamily="18" charset="0"/>
              </a:rPr>
              <a:t>vaginal tablet</a:t>
            </a:r>
          </a:p>
          <a:p>
            <a:r>
              <a:rPr lang="en-US" sz="2800" dirty="0" smtClean="0">
                <a:solidFill>
                  <a:srgbClr val="FFC000"/>
                </a:solidFill>
                <a:latin typeface="Century Schoolbook" pitchFamily="18" charset="0"/>
              </a:rPr>
              <a:t>Oral Agent:</a:t>
            </a:r>
          </a:p>
          <a:p>
            <a:pPr lvl="1"/>
            <a:r>
              <a:rPr lang="en-US" sz="2400" dirty="0" err="1" smtClean="0">
                <a:solidFill>
                  <a:schemeClr val="bg1"/>
                </a:solidFill>
                <a:latin typeface="Century Schoolbook" pitchFamily="18" charset="0"/>
              </a:rPr>
              <a:t>Fluconazole</a:t>
            </a:r>
            <a:r>
              <a:rPr lang="en-US" sz="2400" dirty="0" smtClean="0">
                <a:solidFill>
                  <a:schemeClr val="bg1"/>
                </a:solidFill>
                <a:latin typeface="Century Schoolbook" pitchFamily="18" charset="0"/>
              </a:rPr>
              <a:t>- oral one tablet in single dose</a:t>
            </a:r>
          </a:p>
          <a:p>
            <a:endParaRPr lang="en-US" sz="2800" dirty="0" smtClean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Century Schoolbook" pitchFamily="18" charset="0"/>
              </a:rPr>
              <a:t>Treatment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C000"/>
                </a:solidFill>
                <a:latin typeface="Century Schoolbook" pitchFamily="18" charset="0"/>
              </a:rPr>
              <a:t>Short-course topical formulations </a:t>
            </a:r>
          </a:p>
          <a:p>
            <a:pPr lvl="1"/>
            <a:r>
              <a:rPr lang="en-US" sz="2400" dirty="0" smtClean="0">
                <a:latin typeface="Century Schoolbook" pitchFamily="18" charset="0"/>
              </a:rPr>
              <a:t>single dose and regimens of 1–3 days</a:t>
            </a:r>
          </a:p>
          <a:p>
            <a:pPr lvl="1"/>
            <a:r>
              <a:rPr lang="en-US" sz="2400" dirty="0" smtClean="0">
                <a:latin typeface="Century Schoolbook" pitchFamily="18" charset="0"/>
              </a:rPr>
              <a:t>effectively treat uncomplicated </a:t>
            </a:r>
            <a:r>
              <a:rPr lang="en-US" sz="2400" dirty="0" err="1" smtClean="0">
                <a:latin typeface="Century Schoolbook" pitchFamily="18" charset="0"/>
              </a:rPr>
              <a:t>candidal</a:t>
            </a:r>
            <a:r>
              <a:rPr lang="en-US" sz="2400" dirty="0" smtClean="0">
                <a:latin typeface="Century Schoolbook" pitchFamily="18" charset="0"/>
              </a:rPr>
              <a:t> </a:t>
            </a:r>
            <a:r>
              <a:rPr lang="en-US" sz="2400" dirty="0" err="1" smtClean="0">
                <a:latin typeface="Century Schoolbook" pitchFamily="18" charset="0"/>
              </a:rPr>
              <a:t>vulvovaginitis</a:t>
            </a:r>
            <a:endParaRPr lang="en-US" sz="2400" dirty="0" smtClean="0">
              <a:latin typeface="Century Schoolbook" pitchFamily="18" charset="0"/>
            </a:endParaRPr>
          </a:p>
          <a:p>
            <a:pPr lvl="1"/>
            <a:r>
              <a:rPr lang="en-US" sz="2400" dirty="0" smtClean="0">
                <a:latin typeface="Century Schoolbook" pitchFamily="18" charset="0"/>
              </a:rPr>
              <a:t>Topical </a:t>
            </a:r>
            <a:r>
              <a:rPr lang="en-US" sz="2400" dirty="0" err="1" smtClean="0">
                <a:latin typeface="Century Schoolbook" pitchFamily="18" charset="0"/>
              </a:rPr>
              <a:t>azole</a:t>
            </a:r>
            <a:r>
              <a:rPr lang="en-US" sz="2400" dirty="0" smtClean="0">
                <a:latin typeface="Century Schoolbook" pitchFamily="18" charset="0"/>
              </a:rPr>
              <a:t> drugs are more effective than </a:t>
            </a:r>
            <a:r>
              <a:rPr lang="en-US" sz="2400" dirty="0" err="1" smtClean="0">
                <a:latin typeface="Century Schoolbook" pitchFamily="18" charset="0"/>
              </a:rPr>
              <a:t>nystatin</a:t>
            </a:r>
            <a:endParaRPr lang="en-US" sz="2400" dirty="0" smtClean="0">
              <a:latin typeface="Century Schoolbook" pitchFamily="18" charset="0"/>
            </a:endParaRPr>
          </a:p>
          <a:p>
            <a:pPr lvl="1"/>
            <a:r>
              <a:rPr lang="en-US" sz="2400" dirty="0" err="1" smtClean="0">
                <a:latin typeface="Century Schoolbook" pitchFamily="18" charset="0"/>
              </a:rPr>
              <a:t>Azole</a:t>
            </a:r>
            <a:r>
              <a:rPr lang="en-US" sz="2400" dirty="0" smtClean="0">
                <a:latin typeface="Century Schoolbook" pitchFamily="18" charset="0"/>
              </a:rPr>
              <a:t> drugs relief of symptoms in 80%–90% of cases.</a:t>
            </a:r>
          </a:p>
          <a:p>
            <a:r>
              <a:rPr lang="en-US" dirty="0" smtClean="0">
                <a:solidFill>
                  <a:srgbClr val="FFC000"/>
                </a:solidFill>
                <a:latin typeface="Century Schoolbook" pitchFamily="18" charset="0"/>
              </a:rPr>
              <a:t>Treatment failure</a:t>
            </a:r>
          </a:p>
          <a:p>
            <a:pPr lvl="1"/>
            <a:r>
              <a:rPr lang="en-US" sz="2400" dirty="0">
                <a:latin typeface="Century Schoolbook" pitchFamily="18" charset="0"/>
              </a:rPr>
              <a:t>I</a:t>
            </a:r>
            <a:r>
              <a:rPr lang="en-US" sz="2400" dirty="0" smtClean="0">
                <a:latin typeface="Century Schoolbook" pitchFamily="18" charset="0"/>
              </a:rPr>
              <a:t>n up to 20% of cases</a:t>
            </a:r>
          </a:p>
          <a:p>
            <a:pPr lvl="1"/>
            <a:r>
              <a:rPr lang="en-US" sz="2400" dirty="0">
                <a:latin typeface="Century Schoolbook" pitchFamily="18" charset="0"/>
              </a:rPr>
              <a:t>I</a:t>
            </a:r>
            <a:r>
              <a:rPr lang="en-US" sz="2400" dirty="0" smtClean="0">
                <a:latin typeface="Century Schoolbook" pitchFamily="18" charset="0"/>
              </a:rPr>
              <a:t>f the symptoms do not clear within 7–14 days</a:t>
            </a:r>
            <a:endParaRPr lang="en-US" sz="2400" dirty="0">
              <a:latin typeface="Century Schoolbook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539552" y="1556792"/>
            <a:ext cx="4038600" cy="4824536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Females 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Cervicitis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Vulvovaginitis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Urethritis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 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Bacterial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vaginosis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 (BV)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Salpingitis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 (pelvic inflammatory disease [PID]) 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Endometritis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 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Genital ulcers 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Pregnant females 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Disease in the neonate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Schoolbook" pitchFamily="18" charset="0"/>
              </a:rPr>
              <a:t>. 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Children and postmenopausal women</a:t>
            </a: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4716016" y="1556792"/>
            <a:ext cx="4038600" cy="2304256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Males 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Urethritis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Epididymitis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Prostatitis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Genital ulcers 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11760" y="620688"/>
            <a:ext cx="4536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latin typeface="Century Schoolbook" pitchFamily="18" charset="0"/>
              </a:rPr>
              <a:t>Type of infection</a:t>
            </a:r>
            <a:endParaRPr lang="en-US" sz="4000" dirty="0">
              <a:solidFill>
                <a:srgbClr val="FF0000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67544" y="188640"/>
            <a:ext cx="8229600" cy="1371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>Trichomoniasis</a:t>
            </a:r>
          </a:p>
          <a:p>
            <a:pPr lvl="0" algn="ctr">
              <a:spcBef>
                <a:spcPct val="0"/>
              </a:spcBef>
            </a:pPr>
            <a:r>
              <a:rPr lang="en-US" sz="4000" dirty="0" smtClean="0"/>
              <a:t> </a:t>
            </a:r>
            <a:r>
              <a:rPr lang="en-US" sz="4000" dirty="0" smtClean="0">
                <a:solidFill>
                  <a:srgbClr val="FFFF00"/>
                </a:solidFill>
              </a:rPr>
              <a:t>(</a:t>
            </a:r>
            <a:r>
              <a:rPr lang="en-US" sz="4000" dirty="0" smtClean="0">
                <a:solidFill>
                  <a:srgbClr val="FFFF00"/>
                </a:solidFill>
                <a:latin typeface="Century Schoolbook" pitchFamily="18" charset="0"/>
              </a:rPr>
              <a:t>sexually-transmitted infection) </a:t>
            </a:r>
            <a:endParaRPr kumimoji="0" lang="en-US" sz="40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entury Schoolbook" pitchFamily="18" charset="0"/>
              <a:ea typeface="+mj-ea"/>
              <a:cs typeface="+mj-cs"/>
            </a:endParaRP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>
          <a:xfrm>
            <a:off x="251520" y="1556792"/>
            <a:ext cx="4762872" cy="511256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Symptoms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Purulent vaginal discharge</a:t>
            </a: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US" sz="2800" dirty="0" smtClean="0">
                <a:solidFill>
                  <a:srgbClr val="FFC000"/>
                </a:solidFill>
                <a:latin typeface="Century Schoolbook" pitchFamily="18" charset="0"/>
              </a:rPr>
              <a:t>yellow or greenish in color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Vulvar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 irritation (strawberry)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Dysurea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Dyspareunia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Abnormal vaginal odor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9" descr="103FF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556792"/>
            <a:ext cx="3657600" cy="27051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  <p:pic>
        <p:nvPicPr>
          <p:cNvPr id="7" name="Picture 10" descr="103FF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077072"/>
            <a:ext cx="3657600" cy="25654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sp>
        <p:nvSpPr>
          <p:cNvPr id="8" name="Rectangle 7"/>
          <p:cNvSpPr/>
          <p:nvPr/>
        </p:nvSpPr>
        <p:spPr>
          <a:xfrm>
            <a:off x="5220072" y="6309320"/>
            <a:ext cx="3284874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Century Schoolbook" pitchFamily="18" charset="0"/>
              </a:rPr>
              <a:t>The wet mount's fast results </a:t>
            </a:r>
            <a:endParaRPr lang="en-US" dirty="0">
              <a:solidFill>
                <a:srgbClr val="FFFF00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3568" y="4941168"/>
            <a:ext cx="7488832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rgbClr val="FFFF00"/>
                </a:solidFill>
                <a:latin typeface="Century Schoolbook" pitchFamily="18" charset="0"/>
              </a:rPr>
              <a:t>Culture is considered the gold standard for the diagnosis of </a:t>
            </a:r>
            <a:r>
              <a:rPr lang="en-US" sz="2000" dirty="0" err="1" smtClean="0">
                <a:solidFill>
                  <a:srgbClr val="FFFF00"/>
                </a:solidFill>
                <a:latin typeface="Century Schoolbook" pitchFamily="18" charset="0"/>
              </a:rPr>
              <a:t>trichomoniasis</a:t>
            </a:r>
            <a:r>
              <a:rPr lang="en-US" sz="2000" dirty="0" smtClean="0">
                <a:solidFill>
                  <a:srgbClr val="FFFF00"/>
                </a:solidFill>
                <a:latin typeface="Century Schoolbook" pitchFamily="18" charset="0"/>
              </a:rPr>
              <a:t>. Its disadvantages include cost and prolonged time before diagnosis</a:t>
            </a:r>
            <a:endParaRPr lang="en-US" sz="2000" dirty="0">
              <a:solidFill>
                <a:srgbClr val="FFFF00"/>
              </a:solidFill>
              <a:latin typeface="Century Schoolbook" pitchFamily="18" charset="0"/>
            </a:endParaRPr>
          </a:p>
        </p:txBody>
      </p:sp>
      <p:pic>
        <p:nvPicPr>
          <p:cNvPr id="1026" name="Picture 2" descr="Ameboid trichomonad on vaginal epithelial ce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32656"/>
            <a:ext cx="5184576" cy="446449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57200" y="457200"/>
            <a:ext cx="8229600" cy="1371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>Management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628800"/>
            <a:ext cx="8291264" cy="489654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800" dirty="0" smtClean="0">
                <a:solidFill>
                  <a:srgbClr val="FFC000"/>
                </a:solidFill>
                <a:latin typeface="Century Schoolbook" pitchFamily="18" charset="0"/>
              </a:rPr>
              <a:t>C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onfirm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 the diagnosis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Wet preparation (miss 30%)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Culture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Gram Stain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Confirm all current sexual partners treated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800" dirty="0" smtClean="0">
                <a:solidFill>
                  <a:srgbClr val="FFC000"/>
                </a:solidFill>
                <a:latin typeface="Century Schoolbook" pitchFamily="18" charset="0"/>
              </a:rPr>
              <a:t>O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ral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metronidazole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500 mg bid for 7 days</a:t>
            </a:r>
          </a:p>
          <a:p>
            <a:pPr marL="1143000" marR="0" lvl="2" indent="-2286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2 g daily for 3-5 days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If Rx failure -Consultation with experts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Susceptibility testing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Higher dose of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metronidazole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Alternative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Tinidazole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251520" y="1916832"/>
            <a:ext cx="4419600" cy="4525963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Lactobacillus acidophilus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Gardnerella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vaginalis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Mycoplasma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hominis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Mobiluncus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species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Anaerobes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Bacteroides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(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Porphyromonas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)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Peptostreptococcus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Fusobacterium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Prevotella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79512" y="260648"/>
            <a:ext cx="6192688" cy="1268760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Bacterial Vaginosis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1" i="1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/>
            </a:r>
            <a:br>
              <a:rPr kumimoji="0" lang="en-US" sz="6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</a:b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4860032" y="1916832"/>
            <a:ext cx="4104456" cy="453650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</a:rPr>
              <a:t>Lactobacilli </a:t>
            </a:r>
          </a:p>
          <a:p>
            <a:pPr lvl="1"/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</a:rPr>
              <a:t>Compete with other microorganisms for adherence to epithelial cells </a:t>
            </a:r>
          </a:p>
          <a:p>
            <a:pPr lvl="1"/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</a:rPr>
              <a:t>Produce antimicrobial compounds such as organic acids (which lower the vaginal pH) hydrogen peroxide, and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</a:rPr>
              <a:t>bacteriocin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</a:rPr>
              <a:t>-like substances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179512" y="1052736"/>
            <a:ext cx="2808312" cy="639762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</a:rPr>
              <a:t>Floral imbalance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1" name="Picture 4" descr="lactobac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04248" y="0"/>
            <a:ext cx="2114872" cy="1764432"/>
          </a:xfr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  <p:pic>
        <p:nvPicPr>
          <p:cNvPr id="12" name="Picture 8" descr="lactoba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716016" y="0"/>
            <a:ext cx="2151856" cy="1772816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pathog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8458200" cy="6400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79512" y="1412776"/>
            <a:ext cx="4824536" cy="50292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Marked reduction in lactobacillus 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Decreased hydrogen peroxide production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Polymicrobial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superficial infection:  overgrowth of G. </a:t>
            </a: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vaginalis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and anaerobic bacteria 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Lactobacilli predominate after </a:t>
            </a: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metronidazole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treatment 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274638"/>
            <a:ext cx="8075240" cy="99412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sng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Pathogenesis</a:t>
            </a:r>
            <a:endParaRPr kumimoji="0" lang="en-US" sz="4400" b="1" i="1" u="sng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4" name="Picture 8" descr="lactoba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148064" y="1484784"/>
            <a:ext cx="3810000" cy="2727896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323528" y="1196752"/>
            <a:ext cx="7010400" cy="53522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dirty="0" smtClean="0">
                <a:latin typeface="Century Schoolbook" pitchFamily="18" charset="0"/>
              </a:rPr>
              <a:t>The most common vaginal infection in women of childbearing age-</a:t>
            </a:r>
            <a:r>
              <a:rPr lang="en-US" sz="2400" dirty="0" smtClean="0"/>
              <a:t>29% </a:t>
            </a:r>
            <a:endParaRPr lang="en-US" sz="2400" dirty="0" smtClean="0">
              <a:latin typeface="Century Schoolbook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Risk factors 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Multiple or new sexual partners 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(sexual activity alteration of vaginal pH)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Early age of first sexual intercourse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Douching 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Cigarette smoking </a:t>
            </a:r>
            <a:endParaRPr kumimoji="0" lang="en-US" sz="1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Use of IUD </a:t>
            </a:r>
            <a:endParaRPr kumimoji="0" lang="en-US" sz="1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	*Although sexual activity is a risk factor for the infection, bacterial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vaginosis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can occur in women who have never had vaginal intercourse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	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3" name="Picture 4" descr="Clue ce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192835" y="0"/>
            <a:ext cx="1951165" cy="1628799"/>
          </a:xfrm>
          <a:prstGeom prst="rect">
            <a:avLst/>
          </a:prstGeom>
          <a:noFill/>
          <a:ln/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274638"/>
            <a:ext cx="5698976" cy="1143000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Epidemiology</a:t>
            </a:r>
            <a:endParaRPr kumimoji="0" lang="en-US" sz="4400" b="1" i="1" u="sng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395536" y="0"/>
            <a:ext cx="8229600" cy="1371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5"/>
          <p:cNvSpPr txBox="1">
            <a:spLocks noChangeArrowheads="1"/>
          </p:cNvSpPr>
          <p:nvPr/>
        </p:nvSpPr>
        <p:spPr>
          <a:xfrm>
            <a:off x="251520" y="1124744"/>
            <a:ext cx="4536504" cy="554461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Most cases (50-75%)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Homogenous grey vaginal discharge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Dysuria and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</a:rPr>
              <a:t>dyspareunia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 rare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Pruritus and inflammation are absent </a:t>
            </a:r>
            <a:endParaRPr kumimoji="0" lang="en-US" sz="24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Fishy vaginal discharge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During menstruation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After intercourse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Minimal itching or irritation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Century Schoolbook" pitchFamily="18" charset="0"/>
                <a:cs typeface="Times New Roman" pitchFamily="18" charset="0"/>
              </a:rPr>
              <a:t>Absence of inflammation is the basis of the term "</a:t>
            </a:r>
            <a:r>
              <a:rPr lang="en-US" sz="2400" dirty="0" err="1" smtClean="0">
                <a:solidFill>
                  <a:schemeClr val="bg1"/>
                </a:solidFill>
                <a:latin typeface="Century Schoolbook" pitchFamily="18" charset="0"/>
                <a:cs typeface="Times New Roman" pitchFamily="18" charset="0"/>
              </a:rPr>
              <a:t>vaginosis</a:t>
            </a:r>
            <a:r>
              <a:rPr lang="en-US" sz="2400" dirty="0" smtClean="0">
                <a:solidFill>
                  <a:schemeClr val="bg1"/>
                </a:solidFill>
                <a:latin typeface="Century Schoolbook" pitchFamily="18" charset="0"/>
                <a:cs typeface="Times New Roman" pitchFamily="18" charset="0"/>
              </a:rPr>
              <a:t>" rather than </a:t>
            </a:r>
            <a:r>
              <a:rPr lang="en-US" sz="2400" dirty="0" err="1" smtClean="0">
                <a:solidFill>
                  <a:schemeClr val="bg1"/>
                </a:solidFill>
                <a:latin typeface="Century Schoolbook" pitchFamily="18" charset="0"/>
                <a:cs typeface="Times New Roman" pitchFamily="18" charset="0"/>
              </a:rPr>
              <a:t>vaginitis</a:t>
            </a:r>
            <a:r>
              <a:rPr lang="en-US" sz="2800" dirty="0" smtClean="0">
                <a:solidFill>
                  <a:schemeClr val="bg1"/>
                </a:solidFill>
                <a:latin typeface="Century Schoolbook" pitchFamily="18" charset="0"/>
                <a:cs typeface="Times New Roman" pitchFamily="18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</p:txBody>
      </p:sp>
      <p:pic>
        <p:nvPicPr>
          <p:cNvPr id="4" name="Picture 9" descr="103FF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124744"/>
            <a:ext cx="4110608" cy="288734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sng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Clinical Features</a:t>
            </a:r>
            <a:endParaRPr kumimoji="0" lang="en-US" sz="4400" b="1" i="1" u="sng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11" name="Picture 4" descr="BV D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860032" y="3789040"/>
            <a:ext cx="4104456" cy="2871341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457200" y="1142984"/>
            <a:ext cx="8229600" cy="498317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numCol="2">
            <a:normAutofit fontScale="850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OB complication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Preterm delivery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Premature rupture of membranes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Amniotic fluid infection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Chrorioamnionitis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ootlight MT Light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Postpartum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endometritis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ootlight MT Light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Premature labor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Low birth weight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ootlight MT Light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ootlight MT Light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GYN Complication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Pelvic inflammatory disease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Postabortal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 pelvic inflammatory disease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Posthysterectomy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 infections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Mucopurulent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cervicitis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ootlight MT Light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Endometritis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ootlight MT Light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Increased risk of HIV/STD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475656" y="260648"/>
            <a:ext cx="5112568" cy="936104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ntique Olive" pitchFamily="34" charset="0"/>
                <a:ea typeface="+mj-ea"/>
                <a:cs typeface="+mj-cs"/>
              </a:rPr>
              <a:t>BV complications</a:t>
            </a:r>
            <a:r>
              <a:rPr kumimoji="0" lang="en-US" sz="14400" b="0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ntique Olive" pitchFamily="34" charset="0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Simple, inexpensive, office-based tests were underutilized.</a:t>
            </a:r>
          </a:p>
          <a:p>
            <a:pPr marL="722313" marR="0" lvl="0" indent="-2730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  Microscopy</a:t>
            </a:r>
          </a:p>
          <a:p>
            <a:pPr marL="722313" marR="0" lvl="0" indent="-2730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 pH measurement</a:t>
            </a:r>
          </a:p>
          <a:p>
            <a:pPr marL="722313" marR="0" lvl="0" indent="-2730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Whiff amine test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ntique Olive" pitchFamily="34" charset="0"/>
                <a:ea typeface="+mj-ea"/>
                <a:cs typeface="+mj-cs"/>
              </a:rPr>
              <a:t>OFFICE-BASED TESTS FOR</a:t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ntique Olive" pitchFamily="34" charset="0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ntique Olive" pitchFamily="34" charset="0"/>
                <a:ea typeface="+mj-ea"/>
                <a:cs typeface="+mj-cs"/>
              </a:rPr>
              <a:t>VAGINITIS ARE UNDERUTLIZED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ntique Olive" pitchFamily="34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57200" y="457200"/>
            <a:ext cx="8229600" cy="1371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>Abnormal vaginal secretion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11560" y="1556792"/>
            <a:ext cx="8136904" cy="48245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Normal physiological vaginal secretion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Vaginal infection</a:t>
            </a:r>
          </a:p>
          <a:p>
            <a:pPr marL="1143000" marR="0" lvl="2" indent="-2286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Trichimoniasis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1143000" marR="0" lvl="2" indent="-2286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Vulvovaginitis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candiasis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1143000" marR="0" lvl="2" indent="-2286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Bacterial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vaginnosis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Desquamative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 inflammatory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vaginitis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Cervicitis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 </a:t>
            </a:r>
          </a:p>
          <a:p>
            <a:pPr marL="1143000" marR="0" lvl="2" indent="-2286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Infectious</a:t>
            </a:r>
          </a:p>
          <a:p>
            <a:pPr marL="1143000" marR="0" lvl="2" indent="-2286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Noninfectious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Esterogen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 deficiency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457200" y="1556792"/>
            <a:ext cx="8229600" cy="456937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Clinical diagnosis.</a:t>
            </a:r>
          </a:p>
          <a:p>
            <a:pPr marL="817563" marR="0" lvl="0" indent="-2730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3 out of 4 of these criteria.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_____________________________________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ootlight MT Light" pitchFamily="18" charset="0"/>
              <a:ea typeface="+mn-ea"/>
              <a:cs typeface="+mn-cs"/>
            </a:endParaRPr>
          </a:p>
          <a:p>
            <a:pPr marL="69723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PH greater than 4.5</a:t>
            </a:r>
          </a:p>
          <a:p>
            <a:pPr marL="69723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Positive Whiff test </a:t>
            </a:r>
          </a:p>
          <a:p>
            <a:pPr marL="69723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Any clue cells </a:t>
            </a:r>
          </a:p>
          <a:p>
            <a:pPr marL="69723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Homogenous discharge.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ootlight MT Light" pitchFamily="18" charset="0"/>
              <a:ea typeface="+mn-ea"/>
              <a:cs typeface="+mn-cs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260648"/>
            <a:ext cx="8229600" cy="1224136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CLINICAL DIAGNOSIS OF</a:t>
            </a:r>
            <a:b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BV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3832" t="30936" r="2648"/>
          <a:stretch>
            <a:fillRect/>
          </a:stretch>
        </p:blipFill>
        <p:spPr bwMode="auto">
          <a:xfrm>
            <a:off x="571472" y="1571612"/>
            <a:ext cx="792961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Gram Stain Diagnosis (cont.)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8567" t="30936" r="7383" b="7506"/>
          <a:stretch>
            <a:fillRect/>
          </a:stretch>
        </p:blipFill>
        <p:spPr bwMode="auto">
          <a:xfrm>
            <a:off x="642910" y="1571612"/>
            <a:ext cx="7929618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Normal vaginal gram stain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5016" t="32514" r="5015"/>
          <a:stretch>
            <a:fillRect/>
          </a:stretch>
        </p:blipFill>
        <p:spPr bwMode="auto">
          <a:xfrm>
            <a:off x="571472" y="1571612"/>
            <a:ext cx="8072494" cy="4554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BV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Sample of vaginal secretions are placed in a test tube with 10% KOH.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ootlight MT Light" pitchFamily="18" charset="0"/>
                <a:ea typeface="+mn-ea"/>
                <a:cs typeface="+mn-cs"/>
              </a:rPr>
              <a:t>KOH alkalizes amines produced by anaerobic bacteria-results in a sharp "fishy odor"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ootlight MT Light" pitchFamily="18" charset="0"/>
              <a:ea typeface="+mn-ea"/>
              <a:cs typeface="+mn-cs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KOH "WHIFF" TEST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67544" y="0"/>
            <a:ext cx="8229600" cy="92211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Diagnostic Methods</a:t>
            </a:r>
            <a:endParaRPr kumimoji="0" lang="en-US" sz="4400" b="1" i="1" u="sng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51520" y="908720"/>
            <a:ext cx="4883968" cy="594928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Clinical/Microscopic Criteria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Gram Stain (“Gold Standard”)</a:t>
            </a:r>
          </a:p>
          <a:p>
            <a:pPr lvl="1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Clue cells </a:t>
            </a:r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</a:rPr>
              <a:t>on saline wet mount of vaginal discharge (on &gt;20% cells)</a:t>
            </a:r>
          </a:p>
          <a:p>
            <a:pPr lvl="2"/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</a:rPr>
              <a:t>Bacteria adhered to epithelial cells; most reliable single indicator</a:t>
            </a:r>
          </a:p>
          <a:p>
            <a:pPr lvl="1"/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</a:rPr>
              <a:t>Vaginal pH &gt; 4.5 </a:t>
            </a:r>
            <a:endParaRPr kumimoji="0" lang="en-US" sz="2400" b="1" i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400" i="1" dirty="0" smtClean="0">
                <a:solidFill>
                  <a:schemeClr val="bg1"/>
                </a:solidFill>
                <a:latin typeface="Times New Roman" pitchFamily="18" charset="0"/>
              </a:rPr>
              <a:t>E</a:t>
            </a:r>
            <a:r>
              <a:rPr kumimoji="0" lang="en-US" sz="240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levated</a:t>
            </a:r>
            <a:r>
              <a:rPr kumimoji="0" lang="en-US" sz="240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pH and increased amine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Sensitivity 87%; Specificity 92%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*</a:t>
            </a:r>
            <a:r>
              <a:rPr kumimoji="0" lang="en-US" sz="240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Culture- poor predictive value for G. </a:t>
            </a:r>
            <a:r>
              <a:rPr kumimoji="0" lang="en-US" sz="240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vaginalis</a:t>
            </a:r>
            <a:r>
              <a:rPr kumimoji="0" lang="en-US" sz="240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as prevalent in healthy asymptomatic women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*</a:t>
            </a:r>
            <a:r>
              <a:rPr kumimoji="0" lang="en-US" sz="200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DNA probes- expensive, poor predictive value alone </a:t>
            </a:r>
            <a:endParaRPr kumimoji="0" lang="en-US" sz="2400" i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800" b="1" i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7" name="Picture 15" descr="Clue cell ww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220072" y="908720"/>
            <a:ext cx="3672408" cy="1765870"/>
          </a:xfrm>
          <a:prstGeom prst="rect">
            <a:avLst/>
          </a:prstGeom>
          <a:noFill/>
          <a:ln/>
        </p:spPr>
      </p:pic>
      <p:pic>
        <p:nvPicPr>
          <p:cNvPr id="8" name="Picture 15" descr="Clue ce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220072" y="2636912"/>
            <a:ext cx="3672408" cy="2636912"/>
          </a:xfrm>
          <a:prstGeom prst="rect">
            <a:avLst/>
          </a:prstGeom>
          <a:noFill/>
          <a:ln/>
        </p:spPr>
      </p:pic>
      <p:pic>
        <p:nvPicPr>
          <p:cNvPr id="9" name="Picture 20" descr="P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5229200"/>
            <a:ext cx="3672408" cy="162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1" u="sng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Diagnosis</a:t>
            </a:r>
            <a:r>
              <a:rPr kumimoji="0" lang="en-US" sz="4400" b="1" i="1" u="sng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by Gram Stain</a:t>
            </a:r>
            <a:endParaRPr kumimoji="0" lang="en-US" sz="4400" b="1" i="1" u="sng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3" name="Picture 5" descr="gram_s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484784"/>
            <a:ext cx="6215608" cy="4824536"/>
          </a:xfrm>
          <a:prstGeom prst="rect">
            <a:avLst/>
          </a:prstGeom>
          <a:noFill/>
        </p:spPr>
      </p:pic>
      <p:pic>
        <p:nvPicPr>
          <p:cNvPr id="4" name="Picture 7" descr="gram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1484784"/>
            <a:ext cx="2487488" cy="2241550"/>
          </a:xfrm>
          <a:prstGeom prst="rect">
            <a:avLst/>
          </a:prstGeom>
          <a:noFill/>
        </p:spPr>
      </p:pic>
      <p:pic>
        <p:nvPicPr>
          <p:cNvPr id="5" name="Picture 9" descr="gram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3861048"/>
            <a:ext cx="2399184" cy="2206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sng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Treatment Recommendations</a:t>
            </a:r>
            <a:endParaRPr kumimoji="0" lang="en-US" sz="4400" b="1" i="1" u="sng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228600" y="1196752"/>
            <a:ext cx="8519864" cy="51845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Oral </a:t>
            </a: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metronidazole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500 mg bid x 7 days </a:t>
            </a:r>
            <a:r>
              <a:rPr kumimoji="0" lang="en-US" sz="2800" b="1" i="1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($5)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84-96% cure rate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Single dose therapy (2g) may be less effective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Oral </a:t>
            </a: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Clindamycin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300 mg bid x 7 days </a:t>
            </a:r>
            <a:r>
              <a:rPr kumimoji="0" lang="en-US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($28)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Less effective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Topical treatments (higher recurrence rates)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Metronidazole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gel (0.75%) 5 g PV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qhs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x 5 days </a:t>
            </a:r>
            <a:r>
              <a:rPr kumimoji="0" lang="en-US" sz="2400" b="1" i="1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($30)</a:t>
            </a:r>
          </a:p>
          <a:p>
            <a:pPr marL="1143000" marR="0" lvl="2" indent="-2286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70-80% cure rate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Clindamycin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cream (2%) 5 g PV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qhs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x 7 days </a:t>
            </a:r>
            <a:r>
              <a:rPr kumimoji="0" lang="en-US" sz="2400" b="1" i="1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($31)</a:t>
            </a:r>
          </a:p>
          <a:p>
            <a:pPr marL="1143000" marR="0" lvl="2" indent="-2286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Less effective </a:t>
            </a:r>
          </a:p>
          <a:p>
            <a:pPr marL="1143000" marR="0" lvl="2" indent="-2286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May lead to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Clindamycin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resistant anaerobic bacteria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57200" y="457200"/>
            <a:ext cx="8229600" cy="109959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>Specimen Obtained during gynecological examination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916832"/>
            <a:ext cx="8219256" cy="453650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Vaginal secretion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PH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Saline wet preparation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KOH wet preparation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Cervical cultural and non cultural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GC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C.trachomatis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Vaginal culture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Candida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Trichomonas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vaginalis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Cervical cytological examination if not documented within previous 12 months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5"/>
          <p:cNvSpPr>
            <a:spLocks noChangeArrowheads="1" noChangeShapeType="1" noTextEdit="1"/>
          </p:cNvSpPr>
          <p:nvPr/>
        </p:nvSpPr>
        <p:spPr bwMode="auto">
          <a:xfrm>
            <a:off x="381000" y="381000"/>
            <a:ext cx="82296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 pitchFamily="18" charset="0"/>
              </a:rPr>
              <a:t>Routine bacterial cultures </a:t>
            </a:r>
          </a:p>
          <a:p>
            <a:pPr algn="ctr"/>
            <a:r>
              <a:rPr lang="en-US" sz="24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eorgia" pitchFamily="18" charset="0"/>
              </a:rPr>
              <a:t>not helpful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23528" y="1916832"/>
            <a:ext cx="8363272" cy="4752528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Routine NOT helpful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FF00"/>
                </a:solidFill>
                <a:latin typeface="Century Schoolbook" pitchFamily="18" charset="0"/>
              </a:rPr>
              <a:t>Wet mount-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FFFF00"/>
                </a:solidFill>
                <a:latin typeface="Century Schoolbook" pitchFamily="18" charset="0"/>
              </a:rPr>
              <a:t>60% sensitive </a:t>
            </a:r>
            <a:r>
              <a:rPr lang="en-US" sz="2400" dirty="0" smtClean="0">
                <a:solidFill>
                  <a:srgbClr val="FF0000"/>
                </a:solidFill>
                <a:latin typeface="Century Schoolbook" pitchFamily="18" charset="0"/>
              </a:rPr>
              <a:t>(Trichomoniasis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,</a:t>
            </a:r>
            <a:r>
              <a:rPr lang="en-US" sz="2400" dirty="0" smtClean="0">
                <a:solidFill>
                  <a:srgbClr val="FF0000"/>
                </a:solidFill>
                <a:latin typeface="Century Schoolbook" pitchFamily="18" charset="0"/>
              </a:rPr>
              <a:t>BV )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noProof="0" dirty="0" smtClean="0">
                <a:solidFill>
                  <a:srgbClr val="FFFF00"/>
                </a:solidFill>
                <a:latin typeface="Century Schoolbook" pitchFamily="18" charset="0"/>
              </a:rPr>
              <a:t>A</a:t>
            </a:r>
            <a:r>
              <a:rPr lang="en-US" sz="2400" dirty="0" err="1" smtClean="0">
                <a:solidFill>
                  <a:srgbClr val="FFFF00"/>
                </a:solidFill>
                <a:latin typeface="Century Schoolbook" pitchFamily="18" charset="0"/>
              </a:rPr>
              <a:t>bnormal</a:t>
            </a:r>
            <a:r>
              <a:rPr lang="en-US" sz="2400" dirty="0" smtClean="0">
                <a:solidFill>
                  <a:srgbClr val="FFFF00"/>
                </a:solidFill>
                <a:latin typeface="Century Schoolbook" pitchFamily="18" charset="0"/>
              </a:rPr>
              <a:t> or foul odor using a (KOH) "whiff test,"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The Gram stain is useful to diagnose BV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Using the Nugent scoring system 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 A wet mount+ a yeast culture and </a:t>
            </a:r>
            <a:r>
              <a:rPr kumimoji="0" lang="en-US" sz="24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Trichomonas</a:t>
            </a:r>
            <a:r>
              <a:rPr kumimoji="0" lang="en-US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culture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Recommended tests to diagnose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vaginitis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. 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Performing only a wet mount, without yeast or </a:t>
            </a:r>
            <a:r>
              <a:rPr kumimoji="0" lang="en-US" sz="24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Trichomonas</a:t>
            </a:r>
            <a:r>
              <a:rPr kumimoji="0" lang="en-US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culture, 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50% of either of these agents of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vaginitis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 will be missed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A sensitive DNA probe assay is available 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Combines the detection of yeasts,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Trichomonas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and G.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vaginalis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as a marker for BV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57200" y="457200"/>
            <a:ext cx="8229600" cy="1371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>History &amp; symptoms of </a:t>
            </a:r>
            <a:r>
              <a:rPr kumimoji="0" lang="en-US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>valvovaginitis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> 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23528" y="1988840"/>
            <a:ext cx="4038600" cy="46805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General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gyneclogical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 history( age Neonatal ,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pregnancy,prepubescent,atrophic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 post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menop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)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Century Schoolbook" pitchFamily="18" charset="0"/>
              </a:rPr>
              <a:t>O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nset,,Esterogen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 depletion)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Menstrual history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Pregnancy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Sexual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Hx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Contraception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Sexual relationship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Prior infection</a:t>
            </a: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4499992" y="1981200"/>
            <a:ext cx="4392488" cy="468816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General medical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Hx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Allergies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DM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Malignancies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Immunodeficiecy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Medication OCP&lt;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steroids,duches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Symptoms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Discharge(quality scanty)physiological OCP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Oder(BV,FB,EV fistula)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Valvular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disconfort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(HSV)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Dyspareunia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Abdominal pain (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tricho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) PID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57200" y="457200"/>
            <a:ext cx="8229600" cy="1371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>Examination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981200"/>
            <a:ext cx="4038600" cy="404008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Breast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Adequate illumination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Magnification if possible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Give a patient mirror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Inspect external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genetalia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Lesions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Erythema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Vaginal mucosa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Erythema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Lesion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Secretion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4572000" y="1988840"/>
            <a:ext cx="4038600" cy="404008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Examination of cervix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Ectropion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Lesions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Erythema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Endocervical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 secretion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Collect cervical and vaginal specimen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Schoolbook" pitchFamily="18" charset="0"/>
              </a:rPr>
              <a:t>Bimanual examination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 txBox="1">
            <a:spLocks noChangeArrowheads="1"/>
          </p:cNvSpPr>
          <p:nvPr/>
        </p:nvSpPr>
        <p:spPr>
          <a:xfrm>
            <a:off x="457200" y="1981200"/>
            <a:ext cx="4038600" cy="396808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Desquamated vaginal epithelial cell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Lactobacilli dominate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PH 3.5 to 4.6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Oderless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No itching or irritation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Deonot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 soil underclothing1 </a:t>
            </a:r>
          </a:p>
        </p:txBody>
      </p:sp>
      <p:pic>
        <p:nvPicPr>
          <p:cNvPr id="3" name="Picture 7" descr="103FF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981200"/>
            <a:ext cx="40132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457200" y="457200"/>
            <a:ext cx="8229600" cy="1371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>Characteristic of normal vaginal secretion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457200" y="457200"/>
            <a:ext cx="8229600" cy="1371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>The human vagina 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4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556792"/>
            <a:ext cx="4038600" cy="5072608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Lined with 25 layers of epithelium cells.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Separation of microbial pathogens from the normal genital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microbs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. </a:t>
            </a:r>
          </a:p>
        </p:txBody>
      </p:sp>
      <p:pic>
        <p:nvPicPr>
          <p:cNvPr id="4" name="Picture 6" descr="103FF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657600"/>
            <a:ext cx="40386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4648200" y="1556792"/>
            <a:ext cx="4038600" cy="4996408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Schoolbook" pitchFamily="18" charset="0"/>
              </a:rPr>
              <a:t>Lactobacilli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Corynebacterium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spp.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Gardnerella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vaginalis</a:t>
            </a:r>
            <a:endParaRPr kumimoji="0" lang="en-US" sz="2000" b="0" i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Schoolbook" pitchFamily="18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coagulase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-negative staphylococci, 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Staphylococcus aureus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Streptococcus </a:t>
            </a: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agalactiae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Enterococcus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spp.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Escherichia coli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Anaerobes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Schoolbook" pitchFamily="18" charset="0"/>
              </a:rPr>
              <a:t>Yeasts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103FF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692696"/>
            <a:ext cx="6768752" cy="5085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699792" y="6165304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latin typeface="Century Schoolbook" pitchFamily="18" charset="0"/>
              </a:rPr>
              <a:t>Vaginal PH examination </a:t>
            </a:r>
            <a:endParaRPr lang="en-US" sz="2400" dirty="0">
              <a:solidFill>
                <a:srgbClr val="FFFF00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Dr.Fauzia\My Documents\My Pictures\difference-yeast-infection-bladder-infection-200X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692696"/>
            <a:ext cx="5760640" cy="532859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2822</TotalTime>
  <Words>1315</Words>
  <Application>Microsoft Office PowerPoint</Application>
  <PresentationFormat>On-screen Show (4:3)</PresentationFormat>
  <Paragraphs>353</Paragraphs>
  <Slides>39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Office Theme</vt:lpstr>
      <vt:lpstr>Candida infection  Tricpmonas vaginalis Bacterial vaginosis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Candida infections yeast infection  moniliasis</vt:lpstr>
      <vt:lpstr>PowerPoint Presentation</vt:lpstr>
      <vt:lpstr>Candidal vulvovaginitis  vaginal thrush</vt:lpstr>
      <vt:lpstr>PowerPoint Presentation</vt:lpstr>
      <vt:lpstr>Symptoms</vt:lpstr>
      <vt:lpstr>Types of candidal vulvovaginitis</vt:lpstr>
      <vt:lpstr>Diagnosis </vt:lpstr>
      <vt:lpstr>PowerPoint Presentation</vt:lpstr>
      <vt:lpstr>Treatment</vt:lpstr>
      <vt:lpstr>Treatment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Candida infection  Tricpmonas vaginalis Bacterial vaginosis</dc:title>
  <dc:creator>Dr.Fauzia</dc:creator>
  <cp:lastModifiedBy>3422</cp:lastModifiedBy>
  <cp:revision>4</cp:revision>
  <dcterms:created xsi:type="dcterms:W3CDTF">2011-02-06T08:40:40Z</dcterms:created>
  <dcterms:modified xsi:type="dcterms:W3CDTF">2013-04-14T06:56:00Z</dcterms:modified>
</cp:coreProperties>
</file>