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4"/>
  </p:notesMasterIdLst>
  <p:sldIdLst>
    <p:sldId id="295" r:id="rId2"/>
    <p:sldId id="400" r:id="rId3"/>
    <p:sldId id="401" r:id="rId4"/>
    <p:sldId id="361" r:id="rId5"/>
    <p:sldId id="422" r:id="rId6"/>
    <p:sldId id="394" r:id="rId7"/>
    <p:sldId id="413" r:id="rId8"/>
    <p:sldId id="414" r:id="rId9"/>
    <p:sldId id="410" r:id="rId10"/>
    <p:sldId id="366" r:id="rId11"/>
    <p:sldId id="296" r:id="rId12"/>
    <p:sldId id="297" r:id="rId13"/>
    <p:sldId id="424" r:id="rId14"/>
    <p:sldId id="262" r:id="rId15"/>
    <p:sldId id="417" r:id="rId16"/>
    <p:sldId id="419" r:id="rId17"/>
    <p:sldId id="416" r:id="rId18"/>
    <p:sldId id="396" r:id="rId19"/>
    <p:sldId id="420" r:id="rId20"/>
    <p:sldId id="423" r:id="rId21"/>
    <p:sldId id="397" r:id="rId22"/>
    <p:sldId id="398" r:id="rId23"/>
    <p:sldId id="399" r:id="rId24"/>
    <p:sldId id="404" r:id="rId25"/>
    <p:sldId id="393" r:id="rId26"/>
    <p:sldId id="407" r:id="rId27"/>
    <p:sldId id="408" r:id="rId28"/>
    <p:sldId id="405" r:id="rId29"/>
    <p:sldId id="412" r:id="rId30"/>
    <p:sldId id="259" r:id="rId31"/>
    <p:sldId id="403" r:id="rId32"/>
    <p:sldId id="406" r:id="rId33"/>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p:scale>
          <a:sx n="45" d="100"/>
          <a:sy n="45" d="100"/>
        </p:scale>
        <p:origin x="-2094" y="-59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slide" Target="slides/slide7.xml"/><Relationship Id="rId1" Type="http://schemas.openxmlformats.org/officeDocument/2006/relationships/slide" Target="slides/slide2.xml"/><Relationship Id="rId6" Type="http://schemas.openxmlformats.org/officeDocument/2006/relationships/slide" Target="slides/slide31.xml"/><Relationship Id="rId5" Type="http://schemas.openxmlformats.org/officeDocument/2006/relationships/slide" Target="slides/slide29.xml"/><Relationship Id="rId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US"/>
          </a:p>
        </p:txBody>
      </p:sp>
      <p:sp>
        <p:nvSpPr>
          <p:cNvPr id="44035"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ea typeface="+mn-ea"/>
              </a:defRPr>
            </a:lvl1pPr>
          </a:lstStyle>
          <a:p>
            <a:pPr>
              <a:defRPr/>
            </a:pPr>
            <a:endParaRPr lang="en-CA"/>
          </a:p>
        </p:txBody>
      </p:sp>
      <p:sp>
        <p:nvSpPr>
          <p:cNvPr id="3482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4038"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US"/>
          </a:p>
        </p:txBody>
      </p:sp>
      <p:sp>
        <p:nvSpPr>
          <p:cNvPr id="44039"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fld id="{F2C6DBD0-8868-4EB1-BCE7-437E9223E790}" type="slidenum">
              <a:rPr lang="ar-SA"/>
              <a:pPr>
                <a:defRPr/>
              </a:pPr>
              <a:t>‹#›</a:t>
            </a:fld>
            <a:endParaRPr lang="en-CA"/>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A2FDEA03-6DF4-435E-85A3-CA6B807B4347}" type="slidenum">
              <a:rPr lang="ar-SA" smtClean="0"/>
              <a:pPr/>
              <a:t>11</a:t>
            </a:fld>
            <a:endParaRPr lang="en-CA" smtClean="0"/>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algn="l" rtl="0" eaLnBrk="1" hangingPunct="1"/>
            <a:r>
              <a:rPr lang="en-US" smtClean="0"/>
              <a:t>In healthy peoples monocytes exert normal phagocytic activity, antigen presentation and cytokine secretion upon stimulation with cytokine or microbial antigens. However, HIV infected patients the monocytes functions are impaired. So, we hypothesized that ………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BAB028-FFD9-4F8A-A0DE-4F4020DF376A}" type="slidenum">
              <a:rPr lang="ar-SA"/>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5BD968-B8CC-41D6-8E4D-E4E961F2E945}" type="slidenum">
              <a:rPr lang="ar-S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DC422F-597C-43A7-A2FB-F2337607BEEA}" type="slidenum">
              <a:rPr lang="ar-SA"/>
              <a:pPr>
                <a:defRPr/>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0B66628-D09B-409B-ABC9-683EE5C55EF6}" type="slidenum">
              <a:rPr lang="ar-SA"/>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80DCAC-A423-4161-BDEA-F8A6DB62BF7E}" type="slidenum">
              <a:rPr lang="ar-S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6E1B4E-C0D2-456E-8A85-16EB9BE8502B}" type="slidenum">
              <a:rPr lang="ar-S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FCAD21-0C42-44D4-9DF4-4C9EE4D1C81F}" type="slidenum">
              <a:rPr lang="ar-S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5558F9-3674-4D0B-8BAE-ECD4CCE1E43B}" type="slidenum">
              <a:rPr lang="ar-S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244BC02-CACB-421C-838F-EAEE73EB4F50}" type="slidenum">
              <a:rPr lang="ar-S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599944D-2BE3-4CEC-8861-79E944961387}" type="slidenum">
              <a:rPr lang="ar-S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A48CD2-7B24-4319-A33B-DDD630D6D5B3}" type="slidenum">
              <a:rPr lang="ar-S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A69D69-1936-450F-B3C4-D679316C720D}" type="slidenum">
              <a:rPr lang="ar-S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CA"/>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fld id="{B27E56BD-E759-42BD-99A7-80A966E2618B}" type="slidenum">
              <a:rPr lang="ar-S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1" eaLnBrk="0" fontAlgn="base" hangingPunct="0">
        <a:spcBef>
          <a:spcPct val="0"/>
        </a:spcBef>
        <a:spcAft>
          <a:spcPct val="0"/>
        </a:spcAft>
        <a:defRPr sz="4400">
          <a:solidFill>
            <a:schemeClr val="tx2"/>
          </a:solidFill>
          <a:latin typeface="+mj-lt"/>
          <a:ea typeface="Arial" charset="0"/>
          <a:cs typeface="+mj-cs"/>
        </a:defRPr>
      </a:lvl1pPr>
      <a:lvl2pPr algn="ctr" rtl="1" eaLnBrk="0" fontAlgn="base" hangingPunct="0">
        <a:spcBef>
          <a:spcPct val="0"/>
        </a:spcBef>
        <a:spcAft>
          <a:spcPct val="0"/>
        </a:spcAft>
        <a:defRPr sz="4400">
          <a:solidFill>
            <a:schemeClr val="tx2"/>
          </a:solidFill>
          <a:latin typeface="Arial" charset="0"/>
          <a:ea typeface="Arial" charset="0"/>
          <a:cs typeface="Arial" charset="0"/>
        </a:defRPr>
      </a:lvl2pPr>
      <a:lvl3pPr algn="ctr" rtl="1" eaLnBrk="0" fontAlgn="base" hangingPunct="0">
        <a:spcBef>
          <a:spcPct val="0"/>
        </a:spcBef>
        <a:spcAft>
          <a:spcPct val="0"/>
        </a:spcAft>
        <a:defRPr sz="4400">
          <a:solidFill>
            <a:schemeClr val="tx2"/>
          </a:solidFill>
          <a:latin typeface="Arial" charset="0"/>
          <a:ea typeface="Arial" charset="0"/>
          <a:cs typeface="Arial" charset="0"/>
        </a:defRPr>
      </a:lvl3pPr>
      <a:lvl4pPr algn="ctr" rtl="1" eaLnBrk="0" fontAlgn="base" hangingPunct="0">
        <a:spcBef>
          <a:spcPct val="0"/>
        </a:spcBef>
        <a:spcAft>
          <a:spcPct val="0"/>
        </a:spcAft>
        <a:defRPr sz="4400">
          <a:solidFill>
            <a:schemeClr val="tx2"/>
          </a:solidFill>
          <a:latin typeface="Arial" charset="0"/>
          <a:ea typeface="Arial" charset="0"/>
          <a:cs typeface="Arial" charset="0"/>
        </a:defRPr>
      </a:lvl4pPr>
      <a:lvl5pPr algn="ctr" rtl="1"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r" rtl="1"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r" rtl="1"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r" rtl="1"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r" rtl="1"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50000">
              <a:srgbClr val="000066"/>
            </a:gs>
            <a:gs pos="100000">
              <a:srgbClr val="000000"/>
            </a:gs>
          </a:gsLst>
          <a:lin ang="5400000" scaled="1"/>
        </a:grad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109788" y="3789363"/>
            <a:ext cx="4824412" cy="1630362"/>
          </a:xfrm>
          <a:prstGeom prst="rect">
            <a:avLst/>
          </a:prstGeom>
          <a:noFill/>
          <a:ln w="9525">
            <a:noFill/>
            <a:miter lim="800000"/>
            <a:headEnd/>
            <a:tailEnd/>
          </a:ln>
        </p:spPr>
        <p:txBody>
          <a:bodyPr>
            <a:spAutoFit/>
          </a:bodyPr>
          <a:lstStyle/>
          <a:p>
            <a:pPr algn="ctr" rtl="0">
              <a:spcBef>
                <a:spcPct val="50000"/>
              </a:spcBef>
            </a:pPr>
            <a:r>
              <a:rPr lang="en-US" sz="4000">
                <a:solidFill>
                  <a:schemeClr val="bg1"/>
                </a:solidFill>
                <a:latin typeface="Times New Roman" charset="0"/>
                <a:cs typeface="Times New Roman" charset="0"/>
              </a:rPr>
              <a:t>Dr. Mona Badr</a:t>
            </a:r>
          </a:p>
          <a:p>
            <a:pPr algn="ctr" rtl="0">
              <a:spcBef>
                <a:spcPct val="50000"/>
              </a:spcBef>
            </a:pPr>
            <a:r>
              <a:rPr lang="en-US" sz="4000">
                <a:solidFill>
                  <a:schemeClr val="bg1"/>
                </a:solidFill>
                <a:latin typeface="Times New Roman" charset="0"/>
                <a:cs typeface="Times New Roman" charset="0"/>
              </a:rPr>
              <a:t>Assistant Professor</a:t>
            </a:r>
          </a:p>
        </p:txBody>
      </p:sp>
      <p:sp>
        <p:nvSpPr>
          <p:cNvPr id="2051" name="Rectangle 3"/>
          <p:cNvSpPr>
            <a:spLocks noChangeArrowheads="1"/>
          </p:cNvSpPr>
          <p:nvPr/>
        </p:nvSpPr>
        <p:spPr bwMode="auto">
          <a:xfrm>
            <a:off x="242888" y="152400"/>
            <a:ext cx="8748712" cy="1676400"/>
          </a:xfrm>
          <a:prstGeom prst="rect">
            <a:avLst/>
          </a:prstGeom>
          <a:noFill/>
          <a:ln w="9525">
            <a:noFill/>
            <a:miter lim="800000"/>
            <a:headEnd/>
            <a:tailEnd/>
          </a:ln>
        </p:spPr>
        <p:txBody>
          <a:bodyPr anchor="ctr"/>
          <a:lstStyle/>
          <a:p>
            <a:pPr algn="ctr" rtl="0"/>
            <a:r>
              <a:rPr lang="en-US" sz="4800">
                <a:solidFill>
                  <a:srgbClr val="FFFF00"/>
                </a:solidFill>
                <a:latin typeface="Times New Roman" charset="0"/>
                <a:cs typeface="Times New Roman" charset="0"/>
              </a:rPr>
              <a:t>HIV &amp; AIDS </a:t>
            </a:r>
          </a:p>
        </p:txBody>
      </p:sp>
      <p:pic>
        <p:nvPicPr>
          <p:cNvPr id="2052" name="Picture 4"/>
          <p:cNvPicPr>
            <a:picLocks noChangeAspect="1"/>
          </p:cNvPicPr>
          <p:nvPr/>
        </p:nvPicPr>
        <p:blipFill>
          <a:blip r:embed="rId2"/>
          <a:srcRect/>
          <a:stretch>
            <a:fillRect/>
          </a:stretch>
        </p:blipFill>
        <p:spPr bwMode="auto">
          <a:xfrm>
            <a:off x="10044113" y="765175"/>
            <a:ext cx="2844800" cy="2844800"/>
          </a:xfrm>
          <a:prstGeom prst="rect">
            <a:avLst/>
          </a:prstGeom>
          <a:noFill/>
          <a:ln w="9525">
            <a:noFill/>
            <a:miter lim="800000"/>
            <a:headEnd/>
            <a:tailEnd/>
          </a:ln>
        </p:spPr>
      </p:pic>
      <p:sp>
        <p:nvSpPr>
          <p:cNvPr id="2053" name="Rectangle 5"/>
          <p:cNvSpPr>
            <a:spLocks noChangeArrowheads="1"/>
          </p:cNvSpPr>
          <p:nvPr/>
        </p:nvSpPr>
        <p:spPr bwMode="auto">
          <a:xfrm flipV="1">
            <a:off x="-4076700" y="0"/>
            <a:ext cx="1376362" cy="1169988"/>
          </a:xfrm>
          <a:prstGeom prst="rect">
            <a:avLst/>
          </a:prstGeom>
          <a:noFill/>
          <a:ln w="9525">
            <a:noFill/>
            <a:miter lim="800000"/>
            <a:headEnd/>
            <a:tailEnd/>
          </a:ln>
        </p:spPr>
        <p:txBody>
          <a:bodyPr>
            <a:spAutoFit/>
          </a:bodyPr>
          <a:lstStyle/>
          <a:p>
            <a:pPr algn="ctr"/>
            <a:r>
              <a:rPr lang="en-US" sz="1400">
                <a:solidFill>
                  <a:schemeClr val="bg1"/>
                </a:solidFill>
                <a:latin typeface="Times New Roman" charset="0"/>
              </a:rPr>
              <a:t>http://www.research.chop.edu/programs/johnsonlab/features/hiv_type_1.php</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323850" y="404813"/>
            <a:ext cx="8229600" cy="890587"/>
          </a:xfrm>
          <a:prstGeom prst="rect">
            <a:avLst/>
          </a:prstGeom>
          <a:noFill/>
          <a:ln w="9525">
            <a:noFill/>
            <a:miter lim="800000"/>
            <a:headEnd/>
            <a:tailEnd/>
          </a:ln>
        </p:spPr>
        <p:txBody>
          <a:bodyPr anchor="ctr"/>
          <a:lstStyle/>
          <a:p>
            <a:pPr algn="ctr" rtl="0"/>
            <a:r>
              <a:rPr lang="en-US" sz="4400">
                <a:solidFill>
                  <a:srgbClr val="FFFF00"/>
                </a:solidFill>
                <a:latin typeface="Times New Roman" charset="0"/>
                <a:cs typeface="Times New Roman" charset="0"/>
              </a:rPr>
              <a:t>Stages of HIV infection</a:t>
            </a:r>
          </a:p>
        </p:txBody>
      </p:sp>
      <p:sp>
        <p:nvSpPr>
          <p:cNvPr id="11267" name="Rectangle 3"/>
          <p:cNvSpPr txBox="1">
            <a:spLocks noChangeArrowheads="1"/>
          </p:cNvSpPr>
          <p:nvPr/>
        </p:nvSpPr>
        <p:spPr bwMode="auto">
          <a:xfrm>
            <a:off x="685800" y="5562600"/>
            <a:ext cx="7924800" cy="1066800"/>
          </a:xfrm>
          <a:prstGeom prst="rect">
            <a:avLst/>
          </a:prstGeom>
          <a:noFill/>
          <a:ln w="9525">
            <a:noFill/>
            <a:miter lim="800000"/>
            <a:headEnd/>
            <a:tailEnd/>
          </a:ln>
        </p:spPr>
        <p:txBody>
          <a:bodyPr/>
          <a:lstStyle/>
          <a:p>
            <a:pPr marL="342900" indent="-342900" algn="l" rtl="0">
              <a:spcBef>
                <a:spcPct val="20000"/>
              </a:spcBef>
              <a:buClr>
                <a:schemeClr val="bg1"/>
              </a:buClr>
            </a:pPr>
            <a:r>
              <a:rPr lang="en-US" sz="2600">
                <a:solidFill>
                  <a:schemeClr val="bg1"/>
                </a:solidFill>
                <a:latin typeface="Times New Roman" charset="0"/>
              </a:rPr>
              <a:t>	The course of HIV infection goes through 3 stages: Acute phase, Chronic phase, and AIDS.</a:t>
            </a:r>
          </a:p>
        </p:txBody>
      </p:sp>
      <p:pic>
        <p:nvPicPr>
          <p:cNvPr id="11268" name="Picture 3" descr="Hivtimecourse.gif"/>
          <p:cNvPicPr>
            <a:picLocks noChangeAspect="1"/>
          </p:cNvPicPr>
          <p:nvPr/>
        </p:nvPicPr>
        <p:blipFill>
          <a:blip r:embed="rId2"/>
          <a:srcRect/>
          <a:stretch>
            <a:fillRect/>
          </a:stretch>
        </p:blipFill>
        <p:spPr bwMode="auto">
          <a:xfrm>
            <a:off x="0" y="1268413"/>
            <a:ext cx="9144000" cy="432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74650" y="241300"/>
            <a:ext cx="8229600" cy="1027113"/>
          </a:xfrm>
          <a:noFill/>
        </p:spPr>
        <p:txBody>
          <a:bodyPr/>
          <a:lstStyle/>
          <a:p>
            <a:pPr algn="l" eaLnBrk="1" hangingPunct="1"/>
            <a:r>
              <a:rPr lang="en-US" smtClean="0">
                <a:solidFill>
                  <a:srgbClr val="FFFF00"/>
                </a:solidFill>
                <a:latin typeface="Times New Roman" charset="0"/>
                <a:cs typeface="Times New Roman" charset="0"/>
              </a:rPr>
              <a:t>Acute phase:</a:t>
            </a:r>
          </a:p>
        </p:txBody>
      </p:sp>
      <p:sp>
        <p:nvSpPr>
          <p:cNvPr id="12291" name="Rectangle 3"/>
          <p:cNvSpPr txBox="1">
            <a:spLocks noChangeArrowheads="1"/>
          </p:cNvSpPr>
          <p:nvPr/>
        </p:nvSpPr>
        <p:spPr bwMode="auto">
          <a:xfrm>
            <a:off x="76200" y="1600200"/>
            <a:ext cx="9067800" cy="4876800"/>
          </a:xfrm>
          <a:prstGeom prst="rect">
            <a:avLst/>
          </a:prstGeom>
          <a:noFill/>
          <a:ln w="9525">
            <a:noFill/>
            <a:miter lim="800000"/>
            <a:headEnd/>
            <a:tailEnd/>
          </a:ln>
        </p:spPr>
        <p:txBody>
          <a:bodyPr/>
          <a:lstStyle/>
          <a:p>
            <a:pPr marL="342900" indent="-342900" algn="l" rtl="0">
              <a:spcBef>
                <a:spcPct val="20000"/>
              </a:spcBef>
              <a:buClr>
                <a:schemeClr val="bg1"/>
              </a:buClr>
              <a:buFont typeface="Arial" charset="0"/>
              <a:buChar char="•"/>
            </a:pPr>
            <a:r>
              <a:rPr lang="en-US" sz="2600">
                <a:solidFill>
                  <a:schemeClr val="bg1"/>
                </a:solidFill>
                <a:latin typeface="Times New Roman" charset="0"/>
              </a:rPr>
              <a:t>Incubation period  (2-4 weeks)  and Lasts for about 12 weeks.</a:t>
            </a:r>
          </a:p>
          <a:p>
            <a:pPr marL="342900" indent="-342900" algn="l" rtl="0">
              <a:spcBef>
                <a:spcPct val="20000"/>
              </a:spcBef>
              <a:buClr>
                <a:schemeClr val="bg1"/>
              </a:buClr>
              <a:buFont typeface="Arial" charset="0"/>
              <a:buChar char="•"/>
            </a:pPr>
            <a:r>
              <a:rPr lang="en-US" sz="2600">
                <a:solidFill>
                  <a:schemeClr val="bg1"/>
                </a:solidFill>
                <a:latin typeface="Times New Roman" charset="0"/>
              </a:rPr>
              <a:t>Rapid viral replication (high viral load RNA  in the serum).</a:t>
            </a:r>
          </a:p>
          <a:p>
            <a:pPr marL="342900" indent="-342900" algn="l" rtl="0">
              <a:spcBef>
                <a:spcPct val="20000"/>
              </a:spcBef>
              <a:buClr>
                <a:schemeClr val="bg1"/>
              </a:buClr>
              <a:buFont typeface="Arial" charset="0"/>
              <a:buChar char="•"/>
            </a:pPr>
            <a:r>
              <a:rPr lang="en-US" sz="2600">
                <a:solidFill>
                  <a:schemeClr val="bg1"/>
                </a:solidFill>
                <a:latin typeface="Times New Roman" charset="0"/>
              </a:rPr>
              <a:t>Gradual decrease in CD4 cell count.</a:t>
            </a:r>
          </a:p>
          <a:p>
            <a:pPr marL="342900" indent="-342900" algn="l" rtl="0">
              <a:spcBef>
                <a:spcPct val="20000"/>
              </a:spcBef>
              <a:buClr>
                <a:schemeClr val="bg1"/>
              </a:buClr>
              <a:buFont typeface="Arial" charset="0"/>
              <a:buChar char="•"/>
            </a:pPr>
            <a:r>
              <a:rPr lang="en-US" sz="2600">
                <a:solidFill>
                  <a:schemeClr val="bg1"/>
                </a:solidFill>
                <a:latin typeface="Times New Roman" charset="0"/>
              </a:rPr>
              <a:t>25-65% of patients develop symptoms resemble infectious mononucleosis or Flu like syndrome (fever, headache, anorexia, fatigue, lymphadenopathy, &amp; skin rash).</a:t>
            </a:r>
          </a:p>
          <a:p>
            <a:pPr marL="342900" indent="-342900" algn="l" rtl="0">
              <a:spcBef>
                <a:spcPct val="20000"/>
              </a:spcBef>
              <a:buClr>
                <a:schemeClr val="bg1"/>
              </a:buClr>
              <a:buFont typeface="Arial" charset="0"/>
              <a:buChar char="•"/>
            </a:pPr>
            <a:r>
              <a:rPr lang="en-US" sz="2600">
                <a:solidFill>
                  <a:schemeClr val="bg1"/>
                </a:solidFill>
                <a:latin typeface="Times New Roman" charset="0"/>
              </a:rPr>
              <a:t>20% of patients may develop aseptic meningitis. </a:t>
            </a:r>
          </a:p>
        </p:txBody>
      </p:sp>
      <p:pic>
        <p:nvPicPr>
          <p:cNvPr id="12292" name="Picture 3" descr="Symptoms+of+acute+HIV+infection.png"/>
          <p:cNvPicPr>
            <a:picLocks noChangeAspect="1"/>
          </p:cNvPicPr>
          <p:nvPr/>
        </p:nvPicPr>
        <p:blipFill>
          <a:blip r:embed="rId3"/>
          <a:srcRect/>
          <a:stretch>
            <a:fillRect/>
          </a:stretch>
        </p:blipFill>
        <p:spPr bwMode="auto">
          <a:xfrm>
            <a:off x="9396413" y="1341438"/>
            <a:ext cx="35814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l" rtl="0" eaLnBrk="1" hangingPunct="1"/>
            <a:r>
              <a:rPr lang="en-US" sz="5400" b="1" u="sng" smtClean="0">
                <a:solidFill>
                  <a:srgbClr val="FFFF00"/>
                </a:solidFill>
                <a:latin typeface="Times New Roman" charset="0"/>
                <a:cs typeface="Times New Roman" charset="0"/>
              </a:rPr>
              <a:t>Chronic phase:</a:t>
            </a:r>
          </a:p>
        </p:txBody>
      </p:sp>
      <p:sp>
        <p:nvSpPr>
          <p:cNvPr id="13315" name="Rectangle 3"/>
          <p:cNvSpPr txBox="1">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lgn="l" rtl="0">
              <a:spcBef>
                <a:spcPct val="20000"/>
              </a:spcBef>
              <a:buClr>
                <a:schemeClr val="bg1"/>
              </a:buClr>
              <a:buFontTx/>
              <a:buChar char="•"/>
            </a:pPr>
            <a:r>
              <a:rPr lang="en-US" sz="3600">
                <a:solidFill>
                  <a:schemeClr val="bg1"/>
                </a:solidFill>
                <a:latin typeface="Times New Roman" charset="0"/>
              </a:rPr>
              <a:t>Lasts for about 10 yrs in adults.</a:t>
            </a:r>
          </a:p>
          <a:p>
            <a:pPr marL="342900" indent="-342900" algn="l" rtl="0">
              <a:spcBef>
                <a:spcPct val="20000"/>
              </a:spcBef>
              <a:buClr>
                <a:schemeClr val="bg1"/>
              </a:buClr>
              <a:buFontTx/>
              <a:buChar char="•"/>
            </a:pPr>
            <a:r>
              <a:rPr lang="en-US" sz="3600">
                <a:solidFill>
                  <a:schemeClr val="bg1"/>
                </a:solidFill>
                <a:latin typeface="Times New Roman" charset="0"/>
              </a:rPr>
              <a:t>Low viral load.</a:t>
            </a:r>
          </a:p>
          <a:p>
            <a:pPr marL="342900" indent="-342900" algn="l" rtl="0">
              <a:spcBef>
                <a:spcPct val="20000"/>
              </a:spcBef>
              <a:buClr>
                <a:schemeClr val="bg1"/>
              </a:buClr>
              <a:buFontTx/>
              <a:buChar char="•"/>
            </a:pPr>
            <a:r>
              <a:rPr lang="en-US" sz="3600">
                <a:solidFill>
                  <a:schemeClr val="bg1"/>
                </a:solidFill>
                <a:latin typeface="Times New Roman" charset="0"/>
              </a:rPr>
              <a:t>CD4 count &gt; 500/ml</a:t>
            </a:r>
          </a:p>
          <a:p>
            <a:pPr marL="342900" indent="-342900" algn="l" rtl="0">
              <a:spcBef>
                <a:spcPct val="20000"/>
              </a:spcBef>
              <a:buClr>
                <a:schemeClr val="bg1"/>
              </a:buClr>
              <a:buFontTx/>
              <a:buChar char="•"/>
            </a:pPr>
            <a:r>
              <a:rPr lang="en-US" sz="3600">
                <a:solidFill>
                  <a:schemeClr val="bg1"/>
                </a:solidFill>
                <a:latin typeface="Times New Roman" charset="0"/>
              </a:rPr>
              <a:t>Totally asymptomatic but the patients still contagious</a:t>
            </a:r>
            <a:r>
              <a:rPr lang="en-US" sz="2600">
                <a:solidFill>
                  <a:schemeClr val="bg1"/>
                </a:solidFill>
                <a:latin typeface="Times New Roman" charset="0"/>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323850" y="404813"/>
            <a:ext cx="8229600" cy="890587"/>
          </a:xfrm>
          <a:prstGeom prst="rect">
            <a:avLst/>
          </a:prstGeom>
          <a:noFill/>
          <a:ln w="9525">
            <a:noFill/>
            <a:miter lim="800000"/>
            <a:headEnd/>
            <a:tailEnd/>
          </a:ln>
        </p:spPr>
        <p:txBody>
          <a:bodyPr anchor="ctr"/>
          <a:lstStyle/>
          <a:p>
            <a:pPr algn="ctr" rtl="0"/>
            <a:r>
              <a:rPr lang="en-US" sz="4400">
                <a:solidFill>
                  <a:srgbClr val="FFFF00"/>
                </a:solidFill>
                <a:latin typeface="Times New Roman" charset="0"/>
                <a:cs typeface="Times New Roman" charset="0"/>
              </a:rPr>
              <a:t>Stages of HIV infection</a:t>
            </a:r>
          </a:p>
        </p:txBody>
      </p:sp>
      <p:sp>
        <p:nvSpPr>
          <p:cNvPr id="14339" name="Rectangle 3"/>
          <p:cNvSpPr txBox="1">
            <a:spLocks noChangeArrowheads="1"/>
          </p:cNvSpPr>
          <p:nvPr/>
        </p:nvSpPr>
        <p:spPr bwMode="auto">
          <a:xfrm>
            <a:off x="685800" y="5562600"/>
            <a:ext cx="7924800" cy="1066800"/>
          </a:xfrm>
          <a:prstGeom prst="rect">
            <a:avLst/>
          </a:prstGeom>
          <a:noFill/>
          <a:ln w="9525">
            <a:noFill/>
            <a:miter lim="800000"/>
            <a:headEnd/>
            <a:tailEnd/>
          </a:ln>
        </p:spPr>
        <p:txBody>
          <a:bodyPr/>
          <a:lstStyle/>
          <a:p>
            <a:pPr marL="342900" indent="-342900" algn="l" rtl="0">
              <a:spcBef>
                <a:spcPct val="20000"/>
              </a:spcBef>
              <a:buClr>
                <a:schemeClr val="bg1"/>
              </a:buClr>
            </a:pPr>
            <a:r>
              <a:rPr lang="en-US" sz="2600">
                <a:solidFill>
                  <a:schemeClr val="bg1"/>
                </a:solidFill>
                <a:latin typeface="Times New Roman" charset="0"/>
              </a:rPr>
              <a:t>	The course of HIV infection goes through 3 stages: Acute phase, Chronic phase, and AIDS.</a:t>
            </a:r>
          </a:p>
        </p:txBody>
      </p:sp>
      <p:pic>
        <p:nvPicPr>
          <p:cNvPr id="14340" name="Picture 3" descr="Hivtimecourse.gif"/>
          <p:cNvPicPr>
            <a:picLocks noChangeAspect="1"/>
          </p:cNvPicPr>
          <p:nvPr/>
        </p:nvPicPr>
        <p:blipFill>
          <a:blip r:embed="rId2"/>
          <a:srcRect/>
          <a:stretch>
            <a:fillRect/>
          </a:stretch>
        </p:blipFill>
        <p:spPr bwMode="auto">
          <a:xfrm>
            <a:off x="0" y="1268413"/>
            <a:ext cx="9144000" cy="432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81000" y="304800"/>
            <a:ext cx="8382000" cy="1371600"/>
          </a:xfrm>
          <a:prstGeom prst="rect">
            <a:avLst/>
          </a:prstGeom>
          <a:noFill/>
          <a:ln w="9525">
            <a:noFill/>
            <a:miter lim="800000"/>
            <a:headEnd/>
            <a:tailEnd/>
          </a:ln>
        </p:spPr>
        <p:txBody>
          <a:bodyPr anchor="ctr"/>
          <a:lstStyle/>
          <a:p>
            <a:pPr algn="ctr"/>
            <a:r>
              <a:rPr lang="en-US" sz="4400">
                <a:solidFill>
                  <a:srgbClr val="FFFF00"/>
                </a:solidFill>
                <a:latin typeface="Times New Roman" charset="0"/>
                <a:cs typeface="Times New Roman" charset="0"/>
              </a:rPr>
              <a:t>A-Persistent generalized lymphadenopathy (PGL)</a:t>
            </a:r>
          </a:p>
        </p:txBody>
      </p:sp>
      <p:sp>
        <p:nvSpPr>
          <p:cNvPr id="15363" name="Rectangle 3"/>
          <p:cNvSpPr txBox="1">
            <a:spLocks noChangeArrowheads="1"/>
          </p:cNvSpPr>
          <p:nvPr/>
        </p:nvSpPr>
        <p:spPr bwMode="auto">
          <a:xfrm>
            <a:off x="533400" y="2362200"/>
            <a:ext cx="8229600" cy="4267200"/>
          </a:xfrm>
          <a:prstGeom prst="rect">
            <a:avLst/>
          </a:prstGeom>
          <a:noFill/>
          <a:ln w="9525">
            <a:noFill/>
            <a:miter lim="800000"/>
            <a:headEnd/>
            <a:tailEnd/>
          </a:ln>
        </p:spPr>
        <p:txBody>
          <a:bodyPr/>
          <a:lstStyle/>
          <a:p>
            <a:pPr marL="342900" indent="-342900" algn="l" rtl="0">
              <a:spcBef>
                <a:spcPct val="20000"/>
              </a:spcBef>
              <a:buClr>
                <a:schemeClr val="bg1"/>
              </a:buClr>
            </a:pPr>
            <a:r>
              <a:rPr lang="en-US" sz="2600">
                <a:solidFill>
                  <a:schemeClr val="bg1"/>
                </a:solidFill>
                <a:latin typeface="Times New Roman" charset="0"/>
              </a:rPr>
              <a:t>	</a:t>
            </a:r>
            <a:r>
              <a:rPr lang="en-US" sz="3600">
                <a:solidFill>
                  <a:schemeClr val="bg1"/>
                </a:solidFill>
                <a:latin typeface="Times New Roman" charset="0"/>
              </a:rPr>
              <a:t>Is defined as enlargement of lymph nodes for at least 1 cm in diameter, and must meet the following conditions:</a:t>
            </a:r>
          </a:p>
          <a:p>
            <a:pPr marL="342900" indent="-342900" algn="l" rtl="0">
              <a:spcBef>
                <a:spcPct val="20000"/>
              </a:spcBef>
              <a:buClr>
                <a:schemeClr val="bg1"/>
              </a:buClr>
              <a:buFont typeface="Arial" charset="0"/>
              <a:buChar char="•"/>
            </a:pPr>
            <a:r>
              <a:rPr lang="en-US" sz="3600">
                <a:solidFill>
                  <a:schemeClr val="bg1"/>
                </a:solidFill>
                <a:latin typeface="Times New Roman" charset="0"/>
              </a:rPr>
              <a:t>In two or more extra inguinal area.</a:t>
            </a:r>
          </a:p>
          <a:p>
            <a:pPr marL="342900" indent="-342900" algn="l" rtl="0">
              <a:spcBef>
                <a:spcPct val="20000"/>
              </a:spcBef>
              <a:buClr>
                <a:schemeClr val="bg1"/>
              </a:buClr>
              <a:buFont typeface="Arial" charset="0"/>
              <a:buChar char="•"/>
            </a:pPr>
            <a:r>
              <a:rPr lang="en-US" sz="3600">
                <a:solidFill>
                  <a:schemeClr val="bg1"/>
                </a:solidFill>
                <a:latin typeface="Times New Roman" charset="0"/>
              </a:rPr>
              <a:t>Persists for at least 3 months.</a:t>
            </a:r>
          </a:p>
          <a:p>
            <a:pPr marL="342900" indent="-342900" algn="l" rtl="0">
              <a:spcBef>
                <a:spcPct val="20000"/>
              </a:spcBef>
              <a:buClr>
                <a:schemeClr val="bg1"/>
              </a:buClr>
              <a:buFont typeface="Arial" charset="0"/>
              <a:buChar char="•"/>
            </a:pPr>
            <a:r>
              <a:rPr lang="en-US" sz="3600">
                <a:solidFill>
                  <a:schemeClr val="bg1"/>
                </a:solidFill>
                <a:latin typeface="Times New Roman" charset="0"/>
              </a:rPr>
              <a:t>In the absence of any illness or medication known to cause PGL.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b="1" i="1" u="sng" smtClean="0">
                <a:solidFill>
                  <a:srgbClr val="FF0000"/>
                </a:solidFill>
                <a:latin typeface="Times New Roman" charset="0"/>
                <a:cs typeface="Times New Roman" charset="0"/>
              </a:rPr>
              <a:t>B-AIDS-related complex (ARC)</a:t>
            </a:r>
            <a:r>
              <a:rPr lang="en-CA" smtClean="0">
                <a:solidFill>
                  <a:srgbClr val="FFFF00"/>
                </a:solidFill>
                <a:latin typeface="Times New Roman" charset="0"/>
                <a:cs typeface="Times New Roman" charset="0"/>
              </a:rPr>
              <a:t/>
            </a:r>
            <a:br>
              <a:rPr lang="en-CA" smtClean="0">
                <a:solidFill>
                  <a:srgbClr val="FFFF00"/>
                </a:solidFill>
                <a:latin typeface="Times New Roman" charset="0"/>
                <a:cs typeface="Times New Roman" charset="0"/>
              </a:rPr>
            </a:br>
            <a:endParaRPr lang="en-US" smtClean="0"/>
          </a:p>
        </p:txBody>
      </p:sp>
      <p:sp>
        <p:nvSpPr>
          <p:cNvPr id="16387" name="Content Placeholder 2"/>
          <p:cNvSpPr>
            <a:spLocks noGrp="1"/>
          </p:cNvSpPr>
          <p:nvPr>
            <p:ph idx="1"/>
          </p:nvPr>
        </p:nvSpPr>
        <p:spPr>
          <a:xfrm>
            <a:off x="457200" y="981075"/>
            <a:ext cx="8939213" cy="5145088"/>
          </a:xfrm>
        </p:spPr>
        <p:txBody>
          <a:bodyPr/>
          <a:lstStyle/>
          <a:p>
            <a:pPr algn="l">
              <a:buClr>
                <a:schemeClr val="bg1"/>
              </a:buClr>
              <a:buFontTx/>
              <a:buNone/>
            </a:pPr>
            <a:r>
              <a:rPr lang="en-US" sz="3600" smtClean="0">
                <a:solidFill>
                  <a:srgbClr val="FFFF00"/>
                </a:solidFill>
                <a:latin typeface="Times New Roman" charset="0"/>
              </a:rPr>
              <a:t>Is a group of clinical symptoms that come before </a:t>
            </a:r>
            <a:r>
              <a:rPr lang="en-US" sz="5400" smtClean="0">
                <a:solidFill>
                  <a:srgbClr val="FF66FF"/>
                </a:solidFill>
                <a:latin typeface="Times New Roman" charset="0"/>
              </a:rPr>
              <a:t>AIDS </a:t>
            </a:r>
            <a:r>
              <a:rPr lang="en-US" sz="3600" smtClean="0">
                <a:solidFill>
                  <a:srgbClr val="FFFF00"/>
                </a:solidFill>
                <a:latin typeface="Times New Roman" charset="0"/>
              </a:rPr>
              <a:t>and may include the following:</a:t>
            </a:r>
          </a:p>
          <a:p>
            <a:pPr algn="l">
              <a:buClr>
                <a:schemeClr val="bg1"/>
              </a:buClr>
            </a:pPr>
            <a:r>
              <a:rPr lang="en-US" smtClean="0">
                <a:solidFill>
                  <a:srgbClr val="FFFF00"/>
                </a:solidFill>
                <a:latin typeface="Times New Roman" charset="0"/>
              </a:rPr>
              <a:t>Fever of unknown origin that persists &gt; 1 month.</a:t>
            </a:r>
          </a:p>
          <a:p>
            <a:pPr algn="l">
              <a:buClr>
                <a:schemeClr val="bg1"/>
              </a:buClr>
            </a:pPr>
            <a:r>
              <a:rPr lang="en-US" smtClean="0">
                <a:solidFill>
                  <a:srgbClr val="FFFF00"/>
                </a:solidFill>
                <a:latin typeface="Times New Roman" charset="0"/>
              </a:rPr>
              <a:t>Chronic diarrhea, persisting &gt; 1 month.</a:t>
            </a:r>
          </a:p>
          <a:p>
            <a:pPr algn="l">
              <a:buClr>
                <a:schemeClr val="bg1"/>
              </a:buClr>
            </a:pPr>
            <a:r>
              <a:rPr lang="en-US" smtClean="0">
                <a:solidFill>
                  <a:srgbClr val="FFFF00"/>
                </a:solidFill>
                <a:latin typeface="Times New Roman" charset="0"/>
              </a:rPr>
              <a:t>Weight loss(Slim disease) &gt; 10% of the original weight.</a:t>
            </a:r>
          </a:p>
          <a:p>
            <a:pPr marL="342900" lvl="1" indent="-342900" algn="l">
              <a:buClr>
                <a:schemeClr val="bg1"/>
              </a:buClr>
              <a:buSzPct val="80000"/>
              <a:buFontTx/>
              <a:buChar char="•"/>
            </a:pPr>
            <a:r>
              <a:rPr lang="en-US" sz="3200" smtClean="0">
                <a:solidFill>
                  <a:srgbClr val="FFFF00"/>
                </a:solidFill>
                <a:latin typeface="Times New Roman" charset="0"/>
              </a:rPr>
              <a:t>Fatigue.                                                                       Neuorological </a:t>
            </a:r>
            <a:r>
              <a:rPr lang="en-US" sz="2400" smtClean="0">
                <a:solidFill>
                  <a:srgbClr val="FFFF00"/>
                </a:solidFill>
              </a:rPr>
              <a:t> </a:t>
            </a:r>
            <a:r>
              <a:rPr lang="en-US" smtClean="0">
                <a:solidFill>
                  <a:srgbClr val="FFFF00"/>
                </a:solidFill>
              </a:rPr>
              <a:t>disease as myelopathies and peripheral neuropathy</a:t>
            </a:r>
            <a:r>
              <a:rPr lang="en-US" sz="2200" smtClean="0">
                <a:solidFill>
                  <a:srgbClr val="FFFF00"/>
                </a:solidFill>
              </a:rPr>
              <a:t>.</a:t>
            </a:r>
            <a:endParaRPr lang="en-US" sz="2200" smtClean="0"/>
          </a:p>
          <a:p>
            <a:pPr>
              <a:buClr>
                <a:schemeClr val="bg1"/>
              </a:buClr>
            </a:pPr>
            <a:endParaRPr lang="en-US" sz="2800" smtClean="0">
              <a:solidFill>
                <a:srgbClr val="FFFF00"/>
              </a:solidFill>
              <a:latin typeface="Times New Roman" charset="0"/>
            </a:endParaRPr>
          </a:p>
          <a:p>
            <a:pPr>
              <a:buClr>
                <a:schemeClr val="bg1"/>
              </a:buClr>
            </a:pPr>
            <a:endParaRPr lang="en-US" sz="2800" smtClean="0">
              <a:solidFill>
                <a:srgbClr val="FFFF00"/>
              </a:solidFill>
              <a:latin typeface="Times New Roman" charset="0"/>
            </a:endParaRPr>
          </a:p>
          <a:p>
            <a:pPr>
              <a:buClr>
                <a:schemeClr val="bg1"/>
              </a:buClr>
            </a:pPr>
            <a:endParaRPr lang="en-US" sz="2800" smtClean="0">
              <a:solidFill>
                <a:srgbClr val="FFFF00"/>
              </a:solidFill>
              <a:latin typeface="Times New Roman" charset="0"/>
            </a:endParaRPr>
          </a:p>
          <a:p>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ig-35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7411" name="Text Box 3"/>
          <p:cNvSpPr txBox="1">
            <a:spLocks noChangeArrowheads="1"/>
          </p:cNvSpPr>
          <p:nvPr/>
        </p:nvSpPr>
        <p:spPr bwMode="auto">
          <a:xfrm>
            <a:off x="2195513" y="5643563"/>
            <a:ext cx="4752975" cy="769937"/>
          </a:xfrm>
          <a:prstGeom prst="rect">
            <a:avLst/>
          </a:prstGeom>
          <a:noFill/>
          <a:ln w="9525">
            <a:noFill/>
            <a:miter lim="800000"/>
            <a:headEnd/>
            <a:tailEnd/>
          </a:ln>
        </p:spPr>
        <p:txBody>
          <a:bodyPr>
            <a:spAutoFit/>
          </a:bodyPr>
          <a:lstStyle/>
          <a:p>
            <a:pPr algn="ctr">
              <a:spcBef>
                <a:spcPct val="50000"/>
              </a:spcBef>
            </a:pPr>
            <a:r>
              <a:rPr lang="en-US" sz="4400" b="1">
                <a:solidFill>
                  <a:schemeClr val="bg1"/>
                </a:solidFill>
              </a:rPr>
              <a:t>Slim disease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p:cNvPicPr>
          <p:nvPr/>
        </p:nvPicPr>
        <p:blipFill>
          <a:blip r:embed="rId2"/>
          <a:srcRect/>
          <a:stretch>
            <a:fillRect/>
          </a:stretch>
        </p:blipFill>
        <p:spPr bwMode="auto">
          <a:xfrm>
            <a:off x="0" y="1447800"/>
            <a:ext cx="9144000" cy="5410200"/>
          </a:xfrm>
          <a:prstGeom prst="rect">
            <a:avLst/>
          </a:prstGeom>
          <a:noFill/>
          <a:ln w="9525">
            <a:noFill/>
            <a:miter lim="800000"/>
            <a:headEnd/>
            <a:tailEnd/>
          </a:ln>
        </p:spPr>
      </p:pic>
      <p:sp>
        <p:nvSpPr>
          <p:cNvPr id="18435" name="Rectangle 5"/>
          <p:cNvSpPr>
            <a:spLocks noChangeArrowheads="1"/>
          </p:cNvSpPr>
          <p:nvPr/>
        </p:nvSpPr>
        <p:spPr bwMode="auto">
          <a:xfrm>
            <a:off x="323850" y="188913"/>
            <a:ext cx="8569325" cy="1079500"/>
          </a:xfrm>
          <a:prstGeom prst="rect">
            <a:avLst/>
          </a:prstGeom>
          <a:noFill/>
          <a:ln w="9525">
            <a:noFill/>
            <a:miter lim="800000"/>
            <a:headEnd/>
            <a:tailEnd/>
          </a:ln>
        </p:spPr>
        <p:txBody>
          <a:bodyPr anchor="ctr"/>
          <a:lstStyle/>
          <a:p>
            <a:pPr algn="ctr"/>
            <a:r>
              <a:rPr lang="en-US" sz="4400">
                <a:solidFill>
                  <a:srgbClr val="FFFF00"/>
                </a:solidFill>
              </a:rPr>
              <a:t>Serological profile of HIV infection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l" rtl="0" eaLnBrk="0" hangingPunct="0"/>
            <a:r>
              <a:rPr lang="en-US" sz="4400">
                <a:solidFill>
                  <a:srgbClr val="FFFF00"/>
                </a:solidFill>
                <a:latin typeface="Times New Roman" charset="0"/>
                <a:cs typeface="Times New Roman" charset="0"/>
              </a:rPr>
              <a:t>AIDS:</a:t>
            </a:r>
          </a:p>
        </p:txBody>
      </p:sp>
      <p:sp>
        <p:nvSpPr>
          <p:cNvPr id="19459" name="Rectangle 3"/>
          <p:cNvSpPr txBox="1">
            <a:spLocks noChangeArrowheads="1"/>
          </p:cNvSpPr>
          <p:nvPr/>
        </p:nvSpPr>
        <p:spPr bwMode="auto">
          <a:xfrm>
            <a:off x="76200" y="1125538"/>
            <a:ext cx="9067800" cy="5351462"/>
          </a:xfrm>
          <a:prstGeom prst="rect">
            <a:avLst/>
          </a:prstGeom>
          <a:noFill/>
          <a:ln w="9525">
            <a:noFill/>
            <a:miter lim="800000"/>
            <a:headEnd/>
            <a:tailEnd/>
          </a:ln>
        </p:spPr>
        <p:txBody>
          <a:bodyPr/>
          <a:lstStyle/>
          <a:p>
            <a:pPr marL="609600" indent="-609600" algn="l" rtl="0">
              <a:spcBef>
                <a:spcPct val="20000"/>
              </a:spcBef>
              <a:buClr>
                <a:schemeClr val="bg1"/>
              </a:buClr>
              <a:buFontTx/>
              <a:buChar char="•"/>
            </a:pPr>
            <a:r>
              <a:rPr lang="en-US" sz="3600">
                <a:solidFill>
                  <a:schemeClr val="bg1"/>
                </a:solidFill>
                <a:latin typeface="Times New Roman" charset="0"/>
              </a:rPr>
              <a:t>The end stage of the disease.</a:t>
            </a:r>
          </a:p>
          <a:p>
            <a:pPr marL="609600" indent="-609600" algn="l" rtl="0">
              <a:spcBef>
                <a:spcPct val="20000"/>
              </a:spcBef>
              <a:buClr>
                <a:schemeClr val="bg1"/>
              </a:buClr>
              <a:buFontTx/>
              <a:buChar char="•"/>
            </a:pPr>
            <a:r>
              <a:rPr lang="en-US" sz="3600">
                <a:solidFill>
                  <a:schemeClr val="bg1"/>
                </a:solidFill>
                <a:latin typeface="Times New Roman" charset="0"/>
              </a:rPr>
              <a:t>Continuous viral replication                    (high viral load viral RNA in the serum).</a:t>
            </a:r>
          </a:p>
          <a:p>
            <a:pPr marL="609600" indent="-609600" algn="l" rtl="0">
              <a:spcBef>
                <a:spcPct val="20000"/>
              </a:spcBef>
              <a:buClr>
                <a:schemeClr val="bg1"/>
              </a:buClr>
              <a:buFontTx/>
              <a:buChar char="•"/>
            </a:pPr>
            <a:r>
              <a:rPr lang="en-US" sz="3600">
                <a:solidFill>
                  <a:schemeClr val="bg1"/>
                </a:solidFill>
                <a:latin typeface="Times New Roman" charset="0"/>
              </a:rPr>
              <a:t>Marked decrease in </a:t>
            </a:r>
            <a:r>
              <a:rPr lang="en-US" sz="4000" b="1">
                <a:solidFill>
                  <a:srgbClr val="FF0000"/>
                </a:solidFill>
                <a:latin typeface="Times New Roman" charset="0"/>
              </a:rPr>
              <a:t>CD4 cell count &lt; 200</a:t>
            </a:r>
            <a:endParaRPr lang="en-US" sz="3600" b="1">
              <a:solidFill>
                <a:srgbClr val="FF0000"/>
              </a:solidFill>
              <a:latin typeface="Times New Roman" charset="0"/>
            </a:endParaRPr>
          </a:p>
          <a:p>
            <a:pPr marL="609600" indent="-609600" algn="l" rtl="0">
              <a:spcBef>
                <a:spcPct val="20000"/>
              </a:spcBef>
              <a:buClr>
                <a:schemeClr val="bg1"/>
              </a:buClr>
              <a:buFontTx/>
              <a:buChar char="•"/>
            </a:pPr>
            <a:r>
              <a:rPr lang="en-US" sz="3600">
                <a:solidFill>
                  <a:schemeClr val="bg1"/>
                </a:solidFill>
                <a:latin typeface="Times New Roman" charset="0"/>
              </a:rPr>
              <a:t>Persistent or frequent                        </a:t>
            </a:r>
            <a:r>
              <a:rPr lang="en-US" sz="3600" b="1">
                <a:solidFill>
                  <a:srgbClr val="FFFF00"/>
                </a:solidFill>
                <a:latin typeface="Times New Roman" charset="0"/>
              </a:rPr>
              <a:t>multiple opportunistic infections</a:t>
            </a:r>
            <a:r>
              <a:rPr lang="en-US" sz="3600">
                <a:solidFill>
                  <a:schemeClr val="bg1"/>
                </a:solidFill>
                <a:latin typeface="Times New Roman" charset="0"/>
              </a:rPr>
              <a:t>,                                                    unusual cancers </a:t>
            </a:r>
            <a:r>
              <a:rPr lang="en-US" sz="3600" b="1">
                <a:solidFill>
                  <a:srgbClr val="00B0F0"/>
                </a:solidFill>
                <a:latin typeface="Times New Roman" charset="0"/>
              </a:rPr>
              <a:t>(Kaposi sarcoma).</a:t>
            </a:r>
          </a:p>
        </p:txBody>
      </p:sp>
      <p:pic>
        <p:nvPicPr>
          <p:cNvPr id="19460" name="Picture 4" descr="images4.jpg"/>
          <p:cNvPicPr>
            <a:picLocks noChangeAspect="1"/>
          </p:cNvPicPr>
          <p:nvPr/>
        </p:nvPicPr>
        <p:blipFill>
          <a:blip r:embed="rId2"/>
          <a:srcRect/>
          <a:stretch>
            <a:fillRect/>
          </a:stretch>
        </p:blipFill>
        <p:spPr bwMode="auto">
          <a:xfrm>
            <a:off x="9396413" y="0"/>
            <a:ext cx="333216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if-2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323850" y="1052513"/>
            <a:ext cx="8534400" cy="5213350"/>
          </a:xfrm>
        </p:spPr>
        <p:txBody>
          <a:bodyPr/>
          <a:lstStyle/>
          <a:p>
            <a:pPr eaLnBrk="1" hangingPunct="1">
              <a:buFont typeface="Wingdings" pitchFamily="2" charset="2"/>
              <a:buNone/>
            </a:pPr>
            <a:endParaRPr lang="en-US" sz="1800" smtClean="0"/>
          </a:p>
          <a:p>
            <a:pPr eaLnBrk="1" hangingPunct="1">
              <a:buFont typeface="Wingdings" pitchFamily="2" charset="2"/>
              <a:buNone/>
            </a:pPr>
            <a:endParaRPr lang="en-US" sz="1800" smtClean="0"/>
          </a:p>
        </p:txBody>
      </p:sp>
      <p:sp>
        <p:nvSpPr>
          <p:cNvPr id="3075" name="Text Box 3"/>
          <p:cNvSpPr txBox="1">
            <a:spLocks noChangeArrowheads="1"/>
          </p:cNvSpPr>
          <p:nvPr/>
        </p:nvSpPr>
        <p:spPr bwMode="auto">
          <a:xfrm>
            <a:off x="609600" y="1236663"/>
            <a:ext cx="762000" cy="457200"/>
          </a:xfrm>
          <a:prstGeom prst="rect">
            <a:avLst/>
          </a:prstGeom>
          <a:noFill/>
          <a:ln w="9525">
            <a:noFill/>
            <a:miter lim="800000"/>
            <a:headEnd/>
            <a:tailEnd/>
          </a:ln>
        </p:spPr>
        <p:txBody>
          <a:bodyPr>
            <a:spAutoFit/>
          </a:bodyPr>
          <a:lstStyle/>
          <a:p>
            <a:pPr>
              <a:spcBef>
                <a:spcPct val="50000"/>
              </a:spcBef>
            </a:pPr>
            <a:endParaRPr lang="ar-SA"/>
          </a:p>
        </p:txBody>
      </p:sp>
      <p:sp>
        <p:nvSpPr>
          <p:cNvPr id="3076" name="Text Box 4"/>
          <p:cNvSpPr txBox="1">
            <a:spLocks noChangeArrowheads="1"/>
          </p:cNvSpPr>
          <p:nvPr/>
        </p:nvSpPr>
        <p:spPr bwMode="auto">
          <a:xfrm>
            <a:off x="304800" y="855663"/>
            <a:ext cx="3886200" cy="457200"/>
          </a:xfrm>
          <a:prstGeom prst="rect">
            <a:avLst/>
          </a:prstGeom>
          <a:noFill/>
          <a:ln w="9525">
            <a:noFill/>
            <a:miter lim="800000"/>
            <a:headEnd/>
            <a:tailEnd/>
          </a:ln>
        </p:spPr>
        <p:txBody>
          <a:bodyPr>
            <a:spAutoFit/>
          </a:bodyPr>
          <a:lstStyle/>
          <a:p>
            <a:pPr>
              <a:spcBef>
                <a:spcPct val="50000"/>
              </a:spcBef>
            </a:pPr>
            <a:endParaRPr lang="ar-SA" b="1"/>
          </a:p>
        </p:txBody>
      </p:sp>
      <p:sp>
        <p:nvSpPr>
          <p:cNvPr id="3077" name="Text Box 5"/>
          <p:cNvSpPr txBox="1">
            <a:spLocks noChangeArrowheads="1"/>
          </p:cNvSpPr>
          <p:nvPr/>
        </p:nvSpPr>
        <p:spPr bwMode="auto">
          <a:xfrm>
            <a:off x="2057400" y="1682750"/>
            <a:ext cx="2286000" cy="304800"/>
          </a:xfrm>
          <a:prstGeom prst="rect">
            <a:avLst/>
          </a:prstGeom>
          <a:noFill/>
          <a:ln w="9525">
            <a:noFill/>
            <a:miter lim="800000"/>
            <a:headEnd/>
            <a:tailEnd/>
          </a:ln>
        </p:spPr>
        <p:txBody>
          <a:bodyPr>
            <a:spAutoFit/>
          </a:bodyPr>
          <a:lstStyle/>
          <a:p>
            <a:pPr algn="just">
              <a:spcBef>
                <a:spcPct val="50000"/>
              </a:spcBef>
            </a:pPr>
            <a:endParaRPr lang="ar-SA" sz="1400"/>
          </a:p>
        </p:txBody>
      </p:sp>
      <p:sp>
        <p:nvSpPr>
          <p:cNvPr id="3078" name="Text Box 6"/>
          <p:cNvSpPr txBox="1">
            <a:spLocks noChangeArrowheads="1"/>
          </p:cNvSpPr>
          <p:nvPr/>
        </p:nvSpPr>
        <p:spPr bwMode="auto">
          <a:xfrm>
            <a:off x="609600" y="2913063"/>
            <a:ext cx="1295400" cy="457200"/>
          </a:xfrm>
          <a:prstGeom prst="rect">
            <a:avLst/>
          </a:prstGeom>
          <a:noFill/>
          <a:ln w="9525">
            <a:noFill/>
            <a:miter lim="800000"/>
            <a:headEnd/>
            <a:tailEnd/>
          </a:ln>
        </p:spPr>
        <p:txBody>
          <a:bodyPr>
            <a:spAutoFit/>
          </a:bodyPr>
          <a:lstStyle/>
          <a:p>
            <a:pPr>
              <a:spcBef>
                <a:spcPct val="50000"/>
              </a:spcBef>
            </a:pPr>
            <a:endParaRPr lang="ar-SA"/>
          </a:p>
        </p:txBody>
      </p:sp>
      <p:sp>
        <p:nvSpPr>
          <p:cNvPr id="3079" name="Text Box 7"/>
          <p:cNvSpPr txBox="1">
            <a:spLocks noChangeArrowheads="1"/>
          </p:cNvSpPr>
          <p:nvPr/>
        </p:nvSpPr>
        <p:spPr bwMode="auto">
          <a:xfrm>
            <a:off x="6248400" y="1084263"/>
            <a:ext cx="1066800" cy="396875"/>
          </a:xfrm>
          <a:prstGeom prst="rect">
            <a:avLst/>
          </a:prstGeom>
          <a:noFill/>
          <a:ln w="9525">
            <a:noFill/>
            <a:miter lim="800000"/>
            <a:headEnd/>
            <a:tailEnd/>
          </a:ln>
        </p:spPr>
        <p:txBody>
          <a:bodyPr>
            <a:spAutoFit/>
          </a:bodyPr>
          <a:lstStyle/>
          <a:p>
            <a:pPr>
              <a:spcBef>
                <a:spcPct val="50000"/>
              </a:spcBef>
            </a:pPr>
            <a:endParaRPr lang="ar-SA" sz="2000" b="1"/>
          </a:p>
        </p:txBody>
      </p:sp>
      <p:sp>
        <p:nvSpPr>
          <p:cNvPr id="3080" name="Text Box 8"/>
          <p:cNvSpPr txBox="1">
            <a:spLocks noChangeArrowheads="1"/>
          </p:cNvSpPr>
          <p:nvPr/>
        </p:nvSpPr>
        <p:spPr bwMode="auto">
          <a:xfrm>
            <a:off x="674688" y="1196975"/>
            <a:ext cx="8001000" cy="4246563"/>
          </a:xfrm>
          <a:prstGeom prst="rect">
            <a:avLst/>
          </a:prstGeom>
          <a:noFill/>
          <a:ln w="9525">
            <a:noFill/>
            <a:miter lim="800000"/>
            <a:headEnd/>
            <a:tailEnd/>
          </a:ln>
        </p:spPr>
        <p:txBody>
          <a:bodyPr>
            <a:spAutoFit/>
          </a:bodyPr>
          <a:lstStyle/>
          <a:p>
            <a:pPr marL="457200" indent="-457200" algn="just" rtl="0">
              <a:spcBef>
                <a:spcPct val="50000"/>
              </a:spcBef>
              <a:buFont typeface="Wingdings" pitchFamily="2" charset="2"/>
              <a:buChar char="Ø"/>
            </a:pPr>
            <a:r>
              <a:rPr lang="en-US" sz="3600">
                <a:solidFill>
                  <a:srgbClr val="FFFF00"/>
                </a:solidFill>
              </a:rPr>
              <a:t>HIV is known to infect mainly              T-helpercells(CD4), .              </a:t>
            </a:r>
          </a:p>
          <a:p>
            <a:pPr marL="457200" indent="-457200" algn="just" rtl="0">
              <a:spcBef>
                <a:spcPct val="50000"/>
              </a:spcBef>
              <a:buFont typeface="Wingdings" pitchFamily="2" charset="2"/>
              <a:buChar char="Ø"/>
            </a:pPr>
            <a:r>
              <a:rPr lang="en-US" sz="3600">
                <a:solidFill>
                  <a:srgbClr val="FFFF00"/>
                </a:solidFill>
              </a:rPr>
              <a:t>Destroying </a:t>
            </a:r>
            <a:r>
              <a:rPr lang="en-US" sz="3600" b="1" i="1" u="sng">
                <a:solidFill>
                  <a:srgbClr val="FFFF00"/>
                </a:solidFill>
              </a:rPr>
              <a:t>T-helper cells(CD4) </a:t>
            </a:r>
            <a:r>
              <a:rPr lang="en-US" sz="3600">
                <a:solidFill>
                  <a:srgbClr val="FFFF00"/>
                </a:solidFill>
              </a:rPr>
              <a:t>leads to severe immunologic impairment, leading to multiple opportunistic infections, unusual cancers and death.</a:t>
            </a:r>
          </a:p>
        </p:txBody>
      </p:sp>
      <p:sp>
        <p:nvSpPr>
          <p:cNvPr id="3081" name="Text Box 9"/>
          <p:cNvSpPr txBox="1">
            <a:spLocks noChangeArrowheads="1"/>
          </p:cNvSpPr>
          <p:nvPr/>
        </p:nvSpPr>
        <p:spPr bwMode="auto">
          <a:xfrm>
            <a:off x="684213" y="4646613"/>
            <a:ext cx="8001000" cy="457200"/>
          </a:xfrm>
          <a:prstGeom prst="rect">
            <a:avLst/>
          </a:prstGeom>
          <a:noFill/>
          <a:ln w="9525">
            <a:noFill/>
            <a:miter lim="800000"/>
            <a:headEnd/>
            <a:tailEnd/>
          </a:ln>
        </p:spPr>
        <p:txBody>
          <a:bodyPr>
            <a:spAutoFit/>
          </a:bodyPr>
          <a:lstStyle/>
          <a:p>
            <a:pPr marL="457200" indent="-457200">
              <a:spcBef>
                <a:spcPct val="50000"/>
              </a:spcBef>
              <a:buFont typeface="Wingdings" pitchFamily="2" charset="2"/>
              <a:buNone/>
            </a:pPr>
            <a:endParaRPr lang="ar-SA"/>
          </a:p>
        </p:txBody>
      </p:sp>
      <p:sp>
        <p:nvSpPr>
          <p:cNvPr id="166922" name="Rectangle 10"/>
          <p:cNvSpPr>
            <a:spLocks noChangeArrowheads="1"/>
          </p:cNvSpPr>
          <p:nvPr/>
        </p:nvSpPr>
        <p:spPr bwMode="auto">
          <a:xfrm>
            <a:off x="539750" y="-387350"/>
            <a:ext cx="8382000" cy="1512888"/>
          </a:xfrm>
          <a:prstGeom prst="rect">
            <a:avLst/>
          </a:prstGeom>
          <a:noFill/>
          <a:ln w="9525">
            <a:noFill/>
            <a:miter lim="800000"/>
            <a:headEnd/>
            <a:tailEnd/>
          </a:ln>
          <a:effectLst/>
        </p:spPr>
        <p:txBody>
          <a:bodyPr anchor="ctr" anchorCtr="1"/>
          <a:lstStyle/>
          <a:p>
            <a:pPr algn="ctr">
              <a:defRPr/>
            </a:pPr>
            <a:r>
              <a:rPr lang="en-US" sz="4000" b="1" i="1" u="sng" dirty="0">
                <a:solidFill>
                  <a:srgbClr val="FF0000"/>
                </a:solidFill>
                <a:effectLst>
                  <a:outerShdw blurRad="38100" dist="38100" dir="2700000" algn="tl">
                    <a:srgbClr val="000000"/>
                  </a:outerShdw>
                </a:effectLst>
                <a:latin typeface="Times New Roman" pitchFamily="18" charset="0"/>
                <a:cs typeface="Times New Roman" pitchFamily="18" charset="0"/>
              </a:rPr>
              <a:t>Human Immunodeficiency Virus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323850" y="404813"/>
            <a:ext cx="8229600" cy="890587"/>
          </a:xfrm>
          <a:prstGeom prst="rect">
            <a:avLst/>
          </a:prstGeom>
          <a:noFill/>
          <a:ln w="9525">
            <a:noFill/>
            <a:miter lim="800000"/>
            <a:headEnd/>
            <a:tailEnd/>
          </a:ln>
        </p:spPr>
        <p:txBody>
          <a:bodyPr anchor="ctr"/>
          <a:lstStyle/>
          <a:p>
            <a:pPr algn="ctr"/>
            <a:r>
              <a:rPr lang="en-US" sz="4400" b="1">
                <a:solidFill>
                  <a:srgbClr val="FFFF00"/>
                </a:solidFill>
              </a:rPr>
              <a:t>Stages of HIV infection</a:t>
            </a:r>
          </a:p>
        </p:txBody>
      </p:sp>
      <p:sp>
        <p:nvSpPr>
          <p:cNvPr id="21507" name="Rectangle 3"/>
          <p:cNvSpPr txBox="1">
            <a:spLocks noChangeArrowheads="1"/>
          </p:cNvSpPr>
          <p:nvPr/>
        </p:nvSpPr>
        <p:spPr bwMode="auto">
          <a:xfrm>
            <a:off x="685800" y="5562600"/>
            <a:ext cx="7924800" cy="1066800"/>
          </a:xfrm>
          <a:prstGeom prst="rect">
            <a:avLst/>
          </a:prstGeom>
          <a:noFill/>
          <a:ln w="9525">
            <a:noFill/>
            <a:miter lim="800000"/>
            <a:headEnd/>
            <a:tailEnd/>
          </a:ln>
        </p:spPr>
        <p:txBody>
          <a:bodyPr/>
          <a:lstStyle/>
          <a:p>
            <a:pPr marL="342900" indent="-342900">
              <a:spcBef>
                <a:spcPct val="20000"/>
              </a:spcBef>
              <a:buClr>
                <a:schemeClr val="bg1"/>
              </a:buClr>
            </a:pPr>
            <a:endParaRPr lang="en-US" sz="2600">
              <a:solidFill>
                <a:schemeClr val="bg1"/>
              </a:solidFill>
            </a:endParaRPr>
          </a:p>
        </p:txBody>
      </p:sp>
      <p:pic>
        <p:nvPicPr>
          <p:cNvPr id="21508" name="Picture 3" descr="Hivtimecourse.gif"/>
          <p:cNvPicPr>
            <a:picLocks noChangeAspect="1"/>
          </p:cNvPicPr>
          <p:nvPr/>
        </p:nvPicPr>
        <p:blipFill>
          <a:blip r:embed="rId2"/>
          <a:srcRect/>
          <a:stretch>
            <a:fillRect/>
          </a:stretch>
        </p:blipFill>
        <p:spPr bwMode="auto">
          <a:xfrm>
            <a:off x="0" y="1125538"/>
            <a:ext cx="9144000" cy="5732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ig-3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2531" name="Text Box 3"/>
          <p:cNvSpPr txBox="1">
            <a:spLocks noChangeArrowheads="1"/>
          </p:cNvSpPr>
          <p:nvPr/>
        </p:nvSpPr>
        <p:spPr bwMode="auto">
          <a:xfrm>
            <a:off x="2195513" y="5805488"/>
            <a:ext cx="4752975" cy="708025"/>
          </a:xfrm>
          <a:prstGeom prst="rect">
            <a:avLst/>
          </a:prstGeom>
          <a:noFill/>
          <a:ln w="9525">
            <a:noFill/>
            <a:miter lim="800000"/>
            <a:headEnd/>
            <a:tailEnd/>
          </a:ln>
        </p:spPr>
        <p:txBody>
          <a:bodyPr>
            <a:spAutoFit/>
          </a:bodyPr>
          <a:lstStyle/>
          <a:p>
            <a:pPr algn="ctr">
              <a:spcBef>
                <a:spcPct val="50000"/>
              </a:spcBef>
            </a:pPr>
            <a:r>
              <a:rPr lang="en-US" sz="4000" b="1"/>
              <a:t>Kaposi’s sarcoma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ig-354-35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6627" name="Text Box 3"/>
          <p:cNvSpPr txBox="1">
            <a:spLocks noChangeArrowheads="1"/>
          </p:cNvSpPr>
          <p:nvPr/>
        </p:nvSpPr>
        <p:spPr bwMode="auto">
          <a:xfrm>
            <a:off x="0" y="5734050"/>
            <a:ext cx="7812088" cy="1323975"/>
          </a:xfrm>
          <a:prstGeom prst="rect">
            <a:avLst/>
          </a:prstGeom>
          <a:noFill/>
          <a:ln w="9525">
            <a:noFill/>
            <a:miter lim="800000"/>
            <a:headEnd/>
            <a:tailEnd/>
          </a:ln>
        </p:spPr>
        <p:txBody>
          <a:bodyPr>
            <a:spAutoFit/>
          </a:bodyPr>
          <a:lstStyle/>
          <a:p>
            <a:pPr algn="ctr">
              <a:spcBef>
                <a:spcPct val="50000"/>
              </a:spcBef>
              <a:defRPr/>
            </a:pPr>
            <a:r>
              <a:rPr lang="en-US" sz="3200" b="1" dirty="0">
                <a:solidFill>
                  <a:schemeClr val="accent6">
                    <a:lumMod val="50000"/>
                  </a:schemeClr>
                </a:solidFill>
                <a:latin typeface="Times New Roman" pitchFamily="18" charset="0"/>
                <a:cs typeface="Times New Roman" pitchFamily="18" charset="0"/>
              </a:rPr>
              <a:t>Kaposi’s sarcoma       &amp;     </a:t>
            </a:r>
            <a:r>
              <a:rPr lang="en-US" sz="3200" b="1" dirty="0">
                <a:latin typeface="Times New Roman" pitchFamily="18" charset="0"/>
                <a:cs typeface="Times New Roman" pitchFamily="18" charset="0"/>
              </a:rPr>
              <a:t>Slim disease</a:t>
            </a:r>
          </a:p>
          <a:p>
            <a:pPr algn="ctr">
              <a:spcBef>
                <a:spcPct val="50000"/>
              </a:spcBef>
              <a:defRPr/>
            </a:pPr>
            <a:r>
              <a:rPr lang="en-US" sz="3200" b="1" dirty="0">
                <a:solidFill>
                  <a:schemeClr val="accent6">
                    <a:lumMod val="50000"/>
                  </a:schemeClr>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Fig-35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4579" name="Text Box 3"/>
          <p:cNvSpPr txBox="1">
            <a:spLocks noChangeArrowheads="1"/>
          </p:cNvSpPr>
          <p:nvPr/>
        </p:nvSpPr>
        <p:spPr bwMode="auto">
          <a:xfrm>
            <a:off x="2266950" y="5934075"/>
            <a:ext cx="4752975" cy="646113"/>
          </a:xfrm>
          <a:prstGeom prst="rect">
            <a:avLst/>
          </a:prstGeom>
          <a:noFill/>
          <a:ln w="9525">
            <a:noFill/>
            <a:miter lim="800000"/>
            <a:headEnd/>
            <a:tailEnd/>
          </a:ln>
        </p:spPr>
        <p:txBody>
          <a:bodyPr>
            <a:spAutoFit/>
          </a:bodyPr>
          <a:lstStyle/>
          <a:p>
            <a:pPr algn="ctr">
              <a:spcBef>
                <a:spcPct val="50000"/>
              </a:spcBef>
            </a:pPr>
            <a:r>
              <a:rPr lang="en-US" sz="3600" b="1"/>
              <a:t>Kaposi’s sarcoma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ChangeArrowheads="1"/>
          </p:cNvSpPr>
          <p:nvPr/>
        </p:nvSpPr>
        <p:spPr bwMode="auto">
          <a:xfrm>
            <a:off x="323850" y="188913"/>
            <a:ext cx="8569325" cy="1079500"/>
          </a:xfrm>
          <a:prstGeom prst="rect">
            <a:avLst/>
          </a:prstGeom>
          <a:noFill/>
          <a:ln w="9525">
            <a:noFill/>
            <a:miter lim="800000"/>
            <a:headEnd/>
            <a:tailEnd/>
          </a:ln>
        </p:spPr>
        <p:txBody>
          <a:bodyPr anchor="ctr"/>
          <a:lstStyle/>
          <a:p>
            <a:pPr algn="ctr"/>
            <a:r>
              <a:rPr lang="en-US" sz="3600" b="1">
                <a:solidFill>
                  <a:srgbClr val="FF0000"/>
                </a:solidFill>
              </a:rPr>
              <a:t>How to diagnose an HIV </a:t>
            </a:r>
            <a:r>
              <a:rPr lang="en-US" sz="4000" b="1">
                <a:solidFill>
                  <a:srgbClr val="FF0000"/>
                </a:solidFill>
              </a:rPr>
              <a:t>patient?</a:t>
            </a:r>
          </a:p>
        </p:txBody>
      </p:sp>
      <p:sp>
        <p:nvSpPr>
          <p:cNvPr id="25603" name="Content Placeholder 2"/>
          <p:cNvSpPr txBox="1">
            <a:spLocks/>
          </p:cNvSpPr>
          <p:nvPr/>
        </p:nvSpPr>
        <p:spPr bwMode="auto">
          <a:xfrm>
            <a:off x="685800" y="1052513"/>
            <a:ext cx="7989888" cy="5689600"/>
          </a:xfrm>
          <a:prstGeom prst="rect">
            <a:avLst/>
          </a:prstGeom>
          <a:noFill/>
          <a:ln w="9525">
            <a:noFill/>
            <a:miter lim="800000"/>
            <a:headEnd/>
            <a:tailEnd/>
          </a:ln>
        </p:spPr>
        <p:txBody>
          <a:bodyPr/>
          <a:lstStyle/>
          <a:p>
            <a:pPr marL="342900" indent="-342900" algn="l" rtl="0" eaLnBrk="0" hangingPunct="0">
              <a:spcBef>
                <a:spcPct val="20000"/>
              </a:spcBef>
              <a:buClr>
                <a:schemeClr val="bg1"/>
              </a:buClr>
              <a:buFont typeface="Arial" charset="0"/>
              <a:buChar char="•"/>
            </a:pPr>
            <a:r>
              <a:rPr lang="en-US" sz="2600">
                <a:solidFill>
                  <a:srgbClr val="FFFF00"/>
                </a:solidFill>
              </a:rPr>
              <a:t>Patient’s  history with or without clinical symptoms may give hints for a</a:t>
            </a:r>
            <a:r>
              <a:rPr lang="en-US" sz="2800">
                <a:solidFill>
                  <a:srgbClr val="FFFF00"/>
                </a:solidFill>
              </a:rPr>
              <a:t> </a:t>
            </a:r>
            <a:r>
              <a:rPr lang="en-US" sz="2600">
                <a:solidFill>
                  <a:srgbClr val="FFFF00"/>
                </a:solidFill>
              </a:rPr>
              <a:t>physician</a:t>
            </a:r>
            <a:r>
              <a:rPr lang="en-US" sz="2800">
                <a:solidFill>
                  <a:srgbClr val="FFFF00"/>
                </a:solidFill>
              </a:rPr>
              <a:t> </a:t>
            </a:r>
            <a:r>
              <a:rPr lang="en-US" sz="2600">
                <a:solidFill>
                  <a:srgbClr val="FFFF00"/>
                </a:solidFill>
              </a:rPr>
              <a:t>whether the patient has ever exposed to HIV or not.                            </a:t>
            </a:r>
          </a:p>
          <a:p>
            <a:pPr marL="342900" indent="-342900" algn="l" rtl="0" eaLnBrk="0" hangingPunct="0">
              <a:spcBef>
                <a:spcPct val="20000"/>
              </a:spcBef>
              <a:buClr>
                <a:schemeClr val="bg1"/>
              </a:buClr>
            </a:pPr>
            <a:r>
              <a:rPr lang="en-US" sz="2600">
                <a:solidFill>
                  <a:srgbClr val="FFFF00"/>
                </a:solidFill>
              </a:rPr>
              <a:t> </a:t>
            </a:r>
          </a:p>
          <a:p>
            <a:pPr marL="342900" indent="-342900" algn="l" rtl="0" eaLnBrk="0" hangingPunct="0">
              <a:spcBef>
                <a:spcPct val="20000"/>
              </a:spcBef>
              <a:buClr>
                <a:schemeClr val="bg1"/>
              </a:buClr>
              <a:buFontTx/>
              <a:buChar char="•"/>
            </a:pPr>
            <a:r>
              <a:rPr lang="en-US" sz="2600">
                <a:solidFill>
                  <a:srgbClr val="FFFF00"/>
                </a:solidFill>
              </a:rPr>
              <a:t>Screening patient’s  serum  by </a:t>
            </a:r>
            <a:r>
              <a:rPr lang="en-US" sz="3600" b="1">
                <a:solidFill>
                  <a:srgbClr val="FF66FF"/>
                </a:solidFill>
              </a:rPr>
              <a:t>ELISA </a:t>
            </a:r>
            <a:r>
              <a:rPr lang="en-US" sz="2600">
                <a:solidFill>
                  <a:srgbClr val="FFFF00"/>
                </a:solidFill>
              </a:rPr>
              <a:t>for  both                                       (</a:t>
            </a:r>
            <a:r>
              <a:rPr lang="en-US" sz="2600" b="1">
                <a:solidFill>
                  <a:srgbClr val="FFFF00"/>
                </a:solidFill>
              </a:rPr>
              <a:t>HIV Ag &amp; HIV Ab</a:t>
            </a:r>
            <a:r>
              <a:rPr lang="en-US" sz="2600">
                <a:solidFill>
                  <a:srgbClr val="FFFF00"/>
                </a:solidFill>
              </a:rPr>
              <a:t>)  if </a:t>
            </a:r>
            <a:r>
              <a:rPr lang="en-US" sz="2600" b="1">
                <a:solidFill>
                  <a:srgbClr val="FFFF00"/>
                </a:solidFill>
              </a:rPr>
              <a:t>the </a:t>
            </a:r>
            <a:r>
              <a:rPr lang="en-US" sz="2600">
                <a:solidFill>
                  <a:srgbClr val="FFFF00"/>
                </a:solidFill>
              </a:rPr>
              <a:t>result  is +ve we       repeated the </a:t>
            </a:r>
            <a:r>
              <a:rPr lang="en-US" sz="3200" u="sng">
                <a:solidFill>
                  <a:srgbClr val="00B0F0"/>
                </a:solidFill>
              </a:rPr>
              <a:t>specimen twice( in duplicate)    </a:t>
            </a:r>
            <a:r>
              <a:rPr lang="en-US" sz="2600">
                <a:solidFill>
                  <a:srgbClr val="FFFF00"/>
                </a:solidFill>
              </a:rPr>
              <a:t>if still  giving </a:t>
            </a:r>
            <a:r>
              <a:rPr lang="en-US" sz="2600" b="1">
                <a:solidFill>
                  <a:srgbClr val="FFFF00"/>
                </a:solidFill>
              </a:rPr>
              <a:t>+ve  </a:t>
            </a:r>
            <a:r>
              <a:rPr lang="en-US" sz="2600">
                <a:solidFill>
                  <a:srgbClr val="FFFF00"/>
                </a:solidFill>
              </a:rPr>
              <a:t>result  will do confirmatory tests (</a:t>
            </a:r>
            <a:r>
              <a:rPr lang="en-US" sz="2600" b="1">
                <a:solidFill>
                  <a:srgbClr val="FFFF00"/>
                </a:solidFill>
              </a:rPr>
              <a:t>Western Blot ,RIBA,PCR</a:t>
            </a:r>
            <a:r>
              <a:rPr lang="en-US" sz="2600">
                <a:solidFill>
                  <a:srgbClr val="FFFF00"/>
                </a:solidFill>
              </a:rPr>
              <a:t>).                               </a:t>
            </a:r>
          </a:p>
          <a:p>
            <a:pPr marL="342900" indent="-342900" algn="l" rtl="0" eaLnBrk="0" hangingPunct="0">
              <a:spcBef>
                <a:spcPct val="20000"/>
              </a:spcBef>
              <a:buClr>
                <a:schemeClr val="bg1"/>
              </a:buClr>
            </a:pPr>
            <a:endParaRPr lang="en-US" sz="2600">
              <a:solidFill>
                <a:srgbClr val="FFFF00"/>
              </a:solidFill>
            </a:endParaRPr>
          </a:p>
          <a:p>
            <a:pPr marL="342900" indent="-342900" algn="l" rtl="0" eaLnBrk="0" hangingPunct="0">
              <a:spcBef>
                <a:spcPct val="20000"/>
              </a:spcBef>
              <a:buClr>
                <a:schemeClr val="bg1"/>
              </a:buClr>
              <a:buFontTx/>
              <a:buChar char="•"/>
            </a:pPr>
            <a:r>
              <a:rPr lang="en-US" sz="2600">
                <a:solidFill>
                  <a:srgbClr val="FFFF00"/>
                </a:solidFill>
              </a:rPr>
              <a:t>Blood viral load by PCR is also used to follow up patients response to treatment.</a:t>
            </a:r>
          </a:p>
          <a:p>
            <a:pPr marL="342900" indent="-342900" eaLnBrk="0" hangingPunct="0">
              <a:spcBef>
                <a:spcPct val="20000"/>
              </a:spcBef>
              <a:buClr>
                <a:schemeClr val="bg1"/>
              </a:buClr>
              <a:buFontTx/>
              <a:buChar char="•"/>
            </a:pPr>
            <a:endParaRPr lang="en-US" sz="2600">
              <a:solidFill>
                <a:srgbClr val="FFFF00"/>
              </a:solidFill>
            </a:endParaRPr>
          </a:p>
          <a:p>
            <a:pPr marL="342900" indent="-342900" eaLnBrk="0" hangingPunct="0">
              <a:spcBef>
                <a:spcPct val="20000"/>
              </a:spcBef>
              <a:buClr>
                <a:schemeClr val="hlink"/>
              </a:buClr>
              <a:buFontTx/>
              <a:buChar char="•"/>
            </a:pPr>
            <a:endParaRPr lang="en-US" sz="26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p:cNvPicPr>
          <p:nvPr/>
        </p:nvPicPr>
        <p:blipFill>
          <a:blip r:embed="rId2"/>
          <a:srcRect/>
          <a:stretch>
            <a:fillRect/>
          </a:stretch>
        </p:blipFill>
        <p:spPr bwMode="auto">
          <a:xfrm>
            <a:off x="0" y="1196975"/>
            <a:ext cx="9144000" cy="5661025"/>
          </a:xfrm>
          <a:prstGeom prst="rect">
            <a:avLst/>
          </a:prstGeom>
          <a:noFill/>
          <a:ln w="9525">
            <a:noFill/>
            <a:miter lim="800000"/>
            <a:headEnd/>
            <a:tailEnd/>
          </a:ln>
        </p:spPr>
      </p:pic>
      <p:sp>
        <p:nvSpPr>
          <p:cNvPr id="26627" name="Rectangle 5"/>
          <p:cNvSpPr>
            <a:spLocks noChangeArrowheads="1"/>
          </p:cNvSpPr>
          <p:nvPr/>
        </p:nvSpPr>
        <p:spPr bwMode="auto">
          <a:xfrm>
            <a:off x="323850" y="188913"/>
            <a:ext cx="8569325" cy="1079500"/>
          </a:xfrm>
          <a:prstGeom prst="rect">
            <a:avLst/>
          </a:prstGeom>
          <a:noFill/>
          <a:ln w="9525">
            <a:noFill/>
            <a:miter lim="800000"/>
            <a:headEnd/>
            <a:tailEnd/>
          </a:ln>
        </p:spPr>
        <p:txBody>
          <a:bodyPr anchor="ctr"/>
          <a:lstStyle/>
          <a:p>
            <a:pPr algn="ctr" rtl="0"/>
            <a:r>
              <a:rPr lang="en-US" sz="4400">
                <a:solidFill>
                  <a:srgbClr val="FFFF00"/>
                </a:solidFill>
                <a:latin typeface="Times New Roman" charset="0"/>
                <a:cs typeface="Times New Roman" charset="0"/>
              </a:rPr>
              <a:t>Serological profile of HIV infection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descr="HIVWesternSchema2.jpg"/>
          <p:cNvPicPr>
            <a:picLocks noChangeAspect="1"/>
          </p:cNvPicPr>
          <p:nvPr/>
        </p:nvPicPr>
        <p:blipFill>
          <a:blip r:embed="rId2"/>
          <a:srcRect/>
          <a:stretch>
            <a:fillRect/>
          </a:stretch>
        </p:blipFill>
        <p:spPr bwMode="auto">
          <a:xfrm>
            <a:off x="0" y="2420938"/>
            <a:ext cx="9144000" cy="4437062"/>
          </a:xfrm>
          <a:prstGeom prst="rect">
            <a:avLst/>
          </a:prstGeom>
          <a:noFill/>
          <a:ln w="9525">
            <a:noFill/>
            <a:miter lim="800000"/>
            <a:headEnd/>
            <a:tailEnd/>
          </a:ln>
        </p:spPr>
      </p:pic>
      <p:sp>
        <p:nvSpPr>
          <p:cNvPr id="27651" name="Rectangle 5"/>
          <p:cNvSpPr>
            <a:spLocks noChangeArrowheads="1"/>
          </p:cNvSpPr>
          <p:nvPr/>
        </p:nvSpPr>
        <p:spPr bwMode="auto">
          <a:xfrm>
            <a:off x="323850" y="188913"/>
            <a:ext cx="8569325" cy="2016125"/>
          </a:xfrm>
          <a:prstGeom prst="rect">
            <a:avLst/>
          </a:prstGeom>
          <a:noFill/>
          <a:ln w="9525">
            <a:noFill/>
            <a:miter lim="800000"/>
            <a:headEnd/>
            <a:tailEnd/>
          </a:ln>
        </p:spPr>
        <p:txBody>
          <a:bodyPr anchor="ctr"/>
          <a:lstStyle/>
          <a:p>
            <a:pPr algn="ctr"/>
            <a:endParaRPr lang="en-US" sz="4400">
              <a:solidFill>
                <a:srgbClr val="FFFF00"/>
              </a:solidFill>
            </a:endParaRPr>
          </a:p>
        </p:txBody>
      </p:sp>
      <p:sp>
        <p:nvSpPr>
          <p:cNvPr id="27652" name="Rectangle 3"/>
          <p:cNvSpPr>
            <a:spLocks noChangeArrowheads="1"/>
          </p:cNvSpPr>
          <p:nvPr/>
        </p:nvSpPr>
        <p:spPr bwMode="auto">
          <a:xfrm>
            <a:off x="0" y="0"/>
            <a:ext cx="9144000" cy="2308225"/>
          </a:xfrm>
          <a:prstGeom prst="rect">
            <a:avLst/>
          </a:prstGeom>
          <a:noFill/>
          <a:ln w="9525">
            <a:noFill/>
            <a:miter lim="800000"/>
            <a:headEnd/>
            <a:tailEnd/>
          </a:ln>
        </p:spPr>
        <p:txBody>
          <a:bodyPr>
            <a:spAutoFit/>
          </a:bodyPr>
          <a:lstStyle/>
          <a:p>
            <a:pPr algn="l" rtl="0"/>
            <a:r>
              <a:rPr lang="en-US" sz="3200">
                <a:solidFill>
                  <a:srgbClr val="FFFF00"/>
                </a:solidFill>
              </a:rPr>
              <a:t>                                   </a:t>
            </a:r>
            <a:r>
              <a:rPr lang="en-US" sz="4800" b="1">
                <a:solidFill>
                  <a:srgbClr val="FF0000"/>
                </a:solidFill>
              </a:rPr>
              <a:t>Western Blot                                                                     </a:t>
            </a:r>
            <a:r>
              <a:rPr lang="en-US" sz="3200">
                <a:solidFill>
                  <a:srgbClr val="FFFF00"/>
                </a:solidFill>
              </a:rPr>
              <a:t>To confirm the presence of Anti –HIV to the structural proteins of the virus by </a:t>
            </a:r>
            <a:r>
              <a:rPr lang="en-US" sz="3200" b="1">
                <a:solidFill>
                  <a:srgbClr val="FFFF00"/>
                </a:solidFill>
              </a:rPr>
              <a:t>ELECTROPHORESIS</a:t>
            </a:r>
            <a:endParaRPr lang="en-US" sz="3200" b="1"/>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0"/>
            <a:ext cx="8507413" cy="2708275"/>
          </a:xfrm>
        </p:spPr>
        <p:txBody>
          <a:bodyPr/>
          <a:lstStyle/>
          <a:p>
            <a:pPr marL="342900" indent="-342900" rtl="0"/>
            <a:r>
              <a:rPr lang="en-US" sz="6000" b="1" smtClean="0">
                <a:solidFill>
                  <a:srgbClr val="FF0000"/>
                </a:solidFill>
              </a:rPr>
              <a:t>PCR</a:t>
            </a:r>
            <a:r>
              <a:rPr lang="en-US" sz="2400" smtClean="0"/>
              <a:t>                                                                                   </a:t>
            </a:r>
            <a:r>
              <a:rPr lang="en-US" sz="2400" smtClean="0">
                <a:solidFill>
                  <a:srgbClr val="FFFF00"/>
                </a:solidFill>
              </a:rPr>
              <a:t>For detection of </a:t>
            </a:r>
            <a:r>
              <a:rPr lang="en-US" sz="3600" b="1" smtClean="0">
                <a:solidFill>
                  <a:srgbClr val="FFFF00"/>
                </a:solidFill>
              </a:rPr>
              <a:t>HIV RNA </a:t>
            </a:r>
            <a:r>
              <a:rPr lang="en-US" sz="2400" smtClean="0">
                <a:solidFill>
                  <a:srgbClr val="FFFF00"/>
                </a:solidFill>
              </a:rPr>
              <a:t>in the blood  (viral load) this test is important for HIV diagnosis in infant of infected mother and also to monitor the antiviral treatment</a:t>
            </a:r>
            <a:r>
              <a:rPr lang="en-US" sz="2400" b="1" i="1" u="sng" smtClean="0">
                <a:solidFill>
                  <a:srgbClr val="FFFF00"/>
                </a:solidFill>
              </a:rPr>
              <a:t> </a:t>
            </a:r>
            <a:r>
              <a:rPr lang="en-US" sz="2400" b="1" i="1" u="sng" smtClean="0">
                <a:solidFill>
                  <a:srgbClr val="C00000"/>
                </a:solidFill>
              </a:rPr>
              <a:t/>
            </a:r>
            <a:br>
              <a:rPr lang="en-US" sz="2400" b="1" i="1" u="sng" smtClean="0">
                <a:solidFill>
                  <a:srgbClr val="C00000"/>
                </a:solidFill>
              </a:rPr>
            </a:br>
            <a:endParaRPr lang="en-US" sz="2400" smtClean="0"/>
          </a:p>
        </p:txBody>
      </p:sp>
      <p:pic>
        <p:nvPicPr>
          <p:cNvPr id="28675" name="Picture 2" descr="C:\Documents and Settings\Dr.Mona\My Documents\My Pictures\images.jpg"/>
          <p:cNvPicPr>
            <a:picLocks noGrp="1" noChangeAspect="1" noChangeArrowheads="1"/>
          </p:cNvPicPr>
          <p:nvPr>
            <p:ph idx="1"/>
          </p:nvPr>
        </p:nvPicPr>
        <p:blipFill>
          <a:blip r:embed="rId2"/>
          <a:srcRect/>
          <a:stretch>
            <a:fillRect/>
          </a:stretch>
        </p:blipFill>
        <p:spPr>
          <a:xfrm>
            <a:off x="0" y="2781300"/>
            <a:ext cx="4822825" cy="4076700"/>
          </a:xfrm>
          <a:noFill/>
        </p:spPr>
      </p:pic>
      <p:pic>
        <p:nvPicPr>
          <p:cNvPr id="28676" name="Picture 2" descr="C:\Documents and Settings\Dr.Mona\My Documents\My Pictures\imona.jpg"/>
          <p:cNvPicPr>
            <a:picLocks noChangeAspect="1" noChangeArrowheads="1"/>
          </p:cNvPicPr>
          <p:nvPr/>
        </p:nvPicPr>
        <p:blipFill>
          <a:blip r:embed="rId3"/>
          <a:srcRect/>
          <a:stretch>
            <a:fillRect/>
          </a:stretch>
        </p:blipFill>
        <p:spPr bwMode="auto">
          <a:xfrm>
            <a:off x="4859338" y="2781300"/>
            <a:ext cx="4284662" cy="407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519113" y="228600"/>
            <a:ext cx="8229600" cy="1143000"/>
          </a:xfrm>
          <a:prstGeom prst="rect">
            <a:avLst/>
          </a:prstGeom>
          <a:noFill/>
          <a:ln w="9525">
            <a:noFill/>
            <a:miter lim="800000"/>
            <a:headEnd/>
            <a:tailEnd/>
          </a:ln>
        </p:spPr>
        <p:txBody>
          <a:bodyPr anchor="ctr"/>
          <a:lstStyle/>
          <a:p>
            <a:pPr algn="ctr" rtl="0"/>
            <a:r>
              <a:rPr lang="en-US" sz="4400">
                <a:solidFill>
                  <a:srgbClr val="FFFF00"/>
                </a:solidFill>
                <a:latin typeface="Times New Roman" charset="0"/>
                <a:cs typeface="Times New Roman" charset="0"/>
              </a:rPr>
              <a:t>Treatment </a:t>
            </a:r>
          </a:p>
        </p:txBody>
      </p:sp>
      <p:sp>
        <p:nvSpPr>
          <p:cNvPr id="29699" name="Rectangle 3"/>
          <p:cNvSpPr>
            <a:spLocks noChangeArrowheads="1"/>
          </p:cNvSpPr>
          <p:nvPr/>
        </p:nvSpPr>
        <p:spPr bwMode="auto">
          <a:xfrm>
            <a:off x="468313" y="1773238"/>
            <a:ext cx="8280400" cy="4856162"/>
          </a:xfrm>
          <a:prstGeom prst="rect">
            <a:avLst/>
          </a:prstGeom>
          <a:noFill/>
          <a:ln w="9525">
            <a:noFill/>
            <a:miter lim="800000"/>
            <a:headEnd/>
            <a:tailEnd/>
          </a:ln>
        </p:spPr>
        <p:txBody>
          <a:bodyPr/>
          <a:lstStyle/>
          <a:p>
            <a:pPr marL="342900" indent="-342900" algn="l" rtl="0">
              <a:lnSpc>
                <a:spcPct val="80000"/>
              </a:lnSpc>
              <a:spcBef>
                <a:spcPct val="20000"/>
              </a:spcBef>
              <a:buFontTx/>
              <a:buChar char="•"/>
            </a:pPr>
            <a:r>
              <a:rPr lang="en-US" sz="2600">
                <a:solidFill>
                  <a:schemeClr val="bg1"/>
                </a:solidFill>
                <a:latin typeface="Times New Roman" charset="0"/>
                <a:cs typeface="Times New Roman" charset="0"/>
              </a:rPr>
              <a:t>Is a combined therapy known as high active antiretroviral therapy (HAART).</a:t>
            </a:r>
          </a:p>
          <a:p>
            <a:pPr marL="342900" indent="-342900" algn="l" rtl="0">
              <a:lnSpc>
                <a:spcPct val="80000"/>
              </a:lnSpc>
              <a:spcBef>
                <a:spcPct val="20000"/>
              </a:spcBef>
            </a:pPr>
            <a:endParaRPr lang="en-US" sz="2600">
              <a:solidFill>
                <a:schemeClr val="bg1"/>
              </a:solidFill>
              <a:latin typeface="Times New Roman" charset="0"/>
              <a:cs typeface="Times New Roman" charset="0"/>
            </a:endParaRPr>
          </a:p>
          <a:p>
            <a:pPr marL="342900" indent="-342900" algn="l" rtl="0">
              <a:lnSpc>
                <a:spcPct val="80000"/>
              </a:lnSpc>
              <a:spcBef>
                <a:spcPct val="20000"/>
              </a:spcBef>
              <a:buFont typeface="Arial" charset="0"/>
              <a:buChar char="•"/>
            </a:pPr>
            <a:r>
              <a:rPr lang="en-US" sz="2600">
                <a:solidFill>
                  <a:srgbClr val="FFFF00"/>
                </a:solidFill>
                <a:latin typeface="Times New Roman" charset="0"/>
              </a:rPr>
              <a:t>NOTE: </a:t>
            </a:r>
            <a:r>
              <a:rPr lang="en-US" sz="2600">
                <a:solidFill>
                  <a:schemeClr val="bg1"/>
                </a:solidFill>
                <a:latin typeface="Times New Roman" charset="0"/>
              </a:rPr>
              <a:t>HAART does not clear the virus, and should be taken all life.</a:t>
            </a:r>
          </a:p>
          <a:p>
            <a:pPr marL="342900" indent="-342900" algn="l" rtl="0">
              <a:lnSpc>
                <a:spcPct val="80000"/>
              </a:lnSpc>
              <a:spcBef>
                <a:spcPct val="20000"/>
              </a:spcBef>
              <a:buFont typeface="Arial" charset="0"/>
              <a:buChar char="•"/>
            </a:pPr>
            <a:endParaRPr lang="en-US" sz="2600">
              <a:solidFill>
                <a:srgbClr val="FFFF00"/>
              </a:solidFill>
              <a:latin typeface="Times New Roman" charset="0"/>
            </a:endParaRPr>
          </a:p>
          <a:p>
            <a:pPr marL="342900" indent="-342900" algn="l" rtl="0">
              <a:lnSpc>
                <a:spcPct val="80000"/>
              </a:lnSpc>
              <a:spcBef>
                <a:spcPct val="20000"/>
              </a:spcBef>
              <a:buFont typeface="Arial" charset="0"/>
              <a:buChar char="•"/>
            </a:pPr>
            <a:r>
              <a:rPr lang="en-US" sz="2600">
                <a:solidFill>
                  <a:srgbClr val="FFFF00"/>
                </a:solidFill>
                <a:latin typeface="Times New Roman" charset="0"/>
              </a:rPr>
              <a:t>NOTE: </a:t>
            </a:r>
            <a:r>
              <a:rPr lang="en-US" sz="2600">
                <a:solidFill>
                  <a:schemeClr val="bg1"/>
                </a:solidFill>
                <a:latin typeface="Times New Roman" charset="0"/>
              </a:rPr>
              <a:t>HAART treated patients are still contagious even if their blood viral load below detection (&lt; 50 copies/μL).</a:t>
            </a:r>
          </a:p>
          <a:p>
            <a:pPr marL="342900" indent="-342900" algn="l" rtl="0">
              <a:lnSpc>
                <a:spcPct val="80000"/>
              </a:lnSpc>
              <a:spcBef>
                <a:spcPct val="20000"/>
              </a:spcBef>
              <a:buFont typeface="Arial" charset="0"/>
              <a:buChar char="•"/>
            </a:pPr>
            <a:endParaRPr lang="en-US" sz="2600">
              <a:solidFill>
                <a:schemeClr val="bg1"/>
              </a:solidFill>
              <a:latin typeface="Times New Roman" charset="0"/>
            </a:endParaRPr>
          </a:p>
          <a:p>
            <a:pPr marL="342900" indent="-342900" algn="l" rtl="0">
              <a:lnSpc>
                <a:spcPct val="80000"/>
              </a:lnSpc>
              <a:spcBef>
                <a:spcPct val="20000"/>
              </a:spcBef>
              <a:buFont typeface="Arial" charset="0"/>
              <a:buChar char="•"/>
            </a:pPr>
            <a:r>
              <a:rPr lang="en-US" sz="2600">
                <a:solidFill>
                  <a:schemeClr val="bg1"/>
                </a:solidFill>
                <a:latin typeface="Times New Roman" charset="0"/>
                <a:cs typeface="Times New Roman" charset="0"/>
              </a:rPr>
              <a:t>HAART is usually composed of two reverse transcriptase inhibitors and one protease inhibitor.</a:t>
            </a:r>
            <a:r>
              <a:rPr lang="en-US" sz="2600">
                <a:solidFill>
                  <a:schemeClr val="bg1"/>
                </a:solidFill>
                <a:latin typeface="Times New Roman" charset="0"/>
              </a:rPr>
              <a:t>          </a:t>
            </a:r>
          </a:p>
          <a:p>
            <a:pPr marL="342900" indent="-342900" algn="l" rtl="0">
              <a:lnSpc>
                <a:spcPct val="80000"/>
              </a:lnSpc>
              <a:spcBef>
                <a:spcPct val="20000"/>
              </a:spcBef>
            </a:pPr>
            <a:r>
              <a:rPr lang="en-US" sz="2600">
                <a:solidFill>
                  <a:schemeClr val="bg1"/>
                </a:solidFill>
                <a:latin typeface="Times New Roman" charset="0"/>
              </a:rPr>
              <a:t> </a:t>
            </a:r>
          </a:p>
          <a:p>
            <a:pPr marL="342900" indent="-342900" algn="l" rtl="0">
              <a:lnSpc>
                <a:spcPct val="80000"/>
              </a:lnSpc>
              <a:spcBef>
                <a:spcPct val="20000"/>
              </a:spcBef>
            </a:pPr>
            <a:endParaRPr lang="en-US" sz="2600">
              <a:solidFill>
                <a:schemeClr val="bg1"/>
              </a:solidFill>
              <a:latin typeface="Times New Roman" charset="0"/>
              <a:cs typeface="Times New Roman" charset="0"/>
            </a:endParaRPr>
          </a:p>
          <a:p>
            <a:pPr marL="342900" indent="-342900" algn="l" rtl="0">
              <a:lnSpc>
                <a:spcPct val="80000"/>
              </a:lnSpc>
              <a:spcBef>
                <a:spcPct val="20000"/>
              </a:spcBef>
              <a:buFont typeface="Arial" charset="0"/>
              <a:buChar char="•"/>
            </a:pPr>
            <a:endParaRPr lang="en-US" sz="2600">
              <a:solidFill>
                <a:schemeClr val="bg1"/>
              </a:solidFill>
              <a:latin typeface="Times New Roman" charset="0"/>
              <a:cs typeface="Times New Roman" charset="0"/>
            </a:endParaRPr>
          </a:p>
          <a:p>
            <a:pPr marL="742950" lvl="1" indent="-285750" algn="l" rtl="0">
              <a:lnSpc>
                <a:spcPct val="80000"/>
              </a:lnSpc>
              <a:spcBef>
                <a:spcPct val="20000"/>
              </a:spcBef>
            </a:pPr>
            <a:endParaRPr lang="en-US" sz="2600" i="1">
              <a:solidFill>
                <a:schemeClr val="bg1"/>
              </a:solidFill>
              <a:latin typeface="Times New Roman" charset="0"/>
              <a:cs typeface="Times New Roman" charset="0"/>
            </a:endParaRPr>
          </a:p>
          <a:p>
            <a:pPr marL="742950" lvl="1" indent="-285750" algn="l" rtl="0">
              <a:lnSpc>
                <a:spcPct val="80000"/>
              </a:lnSpc>
              <a:spcBef>
                <a:spcPct val="20000"/>
              </a:spcBef>
            </a:pPr>
            <a:endParaRPr lang="en-US" sz="2600">
              <a:solidFill>
                <a:schemeClr val="bg1"/>
              </a:solidFill>
              <a:latin typeface="Times New Roman" charset="0"/>
              <a:cs typeface="Times New Roman"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44450"/>
            <a:ext cx="8382000" cy="519113"/>
          </a:xfrm>
        </p:spPr>
        <p:txBody>
          <a:bodyPr/>
          <a:lstStyle/>
          <a:p>
            <a:pPr eaLnBrk="1" hangingPunct="1"/>
            <a:r>
              <a:rPr lang="en-US" b="1" u="sng" smtClean="0">
                <a:solidFill>
                  <a:srgbClr val="FFFF00"/>
                </a:solidFill>
                <a:latin typeface="Times New Roman" charset="0"/>
                <a:cs typeface="Times New Roman" charset="0"/>
              </a:rPr>
              <a:t>Treatment </a:t>
            </a:r>
            <a:r>
              <a:rPr lang="en-US" sz="3200" b="1" u="sng" smtClean="0">
                <a:solidFill>
                  <a:schemeClr val="tx1"/>
                </a:solidFill>
                <a:latin typeface="Times New Roman" charset="0"/>
                <a:cs typeface="Times New Roman" charset="0"/>
              </a:rPr>
              <a:t>(Continued)</a:t>
            </a:r>
            <a:endParaRPr lang="en-US" sz="1800" b="1" u="sng" smtClean="0">
              <a:solidFill>
                <a:schemeClr val="tx1"/>
              </a:solidFill>
              <a:latin typeface="Times New Roman" charset="0"/>
              <a:cs typeface="Times New Roman" charset="0"/>
            </a:endParaRPr>
          </a:p>
        </p:txBody>
      </p:sp>
      <p:sp>
        <p:nvSpPr>
          <p:cNvPr id="30723" name="Rectangle 3"/>
          <p:cNvSpPr>
            <a:spLocks noGrp="1" noChangeArrowheads="1"/>
          </p:cNvSpPr>
          <p:nvPr>
            <p:ph type="body" idx="1"/>
          </p:nvPr>
        </p:nvSpPr>
        <p:spPr>
          <a:xfrm>
            <a:off x="609600" y="765175"/>
            <a:ext cx="8534400" cy="5486400"/>
          </a:xfrm>
        </p:spPr>
        <p:txBody>
          <a:bodyPr/>
          <a:lstStyle/>
          <a:p>
            <a:pPr eaLnBrk="1" hangingPunct="1">
              <a:buFont typeface="Wingdings" pitchFamily="2" charset="2"/>
              <a:buNone/>
            </a:pPr>
            <a:endParaRPr lang="en-US" sz="1800" smtClean="0"/>
          </a:p>
          <a:p>
            <a:pPr eaLnBrk="1" hangingPunct="1">
              <a:buFont typeface="Wingdings" pitchFamily="2" charset="2"/>
              <a:buNone/>
            </a:pPr>
            <a:endParaRPr lang="en-US" sz="1800" smtClean="0"/>
          </a:p>
        </p:txBody>
      </p:sp>
      <p:sp>
        <p:nvSpPr>
          <p:cNvPr id="30724" name="Text Box 4"/>
          <p:cNvSpPr txBox="1">
            <a:spLocks noChangeArrowheads="1"/>
          </p:cNvSpPr>
          <p:nvPr/>
        </p:nvSpPr>
        <p:spPr bwMode="auto">
          <a:xfrm>
            <a:off x="609600" y="1236663"/>
            <a:ext cx="762000" cy="457200"/>
          </a:xfrm>
          <a:prstGeom prst="rect">
            <a:avLst/>
          </a:prstGeom>
          <a:noFill/>
          <a:ln w="9525">
            <a:noFill/>
            <a:miter lim="800000"/>
            <a:headEnd/>
            <a:tailEnd/>
          </a:ln>
        </p:spPr>
        <p:txBody>
          <a:bodyPr>
            <a:spAutoFit/>
          </a:bodyPr>
          <a:lstStyle/>
          <a:p>
            <a:pPr>
              <a:spcBef>
                <a:spcPct val="50000"/>
              </a:spcBef>
            </a:pPr>
            <a:endParaRPr lang="en-US"/>
          </a:p>
        </p:txBody>
      </p:sp>
      <p:sp>
        <p:nvSpPr>
          <p:cNvPr id="30725" name="Text Box 5"/>
          <p:cNvSpPr txBox="1">
            <a:spLocks noChangeArrowheads="1"/>
          </p:cNvSpPr>
          <p:nvPr/>
        </p:nvSpPr>
        <p:spPr bwMode="auto">
          <a:xfrm>
            <a:off x="304800" y="855663"/>
            <a:ext cx="3886200" cy="457200"/>
          </a:xfrm>
          <a:prstGeom prst="rect">
            <a:avLst/>
          </a:prstGeom>
          <a:noFill/>
          <a:ln w="9525">
            <a:noFill/>
            <a:miter lim="800000"/>
            <a:headEnd/>
            <a:tailEnd/>
          </a:ln>
        </p:spPr>
        <p:txBody>
          <a:bodyPr>
            <a:spAutoFit/>
          </a:bodyPr>
          <a:lstStyle/>
          <a:p>
            <a:pPr>
              <a:spcBef>
                <a:spcPct val="50000"/>
              </a:spcBef>
            </a:pPr>
            <a:endParaRPr lang="en-US" b="1"/>
          </a:p>
        </p:txBody>
      </p:sp>
      <p:sp>
        <p:nvSpPr>
          <p:cNvPr id="30726" name="Text Box 6"/>
          <p:cNvSpPr txBox="1">
            <a:spLocks noChangeArrowheads="1"/>
          </p:cNvSpPr>
          <p:nvPr/>
        </p:nvSpPr>
        <p:spPr bwMode="auto">
          <a:xfrm>
            <a:off x="2057400" y="1682750"/>
            <a:ext cx="2286000" cy="304800"/>
          </a:xfrm>
          <a:prstGeom prst="rect">
            <a:avLst/>
          </a:prstGeom>
          <a:noFill/>
          <a:ln w="9525">
            <a:noFill/>
            <a:miter lim="800000"/>
            <a:headEnd/>
            <a:tailEnd/>
          </a:ln>
        </p:spPr>
        <p:txBody>
          <a:bodyPr>
            <a:spAutoFit/>
          </a:bodyPr>
          <a:lstStyle/>
          <a:p>
            <a:pPr algn="just">
              <a:spcBef>
                <a:spcPct val="50000"/>
              </a:spcBef>
            </a:pPr>
            <a:endParaRPr lang="en-US" sz="1400"/>
          </a:p>
        </p:txBody>
      </p:sp>
      <p:sp>
        <p:nvSpPr>
          <p:cNvPr id="30727" name="Text Box 7"/>
          <p:cNvSpPr txBox="1">
            <a:spLocks noChangeArrowheads="1"/>
          </p:cNvSpPr>
          <p:nvPr/>
        </p:nvSpPr>
        <p:spPr bwMode="auto">
          <a:xfrm>
            <a:off x="609600" y="2913063"/>
            <a:ext cx="1295400" cy="457200"/>
          </a:xfrm>
          <a:prstGeom prst="rect">
            <a:avLst/>
          </a:prstGeom>
          <a:noFill/>
          <a:ln w="9525">
            <a:noFill/>
            <a:miter lim="800000"/>
            <a:headEnd/>
            <a:tailEnd/>
          </a:ln>
        </p:spPr>
        <p:txBody>
          <a:bodyPr>
            <a:spAutoFit/>
          </a:bodyPr>
          <a:lstStyle/>
          <a:p>
            <a:pPr>
              <a:spcBef>
                <a:spcPct val="50000"/>
              </a:spcBef>
            </a:pPr>
            <a:endParaRPr lang="en-US"/>
          </a:p>
        </p:txBody>
      </p:sp>
      <p:sp>
        <p:nvSpPr>
          <p:cNvPr id="30728" name="Text Box 8"/>
          <p:cNvSpPr txBox="1">
            <a:spLocks noChangeArrowheads="1"/>
          </p:cNvSpPr>
          <p:nvPr/>
        </p:nvSpPr>
        <p:spPr bwMode="auto">
          <a:xfrm>
            <a:off x="6248400" y="1084263"/>
            <a:ext cx="1066800" cy="396875"/>
          </a:xfrm>
          <a:prstGeom prst="rect">
            <a:avLst/>
          </a:prstGeom>
          <a:noFill/>
          <a:ln w="9525">
            <a:noFill/>
            <a:miter lim="800000"/>
            <a:headEnd/>
            <a:tailEnd/>
          </a:ln>
        </p:spPr>
        <p:txBody>
          <a:bodyPr>
            <a:spAutoFit/>
          </a:bodyPr>
          <a:lstStyle/>
          <a:p>
            <a:pPr>
              <a:spcBef>
                <a:spcPct val="50000"/>
              </a:spcBef>
            </a:pPr>
            <a:endParaRPr lang="en-US" sz="2000" b="1"/>
          </a:p>
        </p:txBody>
      </p:sp>
      <p:sp>
        <p:nvSpPr>
          <p:cNvPr id="30729" name="Text Box 9"/>
          <p:cNvSpPr txBox="1">
            <a:spLocks noChangeArrowheads="1"/>
          </p:cNvSpPr>
          <p:nvPr/>
        </p:nvSpPr>
        <p:spPr bwMode="auto">
          <a:xfrm>
            <a:off x="674688" y="692150"/>
            <a:ext cx="8001000" cy="3563938"/>
          </a:xfrm>
          <a:prstGeom prst="rect">
            <a:avLst/>
          </a:prstGeom>
          <a:noFill/>
          <a:ln w="9525">
            <a:noFill/>
            <a:miter lim="800000"/>
            <a:headEnd/>
            <a:tailEnd/>
          </a:ln>
        </p:spPr>
        <p:txBody>
          <a:bodyPr>
            <a:spAutoFit/>
          </a:bodyPr>
          <a:lstStyle/>
          <a:p>
            <a:pPr marL="457200" indent="-457200" algn="just" rtl="0">
              <a:spcBef>
                <a:spcPct val="50000"/>
              </a:spcBef>
              <a:buFont typeface="Wingdings" pitchFamily="2" charset="2"/>
              <a:buAutoNum type="alphaUcPeriod"/>
            </a:pPr>
            <a:r>
              <a:rPr lang="en-US" sz="2400" b="1" u="sng">
                <a:solidFill>
                  <a:srgbClr val="FFFF00"/>
                </a:solidFill>
              </a:rPr>
              <a:t>Reverse Transcriptase Inhibitors:                                                     </a:t>
            </a:r>
          </a:p>
          <a:p>
            <a:pPr marL="914400" lvl="1" indent="-457200" algn="just" rtl="0">
              <a:lnSpc>
                <a:spcPct val="90000"/>
              </a:lnSpc>
              <a:spcBef>
                <a:spcPct val="50000"/>
              </a:spcBef>
              <a:buFont typeface="Wingdings" pitchFamily="2" charset="2"/>
              <a:buChar char="§"/>
            </a:pPr>
            <a:r>
              <a:rPr lang="en-US" sz="2400">
                <a:solidFill>
                  <a:srgbClr val="FFFF00"/>
                </a:solidFill>
              </a:rPr>
              <a:t>AZT		Zidovudine</a:t>
            </a:r>
          </a:p>
          <a:p>
            <a:pPr marL="914400" lvl="1" indent="-457200" algn="just" rtl="0">
              <a:lnSpc>
                <a:spcPct val="90000"/>
              </a:lnSpc>
              <a:spcBef>
                <a:spcPct val="50000"/>
              </a:spcBef>
              <a:buFont typeface="Wingdings" pitchFamily="2" charset="2"/>
              <a:buChar char="§"/>
            </a:pPr>
            <a:r>
              <a:rPr lang="en-US" sz="2400">
                <a:solidFill>
                  <a:srgbClr val="FFFF00"/>
                </a:solidFill>
              </a:rPr>
              <a:t>ddC		Zalcitabine</a:t>
            </a:r>
          </a:p>
          <a:p>
            <a:pPr marL="914400" lvl="1" indent="-457200" algn="just" rtl="0">
              <a:lnSpc>
                <a:spcPct val="90000"/>
              </a:lnSpc>
              <a:spcBef>
                <a:spcPct val="50000"/>
              </a:spcBef>
              <a:buFont typeface="Wingdings" pitchFamily="2" charset="2"/>
              <a:buChar char="§"/>
            </a:pPr>
            <a:r>
              <a:rPr lang="en-US" sz="2400">
                <a:solidFill>
                  <a:srgbClr val="FFFF00"/>
                </a:solidFill>
              </a:rPr>
              <a:t>ddI		Didanosine</a:t>
            </a:r>
          </a:p>
          <a:p>
            <a:pPr marL="914400" lvl="1" indent="-457200" algn="just" rtl="0">
              <a:lnSpc>
                <a:spcPct val="90000"/>
              </a:lnSpc>
              <a:spcBef>
                <a:spcPct val="50000"/>
              </a:spcBef>
              <a:buFont typeface="Wingdings" pitchFamily="2" charset="2"/>
              <a:buChar char="§"/>
            </a:pPr>
            <a:r>
              <a:rPr lang="en-US" sz="2400">
                <a:solidFill>
                  <a:srgbClr val="FFFF00"/>
                </a:solidFill>
              </a:rPr>
              <a:t>d4T		Stavudine</a:t>
            </a:r>
          </a:p>
          <a:p>
            <a:pPr marL="914400" lvl="1" indent="-457200" algn="just" rtl="0">
              <a:lnSpc>
                <a:spcPct val="90000"/>
              </a:lnSpc>
              <a:spcBef>
                <a:spcPct val="50000"/>
              </a:spcBef>
              <a:buFont typeface="Wingdings" pitchFamily="2" charset="2"/>
              <a:buChar char="§"/>
            </a:pPr>
            <a:r>
              <a:rPr lang="en-US" sz="2400">
                <a:solidFill>
                  <a:srgbClr val="FFFF00"/>
                </a:solidFill>
              </a:rPr>
              <a:t>3TC		Lamivudine</a:t>
            </a:r>
          </a:p>
          <a:p>
            <a:pPr marL="914400" lvl="1" indent="-457200" algn="just" rtl="0">
              <a:lnSpc>
                <a:spcPct val="90000"/>
              </a:lnSpc>
              <a:spcBef>
                <a:spcPct val="50000"/>
              </a:spcBef>
            </a:pPr>
            <a:endParaRPr lang="en-US" sz="2400">
              <a:solidFill>
                <a:srgbClr val="FFFF00"/>
              </a:solidFill>
            </a:endParaRPr>
          </a:p>
        </p:txBody>
      </p:sp>
      <p:sp>
        <p:nvSpPr>
          <p:cNvPr id="30730" name="Text Box 10"/>
          <p:cNvSpPr txBox="1">
            <a:spLocks noChangeArrowheads="1"/>
          </p:cNvSpPr>
          <p:nvPr/>
        </p:nvSpPr>
        <p:spPr bwMode="auto">
          <a:xfrm>
            <a:off x="684213" y="4646613"/>
            <a:ext cx="8001000" cy="457200"/>
          </a:xfrm>
          <a:prstGeom prst="rect">
            <a:avLst/>
          </a:prstGeom>
          <a:noFill/>
          <a:ln w="9525">
            <a:noFill/>
            <a:miter lim="800000"/>
            <a:headEnd/>
            <a:tailEnd/>
          </a:ln>
        </p:spPr>
        <p:txBody>
          <a:bodyPr>
            <a:spAutoFit/>
          </a:bodyPr>
          <a:lstStyle/>
          <a:p>
            <a:pPr marL="457200" indent="-457200">
              <a:spcBef>
                <a:spcPct val="50000"/>
              </a:spcBef>
              <a:buFont typeface="Wingdings" pitchFamily="2" charset="2"/>
              <a:buNone/>
            </a:pPr>
            <a:endParaRPr lang="en-US"/>
          </a:p>
        </p:txBody>
      </p:sp>
      <p:sp>
        <p:nvSpPr>
          <p:cNvPr id="30731" name="Text Box 11"/>
          <p:cNvSpPr txBox="1">
            <a:spLocks noChangeArrowheads="1"/>
          </p:cNvSpPr>
          <p:nvPr/>
        </p:nvSpPr>
        <p:spPr bwMode="auto">
          <a:xfrm>
            <a:off x="684213" y="4005263"/>
            <a:ext cx="8001000" cy="2530475"/>
          </a:xfrm>
          <a:prstGeom prst="rect">
            <a:avLst/>
          </a:prstGeom>
          <a:noFill/>
          <a:ln w="9525">
            <a:noFill/>
            <a:miter lim="800000"/>
            <a:headEnd/>
            <a:tailEnd/>
          </a:ln>
        </p:spPr>
        <p:txBody>
          <a:bodyPr>
            <a:spAutoFit/>
          </a:bodyPr>
          <a:lstStyle/>
          <a:p>
            <a:pPr marL="457200" indent="-457200" algn="just" rtl="0">
              <a:spcBef>
                <a:spcPct val="50000"/>
              </a:spcBef>
              <a:buFont typeface="Wingdings" pitchFamily="2" charset="2"/>
              <a:buAutoNum type="alphaUcPeriod" startAt="2"/>
            </a:pPr>
            <a:r>
              <a:rPr lang="en-US" sz="2400" b="1" u="sng">
                <a:solidFill>
                  <a:srgbClr val="FFFF00"/>
                </a:solidFill>
              </a:rPr>
              <a:t>Protease inhibitors </a:t>
            </a:r>
          </a:p>
          <a:p>
            <a:pPr marL="914400" lvl="1" indent="-457200" algn="just" rtl="0">
              <a:lnSpc>
                <a:spcPct val="90000"/>
              </a:lnSpc>
              <a:spcBef>
                <a:spcPct val="50000"/>
              </a:spcBef>
              <a:buFont typeface="Wingdings" pitchFamily="2" charset="2"/>
              <a:buChar char="§"/>
            </a:pPr>
            <a:r>
              <a:rPr lang="en-US" sz="2400">
                <a:solidFill>
                  <a:srgbClr val="FFFF00"/>
                </a:solidFill>
              </a:rPr>
              <a:t>Saquinavir</a:t>
            </a:r>
          </a:p>
          <a:p>
            <a:pPr marL="914400" lvl="1" indent="-457200" algn="just" rtl="0">
              <a:lnSpc>
                <a:spcPct val="90000"/>
              </a:lnSpc>
              <a:spcBef>
                <a:spcPct val="50000"/>
              </a:spcBef>
              <a:buFont typeface="Wingdings" pitchFamily="2" charset="2"/>
              <a:buChar char="§"/>
            </a:pPr>
            <a:r>
              <a:rPr lang="en-US" sz="2400">
                <a:solidFill>
                  <a:srgbClr val="FFFF00"/>
                </a:solidFill>
              </a:rPr>
              <a:t>Indiniavir</a:t>
            </a:r>
          </a:p>
          <a:p>
            <a:pPr marL="914400" lvl="1" indent="-457200" algn="just" rtl="0">
              <a:lnSpc>
                <a:spcPct val="90000"/>
              </a:lnSpc>
              <a:spcBef>
                <a:spcPct val="50000"/>
              </a:spcBef>
              <a:buFont typeface="Wingdings" pitchFamily="2" charset="2"/>
              <a:buChar char="§"/>
            </a:pPr>
            <a:r>
              <a:rPr lang="en-US" sz="2400">
                <a:solidFill>
                  <a:srgbClr val="FFFF00"/>
                </a:solidFill>
              </a:rPr>
              <a:t>Ritonavir</a:t>
            </a:r>
          </a:p>
          <a:p>
            <a:pPr marL="914400" lvl="1" indent="-457200" algn="just" rtl="0">
              <a:lnSpc>
                <a:spcPct val="90000"/>
              </a:lnSpc>
              <a:spcBef>
                <a:spcPct val="50000"/>
              </a:spcBef>
              <a:buFont typeface="Wingdings" pitchFamily="2" charset="2"/>
              <a:buChar char="§"/>
            </a:pPr>
            <a:r>
              <a:rPr lang="en-US" sz="2400">
                <a:solidFill>
                  <a:srgbClr val="FFFF00"/>
                </a:solidFill>
              </a:rPr>
              <a:t>Nelfinavir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txBox="1">
            <a:spLocks noChangeArrowheads="1"/>
          </p:cNvSpPr>
          <p:nvPr/>
        </p:nvSpPr>
        <p:spPr bwMode="auto">
          <a:xfrm>
            <a:off x="468313" y="1676400"/>
            <a:ext cx="8229600" cy="4572000"/>
          </a:xfrm>
          <a:prstGeom prst="rect">
            <a:avLst/>
          </a:prstGeom>
          <a:noFill/>
          <a:ln w="9525">
            <a:noFill/>
            <a:miter lim="800000"/>
            <a:headEnd/>
            <a:tailEnd/>
          </a:ln>
        </p:spPr>
        <p:txBody>
          <a:bodyPr/>
          <a:lstStyle/>
          <a:p>
            <a:pPr algn="l" rtl="0">
              <a:buFont typeface="Times New Roman" charset="0"/>
              <a:buChar char="•"/>
            </a:pPr>
            <a:r>
              <a:rPr lang="en-US" sz="3200" b="1" u="sng">
                <a:solidFill>
                  <a:srgbClr val="FFFF00"/>
                </a:solidFill>
                <a:latin typeface="Times New Roman" charset="0"/>
                <a:cs typeface="Times New Roman" charset="0"/>
              </a:rPr>
              <a:t>   HIV-1:</a:t>
            </a:r>
          </a:p>
          <a:p>
            <a:pPr lvl="1" algn="l" rtl="0">
              <a:buFont typeface="Times New Roman" charset="0"/>
              <a:buChar char="–"/>
            </a:pPr>
            <a:r>
              <a:rPr lang="en-US" sz="3200">
                <a:solidFill>
                  <a:srgbClr val="FFFFFF"/>
                </a:solidFill>
                <a:latin typeface="Times New Roman" charset="0"/>
                <a:cs typeface="Times New Roman" charset="0"/>
              </a:rPr>
              <a:t> Causes HIV infection worldwide.</a:t>
            </a:r>
          </a:p>
          <a:p>
            <a:pPr lvl="1" algn="l" rtl="0">
              <a:buFont typeface="Times New Roman" charset="0"/>
              <a:buChar char="–"/>
            </a:pPr>
            <a:r>
              <a:rPr lang="en-US" sz="3200">
                <a:solidFill>
                  <a:srgbClr val="FFFFFF"/>
                </a:solidFill>
                <a:latin typeface="Times New Roman" charset="0"/>
                <a:cs typeface="Times New Roman" charset="0"/>
              </a:rPr>
              <a:t> Highly virulent. </a:t>
            </a:r>
          </a:p>
          <a:p>
            <a:pPr lvl="1" algn="l" rtl="0">
              <a:buFont typeface="Times New Roman" charset="0"/>
              <a:buChar char="–"/>
            </a:pPr>
            <a:r>
              <a:rPr lang="en-US" sz="3200">
                <a:solidFill>
                  <a:srgbClr val="FFFFFF"/>
                </a:solidFill>
                <a:latin typeface="Times New Roman" charset="0"/>
                <a:cs typeface="Times New Roman" charset="0"/>
              </a:rPr>
              <a:t> Highly susceptible to mutations. </a:t>
            </a:r>
          </a:p>
          <a:p>
            <a:pPr lvl="1" algn="l" rtl="0"/>
            <a:endParaRPr lang="en-CA" sz="2800">
              <a:solidFill>
                <a:schemeClr val="bg1"/>
              </a:solidFill>
              <a:latin typeface="Times New Roman" charset="0"/>
              <a:cs typeface="Times New Roman" charset="0"/>
            </a:endParaRPr>
          </a:p>
          <a:p>
            <a:pPr algn="l" rtl="0">
              <a:lnSpc>
                <a:spcPct val="90000"/>
              </a:lnSpc>
              <a:spcBef>
                <a:spcPct val="20000"/>
              </a:spcBef>
              <a:buFontTx/>
              <a:buChar char="•"/>
            </a:pPr>
            <a:r>
              <a:rPr lang="en-CA" sz="3600" b="1" u="sng">
                <a:solidFill>
                  <a:srgbClr val="92D050"/>
                </a:solidFill>
                <a:latin typeface="Times New Roman" charset="0"/>
                <a:cs typeface="Times New Roman" charset="0"/>
              </a:rPr>
              <a:t>   HIV-2: </a:t>
            </a:r>
          </a:p>
          <a:p>
            <a:pPr lvl="1" algn="l" rtl="0">
              <a:lnSpc>
                <a:spcPct val="90000"/>
              </a:lnSpc>
              <a:spcBef>
                <a:spcPct val="20000"/>
              </a:spcBef>
              <a:buFontTx/>
              <a:buChar char="–"/>
            </a:pPr>
            <a:r>
              <a:rPr lang="en-CA" sz="3200">
                <a:solidFill>
                  <a:schemeClr val="bg1"/>
                </a:solidFill>
                <a:latin typeface="Times New Roman" charset="0"/>
                <a:cs typeface="Times New Roman" charset="0"/>
              </a:rPr>
              <a:t> Causes the infection in specific regions e.g. West Africa </a:t>
            </a:r>
          </a:p>
          <a:p>
            <a:pPr lvl="1" algn="l" rtl="0">
              <a:lnSpc>
                <a:spcPct val="90000"/>
              </a:lnSpc>
              <a:spcBef>
                <a:spcPct val="20000"/>
              </a:spcBef>
              <a:buFontTx/>
              <a:buChar char="–"/>
            </a:pPr>
            <a:r>
              <a:rPr lang="en-CA" sz="3200">
                <a:solidFill>
                  <a:schemeClr val="bg1"/>
                </a:solidFill>
                <a:latin typeface="Times New Roman" charset="0"/>
                <a:cs typeface="Times New Roman" charset="0"/>
              </a:rPr>
              <a:t> Relatively less virulent. </a:t>
            </a:r>
          </a:p>
          <a:p>
            <a:pPr lvl="1" algn="l" rtl="0">
              <a:lnSpc>
                <a:spcPct val="90000"/>
              </a:lnSpc>
              <a:spcBef>
                <a:spcPct val="20000"/>
              </a:spcBef>
              <a:buFontTx/>
              <a:buChar char="–"/>
            </a:pPr>
            <a:r>
              <a:rPr lang="en-CA" sz="3200">
                <a:solidFill>
                  <a:schemeClr val="bg1"/>
                </a:solidFill>
                <a:latin typeface="Times New Roman" charset="0"/>
                <a:cs typeface="Times New Roman" charset="0"/>
              </a:rPr>
              <a:t> Relatively less susceptible to mutations.   </a:t>
            </a:r>
          </a:p>
          <a:p>
            <a:pPr lvl="1" algn="l" rtl="0">
              <a:lnSpc>
                <a:spcPct val="90000"/>
              </a:lnSpc>
              <a:spcBef>
                <a:spcPct val="20000"/>
              </a:spcBef>
            </a:pPr>
            <a:endParaRPr lang="en-CA" sz="2000">
              <a:solidFill>
                <a:schemeClr val="bg1"/>
              </a:solidFill>
              <a:latin typeface="Times New Roman" charset="0"/>
              <a:cs typeface="Times New Roman" charset="0"/>
            </a:endParaRPr>
          </a:p>
          <a:p>
            <a:pPr lvl="1" algn="l" rtl="0">
              <a:lnSpc>
                <a:spcPct val="90000"/>
              </a:lnSpc>
              <a:spcBef>
                <a:spcPct val="20000"/>
              </a:spcBef>
              <a:buFontTx/>
              <a:buChar char="–"/>
            </a:pPr>
            <a:endParaRPr lang="en-CA" sz="2000">
              <a:solidFill>
                <a:schemeClr val="bg1"/>
              </a:solidFill>
              <a:latin typeface="Times New Roman" charset="0"/>
              <a:cs typeface="Times New Roman" charset="0"/>
            </a:endParaRPr>
          </a:p>
        </p:txBody>
      </p:sp>
      <p:sp>
        <p:nvSpPr>
          <p:cNvPr id="4099" name="Rectangle 3"/>
          <p:cNvSpPr>
            <a:spLocks noChangeArrowheads="1"/>
          </p:cNvSpPr>
          <p:nvPr/>
        </p:nvSpPr>
        <p:spPr bwMode="auto">
          <a:xfrm>
            <a:off x="519113" y="198438"/>
            <a:ext cx="8229600" cy="1143000"/>
          </a:xfrm>
          <a:prstGeom prst="rect">
            <a:avLst/>
          </a:prstGeom>
          <a:noFill/>
          <a:ln w="9525">
            <a:noFill/>
            <a:miter lim="800000"/>
            <a:headEnd/>
            <a:tailEnd/>
          </a:ln>
        </p:spPr>
        <p:txBody>
          <a:bodyPr anchor="ctr"/>
          <a:lstStyle/>
          <a:p>
            <a:pPr algn="l" rtl="0"/>
            <a:r>
              <a:rPr lang="en-US" sz="4400">
                <a:solidFill>
                  <a:srgbClr val="FFFF00"/>
                </a:solidFill>
                <a:latin typeface="Times New Roman" charset="0"/>
                <a:cs typeface="Times New Roman" charset="0"/>
              </a:rPr>
              <a:t>Continued..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9"/>
          <p:cNvSpPr txBox="1">
            <a:spLocks noChangeArrowheads="1"/>
          </p:cNvSpPr>
          <p:nvPr/>
        </p:nvSpPr>
        <p:spPr bwMode="auto">
          <a:xfrm>
            <a:off x="762000" y="449263"/>
            <a:ext cx="7543800" cy="769937"/>
          </a:xfrm>
          <a:prstGeom prst="rect">
            <a:avLst/>
          </a:prstGeom>
          <a:noFill/>
          <a:ln w="9525">
            <a:noFill/>
            <a:miter lim="800000"/>
            <a:headEnd/>
            <a:tailEnd/>
          </a:ln>
        </p:spPr>
        <p:txBody>
          <a:bodyPr>
            <a:spAutoFit/>
          </a:bodyPr>
          <a:lstStyle/>
          <a:p>
            <a:pPr algn="ctr" rtl="0">
              <a:spcBef>
                <a:spcPct val="50000"/>
              </a:spcBef>
            </a:pPr>
            <a:r>
              <a:rPr lang="en-US" sz="4400">
                <a:solidFill>
                  <a:srgbClr val="FFFF00"/>
                </a:solidFill>
                <a:latin typeface="Times New Roman" charset="0"/>
                <a:cs typeface="Times New Roman" charset="0"/>
              </a:rPr>
              <a:t>Goals of HIV treatment </a:t>
            </a:r>
          </a:p>
        </p:txBody>
      </p:sp>
      <p:sp>
        <p:nvSpPr>
          <p:cNvPr id="31747" name="Rectangle 3"/>
          <p:cNvSpPr txBox="1">
            <a:spLocks noChangeArrowheads="1"/>
          </p:cNvSpPr>
          <p:nvPr/>
        </p:nvSpPr>
        <p:spPr bwMode="auto">
          <a:xfrm>
            <a:off x="685800" y="1524000"/>
            <a:ext cx="7772400" cy="5105400"/>
          </a:xfrm>
          <a:prstGeom prst="rect">
            <a:avLst/>
          </a:prstGeom>
          <a:noFill/>
          <a:ln w="9525">
            <a:noFill/>
            <a:miter lim="800000"/>
            <a:headEnd/>
            <a:tailEnd/>
          </a:ln>
        </p:spPr>
        <p:txBody>
          <a:bodyPr/>
          <a:lstStyle/>
          <a:p>
            <a:pPr marL="342900" indent="-342900" algn="l" rtl="0">
              <a:lnSpc>
                <a:spcPct val="90000"/>
              </a:lnSpc>
              <a:spcBef>
                <a:spcPct val="20000"/>
              </a:spcBef>
              <a:buClr>
                <a:schemeClr val="bg1"/>
              </a:buClr>
              <a:buFont typeface="Arial" charset="0"/>
              <a:buChar char="•"/>
            </a:pPr>
            <a:endParaRPr lang="en-US" sz="2600">
              <a:solidFill>
                <a:schemeClr val="bg1"/>
              </a:solidFill>
              <a:latin typeface="Times New Roman" charset="0"/>
            </a:endParaRPr>
          </a:p>
          <a:p>
            <a:pPr marL="342900" indent="-342900" algn="l" rtl="0">
              <a:lnSpc>
                <a:spcPct val="90000"/>
              </a:lnSpc>
              <a:spcBef>
                <a:spcPct val="20000"/>
              </a:spcBef>
              <a:buClr>
                <a:schemeClr val="bg1"/>
              </a:buClr>
              <a:buFont typeface="Arial" charset="0"/>
              <a:buChar char="•"/>
            </a:pPr>
            <a:r>
              <a:rPr lang="en-US" sz="2600">
                <a:solidFill>
                  <a:schemeClr val="bg1"/>
                </a:solidFill>
                <a:latin typeface="Times New Roman" charset="0"/>
              </a:rPr>
              <a:t>To inhibit viral replication.</a:t>
            </a:r>
          </a:p>
          <a:p>
            <a:pPr marL="342900" indent="-342900" algn="l" rtl="0">
              <a:lnSpc>
                <a:spcPct val="90000"/>
              </a:lnSpc>
              <a:spcBef>
                <a:spcPct val="20000"/>
              </a:spcBef>
              <a:buClr>
                <a:schemeClr val="bg1"/>
              </a:buClr>
            </a:pPr>
            <a:endParaRPr lang="en-US" sz="2600">
              <a:solidFill>
                <a:schemeClr val="bg1"/>
              </a:solidFill>
              <a:latin typeface="Times New Roman" charset="0"/>
            </a:endParaRPr>
          </a:p>
          <a:p>
            <a:pPr marL="342900" indent="-342900" algn="l" rtl="0">
              <a:lnSpc>
                <a:spcPct val="90000"/>
              </a:lnSpc>
              <a:spcBef>
                <a:spcPct val="20000"/>
              </a:spcBef>
              <a:buClr>
                <a:schemeClr val="bg1"/>
              </a:buClr>
              <a:buFont typeface="Arial" charset="0"/>
              <a:buChar char="•"/>
            </a:pPr>
            <a:r>
              <a:rPr lang="en-US" sz="2600">
                <a:solidFill>
                  <a:schemeClr val="bg1"/>
                </a:solidFill>
                <a:latin typeface="Times New Roman" charset="0"/>
              </a:rPr>
              <a:t>To control chronic immune activation and keep the immune system close to the normal state.</a:t>
            </a:r>
          </a:p>
          <a:p>
            <a:pPr marL="342900" indent="-342900" algn="l" rtl="0">
              <a:lnSpc>
                <a:spcPct val="90000"/>
              </a:lnSpc>
              <a:spcBef>
                <a:spcPct val="20000"/>
              </a:spcBef>
              <a:buClr>
                <a:schemeClr val="bg1"/>
              </a:buClr>
            </a:pPr>
            <a:endParaRPr lang="en-US" sz="2600">
              <a:solidFill>
                <a:schemeClr val="bg1"/>
              </a:solidFill>
              <a:latin typeface="Times New Roman" charset="0"/>
            </a:endParaRPr>
          </a:p>
          <a:p>
            <a:pPr marL="342900" indent="-342900" algn="l" rtl="0">
              <a:lnSpc>
                <a:spcPct val="90000"/>
              </a:lnSpc>
              <a:spcBef>
                <a:spcPct val="20000"/>
              </a:spcBef>
              <a:buClr>
                <a:schemeClr val="bg1"/>
              </a:buClr>
              <a:buFont typeface="Arial" charset="0"/>
              <a:buChar char="•"/>
            </a:pPr>
            <a:r>
              <a:rPr lang="en-US" sz="2600">
                <a:solidFill>
                  <a:schemeClr val="bg1"/>
                </a:solidFill>
                <a:latin typeface="Times New Roman" charset="0"/>
              </a:rPr>
              <a:t>To prevent the development of opportunistic infection.</a:t>
            </a:r>
          </a:p>
          <a:p>
            <a:pPr marL="342900" indent="-342900" algn="l" rtl="0">
              <a:lnSpc>
                <a:spcPct val="90000"/>
              </a:lnSpc>
              <a:spcBef>
                <a:spcPct val="20000"/>
              </a:spcBef>
              <a:buClr>
                <a:schemeClr val="bg1"/>
              </a:buClr>
              <a:buFont typeface="Arial" charset="0"/>
              <a:buChar char="•"/>
            </a:pPr>
            <a:endParaRPr lang="en-US" sz="2600">
              <a:solidFill>
                <a:schemeClr val="bg1"/>
              </a:solidFill>
              <a:latin typeface="Times New Roman" charset="0"/>
            </a:endParaRPr>
          </a:p>
          <a:p>
            <a:pPr marL="342900" indent="-342900" algn="l" rtl="0">
              <a:lnSpc>
                <a:spcPct val="90000"/>
              </a:lnSpc>
              <a:spcBef>
                <a:spcPct val="20000"/>
              </a:spcBef>
              <a:buClr>
                <a:schemeClr val="bg1"/>
              </a:buClr>
              <a:buFont typeface="Arial" charset="0"/>
              <a:buChar char="•"/>
            </a:pPr>
            <a:r>
              <a:rPr lang="en-US" sz="2600">
                <a:solidFill>
                  <a:schemeClr val="bg1"/>
                </a:solidFill>
                <a:latin typeface="Times New Roman" charset="0"/>
              </a:rPr>
              <a:t>To minimize the chance of viral transmission especially from mother to neonate. </a:t>
            </a:r>
          </a:p>
          <a:p>
            <a:pPr marL="342900" indent="-342900" algn="l" rtl="0">
              <a:lnSpc>
                <a:spcPct val="90000"/>
              </a:lnSpc>
              <a:spcBef>
                <a:spcPct val="20000"/>
              </a:spcBef>
              <a:buClr>
                <a:schemeClr val="bg1"/>
              </a:buClr>
              <a:buFont typeface="Arial" charset="0"/>
              <a:buChar char="•"/>
            </a:pPr>
            <a:r>
              <a:rPr lang="en-CA" sz="2600">
                <a:solidFill>
                  <a:schemeClr val="bg1"/>
                </a:solidFill>
                <a:latin typeface="Times New Roman" charset="0"/>
              </a:rPr>
              <a:t>Treatment will never eradicate the HIV virus.</a:t>
            </a:r>
            <a:endParaRPr lang="en-US" sz="2600">
              <a:solidFill>
                <a:schemeClr val="bg1"/>
              </a:solidFill>
              <a:latin typeface="Times New Roman" charset="0"/>
            </a:endParaRPr>
          </a:p>
          <a:p>
            <a:pPr marL="342900" indent="-342900" algn="l" rtl="0">
              <a:lnSpc>
                <a:spcPct val="90000"/>
              </a:lnSpc>
              <a:spcBef>
                <a:spcPct val="20000"/>
              </a:spcBef>
              <a:buClr>
                <a:schemeClr val="bg1"/>
              </a:buClr>
            </a:pPr>
            <a:endParaRPr lang="en-US" sz="2600">
              <a:solidFill>
                <a:schemeClr val="bg1"/>
              </a:solidFill>
              <a:latin typeface="Times New Roman"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81000" y="173038"/>
            <a:ext cx="8382000" cy="1671637"/>
          </a:xfrm>
        </p:spPr>
        <p:txBody>
          <a:bodyPr/>
          <a:lstStyle/>
          <a:p>
            <a:pPr eaLnBrk="1" hangingPunct="1"/>
            <a:endParaRPr lang="en-US" sz="1600" b="1" u="sng" smtClean="0">
              <a:solidFill>
                <a:schemeClr val="tx1"/>
              </a:solidFill>
              <a:latin typeface="Times New Roman" charset="0"/>
              <a:cs typeface="Times New Roman" charset="0"/>
            </a:endParaRPr>
          </a:p>
        </p:txBody>
      </p:sp>
      <p:sp>
        <p:nvSpPr>
          <p:cNvPr id="32771" name="Rectangle 3"/>
          <p:cNvSpPr>
            <a:spLocks noGrp="1" noChangeArrowheads="1"/>
          </p:cNvSpPr>
          <p:nvPr>
            <p:ph type="body" idx="1"/>
          </p:nvPr>
        </p:nvSpPr>
        <p:spPr>
          <a:xfrm>
            <a:off x="304800" y="635000"/>
            <a:ext cx="8534400" cy="5486400"/>
          </a:xfrm>
        </p:spPr>
        <p:txBody>
          <a:bodyPr/>
          <a:lstStyle/>
          <a:p>
            <a:pPr eaLnBrk="1" hangingPunct="1">
              <a:buFont typeface="Wingdings" pitchFamily="2" charset="2"/>
              <a:buNone/>
            </a:pPr>
            <a:endParaRPr lang="en-US" sz="1800" smtClean="0"/>
          </a:p>
          <a:p>
            <a:pPr algn="l" rtl="0" eaLnBrk="1" hangingPunct="1">
              <a:buFont typeface="Wingdings" pitchFamily="2" charset="2"/>
              <a:buNone/>
            </a:pPr>
            <a:r>
              <a:rPr lang="en-US" sz="4800" b="1" u="sng" smtClean="0">
                <a:solidFill>
                  <a:srgbClr val="FF66FF"/>
                </a:solidFill>
              </a:rPr>
              <a:t>Prevention &amp; Control:</a:t>
            </a:r>
          </a:p>
          <a:p>
            <a:pPr eaLnBrk="1" hangingPunct="1">
              <a:buFont typeface="Wingdings" pitchFamily="2" charset="2"/>
              <a:buNone/>
            </a:pPr>
            <a:endParaRPr lang="en-US" sz="1800" smtClean="0"/>
          </a:p>
        </p:txBody>
      </p:sp>
      <p:sp>
        <p:nvSpPr>
          <p:cNvPr id="32772" name="Text Box 4"/>
          <p:cNvSpPr txBox="1">
            <a:spLocks noChangeArrowheads="1"/>
          </p:cNvSpPr>
          <p:nvPr/>
        </p:nvSpPr>
        <p:spPr bwMode="auto">
          <a:xfrm>
            <a:off x="609600" y="1092200"/>
            <a:ext cx="762000" cy="457200"/>
          </a:xfrm>
          <a:prstGeom prst="rect">
            <a:avLst/>
          </a:prstGeom>
          <a:noFill/>
          <a:ln w="9525">
            <a:noFill/>
            <a:miter lim="800000"/>
            <a:headEnd/>
            <a:tailEnd/>
          </a:ln>
        </p:spPr>
        <p:txBody>
          <a:bodyPr>
            <a:spAutoFit/>
          </a:bodyPr>
          <a:lstStyle/>
          <a:p>
            <a:pPr>
              <a:spcBef>
                <a:spcPct val="50000"/>
              </a:spcBef>
            </a:pPr>
            <a:endParaRPr lang="ar-SA"/>
          </a:p>
        </p:txBody>
      </p:sp>
      <p:sp>
        <p:nvSpPr>
          <p:cNvPr id="32773" name="Text Box 5"/>
          <p:cNvSpPr txBox="1">
            <a:spLocks noChangeArrowheads="1"/>
          </p:cNvSpPr>
          <p:nvPr/>
        </p:nvSpPr>
        <p:spPr bwMode="auto">
          <a:xfrm>
            <a:off x="304800" y="711200"/>
            <a:ext cx="3886200" cy="457200"/>
          </a:xfrm>
          <a:prstGeom prst="rect">
            <a:avLst/>
          </a:prstGeom>
          <a:noFill/>
          <a:ln w="9525">
            <a:noFill/>
            <a:miter lim="800000"/>
            <a:headEnd/>
            <a:tailEnd/>
          </a:ln>
        </p:spPr>
        <p:txBody>
          <a:bodyPr>
            <a:spAutoFit/>
          </a:bodyPr>
          <a:lstStyle/>
          <a:p>
            <a:pPr>
              <a:spcBef>
                <a:spcPct val="50000"/>
              </a:spcBef>
            </a:pPr>
            <a:r>
              <a:rPr lang="en-US" b="1"/>
              <a:t>     </a:t>
            </a:r>
            <a:endParaRPr lang="ar-SA" b="1"/>
          </a:p>
        </p:txBody>
      </p:sp>
      <p:sp>
        <p:nvSpPr>
          <p:cNvPr id="32774" name="Text Box 6"/>
          <p:cNvSpPr txBox="1">
            <a:spLocks noChangeArrowheads="1"/>
          </p:cNvSpPr>
          <p:nvPr/>
        </p:nvSpPr>
        <p:spPr bwMode="auto">
          <a:xfrm>
            <a:off x="2057400" y="1538288"/>
            <a:ext cx="2286000" cy="304800"/>
          </a:xfrm>
          <a:prstGeom prst="rect">
            <a:avLst/>
          </a:prstGeom>
          <a:noFill/>
          <a:ln w="9525">
            <a:noFill/>
            <a:miter lim="800000"/>
            <a:headEnd/>
            <a:tailEnd/>
          </a:ln>
        </p:spPr>
        <p:txBody>
          <a:bodyPr>
            <a:spAutoFit/>
          </a:bodyPr>
          <a:lstStyle/>
          <a:p>
            <a:pPr algn="just">
              <a:spcBef>
                <a:spcPct val="50000"/>
              </a:spcBef>
            </a:pPr>
            <a:endParaRPr lang="ar-SA" sz="1400"/>
          </a:p>
        </p:txBody>
      </p:sp>
      <p:sp>
        <p:nvSpPr>
          <p:cNvPr id="32775" name="Text Box 7"/>
          <p:cNvSpPr txBox="1">
            <a:spLocks noChangeArrowheads="1"/>
          </p:cNvSpPr>
          <p:nvPr/>
        </p:nvSpPr>
        <p:spPr bwMode="auto">
          <a:xfrm>
            <a:off x="609600" y="2768600"/>
            <a:ext cx="1295400" cy="457200"/>
          </a:xfrm>
          <a:prstGeom prst="rect">
            <a:avLst/>
          </a:prstGeom>
          <a:noFill/>
          <a:ln w="9525">
            <a:noFill/>
            <a:miter lim="800000"/>
            <a:headEnd/>
            <a:tailEnd/>
          </a:ln>
        </p:spPr>
        <p:txBody>
          <a:bodyPr>
            <a:spAutoFit/>
          </a:bodyPr>
          <a:lstStyle/>
          <a:p>
            <a:pPr>
              <a:spcBef>
                <a:spcPct val="50000"/>
              </a:spcBef>
            </a:pPr>
            <a:endParaRPr lang="ar-SA"/>
          </a:p>
        </p:txBody>
      </p:sp>
      <p:sp>
        <p:nvSpPr>
          <p:cNvPr id="32776" name="Text Box 8"/>
          <p:cNvSpPr txBox="1">
            <a:spLocks noChangeArrowheads="1"/>
          </p:cNvSpPr>
          <p:nvPr/>
        </p:nvSpPr>
        <p:spPr bwMode="auto">
          <a:xfrm>
            <a:off x="6248400" y="939800"/>
            <a:ext cx="1066800" cy="396875"/>
          </a:xfrm>
          <a:prstGeom prst="rect">
            <a:avLst/>
          </a:prstGeom>
          <a:noFill/>
          <a:ln w="9525">
            <a:noFill/>
            <a:miter lim="800000"/>
            <a:headEnd/>
            <a:tailEnd/>
          </a:ln>
        </p:spPr>
        <p:txBody>
          <a:bodyPr>
            <a:spAutoFit/>
          </a:bodyPr>
          <a:lstStyle/>
          <a:p>
            <a:pPr>
              <a:spcBef>
                <a:spcPct val="50000"/>
              </a:spcBef>
            </a:pPr>
            <a:endParaRPr lang="ar-SA" sz="2000" b="1"/>
          </a:p>
        </p:txBody>
      </p:sp>
      <p:sp>
        <p:nvSpPr>
          <p:cNvPr id="32777" name="Text Box 9"/>
          <p:cNvSpPr txBox="1">
            <a:spLocks noChangeArrowheads="1"/>
          </p:cNvSpPr>
          <p:nvPr/>
        </p:nvSpPr>
        <p:spPr bwMode="auto">
          <a:xfrm>
            <a:off x="674688" y="2133600"/>
            <a:ext cx="8001000" cy="4494213"/>
          </a:xfrm>
          <a:prstGeom prst="rect">
            <a:avLst/>
          </a:prstGeom>
          <a:noFill/>
          <a:ln w="9525">
            <a:noFill/>
            <a:miter lim="800000"/>
            <a:headEnd/>
            <a:tailEnd/>
          </a:ln>
        </p:spPr>
        <p:txBody>
          <a:bodyPr>
            <a:spAutoFit/>
          </a:bodyPr>
          <a:lstStyle/>
          <a:p>
            <a:pPr marL="914400" lvl="1" indent="-457200" algn="just" rtl="0">
              <a:lnSpc>
                <a:spcPct val="90000"/>
              </a:lnSpc>
              <a:spcBef>
                <a:spcPct val="50000"/>
              </a:spcBef>
              <a:buFont typeface="Wingdings" pitchFamily="2" charset="2"/>
              <a:buChar char="§"/>
            </a:pPr>
            <a:r>
              <a:rPr lang="en-US" sz="3600" b="1">
                <a:solidFill>
                  <a:srgbClr val="FF3300"/>
                </a:solidFill>
              </a:rPr>
              <a:t>There is no vaccine available yet for HIV</a:t>
            </a:r>
          </a:p>
          <a:p>
            <a:pPr marL="914400" lvl="1" indent="-457200" algn="just" rtl="0">
              <a:lnSpc>
                <a:spcPct val="90000"/>
              </a:lnSpc>
              <a:spcBef>
                <a:spcPct val="50000"/>
              </a:spcBef>
              <a:buFont typeface="Wingdings" pitchFamily="2" charset="2"/>
              <a:buChar char="§"/>
            </a:pPr>
            <a:r>
              <a:rPr lang="en-US" sz="2800">
                <a:solidFill>
                  <a:srgbClr val="FFFF00"/>
                </a:solidFill>
              </a:rPr>
              <a:t>Practice safer sex by having one sexual partner</a:t>
            </a:r>
          </a:p>
          <a:p>
            <a:pPr marL="914400" lvl="1" indent="-457200" algn="just" rtl="0">
              <a:lnSpc>
                <a:spcPct val="90000"/>
              </a:lnSpc>
              <a:spcBef>
                <a:spcPct val="50000"/>
              </a:spcBef>
              <a:buFont typeface="Wingdings" pitchFamily="2" charset="2"/>
              <a:buChar char="§"/>
            </a:pPr>
            <a:r>
              <a:rPr lang="en-US" sz="2800">
                <a:solidFill>
                  <a:srgbClr val="FFFF00"/>
                </a:solidFill>
              </a:rPr>
              <a:t>Do not share razors, tooth brushes, etc</a:t>
            </a:r>
          </a:p>
          <a:p>
            <a:pPr marL="914400" lvl="1" indent="-457200" algn="just" rtl="0">
              <a:lnSpc>
                <a:spcPct val="90000"/>
              </a:lnSpc>
              <a:spcBef>
                <a:spcPct val="50000"/>
              </a:spcBef>
              <a:buFont typeface="Wingdings" pitchFamily="2" charset="2"/>
              <a:buChar char="§"/>
            </a:pPr>
            <a:r>
              <a:rPr lang="en-US" sz="2800">
                <a:solidFill>
                  <a:srgbClr val="FFFF00"/>
                </a:solidFill>
              </a:rPr>
              <a:t>Do not share needles and syringes</a:t>
            </a:r>
          </a:p>
          <a:p>
            <a:pPr marL="914400" lvl="1" indent="-457200" algn="just" rtl="0">
              <a:lnSpc>
                <a:spcPct val="90000"/>
              </a:lnSpc>
              <a:spcBef>
                <a:spcPct val="50000"/>
              </a:spcBef>
              <a:buFont typeface="Wingdings" pitchFamily="2" charset="2"/>
              <a:buChar char="§"/>
            </a:pPr>
            <a:r>
              <a:rPr lang="en-US" sz="2800">
                <a:solidFill>
                  <a:srgbClr val="FFFF00"/>
                </a:solidFill>
              </a:rPr>
              <a:t>Avoid direct exposure to body fluids</a:t>
            </a:r>
          </a:p>
          <a:p>
            <a:pPr marL="914400" lvl="1" indent="-457200" algn="just" rtl="0">
              <a:lnSpc>
                <a:spcPct val="90000"/>
              </a:lnSpc>
              <a:spcBef>
                <a:spcPct val="50000"/>
              </a:spcBef>
              <a:buFont typeface="Wingdings" pitchFamily="2" charset="2"/>
              <a:buChar char="§"/>
            </a:pPr>
            <a:r>
              <a:rPr lang="en-US" sz="2800">
                <a:solidFill>
                  <a:srgbClr val="FFFF00"/>
                </a:solidFill>
              </a:rPr>
              <a:t>Educate the public about HIV-infection</a:t>
            </a:r>
            <a:r>
              <a:rPr lang="en-US">
                <a:solidFill>
                  <a:srgbClr val="FFFF00"/>
                </a:solidFill>
              </a:rPr>
              <a:t>.</a:t>
            </a:r>
          </a:p>
        </p:txBody>
      </p:sp>
      <p:sp>
        <p:nvSpPr>
          <p:cNvPr id="32778" name="Text Box 10"/>
          <p:cNvSpPr txBox="1">
            <a:spLocks noChangeArrowheads="1"/>
          </p:cNvSpPr>
          <p:nvPr/>
        </p:nvSpPr>
        <p:spPr bwMode="auto">
          <a:xfrm>
            <a:off x="684213" y="4502150"/>
            <a:ext cx="8001000" cy="457200"/>
          </a:xfrm>
          <a:prstGeom prst="rect">
            <a:avLst/>
          </a:prstGeom>
          <a:noFill/>
          <a:ln w="9525">
            <a:noFill/>
            <a:miter lim="800000"/>
            <a:headEnd/>
            <a:tailEnd/>
          </a:ln>
        </p:spPr>
        <p:txBody>
          <a:bodyPr>
            <a:spAutoFit/>
          </a:bodyPr>
          <a:lstStyle/>
          <a:p>
            <a:pPr marL="457200" indent="-457200">
              <a:spcBef>
                <a:spcPct val="50000"/>
              </a:spcBef>
              <a:buFont typeface="Wingdings" pitchFamily="2" charset="2"/>
              <a:buNone/>
            </a:pPr>
            <a:endParaRPr lang="ar-SA"/>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Documents and Settings\Dr.Mona\My Documents\My Pictures\untitled.bmp"/>
          <p:cNvPicPr>
            <a:picLocks noChangeAspect="1" noChangeArrowheads="1"/>
          </p:cNvPicPr>
          <p:nvPr/>
        </p:nvPicPr>
        <p:blipFill>
          <a:blip r:embed="rId2"/>
          <a:srcRect/>
          <a:stretch>
            <a:fillRect/>
          </a:stretch>
        </p:blipFill>
        <p:spPr bwMode="auto">
          <a:xfrm>
            <a:off x="0" y="260350"/>
            <a:ext cx="9144000" cy="6597650"/>
          </a:xfrm>
          <a:prstGeom prst="rect">
            <a:avLst/>
          </a:prstGeom>
          <a:noFill/>
          <a:ln w="9525">
            <a:noFill/>
            <a:miter lim="800000"/>
            <a:headEnd/>
            <a:tailEnd/>
          </a:ln>
        </p:spPr>
      </p:pic>
      <p:sp>
        <p:nvSpPr>
          <p:cNvPr id="33795" name="Rectangle 2"/>
          <p:cNvSpPr>
            <a:spLocks noChangeArrowheads="1"/>
          </p:cNvSpPr>
          <p:nvPr/>
        </p:nvSpPr>
        <p:spPr bwMode="auto">
          <a:xfrm rot="11151432" flipV="1">
            <a:off x="1274763" y="215900"/>
            <a:ext cx="4941887" cy="1200150"/>
          </a:xfrm>
          <a:prstGeom prst="rect">
            <a:avLst/>
          </a:prstGeom>
          <a:noFill/>
          <a:ln w="9525">
            <a:noFill/>
            <a:miter lim="800000"/>
            <a:headEnd/>
            <a:tailEnd/>
          </a:ln>
        </p:spPr>
        <p:txBody>
          <a:bodyPr>
            <a:spAutoFit/>
          </a:bodyPr>
          <a:lstStyle/>
          <a:p>
            <a:pPr algn="ctr" rtl="0"/>
            <a:r>
              <a:rPr lang="en-US" sz="3600">
                <a:solidFill>
                  <a:srgbClr val="FFFF00"/>
                </a:solidFill>
                <a:latin typeface="Times New Roman" charset="0"/>
              </a:rPr>
              <a:t>Thank you for your attention !</a:t>
            </a:r>
            <a:r>
              <a:rPr lang="en-US" sz="3600">
                <a:solidFill>
                  <a:srgbClr val="FFFF00"/>
                </a:solidFill>
                <a:latin typeface="Times New Roman" charset="0"/>
                <a:cs typeface="Times New Roman"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28600"/>
            <a:ext cx="8229600" cy="1143000"/>
          </a:xfrm>
        </p:spPr>
        <p:txBody>
          <a:bodyPr/>
          <a:lstStyle/>
          <a:p>
            <a:pPr algn="l" rtl="0" eaLnBrk="1" hangingPunct="1"/>
            <a:r>
              <a:rPr lang="en-US" smtClean="0">
                <a:solidFill>
                  <a:srgbClr val="FFFF00"/>
                </a:solidFill>
                <a:latin typeface="Times New Roman" charset="0"/>
                <a:cs typeface="Times New Roman" charset="0"/>
              </a:rPr>
              <a:t>Characteristics of HIV  </a:t>
            </a:r>
          </a:p>
        </p:txBody>
      </p:sp>
      <p:sp>
        <p:nvSpPr>
          <p:cNvPr id="5123" name="Rectangle 4"/>
          <p:cNvSpPr>
            <a:spLocks noChangeArrowheads="1"/>
          </p:cNvSpPr>
          <p:nvPr/>
        </p:nvSpPr>
        <p:spPr bwMode="auto">
          <a:xfrm>
            <a:off x="179388" y="1524000"/>
            <a:ext cx="4926012" cy="5029200"/>
          </a:xfrm>
          <a:prstGeom prst="rect">
            <a:avLst/>
          </a:prstGeom>
          <a:noFill/>
          <a:ln w="9525">
            <a:noFill/>
            <a:miter lim="800000"/>
            <a:headEnd/>
            <a:tailEnd/>
          </a:ln>
        </p:spPr>
        <p:txBody>
          <a:bodyPr/>
          <a:lstStyle/>
          <a:p>
            <a:pPr marL="342900" indent="-342900" algn="l" rtl="0">
              <a:spcBef>
                <a:spcPct val="20000"/>
              </a:spcBef>
              <a:buFontTx/>
              <a:buChar char="•"/>
            </a:pPr>
            <a:r>
              <a:rPr lang="en-US" sz="2600">
                <a:solidFill>
                  <a:schemeClr val="bg1"/>
                </a:solidFill>
                <a:latin typeface="Times New Roman" charset="0"/>
                <a:cs typeface="Times New Roman" charset="0"/>
              </a:rPr>
              <a:t>Family of </a:t>
            </a:r>
            <a:r>
              <a:rPr lang="en-US" sz="2600" i="1">
                <a:solidFill>
                  <a:schemeClr val="bg1"/>
                </a:solidFill>
                <a:latin typeface="Times New Roman" charset="0"/>
                <a:cs typeface="Times New Roman" charset="0"/>
              </a:rPr>
              <a:t>Retroviridae.</a:t>
            </a:r>
            <a:endParaRPr lang="en-US" sz="2600">
              <a:solidFill>
                <a:schemeClr val="bg1"/>
              </a:solidFill>
              <a:latin typeface="Times New Roman" charset="0"/>
              <a:cs typeface="Times New Roman" charset="0"/>
            </a:endParaRPr>
          </a:p>
          <a:p>
            <a:pPr marL="342900" indent="-342900" algn="l" rtl="0">
              <a:spcBef>
                <a:spcPct val="20000"/>
              </a:spcBef>
            </a:pPr>
            <a:endParaRPr lang="en-US" sz="2600">
              <a:solidFill>
                <a:schemeClr val="bg1"/>
              </a:solidFill>
              <a:latin typeface="Times New Roman" charset="0"/>
              <a:cs typeface="Times New Roman" charset="0"/>
            </a:endParaRPr>
          </a:p>
          <a:p>
            <a:pPr marL="342900" indent="-342900" algn="l" rtl="0">
              <a:spcBef>
                <a:spcPct val="20000"/>
              </a:spcBef>
            </a:pPr>
            <a:r>
              <a:rPr lang="en-US" sz="2600">
                <a:solidFill>
                  <a:schemeClr val="bg1"/>
                </a:solidFill>
                <a:latin typeface="Times New Roman" charset="0"/>
                <a:cs typeface="Times New Roman" charset="0"/>
              </a:rPr>
              <a:t>Virion consist of:</a:t>
            </a:r>
          </a:p>
          <a:p>
            <a:pPr marL="800100" lvl="1" indent="-342900" algn="l" rtl="0">
              <a:spcBef>
                <a:spcPct val="20000"/>
              </a:spcBef>
              <a:buFontTx/>
              <a:buChar char="•"/>
            </a:pPr>
            <a:r>
              <a:rPr lang="en-US" sz="2600">
                <a:solidFill>
                  <a:schemeClr val="bg1"/>
                </a:solidFill>
                <a:latin typeface="Times New Roman" charset="0"/>
                <a:cs typeface="Times New Roman" charset="0"/>
              </a:rPr>
              <a:t>Glycoprotein envelope (gp120, gp41).</a:t>
            </a:r>
          </a:p>
          <a:p>
            <a:pPr marL="800100" lvl="1" indent="-342900" algn="l" rtl="0">
              <a:spcBef>
                <a:spcPct val="20000"/>
              </a:spcBef>
              <a:buFontTx/>
              <a:buChar char="•"/>
            </a:pPr>
            <a:r>
              <a:rPr lang="en-US" sz="2600">
                <a:solidFill>
                  <a:schemeClr val="bg1"/>
                </a:solidFill>
                <a:latin typeface="Times New Roman" charset="0"/>
                <a:cs typeface="Times New Roman" charset="0"/>
              </a:rPr>
              <a:t>Matrix layer. </a:t>
            </a:r>
          </a:p>
          <a:p>
            <a:pPr marL="800100" lvl="1" indent="-342900" algn="l" rtl="0">
              <a:spcBef>
                <a:spcPct val="20000"/>
              </a:spcBef>
              <a:buFontTx/>
              <a:buChar char="•"/>
            </a:pPr>
            <a:r>
              <a:rPr lang="en-US" sz="2600">
                <a:solidFill>
                  <a:schemeClr val="bg1"/>
                </a:solidFill>
                <a:latin typeface="Times New Roman" charset="0"/>
                <a:cs typeface="Times New Roman" charset="0"/>
              </a:rPr>
              <a:t>Capsid.</a:t>
            </a:r>
          </a:p>
          <a:p>
            <a:pPr marL="800100" lvl="1" indent="-342900" algn="l" rtl="0">
              <a:spcBef>
                <a:spcPct val="20000"/>
              </a:spcBef>
              <a:buFontTx/>
              <a:buChar char="•"/>
            </a:pPr>
            <a:r>
              <a:rPr lang="en-US" sz="2600">
                <a:solidFill>
                  <a:schemeClr val="bg1"/>
                </a:solidFill>
                <a:latin typeface="Times New Roman" charset="0"/>
                <a:cs typeface="Times New Roman" charset="0"/>
              </a:rPr>
              <a:t>Two copies of ssRNA.</a:t>
            </a:r>
          </a:p>
          <a:p>
            <a:pPr marL="800100" lvl="1" indent="-342900" algn="l" rtl="0">
              <a:spcBef>
                <a:spcPct val="20000"/>
              </a:spcBef>
              <a:buFontTx/>
              <a:buChar char="•"/>
            </a:pPr>
            <a:r>
              <a:rPr lang="en-US" sz="2600">
                <a:solidFill>
                  <a:schemeClr val="bg1"/>
                </a:solidFill>
                <a:latin typeface="Times New Roman" charset="0"/>
                <a:cs typeface="Times New Roman" charset="0"/>
              </a:rPr>
              <a:t>Enzymes (reverse transcriptase, integrase, protease).</a:t>
            </a:r>
          </a:p>
        </p:txBody>
      </p:sp>
      <p:pic>
        <p:nvPicPr>
          <p:cNvPr id="5124" name="Picture 5" descr="hiv1.jpg"/>
          <p:cNvPicPr>
            <a:picLocks noChangeAspect="1"/>
          </p:cNvPicPr>
          <p:nvPr/>
        </p:nvPicPr>
        <p:blipFill>
          <a:blip r:embed="rId2"/>
          <a:srcRect/>
          <a:stretch>
            <a:fillRect/>
          </a:stretch>
        </p:blipFill>
        <p:spPr bwMode="auto">
          <a:xfrm>
            <a:off x="4624388" y="1196975"/>
            <a:ext cx="4367212" cy="566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387350"/>
            <a:ext cx="8229600" cy="1368425"/>
          </a:xfrm>
        </p:spPr>
        <p:txBody>
          <a:bodyPr/>
          <a:lstStyle/>
          <a:p>
            <a:pPr algn="l" eaLnBrk="1" hangingPunct="1"/>
            <a:r>
              <a:rPr lang="en-US" sz="5400" b="1" smtClean="0">
                <a:solidFill>
                  <a:srgbClr val="FFFF00"/>
                </a:solidFill>
                <a:latin typeface="Times New Roman" charset="0"/>
                <a:cs typeface="Times New Roman" charset="0"/>
              </a:rPr>
              <a:t>Structure   of   HIV  </a:t>
            </a:r>
          </a:p>
        </p:txBody>
      </p:sp>
      <p:sp>
        <p:nvSpPr>
          <p:cNvPr id="6147" name="Rectangle 4"/>
          <p:cNvSpPr>
            <a:spLocks noChangeArrowheads="1"/>
          </p:cNvSpPr>
          <p:nvPr/>
        </p:nvSpPr>
        <p:spPr bwMode="auto">
          <a:xfrm>
            <a:off x="179388" y="1524000"/>
            <a:ext cx="4926012" cy="5029200"/>
          </a:xfrm>
          <a:prstGeom prst="rect">
            <a:avLst/>
          </a:prstGeom>
          <a:noFill/>
          <a:ln w="9525">
            <a:noFill/>
            <a:miter lim="800000"/>
            <a:headEnd/>
            <a:tailEnd/>
          </a:ln>
        </p:spPr>
        <p:txBody>
          <a:bodyPr/>
          <a:lstStyle/>
          <a:p>
            <a:pPr marL="342900" indent="-342900">
              <a:spcBef>
                <a:spcPct val="20000"/>
              </a:spcBef>
              <a:buFontTx/>
              <a:buChar char="•"/>
            </a:pPr>
            <a:r>
              <a:rPr lang="en-US" sz="2600">
                <a:solidFill>
                  <a:schemeClr val="bg1"/>
                </a:solidFill>
              </a:rPr>
              <a:t>Family of </a:t>
            </a:r>
            <a:r>
              <a:rPr lang="en-US" sz="2600" i="1">
                <a:solidFill>
                  <a:schemeClr val="bg1"/>
                </a:solidFill>
              </a:rPr>
              <a:t>Retroviridae.</a:t>
            </a:r>
            <a:endParaRPr lang="en-US" sz="2600">
              <a:solidFill>
                <a:schemeClr val="bg1"/>
              </a:solidFill>
            </a:endParaRPr>
          </a:p>
          <a:p>
            <a:pPr marL="342900" indent="-342900">
              <a:spcBef>
                <a:spcPct val="20000"/>
              </a:spcBef>
            </a:pPr>
            <a:endParaRPr lang="en-US" sz="2600">
              <a:solidFill>
                <a:schemeClr val="bg1"/>
              </a:solidFill>
            </a:endParaRPr>
          </a:p>
          <a:p>
            <a:pPr marL="342900" indent="-342900">
              <a:spcBef>
                <a:spcPct val="20000"/>
              </a:spcBef>
            </a:pPr>
            <a:r>
              <a:rPr lang="en-US" sz="2600">
                <a:solidFill>
                  <a:schemeClr val="bg1"/>
                </a:solidFill>
              </a:rPr>
              <a:t>Virion consist of:</a:t>
            </a:r>
          </a:p>
          <a:p>
            <a:pPr marL="800100" lvl="1" indent="-342900">
              <a:spcBef>
                <a:spcPct val="20000"/>
              </a:spcBef>
              <a:buFontTx/>
              <a:buChar char="•"/>
            </a:pPr>
            <a:r>
              <a:rPr lang="en-US" sz="2600">
                <a:solidFill>
                  <a:schemeClr val="bg1"/>
                </a:solidFill>
              </a:rPr>
              <a:t>Glycoprotein envelope (gp120, gp41).</a:t>
            </a:r>
          </a:p>
          <a:p>
            <a:pPr marL="800100" lvl="1" indent="-342900">
              <a:spcBef>
                <a:spcPct val="20000"/>
              </a:spcBef>
              <a:buFontTx/>
              <a:buChar char="•"/>
            </a:pPr>
            <a:r>
              <a:rPr lang="en-US" sz="2600">
                <a:solidFill>
                  <a:schemeClr val="bg1"/>
                </a:solidFill>
              </a:rPr>
              <a:t>Matrix layer. </a:t>
            </a:r>
          </a:p>
          <a:p>
            <a:pPr marL="800100" lvl="1" indent="-342900">
              <a:spcBef>
                <a:spcPct val="20000"/>
              </a:spcBef>
              <a:buFontTx/>
              <a:buChar char="•"/>
            </a:pPr>
            <a:r>
              <a:rPr lang="en-US" sz="2600">
                <a:solidFill>
                  <a:schemeClr val="bg1"/>
                </a:solidFill>
              </a:rPr>
              <a:t>Capsid.</a:t>
            </a:r>
          </a:p>
          <a:p>
            <a:pPr marL="800100" lvl="1" indent="-342900">
              <a:spcBef>
                <a:spcPct val="20000"/>
              </a:spcBef>
              <a:buFontTx/>
              <a:buChar char="•"/>
            </a:pPr>
            <a:r>
              <a:rPr lang="en-US" sz="2600">
                <a:solidFill>
                  <a:schemeClr val="bg1"/>
                </a:solidFill>
              </a:rPr>
              <a:t>Two copies of ssRNA.</a:t>
            </a:r>
          </a:p>
          <a:p>
            <a:pPr marL="800100" lvl="1" indent="-342900">
              <a:spcBef>
                <a:spcPct val="20000"/>
              </a:spcBef>
              <a:buFontTx/>
              <a:buChar char="•"/>
            </a:pPr>
            <a:r>
              <a:rPr lang="en-US" sz="2600">
                <a:solidFill>
                  <a:schemeClr val="bg1"/>
                </a:solidFill>
              </a:rPr>
              <a:t>Enzymes (reverse transcriptase, integrase, protease).</a:t>
            </a:r>
          </a:p>
        </p:txBody>
      </p:sp>
      <p:pic>
        <p:nvPicPr>
          <p:cNvPr id="6148" name="Picture 5" descr="hiv1.jpg"/>
          <p:cNvPicPr>
            <a:picLocks noChangeAspect="1"/>
          </p:cNvPicPr>
          <p:nvPr/>
        </p:nvPicPr>
        <p:blipFill>
          <a:blip r:embed="rId2"/>
          <a:srcRect/>
          <a:stretch>
            <a:fillRect/>
          </a:stretch>
        </p:blipFill>
        <p:spPr bwMode="auto">
          <a:xfrm>
            <a:off x="0" y="620713"/>
            <a:ext cx="9144000" cy="6237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solidFill>
                  <a:srgbClr val="FFFF00"/>
                </a:solidFill>
                <a:latin typeface="Times New Roman" charset="0"/>
              </a:rPr>
              <a:t>HIV life cycle </a:t>
            </a:r>
          </a:p>
        </p:txBody>
      </p:sp>
      <p:pic>
        <p:nvPicPr>
          <p:cNvPr id="7171" name="Picture 3" descr="hiv_lifecycle.jpg"/>
          <p:cNvPicPr>
            <a:picLocks noChangeAspect="1"/>
          </p:cNvPicPr>
          <p:nvPr/>
        </p:nvPicPr>
        <p:blipFill>
          <a:blip r:embed="rId2"/>
          <a:srcRect/>
          <a:stretch>
            <a:fillRect/>
          </a:stretch>
        </p:blipFill>
        <p:spPr bwMode="auto">
          <a:xfrm>
            <a:off x="0" y="1196975"/>
            <a:ext cx="9144000" cy="566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304800" y="779463"/>
            <a:ext cx="8534400" cy="5486400"/>
          </a:xfrm>
        </p:spPr>
        <p:txBody>
          <a:bodyPr/>
          <a:lstStyle/>
          <a:p>
            <a:pPr eaLnBrk="1" hangingPunct="1">
              <a:buFont typeface="Wingdings" pitchFamily="2" charset="2"/>
              <a:buNone/>
            </a:pPr>
            <a:endParaRPr lang="en-US" sz="1800" smtClean="0"/>
          </a:p>
          <a:p>
            <a:pPr eaLnBrk="1" hangingPunct="1">
              <a:buFont typeface="Wingdings" pitchFamily="2" charset="2"/>
              <a:buNone/>
            </a:pPr>
            <a:endParaRPr lang="en-US" sz="1800" smtClean="0"/>
          </a:p>
        </p:txBody>
      </p:sp>
      <p:sp>
        <p:nvSpPr>
          <p:cNvPr id="8195" name="Text Box 4"/>
          <p:cNvSpPr txBox="1">
            <a:spLocks noChangeArrowheads="1"/>
          </p:cNvSpPr>
          <p:nvPr/>
        </p:nvSpPr>
        <p:spPr bwMode="auto">
          <a:xfrm>
            <a:off x="609600" y="1236663"/>
            <a:ext cx="762000" cy="457200"/>
          </a:xfrm>
          <a:prstGeom prst="rect">
            <a:avLst/>
          </a:prstGeom>
          <a:noFill/>
          <a:ln w="9525">
            <a:noFill/>
            <a:miter lim="800000"/>
            <a:headEnd/>
            <a:tailEnd/>
          </a:ln>
        </p:spPr>
        <p:txBody>
          <a:bodyPr>
            <a:spAutoFit/>
          </a:bodyPr>
          <a:lstStyle/>
          <a:p>
            <a:pPr>
              <a:spcBef>
                <a:spcPct val="50000"/>
              </a:spcBef>
            </a:pPr>
            <a:endParaRPr lang="ar-SA"/>
          </a:p>
        </p:txBody>
      </p:sp>
      <p:sp>
        <p:nvSpPr>
          <p:cNvPr id="8196" name="Text Box 5"/>
          <p:cNvSpPr txBox="1">
            <a:spLocks noChangeArrowheads="1"/>
          </p:cNvSpPr>
          <p:nvPr/>
        </p:nvSpPr>
        <p:spPr bwMode="auto">
          <a:xfrm>
            <a:off x="304800" y="855663"/>
            <a:ext cx="3886200" cy="457200"/>
          </a:xfrm>
          <a:prstGeom prst="rect">
            <a:avLst/>
          </a:prstGeom>
          <a:noFill/>
          <a:ln w="9525">
            <a:noFill/>
            <a:miter lim="800000"/>
            <a:headEnd/>
            <a:tailEnd/>
          </a:ln>
        </p:spPr>
        <p:txBody>
          <a:bodyPr>
            <a:spAutoFit/>
          </a:bodyPr>
          <a:lstStyle/>
          <a:p>
            <a:pPr>
              <a:spcBef>
                <a:spcPct val="50000"/>
              </a:spcBef>
            </a:pPr>
            <a:endParaRPr lang="ar-SA" b="1"/>
          </a:p>
        </p:txBody>
      </p:sp>
      <p:sp>
        <p:nvSpPr>
          <p:cNvPr id="8197" name="Text Box 6"/>
          <p:cNvSpPr txBox="1">
            <a:spLocks noChangeArrowheads="1"/>
          </p:cNvSpPr>
          <p:nvPr/>
        </p:nvSpPr>
        <p:spPr bwMode="auto">
          <a:xfrm>
            <a:off x="2057400" y="1682750"/>
            <a:ext cx="2286000" cy="304800"/>
          </a:xfrm>
          <a:prstGeom prst="rect">
            <a:avLst/>
          </a:prstGeom>
          <a:noFill/>
          <a:ln w="9525">
            <a:noFill/>
            <a:miter lim="800000"/>
            <a:headEnd/>
            <a:tailEnd/>
          </a:ln>
        </p:spPr>
        <p:txBody>
          <a:bodyPr>
            <a:spAutoFit/>
          </a:bodyPr>
          <a:lstStyle/>
          <a:p>
            <a:pPr algn="just">
              <a:spcBef>
                <a:spcPct val="50000"/>
              </a:spcBef>
            </a:pPr>
            <a:endParaRPr lang="ar-SA" sz="1400"/>
          </a:p>
        </p:txBody>
      </p:sp>
      <p:sp>
        <p:nvSpPr>
          <p:cNvPr id="8198" name="Text Box 7"/>
          <p:cNvSpPr txBox="1">
            <a:spLocks noChangeArrowheads="1"/>
          </p:cNvSpPr>
          <p:nvPr/>
        </p:nvSpPr>
        <p:spPr bwMode="auto">
          <a:xfrm>
            <a:off x="609600" y="2913063"/>
            <a:ext cx="1295400" cy="457200"/>
          </a:xfrm>
          <a:prstGeom prst="rect">
            <a:avLst/>
          </a:prstGeom>
          <a:noFill/>
          <a:ln w="9525">
            <a:noFill/>
            <a:miter lim="800000"/>
            <a:headEnd/>
            <a:tailEnd/>
          </a:ln>
        </p:spPr>
        <p:txBody>
          <a:bodyPr>
            <a:spAutoFit/>
          </a:bodyPr>
          <a:lstStyle/>
          <a:p>
            <a:pPr>
              <a:spcBef>
                <a:spcPct val="50000"/>
              </a:spcBef>
            </a:pPr>
            <a:endParaRPr lang="ar-SA"/>
          </a:p>
        </p:txBody>
      </p:sp>
      <p:sp>
        <p:nvSpPr>
          <p:cNvPr id="8199" name="Text Box 8"/>
          <p:cNvSpPr txBox="1">
            <a:spLocks noChangeArrowheads="1"/>
          </p:cNvSpPr>
          <p:nvPr/>
        </p:nvSpPr>
        <p:spPr bwMode="auto">
          <a:xfrm>
            <a:off x="6248400" y="1084263"/>
            <a:ext cx="1066800" cy="396875"/>
          </a:xfrm>
          <a:prstGeom prst="rect">
            <a:avLst/>
          </a:prstGeom>
          <a:noFill/>
          <a:ln w="9525">
            <a:noFill/>
            <a:miter lim="800000"/>
            <a:headEnd/>
            <a:tailEnd/>
          </a:ln>
        </p:spPr>
        <p:txBody>
          <a:bodyPr>
            <a:spAutoFit/>
          </a:bodyPr>
          <a:lstStyle/>
          <a:p>
            <a:pPr>
              <a:spcBef>
                <a:spcPct val="50000"/>
              </a:spcBef>
            </a:pPr>
            <a:endParaRPr lang="ar-SA" sz="2000" b="1"/>
          </a:p>
        </p:txBody>
      </p:sp>
      <p:sp>
        <p:nvSpPr>
          <p:cNvPr id="8200" name="Text Box 9"/>
          <p:cNvSpPr txBox="1">
            <a:spLocks noChangeArrowheads="1"/>
          </p:cNvSpPr>
          <p:nvPr/>
        </p:nvSpPr>
        <p:spPr bwMode="auto">
          <a:xfrm>
            <a:off x="674688" y="0"/>
            <a:ext cx="8218487" cy="6556375"/>
          </a:xfrm>
          <a:prstGeom prst="rect">
            <a:avLst/>
          </a:prstGeom>
          <a:noFill/>
          <a:ln w="9525">
            <a:noFill/>
            <a:miter lim="800000"/>
            <a:headEnd/>
            <a:tailEnd/>
          </a:ln>
        </p:spPr>
        <p:txBody>
          <a:bodyPr>
            <a:spAutoFit/>
          </a:bodyPr>
          <a:lstStyle/>
          <a:p>
            <a:pPr marL="457200" indent="-457200" algn="l">
              <a:spcBef>
                <a:spcPct val="50000"/>
              </a:spcBef>
              <a:buFont typeface="Wingdings" pitchFamily="2" charset="2"/>
              <a:buNone/>
            </a:pPr>
            <a:r>
              <a:rPr lang="en-US" sz="2400" b="1">
                <a:solidFill>
                  <a:srgbClr val="FFFF00"/>
                </a:solidFill>
              </a:rPr>
              <a:t>Transmission of HIV :                                                </a:t>
            </a:r>
            <a:r>
              <a:rPr lang="en-US" sz="3600" b="1" u="sng">
                <a:solidFill>
                  <a:srgbClr val="FFFF00"/>
                </a:solidFill>
              </a:rPr>
              <a:t>Sexually:</a:t>
            </a:r>
          </a:p>
          <a:p>
            <a:pPr marL="914400" lvl="1" indent="-457200" algn="l">
              <a:spcBef>
                <a:spcPct val="50000"/>
              </a:spcBef>
            </a:pPr>
            <a:r>
              <a:rPr lang="en-US" sz="2400">
                <a:solidFill>
                  <a:srgbClr val="FFFF00"/>
                </a:solidFill>
              </a:rPr>
              <a:t>The most common mode of HIV infection is sexual transmission at the genital mucosa through direct contact with infected blood, semen and vaginal secretion.                                              </a:t>
            </a:r>
            <a:r>
              <a:rPr lang="en-US" sz="3600" b="1" u="sng">
                <a:solidFill>
                  <a:srgbClr val="FFFF00"/>
                </a:solidFill>
              </a:rPr>
              <a:t>Parenterally:</a:t>
            </a:r>
          </a:p>
          <a:p>
            <a:pPr marL="914400" lvl="1" indent="-457200" algn="l">
              <a:spcBef>
                <a:spcPct val="50000"/>
              </a:spcBef>
            </a:pPr>
            <a:r>
              <a:rPr lang="en-US" sz="2400">
                <a:solidFill>
                  <a:srgbClr val="FFFF00"/>
                </a:solidFill>
              </a:rPr>
              <a:t>Direct exposure to infected blood and blood products.</a:t>
            </a:r>
          </a:p>
          <a:p>
            <a:pPr marL="914400" lvl="1" indent="-457200" algn="l">
              <a:spcBef>
                <a:spcPct val="50000"/>
              </a:spcBef>
            </a:pPr>
            <a:r>
              <a:rPr lang="en-US" sz="2400">
                <a:solidFill>
                  <a:srgbClr val="FFFF00"/>
                </a:solidFill>
              </a:rPr>
              <a:t>Use contaminated needles and syringes as in    (drug abuser) and Tattooing.</a:t>
            </a:r>
          </a:p>
          <a:p>
            <a:pPr marL="914400" lvl="1" indent="-457200" algn="l">
              <a:spcBef>
                <a:spcPct val="50000"/>
              </a:spcBef>
            </a:pPr>
            <a:r>
              <a:rPr lang="en-US" sz="2400">
                <a:solidFill>
                  <a:srgbClr val="FFFF00"/>
                </a:solidFill>
              </a:rPr>
              <a:t>Through contaminated surgical and </a:t>
            </a:r>
            <a:r>
              <a:rPr lang="en-US" sz="2400" b="1" u="sng">
                <a:solidFill>
                  <a:srgbClr val="FFFF00"/>
                </a:solidFill>
              </a:rPr>
              <a:t>dental instruments.</a:t>
            </a:r>
          </a:p>
          <a:p>
            <a:pPr marL="457200" indent="-457200" algn="l">
              <a:spcBef>
                <a:spcPct val="50000"/>
              </a:spcBef>
            </a:pPr>
            <a:r>
              <a:rPr lang="en-US" sz="2400">
                <a:solidFill>
                  <a:srgbClr val="FFFF00"/>
                </a:solidFill>
              </a:rPr>
              <a:t>Sharing contaminated razors , tooth brushes,  and          nail cutters</a:t>
            </a:r>
            <a:r>
              <a:rPr lang="en-US"/>
              <a:t>.</a:t>
            </a:r>
          </a:p>
        </p:txBody>
      </p:sp>
      <p:sp>
        <p:nvSpPr>
          <p:cNvPr id="8201" name="Text Box 10"/>
          <p:cNvSpPr txBox="1">
            <a:spLocks noChangeArrowheads="1"/>
          </p:cNvSpPr>
          <p:nvPr/>
        </p:nvSpPr>
        <p:spPr bwMode="auto">
          <a:xfrm>
            <a:off x="684213" y="4646613"/>
            <a:ext cx="8001000" cy="457200"/>
          </a:xfrm>
          <a:prstGeom prst="rect">
            <a:avLst/>
          </a:prstGeom>
          <a:noFill/>
          <a:ln w="9525">
            <a:noFill/>
            <a:miter lim="800000"/>
            <a:headEnd/>
            <a:tailEnd/>
          </a:ln>
        </p:spPr>
        <p:txBody>
          <a:bodyPr>
            <a:spAutoFit/>
          </a:bodyPr>
          <a:lstStyle/>
          <a:p>
            <a:pPr marL="457200" indent="-457200">
              <a:spcBef>
                <a:spcPct val="50000"/>
              </a:spcBef>
              <a:buFont typeface="Wingdings" pitchFamily="2" charset="2"/>
              <a:buNone/>
            </a:pPr>
            <a:endParaRPr lang="ar-SA"/>
          </a:p>
        </p:txBody>
      </p:sp>
      <p:sp>
        <p:nvSpPr>
          <p:cNvPr id="151563" name="Rectangle 11"/>
          <p:cNvSpPr>
            <a:spLocks noChangeArrowheads="1"/>
          </p:cNvSpPr>
          <p:nvPr/>
        </p:nvSpPr>
        <p:spPr bwMode="auto">
          <a:xfrm>
            <a:off x="511175" y="-1250950"/>
            <a:ext cx="8382000" cy="792162"/>
          </a:xfrm>
          <a:prstGeom prst="rect">
            <a:avLst/>
          </a:prstGeom>
          <a:noFill/>
          <a:ln w="9525">
            <a:noFill/>
            <a:miter lim="800000"/>
            <a:headEnd/>
            <a:tailEnd/>
          </a:ln>
          <a:effectLst/>
        </p:spPr>
        <p:txBody>
          <a:bodyPr anchor="ctr" anchorCtr="1"/>
          <a:lstStyle/>
          <a:p>
            <a:pPr algn="ctr">
              <a:defRPr/>
            </a:pPr>
            <a:endParaRPr lang="en-US" sz="4400" b="1" u="sng"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304800" y="1785938"/>
            <a:ext cx="8534400" cy="5072062"/>
          </a:xfrm>
        </p:spPr>
        <p:txBody>
          <a:bodyPr/>
          <a:lstStyle/>
          <a:p>
            <a:pPr eaLnBrk="1" hangingPunct="1">
              <a:buFont typeface="Wingdings" pitchFamily="2" charset="2"/>
              <a:buNone/>
            </a:pPr>
            <a:endParaRPr lang="en-US" sz="1800" smtClean="0"/>
          </a:p>
        </p:txBody>
      </p:sp>
      <p:sp>
        <p:nvSpPr>
          <p:cNvPr id="9219" name="Text Box 4"/>
          <p:cNvSpPr txBox="1">
            <a:spLocks noChangeArrowheads="1"/>
          </p:cNvSpPr>
          <p:nvPr/>
        </p:nvSpPr>
        <p:spPr bwMode="auto">
          <a:xfrm>
            <a:off x="609600" y="1236663"/>
            <a:ext cx="762000" cy="457200"/>
          </a:xfrm>
          <a:prstGeom prst="rect">
            <a:avLst/>
          </a:prstGeom>
          <a:noFill/>
          <a:ln w="9525">
            <a:noFill/>
            <a:miter lim="800000"/>
            <a:headEnd/>
            <a:tailEnd/>
          </a:ln>
        </p:spPr>
        <p:txBody>
          <a:bodyPr>
            <a:spAutoFit/>
          </a:bodyPr>
          <a:lstStyle/>
          <a:p>
            <a:pPr>
              <a:spcBef>
                <a:spcPct val="50000"/>
              </a:spcBef>
            </a:pPr>
            <a:endParaRPr lang="ar-SA"/>
          </a:p>
        </p:txBody>
      </p:sp>
      <p:sp>
        <p:nvSpPr>
          <p:cNvPr id="9220" name="Text Box 5"/>
          <p:cNvSpPr txBox="1">
            <a:spLocks noChangeArrowheads="1"/>
          </p:cNvSpPr>
          <p:nvPr/>
        </p:nvSpPr>
        <p:spPr bwMode="auto">
          <a:xfrm>
            <a:off x="304800" y="855663"/>
            <a:ext cx="3886200" cy="457200"/>
          </a:xfrm>
          <a:prstGeom prst="rect">
            <a:avLst/>
          </a:prstGeom>
          <a:noFill/>
          <a:ln w="9525">
            <a:noFill/>
            <a:miter lim="800000"/>
            <a:headEnd/>
            <a:tailEnd/>
          </a:ln>
        </p:spPr>
        <p:txBody>
          <a:bodyPr>
            <a:spAutoFit/>
          </a:bodyPr>
          <a:lstStyle/>
          <a:p>
            <a:pPr>
              <a:spcBef>
                <a:spcPct val="50000"/>
              </a:spcBef>
            </a:pPr>
            <a:endParaRPr lang="ar-SA" b="1"/>
          </a:p>
        </p:txBody>
      </p:sp>
      <p:sp>
        <p:nvSpPr>
          <p:cNvPr id="9221" name="Text Box 6"/>
          <p:cNvSpPr txBox="1">
            <a:spLocks noChangeArrowheads="1"/>
          </p:cNvSpPr>
          <p:nvPr/>
        </p:nvSpPr>
        <p:spPr bwMode="auto">
          <a:xfrm>
            <a:off x="2057400" y="1682750"/>
            <a:ext cx="2286000" cy="304800"/>
          </a:xfrm>
          <a:prstGeom prst="rect">
            <a:avLst/>
          </a:prstGeom>
          <a:noFill/>
          <a:ln w="9525">
            <a:noFill/>
            <a:miter lim="800000"/>
            <a:headEnd/>
            <a:tailEnd/>
          </a:ln>
        </p:spPr>
        <p:txBody>
          <a:bodyPr>
            <a:spAutoFit/>
          </a:bodyPr>
          <a:lstStyle/>
          <a:p>
            <a:pPr algn="just">
              <a:spcBef>
                <a:spcPct val="50000"/>
              </a:spcBef>
            </a:pPr>
            <a:endParaRPr lang="ar-SA" sz="1400"/>
          </a:p>
        </p:txBody>
      </p:sp>
      <p:sp>
        <p:nvSpPr>
          <p:cNvPr id="9222" name="Text Box 7"/>
          <p:cNvSpPr txBox="1">
            <a:spLocks noChangeArrowheads="1"/>
          </p:cNvSpPr>
          <p:nvPr/>
        </p:nvSpPr>
        <p:spPr bwMode="auto">
          <a:xfrm>
            <a:off x="609600" y="2913063"/>
            <a:ext cx="1295400" cy="457200"/>
          </a:xfrm>
          <a:prstGeom prst="rect">
            <a:avLst/>
          </a:prstGeom>
          <a:noFill/>
          <a:ln w="9525">
            <a:noFill/>
            <a:miter lim="800000"/>
            <a:headEnd/>
            <a:tailEnd/>
          </a:ln>
        </p:spPr>
        <p:txBody>
          <a:bodyPr>
            <a:spAutoFit/>
          </a:bodyPr>
          <a:lstStyle/>
          <a:p>
            <a:pPr>
              <a:spcBef>
                <a:spcPct val="50000"/>
              </a:spcBef>
            </a:pPr>
            <a:endParaRPr lang="ar-SA"/>
          </a:p>
        </p:txBody>
      </p:sp>
      <p:sp>
        <p:nvSpPr>
          <p:cNvPr id="9223" name="Text Box 8"/>
          <p:cNvSpPr txBox="1">
            <a:spLocks noChangeArrowheads="1"/>
          </p:cNvSpPr>
          <p:nvPr/>
        </p:nvSpPr>
        <p:spPr bwMode="auto">
          <a:xfrm>
            <a:off x="6248400" y="1084263"/>
            <a:ext cx="1066800" cy="396875"/>
          </a:xfrm>
          <a:prstGeom prst="rect">
            <a:avLst/>
          </a:prstGeom>
          <a:noFill/>
          <a:ln w="9525">
            <a:noFill/>
            <a:miter lim="800000"/>
            <a:headEnd/>
            <a:tailEnd/>
          </a:ln>
        </p:spPr>
        <p:txBody>
          <a:bodyPr>
            <a:spAutoFit/>
          </a:bodyPr>
          <a:lstStyle/>
          <a:p>
            <a:pPr>
              <a:spcBef>
                <a:spcPct val="50000"/>
              </a:spcBef>
            </a:pPr>
            <a:endParaRPr lang="ar-SA" sz="2000" b="1"/>
          </a:p>
        </p:txBody>
      </p:sp>
      <p:sp>
        <p:nvSpPr>
          <p:cNvPr id="9224" name="Text Box 9"/>
          <p:cNvSpPr txBox="1">
            <a:spLocks noChangeArrowheads="1"/>
          </p:cNvSpPr>
          <p:nvPr/>
        </p:nvSpPr>
        <p:spPr bwMode="auto">
          <a:xfrm>
            <a:off x="674688" y="260350"/>
            <a:ext cx="8001000" cy="6094413"/>
          </a:xfrm>
          <a:prstGeom prst="rect">
            <a:avLst/>
          </a:prstGeom>
          <a:noFill/>
          <a:ln w="9525">
            <a:noFill/>
            <a:miter lim="800000"/>
            <a:headEnd/>
            <a:tailEnd/>
          </a:ln>
        </p:spPr>
        <p:txBody>
          <a:bodyPr>
            <a:spAutoFit/>
          </a:bodyPr>
          <a:lstStyle/>
          <a:p>
            <a:pPr marL="457200" indent="-457200" algn="l">
              <a:spcBef>
                <a:spcPct val="50000"/>
              </a:spcBef>
              <a:buFont typeface="Wingdings" pitchFamily="2" charset="2"/>
              <a:buNone/>
            </a:pPr>
            <a:r>
              <a:rPr lang="en-US" sz="2400" b="1" u="sng">
                <a:solidFill>
                  <a:srgbClr val="FFFF00"/>
                </a:solidFill>
              </a:rPr>
              <a:t>Transmission of HIV :</a:t>
            </a:r>
          </a:p>
          <a:p>
            <a:pPr marL="457200" indent="-457200" algn="l">
              <a:spcBef>
                <a:spcPct val="50000"/>
              </a:spcBef>
            </a:pPr>
            <a:r>
              <a:rPr lang="en-US" sz="3600" b="1" u="sng">
                <a:solidFill>
                  <a:srgbClr val="FFFF00"/>
                </a:solidFill>
              </a:rPr>
              <a:t>From mother to child </a:t>
            </a:r>
          </a:p>
          <a:p>
            <a:pPr marL="914400" lvl="1" indent="-457200" algn="l">
              <a:spcBef>
                <a:spcPct val="50000"/>
              </a:spcBef>
            </a:pPr>
            <a:r>
              <a:rPr lang="en-US" sz="2400">
                <a:solidFill>
                  <a:srgbClr val="FFFF00"/>
                </a:solidFill>
              </a:rPr>
              <a:t>Infected mother transmit HIV to their babies transplacentally (vertical 25%) ,but Treatment of the mother with antiretroviral Anti-reverse transcriptase (</a:t>
            </a:r>
            <a:r>
              <a:rPr lang="en-US" sz="2400" b="1" i="1" u="sng">
                <a:solidFill>
                  <a:srgbClr val="FFFF00"/>
                </a:solidFill>
              </a:rPr>
              <a:t>Zidovudine</a:t>
            </a:r>
            <a:r>
              <a:rPr lang="en-US" sz="2400">
                <a:solidFill>
                  <a:srgbClr val="FFFF00"/>
                </a:solidFill>
              </a:rPr>
              <a:t>) during pregnancy can reduce transmission in most cases. </a:t>
            </a:r>
          </a:p>
          <a:p>
            <a:pPr marL="457200" indent="-457200" algn="l">
              <a:spcBef>
                <a:spcPct val="50000"/>
              </a:spcBef>
            </a:pPr>
            <a:r>
              <a:rPr lang="en-US" sz="2400">
                <a:solidFill>
                  <a:srgbClr val="FFFF00"/>
                </a:solidFill>
              </a:rPr>
              <a:t>Virus spread to child perinatally mainly </a:t>
            </a:r>
            <a:r>
              <a:rPr lang="en-US" sz="2400" b="1">
                <a:solidFill>
                  <a:srgbClr val="FFFF00"/>
                </a:solidFill>
              </a:rPr>
              <a:t>(50%)</a:t>
            </a:r>
            <a:r>
              <a:rPr lang="en-US" sz="2400">
                <a:solidFill>
                  <a:srgbClr val="FFFF00"/>
                </a:solidFill>
              </a:rPr>
              <a:t>during delivery given Anti-reverse transcriptase (</a:t>
            </a:r>
            <a:r>
              <a:rPr lang="en-US" sz="2400" b="1" i="1" u="sng">
                <a:solidFill>
                  <a:srgbClr val="FFFF00"/>
                </a:solidFill>
              </a:rPr>
              <a:t>Nevirapine</a:t>
            </a:r>
            <a:r>
              <a:rPr lang="en-US" sz="2400">
                <a:solidFill>
                  <a:srgbClr val="FFFF00"/>
                </a:solidFill>
              </a:rPr>
              <a:t>) as single dose during delivery can reduce the transmission . breast feeding also an important way of perinatal transmission (25%).Antiretroviral treatment of the mother and infant after birth can also significally decrease the risk of HIV infection in </a:t>
            </a:r>
            <a:r>
              <a:rPr lang="en-US">
                <a:solidFill>
                  <a:srgbClr val="FFFF00"/>
                </a:solidFill>
              </a:rPr>
              <a:t>the newborn.</a:t>
            </a:r>
          </a:p>
        </p:txBody>
      </p:sp>
      <p:sp>
        <p:nvSpPr>
          <p:cNvPr id="9225" name="Text Box 10"/>
          <p:cNvSpPr txBox="1">
            <a:spLocks noChangeArrowheads="1"/>
          </p:cNvSpPr>
          <p:nvPr/>
        </p:nvSpPr>
        <p:spPr bwMode="auto">
          <a:xfrm>
            <a:off x="684213" y="4646613"/>
            <a:ext cx="8001000" cy="457200"/>
          </a:xfrm>
          <a:prstGeom prst="rect">
            <a:avLst/>
          </a:prstGeom>
          <a:noFill/>
          <a:ln w="9525">
            <a:noFill/>
            <a:miter lim="800000"/>
            <a:headEnd/>
            <a:tailEnd/>
          </a:ln>
        </p:spPr>
        <p:txBody>
          <a:bodyPr>
            <a:spAutoFit/>
          </a:bodyPr>
          <a:lstStyle/>
          <a:p>
            <a:pPr marL="457200" indent="-457200">
              <a:spcBef>
                <a:spcPct val="50000"/>
              </a:spcBef>
              <a:buFont typeface="Wingdings" pitchFamily="2" charset="2"/>
              <a:buNone/>
            </a:pPr>
            <a:r>
              <a:rPr lang="en-US"/>
              <a:t> </a:t>
            </a:r>
          </a:p>
        </p:txBody>
      </p:sp>
      <p:sp>
        <p:nvSpPr>
          <p:cNvPr id="152588" name="Rectangle 12"/>
          <p:cNvSpPr>
            <a:spLocks noChangeArrowheads="1"/>
          </p:cNvSpPr>
          <p:nvPr/>
        </p:nvSpPr>
        <p:spPr bwMode="auto">
          <a:xfrm>
            <a:off x="511175" y="-315913"/>
            <a:ext cx="8021638" cy="315913"/>
          </a:xfrm>
          <a:prstGeom prst="rect">
            <a:avLst/>
          </a:prstGeom>
          <a:noFill/>
          <a:ln w="9525">
            <a:noFill/>
            <a:miter lim="800000"/>
            <a:headEnd/>
            <a:tailEnd/>
          </a:ln>
          <a:effectLst/>
        </p:spPr>
        <p:txBody>
          <a:bodyPr anchor="ctr" anchorCtr="1"/>
          <a:lstStyle/>
          <a:p>
            <a:pPr algn="ctr">
              <a:defRPr/>
            </a:pPr>
            <a:endParaRPr lang="en-US" sz="4400" b="1" u="sng"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173038"/>
            <a:ext cx="8382000" cy="519112"/>
          </a:xfrm>
        </p:spPr>
        <p:txBody>
          <a:bodyPr/>
          <a:lstStyle/>
          <a:p>
            <a:pPr eaLnBrk="1" hangingPunct="1"/>
            <a:r>
              <a:rPr lang="en-US" b="1" u="sng" smtClean="0">
                <a:solidFill>
                  <a:srgbClr val="FFFF00"/>
                </a:solidFill>
                <a:latin typeface="Times New Roman" charset="0"/>
                <a:cs typeface="Times New Roman" charset="0"/>
              </a:rPr>
              <a:t>The Course of HIV-infection </a:t>
            </a:r>
            <a:endParaRPr lang="en-US" sz="3600" b="1" u="sng" smtClean="0">
              <a:solidFill>
                <a:schemeClr val="tx1"/>
              </a:solidFill>
              <a:latin typeface="Times New Roman" charset="0"/>
              <a:cs typeface="Times New Roman" charset="0"/>
            </a:endParaRPr>
          </a:p>
        </p:txBody>
      </p:sp>
      <p:sp>
        <p:nvSpPr>
          <p:cNvPr id="10243" name="Rectangle 3"/>
          <p:cNvSpPr>
            <a:spLocks noGrp="1" noChangeArrowheads="1"/>
          </p:cNvSpPr>
          <p:nvPr>
            <p:ph idx="1"/>
          </p:nvPr>
        </p:nvSpPr>
        <p:spPr>
          <a:xfrm>
            <a:off x="304800" y="779463"/>
            <a:ext cx="8534400" cy="5486400"/>
          </a:xfrm>
        </p:spPr>
        <p:txBody>
          <a:bodyPr/>
          <a:lstStyle/>
          <a:p>
            <a:pPr eaLnBrk="1" hangingPunct="1">
              <a:buFont typeface="Wingdings" pitchFamily="2" charset="2"/>
              <a:buNone/>
            </a:pPr>
            <a:endParaRPr lang="en-US" sz="1800" smtClean="0"/>
          </a:p>
          <a:p>
            <a:pPr eaLnBrk="1" hangingPunct="1">
              <a:buFont typeface="Wingdings" pitchFamily="2" charset="2"/>
              <a:buNone/>
            </a:pPr>
            <a:endParaRPr lang="en-US" sz="1800" smtClean="0"/>
          </a:p>
        </p:txBody>
      </p:sp>
      <p:sp>
        <p:nvSpPr>
          <p:cNvPr id="10244" name="Text Box 4"/>
          <p:cNvSpPr txBox="1">
            <a:spLocks noChangeArrowheads="1"/>
          </p:cNvSpPr>
          <p:nvPr/>
        </p:nvSpPr>
        <p:spPr bwMode="auto">
          <a:xfrm>
            <a:off x="609600" y="1236663"/>
            <a:ext cx="762000" cy="457200"/>
          </a:xfrm>
          <a:prstGeom prst="rect">
            <a:avLst/>
          </a:prstGeom>
          <a:noFill/>
          <a:ln w="9525">
            <a:noFill/>
            <a:miter lim="800000"/>
            <a:headEnd/>
            <a:tailEnd/>
          </a:ln>
        </p:spPr>
        <p:txBody>
          <a:bodyPr>
            <a:spAutoFit/>
          </a:bodyPr>
          <a:lstStyle/>
          <a:p>
            <a:pPr>
              <a:spcBef>
                <a:spcPct val="50000"/>
              </a:spcBef>
            </a:pPr>
            <a:endParaRPr lang="ar-SA"/>
          </a:p>
        </p:txBody>
      </p:sp>
      <p:sp>
        <p:nvSpPr>
          <p:cNvPr id="10245" name="Text Box 5"/>
          <p:cNvSpPr txBox="1">
            <a:spLocks noChangeArrowheads="1"/>
          </p:cNvSpPr>
          <p:nvPr/>
        </p:nvSpPr>
        <p:spPr bwMode="auto">
          <a:xfrm>
            <a:off x="304800" y="855663"/>
            <a:ext cx="3886200" cy="457200"/>
          </a:xfrm>
          <a:prstGeom prst="rect">
            <a:avLst/>
          </a:prstGeom>
          <a:noFill/>
          <a:ln w="9525">
            <a:noFill/>
            <a:miter lim="800000"/>
            <a:headEnd/>
            <a:tailEnd/>
          </a:ln>
        </p:spPr>
        <p:txBody>
          <a:bodyPr>
            <a:spAutoFit/>
          </a:bodyPr>
          <a:lstStyle/>
          <a:p>
            <a:pPr>
              <a:spcBef>
                <a:spcPct val="50000"/>
              </a:spcBef>
            </a:pPr>
            <a:endParaRPr lang="ar-SA" b="1"/>
          </a:p>
        </p:txBody>
      </p:sp>
      <p:sp>
        <p:nvSpPr>
          <p:cNvPr id="10246" name="Text Box 6"/>
          <p:cNvSpPr txBox="1">
            <a:spLocks noChangeArrowheads="1"/>
          </p:cNvSpPr>
          <p:nvPr/>
        </p:nvSpPr>
        <p:spPr bwMode="auto">
          <a:xfrm>
            <a:off x="2057400" y="1682750"/>
            <a:ext cx="2286000" cy="304800"/>
          </a:xfrm>
          <a:prstGeom prst="rect">
            <a:avLst/>
          </a:prstGeom>
          <a:noFill/>
          <a:ln w="9525">
            <a:noFill/>
            <a:miter lim="800000"/>
            <a:headEnd/>
            <a:tailEnd/>
          </a:ln>
        </p:spPr>
        <p:txBody>
          <a:bodyPr>
            <a:spAutoFit/>
          </a:bodyPr>
          <a:lstStyle/>
          <a:p>
            <a:pPr algn="just">
              <a:spcBef>
                <a:spcPct val="50000"/>
              </a:spcBef>
            </a:pPr>
            <a:endParaRPr lang="ar-SA" sz="1400"/>
          </a:p>
        </p:txBody>
      </p:sp>
      <p:sp>
        <p:nvSpPr>
          <p:cNvPr id="10247" name="Text Box 7"/>
          <p:cNvSpPr txBox="1">
            <a:spLocks noChangeArrowheads="1"/>
          </p:cNvSpPr>
          <p:nvPr/>
        </p:nvSpPr>
        <p:spPr bwMode="auto">
          <a:xfrm>
            <a:off x="609600" y="2913063"/>
            <a:ext cx="1295400" cy="457200"/>
          </a:xfrm>
          <a:prstGeom prst="rect">
            <a:avLst/>
          </a:prstGeom>
          <a:noFill/>
          <a:ln w="9525">
            <a:noFill/>
            <a:miter lim="800000"/>
            <a:headEnd/>
            <a:tailEnd/>
          </a:ln>
        </p:spPr>
        <p:txBody>
          <a:bodyPr>
            <a:spAutoFit/>
          </a:bodyPr>
          <a:lstStyle/>
          <a:p>
            <a:pPr>
              <a:spcBef>
                <a:spcPct val="50000"/>
              </a:spcBef>
            </a:pPr>
            <a:endParaRPr lang="ar-SA"/>
          </a:p>
        </p:txBody>
      </p:sp>
      <p:sp>
        <p:nvSpPr>
          <p:cNvPr id="10248" name="Text Box 8"/>
          <p:cNvSpPr txBox="1">
            <a:spLocks noChangeArrowheads="1"/>
          </p:cNvSpPr>
          <p:nvPr/>
        </p:nvSpPr>
        <p:spPr bwMode="auto">
          <a:xfrm>
            <a:off x="6248400" y="1084263"/>
            <a:ext cx="1066800" cy="396875"/>
          </a:xfrm>
          <a:prstGeom prst="rect">
            <a:avLst/>
          </a:prstGeom>
          <a:noFill/>
          <a:ln w="9525">
            <a:noFill/>
            <a:miter lim="800000"/>
            <a:headEnd/>
            <a:tailEnd/>
          </a:ln>
        </p:spPr>
        <p:txBody>
          <a:bodyPr>
            <a:spAutoFit/>
          </a:bodyPr>
          <a:lstStyle/>
          <a:p>
            <a:pPr>
              <a:spcBef>
                <a:spcPct val="50000"/>
              </a:spcBef>
            </a:pPr>
            <a:endParaRPr lang="ar-SA" sz="2000" b="1"/>
          </a:p>
        </p:txBody>
      </p:sp>
      <p:sp>
        <p:nvSpPr>
          <p:cNvPr id="10249" name="Text Box 9"/>
          <p:cNvSpPr txBox="1">
            <a:spLocks noChangeArrowheads="1"/>
          </p:cNvSpPr>
          <p:nvPr/>
        </p:nvSpPr>
        <p:spPr bwMode="auto">
          <a:xfrm>
            <a:off x="674688" y="1668463"/>
            <a:ext cx="8218487" cy="5340350"/>
          </a:xfrm>
          <a:prstGeom prst="rect">
            <a:avLst/>
          </a:prstGeom>
          <a:noFill/>
          <a:ln w="9525">
            <a:noFill/>
            <a:miter lim="800000"/>
            <a:headEnd/>
            <a:tailEnd/>
          </a:ln>
        </p:spPr>
        <p:txBody>
          <a:bodyPr>
            <a:spAutoFit/>
          </a:bodyPr>
          <a:lstStyle/>
          <a:p>
            <a:pPr marL="457200" indent="-457200" algn="just" rtl="0">
              <a:spcBef>
                <a:spcPct val="50000"/>
              </a:spcBef>
              <a:buFont typeface="Wingdings" pitchFamily="2" charset="2"/>
              <a:buChar char="Ø"/>
            </a:pPr>
            <a:r>
              <a:rPr lang="en-US" sz="4000">
                <a:solidFill>
                  <a:schemeClr val="bg1"/>
                </a:solidFill>
                <a:latin typeface="Times New Roman" charset="0"/>
                <a:cs typeface="Times New Roman" charset="0"/>
              </a:rPr>
              <a:t>The course of HIV-infection can be divided into three stages:</a:t>
            </a:r>
          </a:p>
          <a:p>
            <a:pPr marL="914400" lvl="1" indent="-457200" algn="just" rtl="0">
              <a:spcBef>
                <a:spcPct val="50000"/>
              </a:spcBef>
              <a:buFont typeface="Wingdings" pitchFamily="2" charset="2"/>
              <a:buChar char="§"/>
            </a:pPr>
            <a:r>
              <a:rPr lang="en-US" sz="4000">
                <a:solidFill>
                  <a:schemeClr val="bg1"/>
                </a:solidFill>
                <a:latin typeface="Times New Roman" charset="0"/>
                <a:cs typeface="Times New Roman" charset="0"/>
              </a:rPr>
              <a:t>The acute phase</a:t>
            </a:r>
          </a:p>
          <a:p>
            <a:pPr marL="914400" lvl="1" indent="-457200" algn="just" rtl="0">
              <a:spcBef>
                <a:spcPct val="50000"/>
              </a:spcBef>
              <a:buFont typeface="Wingdings" pitchFamily="2" charset="2"/>
              <a:buChar char="§"/>
            </a:pPr>
            <a:r>
              <a:rPr lang="en-US" sz="4000">
                <a:solidFill>
                  <a:schemeClr val="bg1"/>
                </a:solidFill>
                <a:latin typeface="Times New Roman" charset="0"/>
                <a:cs typeface="Times New Roman" charset="0"/>
              </a:rPr>
              <a:t>The chronic phase           1- (PGL)      </a:t>
            </a:r>
          </a:p>
          <a:p>
            <a:pPr marL="914400" lvl="1" indent="-457200" algn="just" rtl="0">
              <a:spcBef>
                <a:spcPct val="50000"/>
              </a:spcBef>
            </a:pPr>
            <a:r>
              <a:rPr lang="en-US" sz="4000">
                <a:solidFill>
                  <a:schemeClr val="bg1"/>
                </a:solidFill>
                <a:latin typeface="Times New Roman" charset="0"/>
                <a:cs typeface="Times New Roman" charset="0"/>
              </a:rPr>
              <a:t>                                             2-(ARC)</a:t>
            </a:r>
          </a:p>
          <a:p>
            <a:pPr marL="914400" lvl="1" indent="-457200" algn="just" rtl="0">
              <a:spcBef>
                <a:spcPct val="50000"/>
              </a:spcBef>
              <a:buFont typeface="Wingdings" pitchFamily="2" charset="2"/>
              <a:buChar char="§"/>
            </a:pPr>
            <a:r>
              <a:rPr lang="en-US" sz="4800" b="1">
                <a:solidFill>
                  <a:srgbClr val="FFFF99"/>
                </a:solidFill>
              </a:rPr>
              <a:t>AIDS</a:t>
            </a:r>
          </a:p>
        </p:txBody>
      </p:sp>
      <p:sp>
        <p:nvSpPr>
          <p:cNvPr id="10250" name="Text Box 10"/>
          <p:cNvSpPr txBox="1">
            <a:spLocks noChangeArrowheads="1"/>
          </p:cNvSpPr>
          <p:nvPr/>
        </p:nvSpPr>
        <p:spPr bwMode="auto">
          <a:xfrm>
            <a:off x="684213" y="4646613"/>
            <a:ext cx="8001000" cy="457200"/>
          </a:xfrm>
          <a:prstGeom prst="rect">
            <a:avLst/>
          </a:prstGeom>
          <a:noFill/>
          <a:ln w="9525">
            <a:noFill/>
            <a:miter lim="800000"/>
            <a:headEnd/>
            <a:tailEnd/>
          </a:ln>
        </p:spPr>
        <p:txBody>
          <a:bodyPr>
            <a:spAutoFit/>
          </a:bodyPr>
          <a:lstStyle/>
          <a:p>
            <a:pPr marL="457200" indent="-457200">
              <a:spcBef>
                <a:spcPct val="50000"/>
              </a:spcBef>
              <a:buFont typeface="Wingdings" pitchFamily="2" charset="2"/>
              <a:buNone/>
            </a:pPr>
            <a:endParaRPr lang="ar-SA" b="1"/>
          </a:p>
        </p:txBody>
      </p:sp>
      <p:sp>
        <p:nvSpPr>
          <p:cNvPr id="10251" name="Right Arrow 10"/>
          <p:cNvSpPr>
            <a:spLocks noChangeArrowheads="1"/>
          </p:cNvSpPr>
          <p:nvPr/>
        </p:nvSpPr>
        <p:spPr bwMode="auto">
          <a:xfrm>
            <a:off x="5580063" y="4221163"/>
            <a:ext cx="977900" cy="484187"/>
          </a:xfrm>
          <a:prstGeom prst="rightArrow">
            <a:avLst>
              <a:gd name="adj1" fmla="val 50000"/>
              <a:gd name="adj2" fmla="val 50024"/>
            </a:avLst>
          </a:prstGeom>
          <a:solidFill>
            <a:schemeClr val="accent1"/>
          </a:solidFill>
          <a:ln w="9525" algn="ctr">
            <a:solidFill>
              <a:schemeClr val="tx1"/>
            </a:solidFill>
            <a:round/>
            <a:headEnd/>
            <a:tailEnd/>
          </a:ln>
        </p:spPr>
        <p:txBody>
          <a:bodyPr wrap="none"/>
          <a:lstStyle/>
          <a:p>
            <a:endParaRPr lang="ar-SA"/>
          </a:p>
        </p:txBody>
      </p:sp>
      <p:sp>
        <p:nvSpPr>
          <p:cNvPr id="10252" name="Right Arrow 11"/>
          <p:cNvSpPr>
            <a:spLocks noChangeArrowheads="1"/>
          </p:cNvSpPr>
          <p:nvPr/>
        </p:nvSpPr>
        <p:spPr bwMode="auto">
          <a:xfrm>
            <a:off x="5435600" y="5013325"/>
            <a:ext cx="977900" cy="484188"/>
          </a:xfrm>
          <a:prstGeom prst="rightArrow">
            <a:avLst>
              <a:gd name="adj1" fmla="val 50000"/>
              <a:gd name="adj2" fmla="val 50024"/>
            </a:avLst>
          </a:prstGeom>
          <a:solidFill>
            <a:schemeClr val="accent1"/>
          </a:solidFill>
          <a:ln w="9525" algn="ctr">
            <a:solidFill>
              <a:schemeClr val="tx1"/>
            </a:solidFill>
            <a:round/>
            <a:headEnd/>
            <a:tailEnd/>
          </a:ln>
        </p:spPr>
        <p:txBody>
          <a:bodyPr wrap="none"/>
          <a:lstStyle/>
          <a:p>
            <a:endParaRPr lang="ar-SA"/>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x-none"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x-none"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12203</TotalTime>
  <Words>995</Words>
  <Application>Microsoft Office PowerPoint</Application>
  <PresentationFormat>عرض على الشاشة (3:4)‏</PresentationFormat>
  <Paragraphs>147</Paragraphs>
  <Slides>32</Slides>
  <Notes>1</Notes>
  <HiddenSlides>0</HiddenSlides>
  <MMClips>0</MMClips>
  <ScaleCrop>false</ScaleCrop>
  <HeadingPairs>
    <vt:vector size="6" baseType="variant">
      <vt:variant>
        <vt:lpstr>الخطوط المستخدمة</vt:lpstr>
      </vt:variant>
      <vt:variant>
        <vt:i4>3</vt:i4>
      </vt:variant>
      <vt:variant>
        <vt:lpstr>سمة</vt:lpstr>
      </vt:variant>
      <vt:variant>
        <vt:i4>1</vt:i4>
      </vt:variant>
      <vt:variant>
        <vt:lpstr>عناوين الشرائح</vt:lpstr>
      </vt:variant>
      <vt:variant>
        <vt:i4>32</vt:i4>
      </vt:variant>
    </vt:vector>
  </HeadingPairs>
  <TitlesOfParts>
    <vt:vector size="36" baseType="lpstr">
      <vt:lpstr>Arial</vt:lpstr>
      <vt:lpstr>Times New Roman</vt:lpstr>
      <vt:lpstr>Wingdings</vt:lpstr>
      <vt:lpstr>Default Design</vt:lpstr>
      <vt:lpstr>الشريحة 1</vt:lpstr>
      <vt:lpstr>الشريحة 2</vt:lpstr>
      <vt:lpstr>الشريحة 3</vt:lpstr>
      <vt:lpstr>Characteristics of HIV  </vt:lpstr>
      <vt:lpstr>Structure   of   HIV  </vt:lpstr>
      <vt:lpstr>HIV life cycle </vt:lpstr>
      <vt:lpstr>الشريحة 7</vt:lpstr>
      <vt:lpstr>الشريحة 8</vt:lpstr>
      <vt:lpstr>The Course of HIV-infection </vt:lpstr>
      <vt:lpstr>الشريحة 10</vt:lpstr>
      <vt:lpstr>Acute phase:</vt:lpstr>
      <vt:lpstr>Chronic phase:</vt:lpstr>
      <vt:lpstr>الشريحة 13</vt:lpstr>
      <vt:lpstr>الشريحة 14</vt:lpstr>
      <vt:lpstr>B-AIDS-related complex (ARC) </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PCR                                                                                   For detection of HIV RNA in the blood  (viral load) this test is important for HIV diagnosis in infant of infected mother and also to monitor the antiviral treatment  </vt:lpstr>
      <vt:lpstr>الشريحة 28</vt:lpstr>
      <vt:lpstr>Treatment (Continued)</vt:lpstr>
      <vt:lpstr>الشريحة 30</vt:lpstr>
      <vt:lpstr>الشريحة 31</vt:lpstr>
      <vt:lpstr>الشريحة 32</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abdulkarim alhetheel</dc:creator>
  <cp:lastModifiedBy>AA</cp:lastModifiedBy>
  <cp:revision>412</cp:revision>
  <dcterms:created xsi:type="dcterms:W3CDTF">2010-12-18T08:48:26Z</dcterms:created>
  <dcterms:modified xsi:type="dcterms:W3CDTF">2013-04-24T16:16:28Z</dcterms:modified>
</cp:coreProperties>
</file>