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4"/>
  </p:notesMasterIdLst>
  <p:sldIdLst>
    <p:sldId id="295" r:id="rId2"/>
    <p:sldId id="362" r:id="rId3"/>
    <p:sldId id="364" r:id="rId4"/>
    <p:sldId id="454" r:id="rId5"/>
    <p:sldId id="401" r:id="rId6"/>
    <p:sldId id="373" r:id="rId7"/>
    <p:sldId id="416" r:id="rId8"/>
    <p:sldId id="406" r:id="rId9"/>
    <p:sldId id="391" r:id="rId10"/>
    <p:sldId id="413" r:id="rId11"/>
    <p:sldId id="420" r:id="rId12"/>
    <p:sldId id="436" r:id="rId13"/>
    <p:sldId id="437" r:id="rId14"/>
    <p:sldId id="421" r:id="rId15"/>
    <p:sldId id="262" r:id="rId16"/>
    <p:sldId id="297" r:id="rId17"/>
    <p:sldId id="425" r:id="rId18"/>
    <p:sldId id="399" r:id="rId19"/>
    <p:sldId id="374" r:id="rId20"/>
    <p:sldId id="393" r:id="rId21"/>
    <p:sldId id="380" r:id="rId22"/>
    <p:sldId id="311" r:id="rId23"/>
    <p:sldId id="366" r:id="rId24"/>
    <p:sldId id="440" r:id="rId25"/>
    <p:sldId id="398" r:id="rId26"/>
    <p:sldId id="444" r:id="rId27"/>
    <p:sldId id="445" r:id="rId28"/>
    <p:sldId id="446" r:id="rId29"/>
    <p:sldId id="447" r:id="rId30"/>
    <p:sldId id="450" r:id="rId31"/>
    <p:sldId id="439" r:id="rId32"/>
    <p:sldId id="455" r:id="rId33"/>
    <p:sldId id="448" r:id="rId34"/>
    <p:sldId id="418" r:id="rId35"/>
    <p:sldId id="434" r:id="rId36"/>
    <p:sldId id="432" r:id="rId37"/>
    <p:sldId id="452" r:id="rId38"/>
    <p:sldId id="396" r:id="rId39"/>
    <p:sldId id="435" r:id="rId40"/>
    <p:sldId id="395" r:id="rId41"/>
    <p:sldId id="397" r:id="rId42"/>
    <p:sldId id="390" r:id="rId4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FF00"/>
    <a:srgbClr val="00FFFF"/>
    <a:srgbClr val="FF99CC"/>
    <a:srgbClr val="FF0066"/>
    <a:srgbClr val="000066"/>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8" d="100"/>
          <a:sy n="68" d="100"/>
        </p:scale>
        <p:origin x="-1434" y="-96"/>
      </p:cViewPr>
      <p:guideLst>
        <p:guide orient="horz" pos="2160"/>
        <p:guide pos="2880"/>
      </p:guideLst>
    </p:cSldViewPr>
  </p:slideViewPr>
  <p:outlineViewPr>
    <p:cViewPr>
      <p:scale>
        <a:sx n="33" d="100"/>
        <a:sy n="33" d="100"/>
      </p:scale>
      <p:origin x="0" y="1584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108" y="14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7.xml"/><Relationship Id="rId1" Type="http://schemas.openxmlformats.org/officeDocument/2006/relationships/slide" Target="slides/slide4.xml"/><Relationship Id="rId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4403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defRPr>
            </a:lvl1pPr>
          </a:lstStyle>
          <a:p>
            <a:pPr>
              <a:defRPr/>
            </a:pPr>
            <a:endParaRPr lang="en-CA"/>
          </a:p>
        </p:txBody>
      </p:sp>
      <p:sp>
        <p:nvSpPr>
          <p:cNvPr id="450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4403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21EF4AB2-244E-435B-99F8-A5DE6A0C8329}" type="slidenum">
              <a:rPr lang="ar-SA"/>
              <a:pPr>
                <a:defRPr/>
              </a:pPr>
              <a:t>‹#›</a:t>
            </a:fld>
            <a:endParaRPr lang="en-C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90735DC5-7EE7-40CF-9845-F0361D365CCC}" type="slidenum">
              <a:rPr lang="ar-SA" smtClean="0"/>
              <a:pPr/>
              <a:t>2</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86B664DC-DE22-4000-931B-FD6B531E6E55}" type="slidenum">
              <a:rPr lang="ar-SA" smtClean="0"/>
              <a:pPr/>
              <a:t>30</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8459E5B-3D28-4C70-98BD-7688D43BC25D}" type="slidenum">
              <a:rPr lang="ar-SA" smtClean="0"/>
              <a:pPr/>
              <a:t>31</a:t>
            </a:fld>
            <a:endParaRPr lang="en-CA"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lgn="l" rtl="0"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AD56FD23-5161-4F48-A4D0-64A06029FE00}" type="slidenum">
              <a:rPr lang="ar-SA" smtClean="0"/>
              <a:pPr/>
              <a:t>33</a:t>
            </a:fld>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05D56CDE-95A4-4A5B-9E4D-366D138B3727}" type="slidenum">
              <a:rPr lang="ar-SA" smtClean="0"/>
              <a:pPr/>
              <a:t>39</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D71F56AE-EB8D-4F79-9754-71AA619EBB2D}" type="slidenum">
              <a:rPr lang="ar-SA" smtClean="0"/>
              <a:pPr/>
              <a:t>5</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5269160B-6526-4787-9B7C-9C34F198D32E}" type="slidenum">
              <a:rPr lang="ar-SA" smtClean="0"/>
              <a:pPr/>
              <a:t>6</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680B70AA-97A8-4CDC-8473-0833AF427977}" type="slidenum">
              <a:rPr lang="ar-SA" smtClean="0"/>
              <a:pPr/>
              <a:t>7</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05472130-1E4A-43C8-A20A-65FB548A201D}" type="slidenum">
              <a:rPr lang="ar-SA" smtClean="0"/>
              <a:pPr/>
              <a:t>8</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39A0C754-BC8D-4C15-930B-FE2E16F7968B}" type="slidenum">
              <a:rPr lang="ar-SA" smtClean="0"/>
              <a:pPr/>
              <a:t>16</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90433CCF-7589-4A78-B714-3398D71E5E53}" type="slidenum">
              <a:rPr lang="ar-SA" smtClean="0"/>
              <a:pPr/>
              <a:t>23</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BAD3A1AA-075C-486F-99B9-C5D4C22C38D9}" type="slidenum">
              <a:rPr lang="ar-SA" smtClean="0"/>
              <a:pPr/>
              <a:t>25</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19F58CE8-7C73-42DC-B1FB-DF074C66AAF0}" type="slidenum">
              <a:rPr lang="ar-SA" smtClean="0"/>
              <a:pPr/>
              <a:t>28</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9EE26A-483E-40BB-8673-22BEE1B0B205}" type="slidenum">
              <a:rPr lang="ar-S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0F3680-EFDC-42A6-923C-6BC0F9041F5D}" type="slidenum">
              <a:rPr lang="ar-S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0B84F-B068-4D2E-AC2E-E82B4DB3E927}" type="slidenum">
              <a:rPr lang="ar-S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822E24-E69A-4739-AE11-5C691C8C9C1E}" type="slidenum">
              <a:rPr lang="ar-S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21F3B7-EB27-4899-9446-250F7E6EB239}" type="slidenum">
              <a:rPr lang="ar-S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42A930-F2A4-4D9C-B358-E7F43BBFEFF1}" type="slidenum">
              <a:rPr lang="ar-S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D2F2A1-7204-42CE-B4D5-41CE31360A05}" type="slidenum">
              <a:rPr lang="ar-S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E7A370-DD88-4414-98BB-9BDC93A60BCC}" type="slidenum">
              <a:rPr lang="ar-S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36E719-3706-4D79-A07B-7BB84B47C6D8}" type="slidenum">
              <a:rPr lang="ar-S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228CEA-0D7D-4EC6-9CDB-A61E57D10466}" type="slidenum">
              <a:rPr lang="ar-S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F030B3-F8E0-49E7-9F3B-6A1500BE7C0C}" type="slidenum">
              <a:rPr lang="ar-S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027AC5-304D-46E7-9620-7FDCB1232E2D}" type="slidenum">
              <a:rPr lang="ar-S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DE3EBF62-CFF1-4270-B4D4-2F88FFF4A608}" type="slidenum">
              <a:rPr lang="ar-S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Arial" charset="0"/>
          <a:cs typeface="+mj-cs"/>
        </a:defRPr>
      </a:lvl1pPr>
      <a:lvl2pPr algn="ctr" rtl="1" eaLnBrk="0" fontAlgn="base" hangingPunct="0">
        <a:spcBef>
          <a:spcPct val="0"/>
        </a:spcBef>
        <a:spcAft>
          <a:spcPct val="0"/>
        </a:spcAft>
        <a:defRPr sz="4400">
          <a:solidFill>
            <a:schemeClr val="tx2"/>
          </a:solidFill>
          <a:latin typeface="Arial" charset="0"/>
          <a:ea typeface="Arial" charset="0"/>
          <a:cs typeface="Arial" charset="0"/>
        </a:defRPr>
      </a:lvl2pPr>
      <a:lvl3pPr algn="ctr" rtl="1" eaLnBrk="0" fontAlgn="base" hangingPunct="0">
        <a:spcBef>
          <a:spcPct val="0"/>
        </a:spcBef>
        <a:spcAft>
          <a:spcPct val="0"/>
        </a:spcAft>
        <a:defRPr sz="4400">
          <a:solidFill>
            <a:schemeClr val="tx2"/>
          </a:solidFill>
          <a:latin typeface="Arial" charset="0"/>
          <a:ea typeface="Arial" charset="0"/>
          <a:cs typeface="Arial" charset="0"/>
        </a:defRPr>
      </a:lvl3pPr>
      <a:lvl4pPr algn="ctr" rtl="1" eaLnBrk="0" fontAlgn="base" hangingPunct="0">
        <a:spcBef>
          <a:spcPct val="0"/>
        </a:spcBef>
        <a:spcAft>
          <a:spcPct val="0"/>
        </a:spcAft>
        <a:defRPr sz="4400">
          <a:solidFill>
            <a:schemeClr val="tx2"/>
          </a:solidFill>
          <a:latin typeface="Arial" charset="0"/>
          <a:ea typeface="Arial" charset="0"/>
          <a:cs typeface="Arial" charset="0"/>
        </a:defRPr>
      </a:lvl4pPr>
      <a:lvl5pPr algn="ctr" rtl="1"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Rectangle 3"/>
          <p:cNvSpPr>
            <a:spLocks noChangeArrowheads="1"/>
          </p:cNvSpPr>
          <p:nvPr/>
        </p:nvSpPr>
        <p:spPr bwMode="auto">
          <a:xfrm>
            <a:off x="242888" y="1752600"/>
            <a:ext cx="8748712" cy="1676400"/>
          </a:xfrm>
          <a:prstGeom prst="rect">
            <a:avLst/>
          </a:prstGeom>
          <a:noFill/>
          <a:ln w="9525">
            <a:noFill/>
            <a:miter lim="800000"/>
            <a:headEnd/>
            <a:tailEnd/>
          </a:ln>
        </p:spPr>
        <p:txBody>
          <a:bodyPr anchor="ctr"/>
          <a:lstStyle/>
          <a:p>
            <a:pPr algn="ctr" rtl="0"/>
            <a:r>
              <a:rPr lang="en-US" sz="4000">
                <a:solidFill>
                  <a:srgbClr val="FFFF00"/>
                </a:solidFill>
                <a:latin typeface="Times New Roman" pitchFamily="18" charset="0"/>
                <a:cs typeface="Times New Roman" pitchFamily="18" charset="0"/>
              </a:rPr>
              <a:t>Genital Herpes &amp;Genital Warts </a:t>
            </a:r>
          </a:p>
        </p:txBody>
      </p:sp>
      <p:sp>
        <p:nvSpPr>
          <p:cNvPr id="2051" name="Text Box 2"/>
          <p:cNvSpPr txBox="1">
            <a:spLocks noChangeArrowheads="1"/>
          </p:cNvSpPr>
          <p:nvPr/>
        </p:nvSpPr>
        <p:spPr bwMode="auto">
          <a:xfrm>
            <a:off x="1160463" y="3573463"/>
            <a:ext cx="6840537" cy="2246312"/>
          </a:xfrm>
          <a:prstGeom prst="rect">
            <a:avLst/>
          </a:prstGeom>
          <a:noFill/>
          <a:ln w="9525">
            <a:noFill/>
            <a:miter lim="800000"/>
            <a:headEnd/>
            <a:tailEnd/>
          </a:ln>
        </p:spPr>
        <p:txBody>
          <a:bodyPr>
            <a:spAutoFit/>
          </a:bodyPr>
          <a:lstStyle/>
          <a:p>
            <a:pPr algn="ctr" rtl="0">
              <a:spcBef>
                <a:spcPct val="50000"/>
              </a:spcBef>
            </a:pPr>
            <a:r>
              <a:rPr lang="en-US" sz="2000">
                <a:solidFill>
                  <a:schemeClr val="bg1"/>
                </a:solidFill>
                <a:latin typeface="Times New Roman" pitchFamily="18" charset="0"/>
                <a:cs typeface="Times New Roman" pitchFamily="18" charset="0"/>
              </a:rPr>
              <a:t>By</a:t>
            </a:r>
          </a:p>
          <a:p>
            <a:pPr algn="ctr" rtl="0">
              <a:spcBef>
                <a:spcPct val="50000"/>
              </a:spcBef>
            </a:pPr>
            <a:endParaRPr lang="en-US" sz="2000">
              <a:solidFill>
                <a:schemeClr val="bg1"/>
              </a:solidFill>
              <a:latin typeface="Times New Roman" pitchFamily="18" charset="0"/>
              <a:cs typeface="Times New Roman" pitchFamily="18" charset="0"/>
            </a:endParaRPr>
          </a:p>
          <a:p>
            <a:pPr algn="ctr" rtl="0">
              <a:spcBef>
                <a:spcPct val="50000"/>
              </a:spcBef>
            </a:pPr>
            <a:r>
              <a:rPr lang="en-US" sz="2000">
                <a:solidFill>
                  <a:schemeClr val="bg1"/>
                </a:solidFill>
                <a:latin typeface="Times New Roman" pitchFamily="18" charset="0"/>
                <a:cs typeface="Times New Roman" pitchFamily="18" charset="0"/>
              </a:rPr>
              <a:t>Dr. Mona Badr  </a:t>
            </a:r>
          </a:p>
          <a:p>
            <a:pPr algn="ctr" rtl="0">
              <a:spcBef>
                <a:spcPct val="50000"/>
              </a:spcBef>
            </a:pPr>
            <a:r>
              <a:rPr lang="en-US" sz="2000">
                <a:solidFill>
                  <a:schemeClr val="bg1"/>
                </a:solidFill>
                <a:latin typeface="Times New Roman" pitchFamily="18" charset="0"/>
                <a:cs typeface="Times New Roman" pitchFamily="18" charset="0"/>
              </a:rPr>
              <a:t>Assistant Professor in Microbiology Unit</a:t>
            </a:r>
          </a:p>
          <a:p>
            <a:pPr algn="ctr" rtl="0">
              <a:spcBef>
                <a:spcPct val="50000"/>
              </a:spcBef>
            </a:pPr>
            <a:r>
              <a:rPr lang="en-US" sz="2000">
                <a:solidFill>
                  <a:schemeClr val="bg1"/>
                </a:solidFill>
                <a:latin typeface="Times New Roman" pitchFamily="18" charset="0"/>
                <a:cs typeface="Times New Roman" pitchFamily="18" charset="0"/>
              </a:rPr>
              <a:t>College of Medicine &amp; KKUH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txBox="1">
            <a:spLocks noChangeArrowheads="1"/>
          </p:cNvSpPr>
          <p:nvPr/>
        </p:nvSpPr>
        <p:spPr bwMode="auto">
          <a:xfrm>
            <a:off x="152400" y="1196975"/>
            <a:ext cx="8667750" cy="5508625"/>
          </a:xfrm>
          <a:prstGeom prst="rect">
            <a:avLst/>
          </a:prstGeom>
          <a:noFill/>
          <a:ln w="9525">
            <a:noFill/>
            <a:miter lim="800000"/>
            <a:headEnd/>
            <a:tailEnd/>
          </a:ln>
        </p:spPr>
        <p:txBody>
          <a:bodyPr/>
          <a:lstStyle/>
          <a:p>
            <a:pPr marL="609600" indent="-609600" algn="l" rtl="0">
              <a:spcBef>
                <a:spcPct val="20000"/>
              </a:spcBef>
              <a:buClr>
                <a:schemeClr val="bg1"/>
              </a:buClr>
              <a:defRPr/>
            </a:pPr>
            <a:r>
              <a:rPr lang="en-US" sz="2600" b="1" dirty="0">
                <a:solidFill>
                  <a:srgbClr val="FFFF00"/>
                </a:solidFill>
                <a:latin typeface="Times New Roman" pitchFamily="18" charset="0"/>
              </a:rPr>
              <a:t>Primary genital infection</a:t>
            </a:r>
          </a:p>
          <a:p>
            <a:pPr marL="609600" indent="-609600" algn="l" rtl="0">
              <a:spcBef>
                <a:spcPct val="20000"/>
              </a:spcBef>
              <a:buClr>
                <a:schemeClr val="bg1"/>
              </a:buClr>
              <a:defRPr/>
            </a:pPr>
            <a:r>
              <a:rPr lang="en-CA" sz="2600" dirty="0">
                <a:solidFill>
                  <a:schemeClr val="bg1">
                    <a:lumMod val="95000"/>
                  </a:schemeClr>
                </a:solidFill>
                <a:latin typeface="Times New Roman" pitchFamily="18" charset="0"/>
              </a:rPr>
              <a:t>Incubation period 2-12 days.</a:t>
            </a:r>
            <a:endParaRPr lang="en-US" sz="2600" dirty="0">
              <a:solidFill>
                <a:schemeClr val="bg1">
                  <a:lumMod val="95000"/>
                </a:schemeClr>
              </a:solidFill>
              <a:latin typeface="Times New Roman" pitchFamily="18" charset="0"/>
            </a:endParaRPr>
          </a:p>
          <a:p>
            <a:pPr marL="609600" indent="-609600" algn="l" rtl="0">
              <a:spcBef>
                <a:spcPct val="20000"/>
              </a:spcBef>
              <a:buClr>
                <a:schemeClr val="bg1"/>
              </a:buClr>
              <a:buFont typeface="Arial" charset="0"/>
              <a:buChar char="•"/>
              <a:defRPr/>
            </a:pPr>
            <a:r>
              <a:rPr lang="en-US" sz="2600" dirty="0">
                <a:solidFill>
                  <a:schemeClr val="bg1"/>
                </a:solidFill>
                <a:latin typeface="Times New Roman" pitchFamily="18" charset="0"/>
              </a:rPr>
              <a:t>Vary from  mild symptoms to  sever painful episode.</a:t>
            </a:r>
          </a:p>
          <a:p>
            <a:pPr marL="609600" indent="-609600" algn="l" rtl="0">
              <a:spcBef>
                <a:spcPct val="20000"/>
              </a:spcBef>
              <a:buClr>
                <a:schemeClr val="bg1"/>
              </a:buClr>
              <a:buFont typeface="Arial" charset="0"/>
              <a:buChar char="•"/>
              <a:defRPr/>
            </a:pPr>
            <a:r>
              <a:rPr lang="en-US" sz="2600" dirty="0">
                <a:solidFill>
                  <a:schemeClr val="bg1"/>
                </a:solidFill>
                <a:latin typeface="Times New Roman" pitchFamily="18" charset="0"/>
              </a:rPr>
              <a:t> Symptoms are present they may include;</a:t>
            </a:r>
          </a:p>
          <a:p>
            <a:pPr marL="609600" indent="-609600" algn="l" rtl="0">
              <a:spcBef>
                <a:spcPct val="20000"/>
              </a:spcBef>
              <a:buClr>
                <a:schemeClr val="bg1"/>
              </a:buClr>
              <a:defRPr/>
            </a:pPr>
            <a:r>
              <a:rPr lang="en-US" sz="2600" dirty="0">
                <a:solidFill>
                  <a:schemeClr val="bg1"/>
                </a:solidFill>
                <a:latin typeface="Times New Roman" pitchFamily="18" charset="0"/>
              </a:rPr>
              <a:t>	- fever , malaise, </a:t>
            </a:r>
            <a:r>
              <a:rPr lang="en-US" sz="2600" dirty="0" err="1">
                <a:solidFill>
                  <a:schemeClr val="bg1"/>
                </a:solidFill>
                <a:latin typeface="Times New Roman" pitchFamily="18" charset="0"/>
              </a:rPr>
              <a:t>dysuria</a:t>
            </a:r>
            <a:r>
              <a:rPr lang="en-US" sz="2600" dirty="0">
                <a:solidFill>
                  <a:schemeClr val="bg1"/>
                </a:solidFill>
                <a:latin typeface="Times New Roman" pitchFamily="18" charset="0"/>
              </a:rPr>
              <a:t>,</a:t>
            </a:r>
          </a:p>
          <a:p>
            <a:pPr marL="609600" indent="-609600" algn="l" rtl="0">
              <a:spcBef>
                <a:spcPct val="20000"/>
              </a:spcBef>
              <a:buClr>
                <a:schemeClr val="bg1"/>
              </a:buClr>
              <a:defRPr/>
            </a:pPr>
            <a:r>
              <a:rPr lang="en-US" sz="2600" dirty="0">
                <a:solidFill>
                  <a:schemeClr val="bg1"/>
                </a:solidFill>
                <a:latin typeface="Times New Roman" pitchFamily="18" charset="0"/>
              </a:rPr>
              <a:t>	- Inguinal </a:t>
            </a:r>
            <a:r>
              <a:rPr lang="en-US" sz="2600" dirty="0" err="1">
                <a:solidFill>
                  <a:schemeClr val="bg1"/>
                </a:solidFill>
                <a:latin typeface="Times New Roman" pitchFamily="18" charset="0"/>
              </a:rPr>
              <a:t>lymphadenopathy</a:t>
            </a:r>
            <a:endParaRPr lang="en-US" sz="2600" dirty="0">
              <a:solidFill>
                <a:schemeClr val="bg1"/>
              </a:solidFill>
              <a:latin typeface="Times New Roman" pitchFamily="18" charset="0"/>
            </a:endParaRPr>
          </a:p>
          <a:p>
            <a:pPr marL="609600" indent="-609600" algn="l" rtl="0">
              <a:spcBef>
                <a:spcPct val="20000"/>
              </a:spcBef>
              <a:buClr>
                <a:schemeClr val="bg1"/>
              </a:buClr>
              <a:defRPr/>
            </a:pPr>
            <a:r>
              <a:rPr lang="en-US" sz="2600" dirty="0">
                <a:solidFill>
                  <a:schemeClr val="bg1"/>
                </a:solidFill>
                <a:latin typeface="Times New Roman" pitchFamily="18" charset="0"/>
              </a:rPr>
              <a:t>	- Vesicular herpetic  lesion  or ulcer localized to the cervix, vagina, vulva or perineum of the female or the shaft of the penis in the male ,Herpetic </a:t>
            </a:r>
            <a:r>
              <a:rPr lang="en-US" sz="2600" dirty="0" err="1">
                <a:solidFill>
                  <a:schemeClr val="bg1"/>
                </a:solidFill>
                <a:latin typeface="Times New Roman" pitchFamily="18" charset="0"/>
              </a:rPr>
              <a:t>proctitis</a:t>
            </a:r>
            <a:r>
              <a:rPr lang="en-US" sz="2600" dirty="0">
                <a:solidFill>
                  <a:schemeClr val="bg1"/>
                </a:solidFill>
                <a:latin typeface="Times New Roman" pitchFamily="18" charset="0"/>
              </a:rPr>
              <a:t>  can be seen in homosexuals. </a:t>
            </a:r>
          </a:p>
          <a:p>
            <a:pPr marL="609600" indent="-609600" algn="l" rtl="0">
              <a:spcBef>
                <a:spcPct val="20000"/>
              </a:spcBef>
              <a:buClr>
                <a:schemeClr val="bg1"/>
              </a:buClr>
              <a:defRPr/>
            </a:pPr>
            <a:r>
              <a:rPr lang="en-US" sz="2600" dirty="0">
                <a:solidFill>
                  <a:schemeClr val="bg1"/>
                </a:solidFill>
                <a:latin typeface="Times New Roman" pitchFamily="18" charset="0"/>
              </a:rPr>
              <a:t>      - </a:t>
            </a:r>
            <a:r>
              <a:rPr lang="en-US" sz="2600" b="1" dirty="0">
                <a:solidFill>
                  <a:srgbClr val="FF66FF"/>
                </a:solidFill>
                <a:latin typeface="Times New Roman" pitchFamily="18" charset="0"/>
              </a:rPr>
              <a:t>Aseptic meningitis </a:t>
            </a:r>
            <a:r>
              <a:rPr lang="en-US" sz="2600" dirty="0">
                <a:solidFill>
                  <a:schemeClr val="bg1"/>
                </a:solidFill>
                <a:latin typeface="Times New Roman" pitchFamily="18" charset="0"/>
              </a:rPr>
              <a:t>have been observed in about 10% of cases as extra genital presentation.  </a:t>
            </a:r>
          </a:p>
          <a:p>
            <a:pPr marL="609600" indent="-609600" algn="l" rtl="0">
              <a:spcBef>
                <a:spcPct val="20000"/>
              </a:spcBef>
              <a:buClr>
                <a:schemeClr val="bg1"/>
              </a:buClr>
              <a:defRPr/>
            </a:pPr>
            <a:r>
              <a:rPr lang="en-US" sz="2600" dirty="0">
                <a:solidFill>
                  <a:schemeClr val="bg1"/>
                </a:solidFill>
                <a:latin typeface="Times New Roman" pitchFamily="18" charset="0"/>
              </a:rPr>
              <a:t>    </a:t>
            </a:r>
          </a:p>
          <a:p>
            <a:pPr marL="609600" indent="-609600" algn="l" rtl="0">
              <a:spcBef>
                <a:spcPct val="20000"/>
              </a:spcBef>
              <a:buClr>
                <a:schemeClr val="bg1"/>
              </a:buClr>
              <a:defRPr/>
            </a:pPr>
            <a:endParaRPr lang="en-US" sz="2600" dirty="0">
              <a:solidFill>
                <a:schemeClr val="bg1"/>
              </a:solidFill>
              <a:latin typeface="Times New Roman" pitchFamily="18" charset="0"/>
            </a:endParaRPr>
          </a:p>
        </p:txBody>
      </p:sp>
      <p:sp>
        <p:nvSpPr>
          <p:cNvPr id="11267" name="Rectangle 2"/>
          <p:cNvSpPr txBox="1">
            <a:spLocks noChangeArrowheads="1"/>
          </p:cNvSpPr>
          <p:nvPr/>
        </p:nvSpPr>
        <p:spPr bwMode="auto">
          <a:xfrm>
            <a:off x="457200" y="152400"/>
            <a:ext cx="8382000" cy="1143000"/>
          </a:xfrm>
          <a:prstGeom prst="rect">
            <a:avLst/>
          </a:prstGeom>
          <a:noFill/>
          <a:ln w="9525">
            <a:noFill/>
            <a:miter lim="800000"/>
            <a:headEnd/>
            <a:tailEnd/>
          </a:ln>
        </p:spPr>
        <p:txBody>
          <a:bodyPr anchor="ctr"/>
          <a:lstStyle/>
          <a:p>
            <a:pPr algn="l" rtl="0"/>
            <a:r>
              <a:rPr lang="en-US" sz="4400">
                <a:solidFill>
                  <a:srgbClr val="FFFF00"/>
                </a:solidFill>
                <a:latin typeface="Times New Roman" pitchFamily="18" charset="0"/>
                <a:cs typeface="Times New Roman" pitchFamily="18" charset="0"/>
              </a:rPr>
              <a:t>Clinical features of HSV-2 infection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smtClean="0">
                <a:solidFill>
                  <a:srgbClr val="FFFF00"/>
                </a:solidFill>
                <a:latin typeface="Times New Roman" pitchFamily="18" charset="0"/>
              </a:rPr>
              <a:t>Genital herpes</a:t>
            </a:r>
          </a:p>
        </p:txBody>
      </p:sp>
      <p:pic>
        <p:nvPicPr>
          <p:cNvPr id="12291" name="Picture 2" descr="C:\Users\fayez\Pictures\m2.jpg"/>
          <p:cNvPicPr>
            <a:picLocks noGrp="1" noChangeAspect="1" noChangeArrowheads="1"/>
          </p:cNvPicPr>
          <p:nvPr>
            <p:ph idx="1"/>
          </p:nvPr>
        </p:nvPicPr>
        <p:blipFill>
          <a:blip r:embed="rId2"/>
          <a:srcRect/>
          <a:stretch>
            <a:fillRect/>
          </a:stretch>
        </p:blipFill>
        <p:spPr>
          <a:xfrm>
            <a:off x="5076825" y="1196975"/>
            <a:ext cx="4067175" cy="5661025"/>
          </a:xfrm>
          <a:noFill/>
        </p:spPr>
      </p:pic>
      <p:pic>
        <p:nvPicPr>
          <p:cNvPr id="12292" name="Picture 2" descr="C:\Users\fayez\Pictures\m9.jpg"/>
          <p:cNvPicPr>
            <a:picLocks noChangeAspect="1" noChangeArrowheads="1"/>
          </p:cNvPicPr>
          <p:nvPr/>
        </p:nvPicPr>
        <p:blipFill>
          <a:blip r:embed="rId3"/>
          <a:srcRect/>
          <a:stretch>
            <a:fillRect/>
          </a:stretch>
        </p:blipFill>
        <p:spPr bwMode="auto">
          <a:xfrm>
            <a:off x="107950" y="1196975"/>
            <a:ext cx="4608513"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252413" y="476250"/>
            <a:ext cx="8534401" cy="5486400"/>
          </a:xfrm>
        </p:spPr>
        <p:txBody>
          <a:bodyPr/>
          <a:lstStyle/>
          <a:p>
            <a:pPr eaLnBrk="1" hangingPunct="1">
              <a:buFont typeface="Wingdings" pitchFamily="2" charset="2"/>
              <a:buNone/>
            </a:pPr>
            <a:endParaRPr lang="en-US" sz="1800" smtClean="0"/>
          </a:p>
          <a:p>
            <a:pPr eaLnBrk="1" hangingPunct="1">
              <a:buFont typeface="Wingdings" pitchFamily="2" charset="2"/>
              <a:buNone/>
            </a:pPr>
            <a:endParaRPr lang="en-US" sz="1800" smtClean="0"/>
          </a:p>
        </p:txBody>
      </p:sp>
      <p:sp>
        <p:nvSpPr>
          <p:cNvPr id="13315" name="Text Box 3"/>
          <p:cNvSpPr txBox="1">
            <a:spLocks noChangeArrowheads="1"/>
          </p:cNvSpPr>
          <p:nvPr/>
        </p:nvSpPr>
        <p:spPr bwMode="auto">
          <a:xfrm>
            <a:off x="609600" y="1081088"/>
            <a:ext cx="762000" cy="457200"/>
          </a:xfrm>
          <a:prstGeom prst="rect">
            <a:avLst/>
          </a:prstGeom>
          <a:noFill/>
          <a:ln w="9525">
            <a:noFill/>
            <a:miter lim="800000"/>
            <a:headEnd/>
            <a:tailEnd/>
          </a:ln>
        </p:spPr>
        <p:txBody>
          <a:bodyPr>
            <a:spAutoFit/>
          </a:bodyPr>
          <a:lstStyle/>
          <a:p>
            <a:pPr>
              <a:spcBef>
                <a:spcPct val="50000"/>
              </a:spcBef>
            </a:pPr>
            <a:endParaRPr lang="en-US" sz="2400">
              <a:cs typeface="Times New Roman" pitchFamily="18" charset="0"/>
            </a:endParaRPr>
          </a:p>
        </p:txBody>
      </p:sp>
      <p:sp>
        <p:nvSpPr>
          <p:cNvPr id="13316" name="Text Box 4"/>
          <p:cNvSpPr txBox="1">
            <a:spLocks noChangeArrowheads="1"/>
          </p:cNvSpPr>
          <p:nvPr/>
        </p:nvSpPr>
        <p:spPr bwMode="auto">
          <a:xfrm>
            <a:off x="304800" y="700088"/>
            <a:ext cx="3886200" cy="457200"/>
          </a:xfrm>
          <a:prstGeom prst="rect">
            <a:avLst/>
          </a:prstGeom>
          <a:noFill/>
          <a:ln w="9525">
            <a:noFill/>
            <a:miter lim="800000"/>
            <a:headEnd/>
            <a:tailEnd/>
          </a:ln>
        </p:spPr>
        <p:txBody>
          <a:bodyPr>
            <a:spAutoFit/>
          </a:bodyPr>
          <a:lstStyle/>
          <a:p>
            <a:pPr>
              <a:spcBef>
                <a:spcPct val="50000"/>
              </a:spcBef>
            </a:pPr>
            <a:endParaRPr lang="en-US" sz="2400" b="1">
              <a:cs typeface="Times New Roman" pitchFamily="18" charset="0"/>
            </a:endParaRPr>
          </a:p>
        </p:txBody>
      </p:sp>
      <p:sp>
        <p:nvSpPr>
          <p:cNvPr id="13317" name="Text Box 5"/>
          <p:cNvSpPr txBox="1">
            <a:spLocks noChangeArrowheads="1"/>
          </p:cNvSpPr>
          <p:nvPr/>
        </p:nvSpPr>
        <p:spPr bwMode="auto">
          <a:xfrm>
            <a:off x="2057400" y="1527175"/>
            <a:ext cx="2286000" cy="304800"/>
          </a:xfrm>
          <a:prstGeom prst="rect">
            <a:avLst/>
          </a:prstGeom>
          <a:noFill/>
          <a:ln w="9525">
            <a:noFill/>
            <a:miter lim="800000"/>
            <a:headEnd/>
            <a:tailEnd/>
          </a:ln>
        </p:spPr>
        <p:txBody>
          <a:bodyPr>
            <a:spAutoFit/>
          </a:bodyPr>
          <a:lstStyle/>
          <a:p>
            <a:pPr algn="just">
              <a:spcBef>
                <a:spcPct val="50000"/>
              </a:spcBef>
            </a:pPr>
            <a:endParaRPr lang="en-US" sz="1400">
              <a:cs typeface="Times New Roman" pitchFamily="18" charset="0"/>
            </a:endParaRPr>
          </a:p>
        </p:txBody>
      </p:sp>
      <p:sp>
        <p:nvSpPr>
          <p:cNvPr id="13318" name="Text Box 6"/>
          <p:cNvSpPr txBox="1">
            <a:spLocks noChangeArrowheads="1"/>
          </p:cNvSpPr>
          <p:nvPr/>
        </p:nvSpPr>
        <p:spPr bwMode="auto">
          <a:xfrm>
            <a:off x="609600" y="2757488"/>
            <a:ext cx="1295400" cy="457200"/>
          </a:xfrm>
          <a:prstGeom prst="rect">
            <a:avLst/>
          </a:prstGeom>
          <a:noFill/>
          <a:ln w="9525">
            <a:noFill/>
            <a:miter lim="800000"/>
            <a:headEnd/>
            <a:tailEnd/>
          </a:ln>
        </p:spPr>
        <p:txBody>
          <a:bodyPr>
            <a:spAutoFit/>
          </a:bodyPr>
          <a:lstStyle/>
          <a:p>
            <a:pPr>
              <a:spcBef>
                <a:spcPct val="50000"/>
              </a:spcBef>
            </a:pPr>
            <a:endParaRPr lang="en-US" sz="2400">
              <a:cs typeface="Times New Roman" pitchFamily="18" charset="0"/>
            </a:endParaRPr>
          </a:p>
        </p:txBody>
      </p:sp>
      <p:sp>
        <p:nvSpPr>
          <p:cNvPr id="13319" name="Text Box 7"/>
          <p:cNvSpPr txBox="1">
            <a:spLocks noChangeArrowheads="1"/>
          </p:cNvSpPr>
          <p:nvPr/>
        </p:nvSpPr>
        <p:spPr bwMode="auto">
          <a:xfrm>
            <a:off x="6248400" y="928688"/>
            <a:ext cx="1066800" cy="396875"/>
          </a:xfrm>
          <a:prstGeom prst="rect">
            <a:avLst/>
          </a:prstGeom>
          <a:noFill/>
          <a:ln w="9525">
            <a:noFill/>
            <a:miter lim="800000"/>
            <a:headEnd/>
            <a:tailEnd/>
          </a:ln>
        </p:spPr>
        <p:txBody>
          <a:bodyPr>
            <a:spAutoFit/>
          </a:bodyPr>
          <a:lstStyle/>
          <a:p>
            <a:pPr>
              <a:spcBef>
                <a:spcPct val="50000"/>
              </a:spcBef>
            </a:pPr>
            <a:endParaRPr lang="en-US" sz="2000" b="1">
              <a:cs typeface="Times New Roman" pitchFamily="18" charset="0"/>
            </a:endParaRPr>
          </a:p>
        </p:txBody>
      </p:sp>
      <p:sp>
        <p:nvSpPr>
          <p:cNvPr id="13320" name="Text Box 8"/>
          <p:cNvSpPr txBox="1">
            <a:spLocks noChangeArrowheads="1"/>
          </p:cNvSpPr>
          <p:nvPr/>
        </p:nvSpPr>
        <p:spPr bwMode="auto">
          <a:xfrm>
            <a:off x="468313" y="1196975"/>
            <a:ext cx="8135937" cy="1004888"/>
          </a:xfrm>
          <a:prstGeom prst="rect">
            <a:avLst/>
          </a:prstGeom>
          <a:noFill/>
          <a:ln w="9525">
            <a:noFill/>
            <a:miter lim="800000"/>
            <a:headEnd/>
            <a:tailEnd/>
          </a:ln>
        </p:spPr>
        <p:txBody>
          <a:bodyPr>
            <a:spAutoFit/>
          </a:bodyPr>
          <a:lstStyle/>
          <a:p>
            <a:pPr marL="457200" indent="-457200">
              <a:spcBef>
                <a:spcPct val="50000"/>
              </a:spcBef>
            </a:pPr>
            <a:endParaRPr lang="en-US" sz="2400">
              <a:latin typeface="Times New Roman" pitchFamily="18" charset="0"/>
            </a:endParaRPr>
          </a:p>
          <a:p>
            <a:pPr marL="457200" indent="-457200">
              <a:spcBef>
                <a:spcPct val="50000"/>
              </a:spcBef>
            </a:pPr>
            <a:r>
              <a:rPr lang="en-US" sz="2400">
                <a:latin typeface="Times New Roman" pitchFamily="18" charset="0"/>
              </a:rPr>
              <a:t> </a:t>
            </a:r>
          </a:p>
        </p:txBody>
      </p:sp>
      <p:pic>
        <p:nvPicPr>
          <p:cNvPr id="13321" name="Picture 9" descr="Fig-300"/>
          <p:cNvPicPr>
            <a:picLocks noChangeAspect="1" noChangeArrowheads="1"/>
          </p:cNvPicPr>
          <p:nvPr/>
        </p:nvPicPr>
        <p:blipFill>
          <a:blip r:embed="rId2"/>
          <a:srcRect/>
          <a:stretch>
            <a:fillRect/>
          </a:stretch>
        </p:blipFill>
        <p:spPr bwMode="auto">
          <a:xfrm>
            <a:off x="1071563" y="571500"/>
            <a:ext cx="6929437" cy="5156200"/>
          </a:xfrm>
          <a:prstGeom prst="rect">
            <a:avLst/>
          </a:prstGeom>
          <a:noFill/>
          <a:ln w="9525">
            <a:noFill/>
            <a:miter lim="800000"/>
            <a:headEnd/>
            <a:tailEnd/>
          </a:ln>
        </p:spPr>
      </p:pic>
      <p:sp>
        <p:nvSpPr>
          <p:cNvPr id="13322" name="Text Box 10"/>
          <p:cNvSpPr txBox="1">
            <a:spLocks noChangeArrowheads="1"/>
          </p:cNvSpPr>
          <p:nvPr/>
        </p:nvSpPr>
        <p:spPr bwMode="auto">
          <a:xfrm>
            <a:off x="3492500" y="5805488"/>
            <a:ext cx="2303463" cy="396875"/>
          </a:xfrm>
          <a:prstGeom prst="rect">
            <a:avLst/>
          </a:prstGeom>
          <a:noFill/>
          <a:ln w="9525">
            <a:noFill/>
            <a:miter lim="800000"/>
            <a:headEnd/>
            <a:tailEnd/>
          </a:ln>
        </p:spPr>
        <p:txBody>
          <a:bodyPr>
            <a:spAutoFit/>
          </a:bodyPr>
          <a:lstStyle/>
          <a:p>
            <a:pPr>
              <a:spcBef>
                <a:spcPct val="50000"/>
              </a:spcBef>
            </a:pPr>
            <a:r>
              <a:rPr lang="en-US" sz="2000" b="1">
                <a:solidFill>
                  <a:srgbClr val="FFFF00"/>
                </a:solidFill>
                <a:latin typeface="Times New Roman" pitchFamily="18" charset="0"/>
                <a:cs typeface="Times New Roman" pitchFamily="18" charset="0"/>
              </a:rPr>
              <a:t>HSV2 on Vulva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52413" y="476250"/>
            <a:ext cx="8534401" cy="5486400"/>
          </a:xfrm>
        </p:spPr>
        <p:txBody>
          <a:bodyPr/>
          <a:lstStyle/>
          <a:p>
            <a:pPr eaLnBrk="1" hangingPunct="1">
              <a:buFont typeface="Wingdings" pitchFamily="2" charset="2"/>
              <a:buNone/>
            </a:pPr>
            <a:endParaRPr lang="en-US" sz="1800" smtClean="0"/>
          </a:p>
          <a:p>
            <a:pPr eaLnBrk="1" hangingPunct="1">
              <a:buFont typeface="Wingdings" pitchFamily="2" charset="2"/>
              <a:buNone/>
            </a:pPr>
            <a:endParaRPr lang="en-US" sz="1800" smtClean="0"/>
          </a:p>
        </p:txBody>
      </p:sp>
      <p:sp>
        <p:nvSpPr>
          <p:cNvPr id="14339" name="Text Box 3"/>
          <p:cNvSpPr txBox="1">
            <a:spLocks noChangeArrowheads="1"/>
          </p:cNvSpPr>
          <p:nvPr/>
        </p:nvSpPr>
        <p:spPr bwMode="auto">
          <a:xfrm>
            <a:off x="609600" y="1081088"/>
            <a:ext cx="762000" cy="457200"/>
          </a:xfrm>
          <a:prstGeom prst="rect">
            <a:avLst/>
          </a:prstGeom>
          <a:noFill/>
          <a:ln w="9525">
            <a:noFill/>
            <a:miter lim="800000"/>
            <a:headEnd/>
            <a:tailEnd/>
          </a:ln>
        </p:spPr>
        <p:txBody>
          <a:bodyPr>
            <a:spAutoFit/>
          </a:bodyPr>
          <a:lstStyle/>
          <a:p>
            <a:pPr>
              <a:spcBef>
                <a:spcPct val="50000"/>
              </a:spcBef>
            </a:pPr>
            <a:endParaRPr lang="en-US" sz="2400">
              <a:cs typeface="Times New Roman" pitchFamily="18" charset="0"/>
            </a:endParaRPr>
          </a:p>
        </p:txBody>
      </p:sp>
      <p:sp>
        <p:nvSpPr>
          <p:cNvPr id="14340" name="Text Box 4"/>
          <p:cNvSpPr txBox="1">
            <a:spLocks noChangeArrowheads="1"/>
          </p:cNvSpPr>
          <p:nvPr/>
        </p:nvSpPr>
        <p:spPr bwMode="auto">
          <a:xfrm>
            <a:off x="304800" y="700088"/>
            <a:ext cx="3886200" cy="457200"/>
          </a:xfrm>
          <a:prstGeom prst="rect">
            <a:avLst/>
          </a:prstGeom>
          <a:noFill/>
          <a:ln w="9525">
            <a:noFill/>
            <a:miter lim="800000"/>
            <a:headEnd/>
            <a:tailEnd/>
          </a:ln>
        </p:spPr>
        <p:txBody>
          <a:bodyPr>
            <a:spAutoFit/>
          </a:bodyPr>
          <a:lstStyle/>
          <a:p>
            <a:pPr>
              <a:spcBef>
                <a:spcPct val="50000"/>
              </a:spcBef>
            </a:pPr>
            <a:endParaRPr lang="en-US" sz="2400" b="1">
              <a:cs typeface="Times New Roman" pitchFamily="18" charset="0"/>
            </a:endParaRPr>
          </a:p>
        </p:txBody>
      </p:sp>
      <p:sp>
        <p:nvSpPr>
          <p:cNvPr id="14341" name="Text Box 5"/>
          <p:cNvSpPr txBox="1">
            <a:spLocks noChangeArrowheads="1"/>
          </p:cNvSpPr>
          <p:nvPr/>
        </p:nvSpPr>
        <p:spPr bwMode="auto">
          <a:xfrm>
            <a:off x="2057400" y="1527175"/>
            <a:ext cx="2286000" cy="304800"/>
          </a:xfrm>
          <a:prstGeom prst="rect">
            <a:avLst/>
          </a:prstGeom>
          <a:noFill/>
          <a:ln w="9525">
            <a:noFill/>
            <a:miter lim="800000"/>
            <a:headEnd/>
            <a:tailEnd/>
          </a:ln>
        </p:spPr>
        <p:txBody>
          <a:bodyPr>
            <a:spAutoFit/>
          </a:bodyPr>
          <a:lstStyle/>
          <a:p>
            <a:pPr algn="just">
              <a:spcBef>
                <a:spcPct val="50000"/>
              </a:spcBef>
            </a:pPr>
            <a:endParaRPr lang="en-US" sz="1400">
              <a:cs typeface="Times New Roman" pitchFamily="18" charset="0"/>
            </a:endParaRPr>
          </a:p>
        </p:txBody>
      </p:sp>
      <p:sp>
        <p:nvSpPr>
          <p:cNvPr id="14342" name="Text Box 6"/>
          <p:cNvSpPr txBox="1">
            <a:spLocks noChangeArrowheads="1"/>
          </p:cNvSpPr>
          <p:nvPr/>
        </p:nvSpPr>
        <p:spPr bwMode="auto">
          <a:xfrm>
            <a:off x="609600" y="2757488"/>
            <a:ext cx="1295400" cy="457200"/>
          </a:xfrm>
          <a:prstGeom prst="rect">
            <a:avLst/>
          </a:prstGeom>
          <a:noFill/>
          <a:ln w="9525">
            <a:noFill/>
            <a:miter lim="800000"/>
            <a:headEnd/>
            <a:tailEnd/>
          </a:ln>
        </p:spPr>
        <p:txBody>
          <a:bodyPr>
            <a:spAutoFit/>
          </a:bodyPr>
          <a:lstStyle/>
          <a:p>
            <a:pPr>
              <a:spcBef>
                <a:spcPct val="50000"/>
              </a:spcBef>
            </a:pPr>
            <a:endParaRPr lang="en-US" sz="2400">
              <a:cs typeface="Times New Roman" pitchFamily="18" charset="0"/>
            </a:endParaRPr>
          </a:p>
        </p:txBody>
      </p:sp>
      <p:sp>
        <p:nvSpPr>
          <p:cNvPr id="14343" name="Text Box 7"/>
          <p:cNvSpPr txBox="1">
            <a:spLocks noChangeArrowheads="1"/>
          </p:cNvSpPr>
          <p:nvPr/>
        </p:nvSpPr>
        <p:spPr bwMode="auto">
          <a:xfrm>
            <a:off x="6248400" y="928688"/>
            <a:ext cx="1066800" cy="396875"/>
          </a:xfrm>
          <a:prstGeom prst="rect">
            <a:avLst/>
          </a:prstGeom>
          <a:noFill/>
          <a:ln w="9525">
            <a:noFill/>
            <a:miter lim="800000"/>
            <a:headEnd/>
            <a:tailEnd/>
          </a:ln>
        </p:spPr>
        <p:txBody>
          <a:bodyPr>
            <a:spAutoFit/>
          </a:bodyPr>
          <a:lstStyle/>
          <a:p>
            <a:pPr>
              <a:spcBef>
                <a:spcPct val="50000"/>
              </a:spcBef>
            </a:pPr>
            <a:endParaRPr lang="en-US" sz="2000" b="1">
              <a:cs typeface="Times New Roman" pitchFamily="18" charset="0"/>
            </a:endParaRPr>
          </a:p>
        </p:txBody>
      </p:sp>
      <p:sp>
        <p:nvSpPr>
          <p:cNvPr id="14344" name="Text Box 8"/>
          <p:cNvSpPr txBox="1">
            <a:spLocks noChangeArrowheads="1"/>
          </p:cNvSpPr>
          <p:nvPr/>
        </p:nvSpPr>
        <p:spPr bwMode="auto">
          <a:xfrm>
            <a:off x="468313" y="1196975"/>
            <a:ext cx="8135937" cy="1004888"/>
          </a:xfrm>
          <a:prstGeom prst="rect">
            <a:avLst/>
          </a:prstGeom>
          <a:noFill/>
          <a:ln w="9525">
            <a:noFill/>
            <a:miter lim="800000"/>
            <a:headEnd/>
            <a:tailEnd/>
          </a:ln>
        </p:spPr>
        <p:txBody>
          <a:bodyPr>
            <a:spAutoFit/>
          </a:bodyPr>
          <a:lstStyle/>
          <a:p>
            <a:pPr marL="457200" indent="-457200">
              <a:spcBef>
                <a:spcPct val="50000"/>
              </a:spcBef>
            </a:pPr>
            <a:endParaRPr lang="en-US" sz="2400">
              <a:latin typeface="Times New Roman" pitchFamily="18" charset="0"/>
            </a:endParaRPr>
          </a:p>
          <a:p>
            <a:pPr marL="457200" indent="-457200">
              <a:spcBef>
                <a:spcPct val="50000"/>
              </a:spcBef>
            </a:pPr>
            <a:r>
              <a:rPr lang="en-US" sz="2400">
                <a:latin typeface="Times New Roman" pitchFamily="18" charset="0"/>
              </a:rPr>
              <a:t> </a:t>
            </a:r>
          </a:p>
        </p:txBody>
      </p:sp>
      <p:pic>
        <p:nvPicPr>
          <p:cNvPr id="14345" name="Picture 9" descr="Fig-299"/>
          <p:cNvPicPr>
            <a:picLocks noChangeAspect="1" noChangeArrowheads="1"/>
          </p:cNvPicPr>
          <p:nvPr/>
        </p:nvPicPr>
        <p:blipFill>
          <a:blip r:embed="rId2"/>
          <a:srcRect/>
          <a:stretch>
            <a:fillRect/>
          </a:stretch>
        </p:blipFill>
        <p:spPr bwMode="auto">
          <a:xfrm>
            <a:off x="1214438" y="404813"/>
            <a:ext cx="6357937" cy="5097462"/>
          </a:xfrm>
          <a:prstGeom prst="rect">
            <a:avLst/>
          </a:prstGeom>
          <a:noFill/>
          <a:ln w="9525">
            <a:noFill/>
            <a:miter lim="800000"/>
            <a:headEnd/>
            <a:tailEnd/>
          </a:ln>
        </p:spPr>
      </p:pic>
      <p:sp>
        <p:nvSpPr>
          <p:cNvPr id="14346" name="Text Box 10"/>
          <p:cNvSpPr txBox="1">
            <a:spLocks noChangeArrowheads="1"/>
          </p:cNvSpPr>
          <p:nvPr/>
        </p:nvSpPr>
        <p:spPr bwMode="auto">
          <a:xfrm>
            <a:off x="3276600" y="5661025"/>
            <a:ext cx="1943100" cy="396875"/>
          </a:xfrm>
          <a:prstGeom prst="rect">
            <a:avLst/>
          </a:prstGeom>
          <a:noFill/>
          <a:ln w="9525">
            <a:noFill/>
            <a:miter lim="800000"/>
            <a:headEnd/>
            <a:tailEnd/>
          </a:ln>
        </p:spPr>
        <p:txBody>
          <a:bodyPr>
            <a:spAutoFit/>
          </a:bodyPr>
          <a:lstStyle/>
          <a:p>
            <a:pPr>
              <a:spcBef>
                <a:spcPct val="50000"/>
              </a:spcBef>
            </a:pPr>
            <a:r>
              <a:rPr lang="en-US" sz="2000" b="1">
                <a:solidFill>
                  <a:srgbClr val="FFFF00"/>
                </a:solidFill>
                <a:latin typeface="Times New Roman" pitchFamily="18" charset="0"/>
                <a:cs typeface="Times New Roman" pitchFamily="18" charset="0"/>
              </a:rPr>
              <a:t>HSV2 on Penis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smtClean="0">
                <a:solidFill>
                  <a:srgbClr val="FFFF00"/>
                </a:solidFill>
                <a:latin typeface="Times New Roman" pitchFamily="18" charset="0"/>
              </a:rPr>
              <a:t>Genital herpes</a:t>
            </a:r>
          </a:p>
        </p:txBody>
      </p:sp>
      <p:pic>
        <p:nvPicPr>
          <p:cNvPr id="15363" name="Picture 2" descr="C:\Users\fayez\Pictures\m4.jpg"/>
          <p:cNvPicPr>
            <a:picLocks noGrp="1" noChangeAspect="1" noChangeArrowheads="1"/>
          </p:cNvPicPr>
          <p:nvPr>
            <p:ph idx="1"/>
          </p:nvPr>
        </p:nvPicPr>
        <p:blipFill>
          <a:blip r:embed="rId2"/>
          <a:srcRect/>
          <a:stretch>
            <a:fillRect/>
          </a:stretch>
        </p:blipFill>
        <p:spPr>
          <a:xfrm>
            <a:off x="1042988" y="1196975"/>
            <a:ext cx="7058025" cy="5661025"/>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1000" y="304800"/>
            <a:ext cx="8382000" cy="1371600"/>
          </a:xfrm>
          <a:prstGeom prst="rect">
            <a:avLst/>
          </a:prstGeom>
          <a:noFill/>
          <a:ln w="9525">
            <a:noFill/>
            <a:miter lim="800000"/>
            <a:headEnd/>
            <a:tailEnd/>
          </a:ln>
        </p:spPr>
        <p:txBody>
          <a:bodyPr anchor="ctr"/>
          <a:lstStyle/>
          <a:p>
            <a:pPr algn="ctr"/>
            <a:r>
              <a:rPr lang="en-US" sz="4400">
                <a:solidFill>
                  <a:srgbClr val="FFFF00"/>
                </a:solidFill>
                <a:latin typeface="Times New Roman" pitchFamily="18" charset="0"/>
                <a:cs typeface="Times New Roman" pitchFamily="18" charset="0"/>
              </a:rPr>
              <a:t>Neonatal herpes infection</a:t>
            </a:r>
          </a:p>
        </p:txBody>
      </p:sp>
      <p:sp>
        <p:nvSpPr>
          <p:cNvPr id="16387" name="Rectangle 3"/>
          <p:cNvSpPr txBox="1">
            <a:spLocks noChangeArrowheads="1"/>
          </p:cNvSpPr>
          <p:nvPr/>
        </p:nvSpPr>
        <p:spPr bwMode="auto">
          <a:xfrm>
            <a:off x="381000" y="1989138"/>
            <a:ext cx="5181600" cy="4495800"/>
          </a:xfrm>
          <a:prstGeom prst="rect">
            <a:avLst/>
          </a:prstGeom>
          <a:noFill/>
          <a:ln w="9525">
            <a:noFill/>
            <a:miter lim="800000"/>
            <a:headEnd/>
            <a:tailEnd/>
          </a:ln>
        </p:spPr>
        <p:txBody>
          <a:bodyPr/>
          <a:lstStyle/>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Is not a common condition, but the mortality is &gt;70% when it happens.</a:t>
            </a: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It occurs during labor and delivery through the vaginal canal when a mother is having a </a:t>
            </a:r>
            <a:r>
              <a:rPr lang="en-US" sz="2600" b="1">
                <a:solidFill>
                  <a:srgbClr val="FF66FF"/>
                </a:solidFill>
                <a:latin typeface="Times New Roman" pitchFamily="18" charset="0"/>
              </a:rPr>
              <a:t>primary active </a:t>
            </a:r>
            <a:r>
              <a:rPr lang="en-US" sz="2600">
                <a:solidFill>
                  <a:schemeClr val="bg1"/>
                </a:solidFill>
                <a:latin typeface="Times New Roman" pitchFamily="18" charset="0"/>
              </a:rPr>
              <a:t>herpetic lesion and shedding the virus, also in small % as vertical transmission  during pregnancy.   </a:t>
            </a: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It may spread to other organs such as lungs, liver, brain.</a:t>
            </a:r>
          </a:p>
          <a:p>
            <a:pPr marL="342900" indent="-342900" algn="l" rtl="0">
              <a:spcBef>
                <a:spcPct val="20000"/>
              </a:spcBef>
              <a:buClr>
                <a:schemeClr val="bg1"/>
              </a:buClr>
            </a:pPr>
            <a:r>
              <a:rPr lang="en-US" sz="2600">
                <a:solidFill>
                  <a:schemeClr val="bg1"/>
                </a:solidFill>
                <a:latin typeface="Times New Roman" pitchFamily="18" charset="0"/>
              </a:rPr>
              <a:t>	 </a:t>
            </a:r>
          </a:p>
        </p:txBody>
      </p:sp>
      <p:pic>
        <p:nvPicPr>
          <p:cNvPr id="16388" name="Picture 3" descr="neonatal_herpes.jpg"/>
          <p:cNvPicPr>
            <a:picLocks noChangeAspect="1"/>
          </p:cNvPicPr>
          <p:nvPr/>
        </p:nvPicPr>
        <p:blipFill>
          <a:blip r:embed="rId2"/>
          <a:srcRect/>
          <a:stretch>
            <a:fillRect/>
          </a:stretch>
        </p:blipFill>
        <p:spPr bwMode="auto">
          <a:xfrm>
            <a:off x="5580063" y="1268413"/>
            <a:ext cx="3487737" cy="407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txBox="1">
            <a:spLocks noChangeArrowheads="1"/>
          </p:cNvSpPr>
          <p:nvPr/>
        </p:nvSpPr>
        <p:spPr bwMode="auto">
          <a:xfrm>
            <a:off x="381000" y="1196975"/>
            <a:ext cx="8512175" cy="5445125"/>
          </a:xfrm>
          <a:prstGeom prst="rect">
            <a:avLst/>
          </a:prstGeom>
          <a:noFill/>
          <a:ln w="9525">
            <a:noFill/>
            <a:miter lim="800000"/>
            <a:headEnd/>
            <a:tailEnd/>
          </a:ln>
        </p:spPr>
        <p:txBody>
          <a:bodyPr/>
          <a:lstStyle/>
          <a:p>
            <a:pPr marL="342900" indent="-342900" algn="l" rtl="0">
              <a:spcBef>
                <a:spcPct val="20000"/>
              </a:spcBef>
              <a:buClr>
                <a:schemeClr val="bg1"/>
              </a:buClr>
            </a:pPr>
            <a:r>
              <a:rPr lang="en-US" sz="2400">
                <a:solidFill>
                  <a:schemeClr val="bg1"/>
                </a:solidFill>
                <a:latin typeface="Times New Roman" pitchFamily="18" charset="0"/>
              </a:rPr>
              <a:t>It has three forms:</a:t>
            </a:r>
          </a:p>
          <a:p>
            <a:pPr marL="342900" indent="-342900" algn="l" rtl="0">
              <a:spcBef>
                <a:spcPct val="20000"/>
              </a:spcBef>
              <a:buClr>
                <a:schemeClr val="bg1"/>
              </a:buClr>
            </a:pPr>
            <a:r>
              <a:rPr lang="en-US" sz="2400">
                <a:solidFill>
                  <a:schemeClr val="bg1"/>
                </a:solidFill>
                <a:latin typeface="Times New Roman" pitchFamily="18" charset="0"/>
              </a:rPr>
              <a:t>	</a:t>
            </a:r>
            <a:r>
              <a:rPr lang="en-US" sz="2400" u="sng">
                <a:solidFill>
                  <a:srgbClr val="FF66FF"/>
                </a:solidFill>
                <a:latin typeface="Times New Roman" pitchFamily="18" charset="0"/>
              </a:rPr>
              <a:t>1- Localized skin infection.</a:t>
            </a:r>
            <a:r>
              <a:rPr lang="en-US" sz="2400">
                <a:solidFill>
                  <a:schemeClr val="bg1"/>
                </a:solidFill>
                <a:latin typeface="Times New Roman" pitchFamily="18" charset="0"/>
              </a:rPr>
              <a:t>	</a:t>
            </a:r>
          </a:p>
          <a:p>
            <a:pPr marL="1257300" lvl="2" indent="-342900" algn="l" rtl="0">
              <a:spcBef>
                <a:spcPct val="20000"/>
              </a:spcBef>
              <a:buClr>
                <a:schemeClr val="bg1"/>
              </a:buClr>
              <a:buFont typeface="Arial" charset="0"/>
              <a:buChar char="•"/>
            </a:pPr>
            <a:r>
              <a:rPr lang="en-US" sz="2400">
                <a:solidFill>
                  <a:schemeClr val="bg1"/>
                </a:solidFill>
                <a:latin typeface="Times New Roman" pitchFamily="18" charset="0"/>
              </a:rPr>
              <a:t>limited to massive skin vesicular lesions</a:t>
            </a:r>
          </a:p>
          <a:p>
            <a:pPr marL="1257300" lvl="2" indent="-342900" algn="l" rtl="0">
              <a:spcBef>
                <a:spcPct val="20000"/>
              </a:spcBef>
              <a:buClr>
                <a:schemeClr val="bg1"/>
              </a:buClr>
              <a:buFont typeface="Arial" charset="0"/>
              <a:buChar char="•"/>
            </a:pPr>
            <a:r>
              <a:rPr lang="en-US" sz="2400">
                <a:solidFill>
                  <a:schemeClr val="bg1"/>
                </a:solidFill>
                <a:latin typeface="Times New Roman" pitchFamily="18" charset="0"/>
              </a:rPr>
              <a:t>mild infection</a:t>
            </a:r>
          </a:p>
          <a:p>
            <a:pPr marL="342900" indent="-342900" algn="l" rtl="0">
              <a:spcBef>
                <a:spcPct val="20000"/>
              </a:spcBef>
              <a:buClr>
                <a:schemeClr val="bg1"/>
              </a:buClr>
            </a:pPr>
            <a:r>
              <a:rPr lang="en-US" sz="2400">
                <a:solidFill>
                  <a:schemeClr val="bg1"/>
                </a:solidFill>
                <a:latin typeface="Times New Roman" pitchFamily="18" charset="0"/>
              </a:rPr>
              <a:t>	</a:t>
            </a:r>
            <a:r>
              <a:rPr lang="en-US" sz="2400" u="sng">
                <a:solidFill>
                  <a:srgbClr val="FF66FF"/>
                </a:solidFill>
                <a:latin typeface="Times New Roman" pitchFamily="18" charset="0"/>
              </a:rPr>
              <a:t>2- Localized brain infection.</a:t>
            </a:r>
          </a:p>
          <a:p>
            <a:pPr marL="1257300" lvl="2" indent="-342900" algn="l" rtl="0">
              <a:spcBef>
                <a:spcPct val="20000"/>
              </a:spcBef>
              <a:buClr>
                <a:schemeClr val="bg1"/>
              </a:buClr>
              <a:buFont typeface="Arial" charset="0"/>
              <a:buChar char="•"/>
            </a:pPr>
            <a:r>
              <a:rPr lang="en-US" sz="2400">
                <a:solidFill>
                  <a:schemeClr val="bg1"/>
                </a:solidFill>
                <a:latin typeface="Times New Roman" pitchFamily="18" charset="0"/>
              </a:rPr>
              <a:t>limited to CNS invasion causing encephalitis.</a:t>
            </a:r>
          </a:p>
          <a:p>
            <a:pPr marL="1257300" lvl="2" indent="-342900" algn="l" rtl="0">
              <a:spcBef>
                <a:spcPct val="20000"/>
              </a:spcBef>
              <a:buClr>
                <a:schemeClr val="bg1"/>
              </a:buClr>
              <a:buFont typeface="Arial" charset="0"/>
              <a:buChar char="•"/>
            </a:pPr>
            <a:r>
              <a:rPr lang="en-US" sz="2400">
                <a:solidFill>
                  <a:schemeClr val="bg1"/>
                </a:solidFill>
                <a:latin typeface="Times New Roman" pitchFamily="18" charset="0"/>
              </a:rPr>
              <a:t>mortality is high	</a:t>
            </a:r>
          </a:p>
          <a:p>
            <a:pPr marL="342900" indent="-342900" algn="l" rtl="0">
              <a:spcBef>
                <a:spcPct val="20000"/>
              </a:spcBef>
              <a:buClr>
                <a:schemeClr val="bg1"/>
              </a:buClr>
            </a:pPr>
            <a:r>
              <a:rPr lang="en-US" sz="2400">
                <a:solidFill>
                  <a:schemeClr val="bg1"/>
                </a:solidFill>
                <a:latin typeface="Times New Roman" pitchFamily="18" charset="0"/>
              </a:rPr>
              <a:t>	</a:t>
            </a:r>
            <a:r>
              <a:rPr lang="en-US" sz="2400" u="sng">
                <a:solidFill>
                  <a:srgbClr val="FF66FF"/>
                </a:solidFill>
                <a:latin typeface="Times New Roman" pitchFamily="18" charset="0"/>
              </a:rPr>
              <a:t>3- Generalized neonatal herpes infection.</a:t>
            </a:r>
          </a:p>
          <a:p>
            <a:pPr marL="1257300" lvl="2" indent="-342900" algn="l" rtl="0">
              <a:spcBef>
                <a:spcPct val="20000"/>
              </a:spcBef>
              <a:buClr>
                <a:schemeClr val="bg1"/>
              </a:buClr>
              <a:buFont typeface="Arial" charset="0"/>
              <a:buChar char="•"/>
            </a:pPr>
            <a:r>
              <a:rPr lang="en-US" sz="2400">
                <a:solidFill>
                  <a:schemeClr val="bg1"/>
                </a:solidFill>
                <a:latin typeface="Times New Roman" pitchFamily="18" charset="0"/>
              </a:rPr>
              <a:t>Severe  massive infection  of the skin accompanied with internal organs infection as  lungs (pneumonia), liver (hepatosplenomegally), and brain (encephalitis) with massive skin herpetic lesions.</a:t>
            </a:r>
          </a:p>
          <a:p>
            <a:pPr marL="1257300" lvl="2" indent="-342900" algn="l" rtl="0">
              <a:spcBef>
                <a:spcPct val="20000"/>
              </a:spcBef>
              <a:buClr>
                <a:schemeClr val="bg1"/>
              </a:buClr>
              <a:buFont typeface="Arial" charset="0"/>
              <a:buChar char="•"/>
            </a:pPr>
            <a:r>
              <a:rPr lang="en-US" sz="2400">
                <a:solidFill>
                  <a:schemeClr val="bg1"/>
                </a:solidFill>
                <a:latin typeface="Times New Roman" pitchFamily="18" charset="0"/>
              </a:rPr>
              <a:t>usually fatal</a:t>
            </a:r>
          </a:p>
          <a:p>
            <a:pPr marL="342900" indent="-342900" algn="l" rtl="0">
              <a:spcBef>
                <a:spcPct val="20000"/>
              </a:spcBef>
              <a:buClr>
                <a:schemeClr val="bg1"/>
              </a:buClr>
            </a:pPr>
            <a:r>
              <a:rPr lang="en-US" sz="2400">
                <a:solidFill>
                  <a:schemeClr val="bg1"/>
                </a:solidFill>
                <a:latin typeface="Times New Roman" pitchFamily="18" charset="0"/>
              </a:rPr>
              <a:t>     </a:t>
            </a:r>
          </a:p>
        </p:txBody>
      </p:sp>
      <p:sp>
        <p:nvSpPr>
          <p:cNvPr id="17411" name="Rectangle 3"/>
          <p:cNvSpPr>
            <a:spLocks noChangeArrowheads="1"/>
          </p:cNvSpPr>
          <p:nvPr/>
        </p:nvSpPr>
        <p:spPr bwMode="auto">
          <a:xfrm>
            <a:off x="519113" y="44450"/>
            <a:ext cx="8229600" cy="1143000"/>
          </a:xfrm>
          <a:prstGeom prst="rect">
            <a:avLst/>
          </a:prstGeom>
          <a:noFill/>
          <a:ln w="9525">
            <a:noFill/>
            <a:miter lim="800000"/>
            <a:headEnd/>
            <a:tailEnd/>
          </a:ln>
        </p:spPr>
        <p:txBody>
          <a:bodyPr anchor="ctr"/>
          <a:lstStyle/>
          <a:p>
            <a:pPr algn="l" rtl="0"/>
            <a:r>
              <a:rPr lang="en-US" sz="4400">
                <a:solidFill>
                  <a:srgbClr val="FFFF00"/>
                </a:solidFill>
                <a:latin typeface="Times New Roman" pitchFamily="18" charset="0"/>
                <a:cs typeface="Times New Roman" pitchFamily="18" charset="0"/>
              </a:rPr>
              <a:t>Neonatal herpes infection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rgbClr val="FFFF00"/>
                </a:solidFill>
                <a:latin typeface="Times New Roman" pitchFamily="18" charset="0"/>
              </a:rPr>
              <a:t>Neonatal herpes</a:t>
            </a:r>
          </a:p>
        </p:txBody>
      </p:sp>
      <p:pic>
        <p:nvPicPr>
          <p:cNvPr id="18435" name="Picture 2" descr="C:\Users\fayez\Pictures\m14.jpg"/>
          <p:cNvPicPr>
            <a:picLocks noGrp="1" noChangeAspect="1" noChangeArrowheads="1"/>
          </p:cNvPicPr>
          <p:nvPr>
            <p:ph sz="half" idx="2"/>
          </p:nvPr>
        </p:nvPicPr>
        <p:blipFill>
          <a:blip r:embed="rId2"/>
          <a:srcRect/>
          <a:stretch>
            <a:fillRect/>
          </a:stretch>
        </p:blipFill>
        <p:spPr>
          <a:xfrm>
            <a:off x="36513" y="1557338"/>
            <a:ext cx="4306887" cy="5072062"/>
          </a:xfrm>
          <a:noFill/>
        </p:spPr>
      </p:pic>
      <p:pic>
        <p:nvPicPr>
          <p:cNvPr id="18436" name="Picture 3" descr="C:\Users\fayez\Pictures\m13.jpg"/>
          <p:cNvPicPr>
            <a:picLocks noGrp="1" noChangeAspect="1" noChangeArrowheads="1"/>
          </p:cNvPicPr>
          <p:nvPr>
            <p:ph sz="quarter" idx="4"/>
          </p:nvPr>
        </p:nvPicPr>
        <p:blipFill>
          <a:blip r:embed="rId3"/>
          <a:srcRect/>
          <a:stretch>
            <a:fillRect/>
          </a:stretch>
        </p:blipFill>
        <p:spPr>
          <a:xfrm>
            <a:off x="4648200" y="1557338"/>
            <a:ext cx="4443413" cy="5072062"/>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ChangeArrowheads="1"/>
          </p:cNvSpPr>
          <p:nvPr/>
        </p:nvSpPr>
        <p:spPr bwMode="auto">
          <a:xfrm>
            <a:off x="468313" y="1727200"/>
            <a:ext cx="8066087" cy="4581525"/>
          </a:xfrm>
          <a:prstGeom prst="rect">
            <a:avLst/>
          </a:prstGeom>
          <a:noFill/>
          <a:ln w="9525">
            <a:noFill/>
            <a:miter lim="800000"/>
            <a:headEnd/>
            <a:tailEnd/>
          </a:ln>
        </p:spPr>
        <p:txBody>
          <a:bodyPr/>
          <a:lstStyle/>
          <a:p>
            <a:pPr algn="l" rtl="0"/>
            <a:endParaRPr lang="en-US" sz="2600">
              <a:solidFill>
                <a:srgbClr val="FFFFFF"/>
              </a:solidFill>
              <a:latin typeface="Times New Roman" pitchFamily="18" charset="0"/>
              <a:cs typeface="Times New Roman" pitchFamily="18" charset="0"/>
            </a:endParaRPr>
          </a:p>
          <a:p>
            <a:pPr algn="l" rtl="0">
              <a:buFont typeface="Arial" charset="0"/>
              <a:buChar char="•"/>
            </a:pPr>
            <a:r>
              <a:rPr lang="en-US" sz="2600">
                <a:solidFill>
                  <a:schemeClr val="bg1"/>
                </a:solidFill>
                <a:latin typeface="Times New Roman" pitchFamily="18" charset="0"/>
                <a:cs typeface="Times New Roman" pitchFamily="18" charset="0"/>
              </a:rPr>
              <a:t>  Occurs after reactivation by environmental or physiological factors such as stress, exposure to U.V. light,  menstruation, pregnancy or any condition decreased the immunity. </a:t>
            </a:r>
          </a:p>
          <a:p>
            <a:pPr algn="l" rtl="0">
              <a:buFont typeface="Arial" charset="0"/>
              <a:buChar char="•"/>
            </a:pPr>
            <a:r>
              <a:rPr lang="en-US" sz="2600">
                <a:solidFill>
                  <a:schemeClr val="bg1"/>
                </a:solidFill>
                <a:latin typeface="Times New Roman" pitchFamily="18" charset="0"/>
                <a:cs typeface="Times New Roman" pitchFamily="18" charset="0"/>
              </a:rPr>
              <a:t>  This can be as </a:t>
            </a:r>
            <a:r>
              <a:rPr lang="en-US" sz="2400" b="1">
                <a:solidFill>
                  <a:srgbClr val="FF99CC"/>
                </a:solidFill>
                <a:latin typeface="Times New Roman" pitchFamily="18" charset="0"/>
                <a:cs typeface="Times New Roman" pitchFamily="18" charset="0"/>
              </a:rPr>
              <a:t>frequent as six or more episode a year </a:t>
            </a:r>
            <a:r>
              <a:rPr lang="en-US" sz="2600">
                <a:solidFill>
                  <a:schemeClr val="bg1"/>
                </a:solidFill>
                <a:latin typeface="Times New Roman" pitchFamily="18" charset="0"/>
                <a:cs typeface="Times New Roman" pitchFamily="18" charset="0"/>
              </a:rPr>
              <a:t>,the attacks are milder and shorter than primary episode. </a:t>
            </a:r>
          </a:p>
          <a:p>
            <a:pPr algn="l" rtl="0">
              <a:buFont typeface="Arial" charset="0"/>
              <a:buChar char="•"/>
            </a:pPr>
            <a:r>
              <a:rPr lang="en-US" sz="2600">
                <a:solidFill>
                  <a:schemeClr val="bg1"/>
                </a:solidFill>
                <a:latin typeface="Times New Roman" pitchFamily="18" charset="0"/>
                <a:cs typeface="Times New Roman" pitchFamily="18" charset="0"/>
              </a:rPr>
              <a:t>  Accompanied with the appearance of herpetic vesicles on the external genitalia.</a:t>
            </a:r>
          </a:p>
          <a:p>
            <a:pPr algn="l" rtl="0">
              <a:buFont typeface="Arial" charset="0"/>
              <a:buChar char="•"/>
            </a:pPr>
            <a:r>
              <a:rPr lang="en-US" sz="2600">
                <a:solidFill>
                  <a:schemeClr val="bg1"/>
                </a:solidFill>
                <a:latin typeface="Times New Roman" pitchFamily="18" charset="0"/>
                <a:cs typeface="Times New Roman" pitchFamily="18" charset="0"/>
              </a:rPr>
              <a:t>  Symptoms may include pain and itching.</a:t>
            </a:r>
          </a:p>
          <a:p>
            <a:pPr algn="l" rtl="0"/>
            <a:r>
              <a:rPr lang="en-US" sz="2600">
                <a:solidFill>
                  <a:schemeClr val="bg1"/>
                </a:solidFill>
                <a:latin typeface="Times New Roman" pitchFamily="18" charset="0"/>
                <a:cs typeface="Times New Roman" pitchFamily="18" charset="0"/>
              </a:rPr>
              <a:t>   </a:t>
            </a:r>
            <a:r>
              <a:rPr lang="en-US" sz="2600">
                <a:solidFill>
                  <a:srgbClr val="FFFF00"/>
                </a:solidFill>
                <a:latin typeface="Times New Roman" pitchFamily="18" charset="0"/>
                <a:cs typeface="Times New Roman" pitchFamily="18" charset="0"/>
              </a:rPr>
              <a:t>    </a:t>
            </a:r>
          </a:p>
          <a:p>
            <a:pPr lvl="1" algn="l" rtl="0">
              <a:lnSpc>
                <a:spcPct val="90000"/>
              </a:lnSpc>
              <a:spcBef>
                <a:spcPct val="20000"/>
              </a:spcBef>
            </a:pPr>
            <a:endParaRPr lang="en-CA" sz="2600">
              <a:solidFill>
                <a:schemeClr val="bg1"/>
              </a:solidFill>
              <a:latin typeface="Times New Roman" pitchFamily="18" charset="0"/>
              <a:cs typeface="Times New Roman" pitchFamily="18" charset="0"/>
            </a:endParaRPr>
          </a:p>
        </p:txBody>
      </p:sp>
      <p:sp>
        <p:nvSpPr>
          <p:cNvPr id="19459" name="Rectangle 3"/>
          <p:cNvSpPr>
            <a:spLocks noChangeArrowheads="1"/>
          </p:cNvSpPr>
          <p:nvPr/>
        </p:nvSpPr>
        <p:spPr bwMode="auto">
          <a:xfrm>
            <a:off x="519113" y="152400"/>
            <a:ext cx="7869237" cy="1260475"/>
          </a:xfrm>
          <a:prstGeom prst="rect">
            <a:avLst/>
          </a:prstGeom>
          <a:noFill/>
          <a:ln w="9525">
            <a:noFill/>
            <a:miter lim="800000"/>
            <a:headEnd/>
            <a:tailEnd/>
          </a:ln>
        </p:spPr>
        <p:txBody>
          <a:bodyPr anchor="ctr"/>
          <a:lstStyle/>
          <a:p>
            <a:pPr algn="ctr" rtl="0"/>
            <a:r>
              <a:rPr lang="en-US" sz="4400">
                <a:solidFill>
                  <a:srgbClr val="FFFF00"/>
                </a:solidFill>
                <a:latin typeface="Times New Roman" pitchFamily="18" charset="0"/>
                <a:cs typeface="Times New Roman" pitchFamily="18" charset="0"/>
              </a:rPr>
              <a:t>Clinical picture of recurrent genital herpes.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txBox="1">
            <a:spLocks/>
          </p:cNvSpPr>
          <p:nvPr/>
        </p:nvSpPr>
        <p:spPr bwMode="auto">
          <a:xfrm>
            <a:off x="685800" y="1219200"/>
            <a:ext cx="7848600" cy="5378450"/>
          </a:xfrm>
          <a:prstGeom prst="rect">
            <a:avLst/>
          </a:prstGeom>
          <a:noFill/>
          <a:ln w="9525">
            <a:noFill/>
            <a:miter lim="800000"/>
            <a:headEnd/>
            <a:tailEnd/>
          </a:ln>
        </p:spPr>
        <p:txBody>
          <a:bodyPr/>
          <a:lstStyle/>
          <a:p>
            <a:pPr marL="342900" indent="-342900" algn="l" rtl="0" eaLnBrk="0" hangingPunct="0">
              <a:spcBef>
                <a:spcPct val="20000"/>
              </a:spcBef>
              <a:buClr>
                <a:schemeClr val="bg1"/>
              </a:buClr>
            </a:pPr>
            <a:r>
              <a:rPr lang="en-US" sz="3200" b="1">
                <a:solidFill>
                  <a:schemeClr val="bg1"/>
                </a:solidFill>
                <a:latin typeface="Times New Roman" pitchFamily="18" charset="0"/>
                <a:cs typeface="Times New Roman" pitchFamily="18" charset="0"/>
              </a:rPr>
              <a:t>1</a:t>
            </a:r>
            <a:r>
              <a:rPr lang="en-US" sz="2600">
                <a:solidFill>
                  <a:schemeClr val="bg1"/>
                </a:solidFill>
                <a:latin typeface="Times New Roman" pitchFamily="18" charset="0"/>
                <a:cs typeface="Times New Roman" pitchFamily="18" charset="0"/>
              </a:rPr>
              <a:t>- </a:t>
            </a:r>
            <a:r>
              <a:rPr lang="en-US" sz="3600" b="1" u="sng">
                <a:solidFill>
                  <a:srgbClr val="FF66FF"/>
                </a:solidFill>
                <a:latin typeface="Times New Roman" pitchFamily="18" charset="0"/>
                <a:cs typeface="Times New Roman" pitchFamily="18" charset="0"/>
              </a:rPr>
              <a:t>ELISA:                                                 </a:t>
            </a:r>
            <a:r>
              <a:rPr lang="en-US" sz="2800">
                <a:solidFill>
                  <a:schemeClr val="bg1"/>
                </a:solidFill>
                <a:latin typeface="Times New Roman" pitchFamily="18" charset="0"/>
                <a:cs typeface="Times New Roman" pitchFamily="18" charset="0"/>
              </a:rPr>
              <a:t>serum sample is analyzed for detection the IgM Ab.</a:t>
            </a:r>
          </a:p>
          <a:p>
            <a:pPr marL="342900" indent="-342900" algn="l" rtl="0" eaLnBrk="0" hangingPunct="0">
              <a:spcBef>
                <a:spcPct val="20000"/>
              </a:spcBef>
              <a:buClr>
                <a:schemeClr val="bg1"/>
              </a:buClr>
              <a:buFont typeface="Arial" charset="0"/>
              <a:buChar char="•"/>
            </a:pPr>
            <a:endParaRPr lang="en-US" sz="2600">
              <a:solidFill>
                <a:schemeClr val="bg1"/>
              </a:solidFill>
              <a:latin typeface="Times New Roman" pitchFamily="18" charset="0"/>
              <a:cs typeface="Times New Roman" pitchFamily="18" charset="0"/>
            </a:endParaRPr>
          </a:p>
          <a:p>
            <a:pPr marL="342900" indent="-342900" algn="l" rtl="0" eaLnBrk="0" hangingPunct="0">
              <a:spcBef>
                <a:spcPct val="20000"/>
              </a:spcBef>
              <a:buClr>
                <a:schemeClr val="bg1"/>
              </a:buClr>
            </a:pPr>
            <a:r>
              <a:rPr lang="en-US" sz="3200" b="1">
                <a:solidFill>
                  <a:schemeClr val="bg1"/>
                </a:solidFill>
                <a:latin typeface="Times New Roman" pitchFamily="18" charset="0"/>
                <a:cs typeface="Times New Roman" pitchFamily="18" charset="0"/>
              </a:rPr>
              <a:t>2</a:t>
            </a:r>
            <a:r>
              <a:rPr lang="en-US" sz="2600">
                <a:solidFill>
                  <a:schemeClr val="bg1"/>
                </a:solidFill>
                <a:latin typeface="Times New Roman" pitchFamily="18" charset="0"/>
                <a:cs typeface="Times New Roman" pitchFamily="18" charset="0"/>
              </a:rPr>
              <a:t>- </a:t>
            </a:r>
            <a:r>
              <a:rPr lang="en-US" sz="3200" b="1" u="sng">
                <a:solidFill>
                  <a:srgbClr val="FF66FF"/>
                </a:solidFill>
                <a:latin typeface="Times New Roman" pitchFamily="18" charset="0"/>
                <a:cs typeface="Times New Roman" pitchFamily="18" charset="0"/>
              </a:rPr>
              <a:t>Immunofluorescence (IF):                       </a:t>
            </a:r>
            <a:r>
              <a:rPr lang="en-US" sz="2800">
                <a:solidFill>
                  <a:schemeClr val="bg1"/>
                </a:solidFill>
                <a:latin typeface="Times New Roman" pitchFamily="18" charset="0"/>
                <a:cs typeface="Times New Roman" pitchFamily="18" charset="0"/>
              </a:rPr>
              <a:t>lesion scraping or vesicle fluid sample is analyzed for detection the Ag</a:t>
            </a:r>
            <a:r>
              <a:rPr lang="en-US" sz="2600">
                <a:solidFill>
                  <a:schemeClr val="bg1"/>
                </a:solidFill>
                <a:latin typeface="Times New Roman" pitchFamily="18" charset="0"/>
                <a:cs typeface="Times New Roman" pitchFamily="18" charset="0"/>
              </a:rPr>
              <a:t>.  </a:t>
            </a:r>
          </a:p>
          <a:p>
            <a:pPr marL="342900" indent="-342900" algn="l" rtl="0" eaLnBrk="0" hangingPunct="0">
              <a:spcBef>
                <a:spcPct val="20000"/>
              </a:spcBef>
              <a:buClr>
                <a:schemeClr val="bg1"/>
              </a:buClr>
              <a:buFont typeface="Arial" charset="0"/>
              <a:buChar char="•"/>
            </a:pPr>
            <a:endParaRPr lang="en-US" sz="2600">
              <a:solidFill>
                <a:schemeClr val="bg1"/>
              </a:solidFill>
              <a:latin typeface="Times New Roman" pitchFamily="18" charset="0"/>
              <a:cs typeface="Times New Roman" pitchFamily="18" charset="0"/>
            </a:endParaRPr>
          </a:p>
          <a:p>
            <a:pPr marL="342900" indent="-342900" algn="l" rtl="0" eaLnBrk="0" hangingPunct="0">
              <a:spcBef>
                <a:spcPct val="20000"/>
              </a:spcBef>
              <a:buClr>
                <a:schemeClr val="bg1"/>
              </a:buClr>
            </a:pPr>
            <a:r>
              <a:rPr lang="en-US" sz="3200" b="1">
                <a:solidFill>
                  <a:schemeClr val="bg1"/>
                </a:solidFill>
                <a:latin typeface="Times New Roman" pitchFamily="18" charset="0"/>
                <a:cs typeface="Times New Roman" pitchFamily="18" charset="0"/>
              </a:rPr>
              <a:t>3</a:t>
            </a:r>
            <a:r>
              <a:rPr lang="en-US" sz="2600">
                <a:solidFill>
                  <a:schemeClr val="bg1"/>
                </a:solidFill>
                <a:latin typeface="Times New Roman" pitchFamily="18" charset="0"/>
                <a:cs typeface="Times New Roman" pitchFamily="18" charset="0"/>
              </a:rPr>
              <a:t>- </a:t>
            </a:r>
            <a:r>
              <a:rPr lang="en-US" sz="3200" b="1" u="sng">
                <a:solidFill>
                  <a:srgbClr val="FF66FF"/>
                </a:solidFill>
                <a:latin typeface="Times New Roman" pitchFamily="18" charset="0"/>
                <a:cs typeface="Times New Roman" pitchFamily="18" charset="0"/>
              </a:rPr>
              <a:t>Polymerase chain reaction (PCR):             </a:t>
            </a:r>
            <a:r>
              <a:rPr lang="en-US" sz="2800">
                <a:solidFill>
                  <a:schemeClr val="bg1"/>
                </a:solidFill>
                <a:latin typeface="Times New Roman" pitchFamily="18" charset="0"/>
                <a:cs typeface="Times New Roman" pitchFamily="18" charset="0"/>
              </a:rPr>
              <a:t>CSF sample in case of neonatal herpes</a:t>
            </a:r>
            <a:r>
              <a:rPr lang="en-US" sz="2600">
                <a:solidFill>
                  <a:schemeClr val="bg1"/>
                </a:solidFill>
                <a:latin typeface="Times New Roman" pitchFamily="18" charset="0"/>
                <a:cs typeface="Times New Roman" pitchFamily="18" charset="0"/>
              </a:rPr>
              <a:t>.    </a:t>
            </a:r>
          </a:p>
        </p:txBody>
      </p:sp>
      <p:sp>
        <p:nvSpPr>
          <p:cNvPr id="20483" name="Rectangle 5"/>
          <p:cNvSpPr>
            <a:spLocks noChangeArrowheads="1"/>
          </p:cNvSpPr>
          <p:nvPr/>
        </p:nvSpPr>
        <p:spPr bwMode="auto">
          <a:xfrm>
            <a:off x="323850" y="188913"/>
            <a:ext cx="8569325" cy="1079500"/>
          </a:xfrm>
          <a:prstGeom prst="rect">
            <a:avLst/>
          </a:prstGeom>
          <a:noFill/>
          <a:ln w="9525">
            <a:noFill/>
            <a:miter lim="800000"/>
            <a:headEnd/>
            <a:tailEnd/>
          </a:ln>
        </p:spPr>
        <p:txBody>
          <a:bodyPr anchor="ctr"/>
          <a:lstStyle/>
          <a:p>
            <a:pPr algn="ctr" rtl="0"/>
            <a:r>
              <a:rPr lang="en-US" sz="4400">
                <a:solidFill>
                  <a:srgbClr val="FFFF00"/>
                </a:solidFill>
                <a:latin typeface="Times New Roman" pitchFamily="18" charset="0"/>
                <a:cs typeface="Times New Roman" pitchFamily="18" charset="0"/>
              </a:rPr>
              <a:t>Lab diagnosis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sz="half" idx="1"/>
          </p:nvPr>
        </p:nvSpPr>
        <p:spPr>
          <a:xfrm>
            <a:off x="395288" y="1414463"/>
            <a:ext cx="8367712" cy="4894262"/>
          </a:xfrm>
        </p:spPr>
        <p:txBody>
          <a:bodyPr/>
          <a:lstStyle/>
          <a:p>
            <a:pPr algn="l" rtl="0" eaLnBrk="1" hangingPunct="1"/>
            <a:r>
              <a:rPr lang="en-US" sz="2600" smtClean="0">
                <a:solidFill>
                  <a:schemeClr val="bg1"/>
                </a:solidFill>
                <a:latin typeface="Times New Roman" pitchFamily="18" charset="0"/>
                <a:cs typeface="Times New Roman" pitchFamily="18" charset="0"/>
              </a:rPr>
              <a:t>Genital Herpes and genital Warts are recognized as the main sexual transmitted viral infections that might be acquired by any types of sexual contact.</a:t>
            </a:r>
          </a:p>
          <a:p>
            <a:pPr algn="l" rtl="0" eaLnBrk="1" hangingPunct="1">
              <a:buFontTx/>
              <a:buNone/>
            </a:pPr>
            <a:endParaRPr lang="en-US" sz="2600" smtClean="0">
              <a:solidFill>
                <a:schemeClr val="bg1"/>
              </a:solidFill>
              <a:latin typeface="Times New Roman" pitchFamily="18" charset="0"/>
              <a:cs typeface="Times New Roman" pitchFamily="18" charset="0"/>
            </a:endParaRPr>
          </a:p>
          <a:p>
            <a:pPr algn="l" rtl="0" eaLnBrk="1" hangingPunct="1">
              <a:buFontTx/>
              <a:buNone/>
            </a:pPr>
            <a:r>
              <a:rPr lang="en-US" sz="2600" smtClean="0">
                <a:solidFill>
                  <a:schemeClr val="bg1"/>
                </a:solidFill>
                <a:latin typeface="Times New Roman" pitchFamily="18" charset="0"/>
                <a:cs typeface="Times New Roman" pitchFamily="18" charset="0"/>
              </a:rPr>
              <a:t>Risk groups:</a:t>
            </a:r>
          </a:p>
          <a:p>
            <a:pPr algn="l" rtl="0" eaLnBrk="1" hangingPunct="1">
              <a:buFontTx/>
              <a:buNone/>
            </a:pPr>
            <a:r>
              <a:rPr lang="en-US" sz="2600" smtClean="0">
                <a:solidFill>
                  <a:schemeClr val="bg1"/>
                </a:solidFill>
                <a:latin typeface="Times New Roman" pitchFamily="18" charset="0"/>
                <a:cs typeface="Times New Roman" pitchFamily="18" charset="0"/>
              </a:rPr>
              <a:t>1- Adults who have multiple sexual partners. </a:t>
            </a:r>
          </a:p>
          <a:p>
            <a:pPr algn="l" rtl="0" eaLnBrk="1" hangingPunct="1">
              <a:buFontTx/>
              <a:buNone/>
            </a:pPr>
            <a:r>
              <a:rPr lang="en-US" sz="2600" smtClean="0">
                <a:solidFill>
                  <a:schemeClr val="bg1"/>
                </a:solidFill>
                <a:latin typeface="Times New Roman" pitchFamily="18" charset="0"/>
                <a:cs typeface="Times New Roman" pitchFamily="18" charset="0"/>
              </a:rPr>
              <a:t>2- Immune compromised individuals.</a:t>
            </a:r>
          </a:p>
          <a:p>
            <a:pPr algn="l" rtl="0" eaLnBrk="1" hangingPunct="1">
              <a:buFontTx/>
              <a:buNone/>
            </a:pPr>
            <a:r>
              <a:rPr lang="en-US" sz="2600" smtClean="0">
                <a:solidFill>
                  <a:schemeClr val="bg1"/>
                </a:solidFill>
                <a:latin typeface="Times New Roman" pitchFamily="18" charset="0"/>
                <a:cs typeface="Times New Roman" pitchFamily="18" charset="0"/>
              </a:rPr>
              <a:t>4- Infants who have infected mothers.</a:t>
            </a:r>
          </a:p>
          <a:p>
            <a:pPr algn="l" rtl="0" eaLnBrk="1" hangingPunct="1">
              <a:buFontTx/>
              <a:buNone/>
            </a:pPr>
            <a:r>
              <a:rPr lang="en-US" sz="2600" smtClean="0">
                <a:solidFill>
                  <a:schemeClr val="bg1"/>
                </a:solidFill>
                <a:latin typeface="Times New Roman" pitchFamily="18" charset="0"/>
                <a:cs typeface="Times New Roman" pitchFamily="18" charset="0"/>
              </a:rPr>
              <a:t>3- Sexual child abuse. </a:t>
            </a:r>
          </a:p>
          <a:p>
            <a:pPr algn="l" rtl="0" eaLnBrk="1" hangingPunct="1">
              <a:buFontTx/>
              <a:buNone/>
            </a:pPr>
            <a:endParaRPr lang="en-US" sz="2600" smtClean="0">
              <a:solidFill>
                <a:schemeClr val="bg1"/>
              </a:solidFill>
              <a:latin typeface="Times New Roman" pitchFamily="18" charset="0"/>
              <a:cs typeface="Times New Roman" pitchFamily="18" charset="0"/>
            </a:endParaRPr>
          </a:p>
          <a:p>
            <a:pPr algn="l" rtl="0" eaLnBrk="1" hangingPunct="1">
              <a:buFontTx/>
              <a:buNone/>
            </a:pPr>
            <a:endParaRPr lang="en-US" sz="2600" smtClean="0">
              <a:solidFill>
                <a:schemeClr val="bg1"/>
              </a:solidFill>
              <a:latin typeface="Times New Roman" pitchFamily="18" charset="0"/>
              <a:cs typeface="Times New Roman" pitchFamily="18" charset="0"/>
            </a:endParaRPr>
          </a:p>
          <a:p>
            <a:pPr algn="l" rtl="0" eaLnBrk="1" hangingPunct="1"/>
            <a:endParaRPr lang="en-US" sz="2600" smtClean="0">
              <a:solidFill>
                <a:schemeClr val="bg1"/>
              </a:solidFill>
              <a:latin typeface="Times New Roman" pitchFamily="18" charset="0"/>
              <a:cs typeface="Times New Roman" pitchFamily="18" charset="0"/>
            </a:endParaRPr>
          </a:p>
          <a:p>
            <a:pPr algn="l" rtl="0">
              <a:buFontTx/>
              <a:buNone/>
            </a:pPr>
            <a:endParaRPr lang="en-US" sz="2600" smtClean="0">
              <a:solidFill>
                <a:schemeClr val="bg1"/>
              </a:solidFill>
              <a:latin typeface="Times New Roman" pitchFamily="18" charset="0"/>
              <a:cs typeface="Times New Roman" pitchFamily="18" charset="0"/>
            </a:endParaRPr>
          </a:p>
        </p:txBody>
      </p:sp>
      <p:sp>
        <p:nvSpPr>
          <p:cNvPr id="3075" name="Rectangle 2"/>
          <p:cNvSpPr>
            <a:spLocks noChangeArrowheads="1"/>
          </p:cNvSpPr>
          <p:nvPr/>
        </p:nvSpPr>
        <p:spPr bwMode="auto">
          <a:xfrm>
            <a:off x="457200" y="228600"/>
            <a:ext cx="8229600" cy="1143000"/>
          </a:xfrm>
          <a:prstGeom prst="rect">
            <a:avLst/>
          </a:prstGeom>
          <a:noFill/>
          <a:ln w="9525">
            <a:noFill/>
            <a:miter lim="800000"/>
            <a:headEnd/>
            <a:tailEnd/>
          </a:ln>
        </p:spPr>
        <p:txBody>
          <a:bodyPr anchor="ctr"/>
          <a:lstStyle/>
          <a:p>
            <a:pPr algn="l" rtl="0"/>
            <a:r>
              <a:rPr lang="en-US" sz="4000">
                <a:solidFill>
                  <a:srgbClr val="FFFF00"/>
                </a:solidFill>
                <a:latin typeface="Times New Roman" pitchFamily="18" charset="0"/>
                <a:cs typeface="Times New Roman" pitchFamily="18" charset="0"/>
              </a:rPr>
              <a:t>Introduction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txBox="1">
            <a:spLocks/>
          </p:cNvSpPr>
          <p:nvPr/>
        </p:nvSpPr>
        <p:spPr bwMode="auto">
          <a:xfrm>
            <a:off x="457200" y="1219200"/>
            <a:ext cx="5051425" cy="5181600"/>
          </a:xfrm>
          <a:prstGeom prst="rect">
            <a:avLst/>
          </a:prstGeom>
          <a:noFill/>
          <a:ln w="9525">
            <a:noFill/>
            <a:miter lim="800000"/>
            <a:headEnd/>
            <a:tailEnd/>
          </a:ln>
        </p:spPr>
        <p:txBody>
          <a:bodyPr/>
          <a:lstStyle/>
          <a:p>
            <a:pPr marL="342900" indent="-342900" algn="l" rtl="0" eaLnBrk="0" hangingPunct="0">
              <a:spcBef>
                <a:spcPct val="20000"/>
              </a:spcBef>
              <a:buClr>
                <a:schemeClr val="bg1"/>
              </a:buClr>
            </a:pPr>
            <a:endParaRPr lang="en-US" sz="2600">
              <a:solidFill>
                <a:schemeClr val="bg1"/>
              </a:solidFill>
              <a:latin typeface="Times New Roman" pitchFamily="18" charset="0"/>
              <a:cs typeface="Times New Roman" pitchFamily="18" charset="0"/>
            </a:endParaRPr>
          </a:p>
          <a:p>
            <a:pPr marL="342900" indent="-342900" algn="l" rtl="0" eaLnBrk="0" hangingPunct="0">
              <a:spcBef>
                <a:spcPct val="20000"/>
              </a:spcBef>
              <a:buClr>
                <a:schemeClr val="bg1"/>
              </a:buClr>
            </a:pPr>
            <a:r>
              <a:rPr lang="en-US" sz="3200" b="1">
                <a:solidFill>
                  <a:schemeClr val="bg1"/>
                </a:solidFill>
                <a:latin typeface="Times New Roman" pitchFamily="18" charset="0"/>
                <a:cs typeface="Times New Roman" pitchFamily="18" charset="0"/>
              </a:rPr>
              <a:t>4</a:t>
            </a:r>
            <a:r>
              <a:rPr lang="en-US" sz="2600">
                <a:solidFill>
                  <a:schemeClr val="bg1"/>
                </a:solidFill>
                <a:latin typeface="Times New Roman" pitchFamily="18" charset="0"/>
                <a:cs typeface="Times New Roman" pitchFamily="18" charset="0"/>
              </a:rPr>
              <a:t>- </a:t>
            </a:r>
            <a:r>
              <a:rPr lang="en-US" sz="3600" b="1" u="sng">
                <a:solidFill>
                  <a:srgbClr val="FF66FF"/>
                </a:solidFill>
                <a:latin typeface="Times New Roman" pitchFamily="18" charset="0"/>
                <a:cs typeface="Times New Roman" pitchFamily="18" charset="0"/>
              </a:rPr>
              <a:t>Tissue culture:</a:t>
            </a:r>
            <a:r>
              <a:rPr lang="en-US" sz="2600">
                <a:solidFill>
                  <a:schemeClr val="bg1"/>
                </a:solidFill>
                <a:latin typeface="Times New Roman" pitchFamily="18" charset="0"/>
                <a:cs typeface="Times New Roman" pitchFamily="18" charset="0"/>
              </a:rPr>
              <a:t> </a:t>
            </a:r>
          </a:p>
          <a:p>
            <a:pPr marL="342900" indent="-342900" algn="l" rtl="0" eaLnBrk="0" hangingPunct="0">
              <a:spcBef>
                <a:spcPct val="20000"/>
              </a:spcBef>
              <a:buClr>
                <a:schemeClr val="bg1"/>
              </a:buClr>
            </a:pPr>
            <a:r>
              <a:rPr lang="en-US" sz="2600">
                <a:solidFill>
                  <a:schemeClr val="bg1"/>
                </a:solidFill>
                <a:latin typeface="Times New Roman" pitchFamily="18" charset="0"/>
                <a:cs typeface="Times New Roman" pitchFamily="18" charset="0"/>
              </a:rPr>
              <a:t>	vesicle fluid sample is cultured in cell line (Vero or Hep-2 cells) and then identified by the following:</a:t>
            </a:r>
          </a:p>
          <a:p>
            <a:pPr marL="342900" indent="-342900" algn="l" rtl="0" eaLnBrk="0" hangingPunct="0">
              <a:spcBef>
                <a:spcPct val="20000"/>
              </a:spcBef>
              <a:buClr>
                <a:schemeClr val="bg1"/>
              </a:buClr>
            </a:pPr>
            <a:r>
              <a:rPr lang="en-US" sz="2600">
                <a:solidFill>
                  <a:schemeClr val="bg1"/>
                </a:solidFill>
                <a:latin typeface="Times New Roman" pitchFamily="18" charset="0"/>
                <a:cs typeface="Times New Roman" pitchFamily="18" charset="0"/>
              </a:rPr>
              <a:t>	- Observe the viral CPE</a:t>
            </a:r>
          </a:p>
          <a:p>
            <a:pPr marL="342900" indent="-342900" algn="l" rtl="0" eaLnBrk="0" hangingPunct="0">
              <a:spcBef>
                <a:spcPct val="20000"/>
              </a:spcBef>
              <a:buClr>
                <a:schemeClr val="bg1"/>
              </a:buClr>
            </a:pPr>
            <a:r>
              <a:rPr lang="en-US" sz="2600">
                <a:solidFill>
                  <a:schemeClr val="bg1"/>
                </a:solidFill>
                <a:latin typeface="Times New Roman" pitchFamily="18" charset="0"/>
                <a:cs typeface="Times New Roman" pitchFamily="18" charset="0"/>
              </a:rPr>
              <a:t>	- Direct immunofluorescence (IF)</a:t>
            </a:r>
          </a:p>
          <a:p>
            <a:pPr marL="342900" indent="-342900" algn="l" rtl="0" eaLnBrk="0" hangingPunct="0">
              <a:spcBef>
                <a:spcPct val="20000"/>
              </a:spcBef>
              <a:buClr>
                <a:schemeClr val="bg1"/>
              </a:buClr>
            </a:pPr>
            <a:r>
              <a:rPr lang="en-US" sz="2600">
                <a:solidFill>
                  <a:schemeClr val="bg1"/>
                </a:solidFill>
                <a:latin typeface="Times New Roman" pitchFamily="18" charset="0"/>
                <a:cs typeface="Times New Roman" pitchFamily="18" charset="0"/>
              </a:rPr>
              <a:t>	    </a:t>
            </a:r>
          </a:p>
        </p:txBody>
      </p:sp>
      <p:pic>
        <p:nvPicPr>
          <p:cNvPr id="21507" name="Picture 4" descr="HSV CPE2.jpg"/>
          <p:cNvPicPr>
            <a:picLocks noChangeAspect="1"/>
          </p:cNvPicPr>
          <p:nvPr/>
        </p:nvPicPr>
        <p:blipFill>
          <a:blip r:embed="rId2"/>
          <a:srcRect/>
          <a:stretch>
            <a:fillRect/>
          </a:stretch>
        </p:blipFill>
        <p:spPr bwMode="auto">
          <a:xfrm>
            <a:off x="5486400" y="1905000"/>
            <a:ext cx="3429000" cy="2057400"/>
          </a:xfrm>
          <a:prstGeom prst="rect">
            <a:avLst/>
          </a:prstGeom>
          <a:noFill/>
          <a:ln w="9525">
            <a:noFill/>
            <a:miter lim="800000"/>
            <a:headEnd/>
            <a:tailEnd/>
          </a:ln>
        </p:spPr>
      </p:pic>
      <p:pic>
        <p:nvPicPr>
          <p:cNvPr id="21508" name="Picture 6" descr="HSV IF.jpg"/>
          <p:cNvPicPr>
            <a:picLocks noChangeAspect="1"/>
          </p:cNvPicPr>
          <p:nvPr/>
        </p:nvPicPr>
        <p:blipFill>
          <a:blip r:embed="rId3"/>
          <a:srcRect/>
          <a:stretch>
            <a:fillRect/>
          </a:stretch>
        </p:blipFill>
        <p:spPr bwMode="auto">
          <a:xfrm>
            <a:off x="5486400" y="4114800"/>
            <a:ext cx="3429000" cy="2038350"/>
          </a:xfrm>
          <a:prstGeom prst="rect">
            <a:avLst/>
          </a:prstGeom>
          <a:noFill/>
          <a:ln w="9525">
            <a:noFill/>
            <a:miter lim="800000"/>
            <a:headEnd/>
            <a:tailEnd/>
          </a:ln>
        </p:spPr>
      </p:pic>
      <p:sp>
        <p:nvSpPr>
          <p:cNvPr id="21509" name="Rectangle 3"/>
          <p:cNvSpPr>
            <a:spLocks noChangeArrowheads="1"/>
          </p:cNvSpPr>
          <p:nvPr/>
        </p:nvSpPr>
        <p:spPr bwMode="auto">
          <a:xfrm>
            <a:off x="519113" y="198438"/>
            <a:ext cx="8229600" cy="1143000"/>
          </a:xfrm>
          <a:prstGeom prst="rect">
            <a:avLst/>
          </a:prstGeom>
          <a:noFill/>
          <a:ln w="9525">
            <a:noFill/>
            <a:miter lim="800000"/>
            <a:headEnd/>
            <a:tailEnd/>
          </a:ln>
        </p:spPr>
        <p:txBody>
          <a:bodyPr anchor="ctr"/>
          <a:lstStyle/>
          <a:p>
            <a:pPr algn="l" rtl="0"/>
            <a:r>
              <a:rPr lang="en-US" sz="4400">
                <a:solidFill>
                  <a:srgbClr val="FFFF00"/>
                </a:solidFill>
                <a:latin typeface="Times New Roman" pitchFamily="18" charset="0"/>
                <a:cs typeface="Times New Roman" pitchFamily="18" charset="0"/>
              </a:rPr>
              <a:t>Continued..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ChangeArrowheads="1"/>
          </p:cNvSpPr>
          <p:nvPr/>
        </p:nvSpPr>
        <p:spPr bwMode="auto">
          <a:xfrm>
            <a:off x="179388" y="304800"/>
            <a:ext cx="8642350" cy="1143000"/>
          </a:xfrm>
          <a:prstGeom prst="rect">
            <a:avLst/>
          </a:prstGeom>
          <a:noFill/>
          <a:ln w="9525">
            <a:noFill/>
            <a:miter lim="800000"/>
            <a:headEnd/>
            <a:tailEnd/>
          </a:ln>
        </p:spPr>
        <p:txBody>
          <a:bodyPr anchor="ctr"/>
          <a:lstStyle/>
          <a:p>
            <a:pPr algn="ctr" rtl="0"/>
            <a:r>
              <a:rPr lang="en-US" sz="4400">
                <a:solidFill>
                  <a:srgbClr val="FFFF00"/>
                </a:solidFill>
                <a:latin typeface="Times New Roman" pitchFamily="18" charset="0"/>
                <a:cs typeface="Times New Roman" pitchFamily="18" charset="0"/>
              </a:rPr>
              <a:t>Management </a:t>
            </a:r>
          </a:p>
        </p:txBody>
      </p:sp>
      <p:sp>
        <p:nvSpPr>
          <p:cNvPr id="22531" name="Content Placeholder 2"/>
          <p:cNvSpPr txBox="1">
            <a:spLocks/>
          </p:cNvSpPr>
          <p:nvPr/>
        </p:nvSpPr>
        <p:spPr bwMode="auto">
          <a:xfrm>
            <a:off x="685800" y="1676400"/>
            <a:ext cx="7772400" cy="4572000"/>
          </a:xfrm>
          <a:prstGeom prst="rect">
            <a:avLst/>
          </a:prstGeom>
          <a:noFill/>
          <a:ln w="9525">
            <a:noFill/>
            <a:miter lim="800000"/>
            <a:headEnd/>
            <a:tailEnd/>
          </a:ln>
        </p:spPr>
        <p:txBody>
          <a:bodyPr/>
          <a:lstStyle/>
          <a:p>
            <a:pPr marL="342900" indent="-342900" algn="l" rtl="0" eaLnBrk="0" hangingPunct="0">
              <a:spcBef>
                <a:spcPct val="20000"/>
              </a:spcBef>
              <a:buClr>
                <a:schemeClr val="bg1"/>
              </a:buClr>
            </a:pPr>
            <a:r>
              <a:rPr lang="en-US" sz="2600">
                <a:solidFill>
                  <a:schemeClr val="bg1"/>
                </a:solidFill>
                <a:latin typeface="Times New Roman" pitchFamily="18" charset="0"/>
              </a:rPr>
              <a:t>	No vaccine is available to prevent HSV-2 infection, and thus the best way to control the HSV infection is by: </a:t>
            </a:r>
          </a:p>
          <a:p>
            <a:pPr marL="800100" lvl="1" indent="-342900" algn="l" rtl="0" eaLnBrk="0" hangingPunct="0">
              <a:spcBef>
                <a:spcPct val="20000"/>
              </a:spcBef>
              <a:buClr>
                <a:schemeClr val="bg1"/>
              </a:buClr>
              <a:buFont typeface="Arial" charset="0"/>
              <a:buChar char="•"/>
            </a:pPr>
            <a:r>
              <a:rPr lang="en-US" sz="2600">
                <a:solidFill>
                  <a:schemeClr val="bg1"/>
                </a:solidFill>
                <a:latin typeface="Times New Roman" pitchFamily="18" charset="0"/>
              </a:rPr>
              <a:t>Avoid sexual contact with infected individuals.  </a:t>
            </a:r>
          </a:p>
          <a:p>
            <a:pPr marL="800100" lvl="1" indent="-342900" algn="l" rtl="0" eaLnBrk="0" hangingPunct="0">
              <a:spcBef>
                <a:spcPct val="20000"/>
              </a:spcBef>
              <a:buClr>
                <a:schemeClr val="bg1"/>
              </a:buClr>
              <a:buFont typeface="Arial" charset="0"/>
              <a:buChar char="•"/>
            </a:pPr>
            <a:r>
              <a:rPr lang="en-US" sz="2600">
                <a:solidFill>
                  <a:schemeClr val="bg1"/>
                </a:solidFill>
                <a:latin typeface="Times New Roman" pitchFamily="18" charset="0"/>
              </a:rPr>
              <a:t>Abstain from making prohibited relations.</a:t>
            </a:r>
          </a:p>
          <a:p>
            <a:pPr marL="342900" indent="-342900" algn="l" rtl="0" eaLnBrk="0" hangingPunct="0">
              <a:spcBef>
                <a:spcPct val="20000"/>
              </a:spcBef>
              <a:buClr>
                <a:schemeClr val="hlink"/>
              </a:buClr>
              <a:buFontTx/>
              <a:buChar char="•"/>
            </a:pPr>
            <a:endParaRPr lang="en-US" sz="2600"/>
          </a:p>
          <a:p>
            <a:pPr marL="342900" indent="-342900" algn="l" rtl="0" eaLnBrk="0" hangingPunct="0">
              <a:spcBef>
                <a:spcPct val="20000"/>
              </a:spcBef>
              <a:buClr>
                <a:schemeClr val="hlink"/>
              </a:buClr>
              <a:buFontTx/>
              <a:buChar char="•"/>
            </a:pPr>
            <a:r>
              <a:rPr lang="en-US" sz="2600">
                <a:solidFill>
                  <a:srgbClr val="FFFF00"/>
                </a:solidFill>
                <a:latin typeface="Times New Roman" pitchFamily="18" charset="0"/>
                <a:cs typeface="Times New Roman" pitchFamily="18" charset="0"/>
              </a:rPr>
              <a:t>Note: Condoms are not 100% protective against genital herpes infection.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19113" y="228600"/>
            <a:ext cx="8229600" cy="1143000"/>
          </a:xfrm>
          <a:prstGeom prst="rect">
            <a:avLst/>
          </a:prstGeom>
          <a:noFill/>
          <a:ln w="9525">
            <a:noFill/>
            <a:miter lim="800000"/>
            <a:headEnd/>
            <a:tailEnd/>
          </a:ln>
        </p:spPr>
        <p:txBody>
          <a:bodyPr anchor="ctr"/>
          <a:lstStyle/>
          <a:p>
            <a:pPr algn="ctr" rtl="0"/>
            <a:r>
              <a:rPr lang="en-US" sz="4400">
                <a:solidFill>
                  <a:srgbClr val="FFFF00"/>
                </a:solidFill>
                <a:latin typeface="Times New Roman" pitchFamily="18" charset="0"/>
                <a:cs typeface="Times New Roman" pitchFamily="18" charset="0"/>
              </a:rPr>
              <a:t>Treatment </a:t>
            </a:r>
          </a:p>
        </p:txBody>
      </p:sp>
      <p:sp>
        <p:nvSpPr>
          <p:cNvPr id="23555" name="Rectangle 3"/>
          <p:cNvSpPr>
            <a:spLocks noChangeArrowheads="1"/>
          </p:cNvSpPr>
          <p:nvPr/>
        </p:nvSpPr>
        <p:spPr bwMode="auto">
          <a:xfrm>
            <a:off x="468313" y="1773238"/>
            <a:ext cx="8280400" cy="4856162"/>
          </a:xfrm>
          <a:prstGeom prst="rect">
            <a:avLst/>
          </a:prstGeom>
          <a:noFill/>
          <a:ln w="9525">
            <a:noFill/>
            <a:miter lim="800000"/>
            <a:headEnd/>
            <a:tailEnd/>
          </a:ln>
        </p:spPr>
        <p:txBody>
          <a:bodyPr/>
          <a:lstStyle/>
          <a:p>
            <a:pPr marL="342900" indent="-342900" algn="l" rtl="0">
              <a:lnSpc>
                <a:spcPct val="80000"/>
              </a:lnSpc>
              <a:spcBef>
                <a:spcPct val="20000"/>
              </a:spcBef>
              <a:buFontTx/>
              <a:buChar char="•"/>
            </a:pPr>
            <a:r>
              <a:rPr lang="en-US" sz="2600" b="1">
                <a:solidFill>
                  <a:srgbClr val="00FFFF"/>
                </a:solidFill>
                <a:latin typeface="Times New Roman" pitchFamily="18" charset="0"/>
                <a:cs typeface="Times New Roman" pitchFamily="18" charset="0"/>
              </a:rPr>
              <a:t>Acyclovir: </a:t>
            </a:r>
          </a:p>
          <a:p>
            <a:pPr marL="800100" lvl="1" indent="-342900" algn="l" rtl="0">
              <a:lnSpc>
                <a:spcPct val="80000"/>
              </a:lnSpc>
              <a:spcBef>
                <a:spcPct val="20000"/>
              </a:spcBef>
              <a:buFontTx/>
              <a:buChar char="•"/>
            </a:pPr>
            <a:r>
              <a:rPr lang="en-US" sz="2600">
                <a:solidFill>
                  <a:schemeClr val="bg1"/>
                </a:solidFill>
                <a:latin typeface="Times New Roman" pitchFamily="18" charset="0"/>
                <a:cs typeface="Times New Roman" pitchFamily="18" charset="0"/>
              </a:rPr>
              <a:t>The 1</a:t>
            </a:r>
            <a:r>
              <a:rPr lang="en-US" sz="2600" baseline="30000">
                <a:solidFill>
                  <a:schemeClr val="bg1"/>
                </a:solidFill>
                <a:latin typeface="Times New Roman" pitchFamily="18" charset="0"/>
                <a:cs typeface="Times New Roman" pitchFamily="18" charset="0"/>
              </a:rPr>
              <a:t>st</a:t>
            </a:r>
            <a:r>
              <a:rPr lang="en-US" sz="2600">
                <a:solidFill>
                  <a:schemeClr val="bg1"/>
                </a:solidFill>
                <a:latin typeface="Times New Roman" pitchFamily="18" charset="0"/>
                <a:cs typeface="Times New Roman" pitchFamily="18" charset="0"/>
              </a:rPr>
              <a:t> choice therapy.</a:t>
            </a:r>
          </a:p>
          <a:p>
            <a:pPr marL="800100" lvl="1" indent="-342900" algn="l" rtl="0">
              <a:lnSpc>
                <a:spcPct val="80000"/>
              </a:lnSpc>
              <a:spcBef>
                <a:spcPct val="20000"/>
              </a:spcBef>
              <a:buFontTx/>
              <a:buChar char="•"/>
            </a:pPr>
            <a:r>
              <a:rPr lang="en-US" sz="2600">
                <a:solidFill>
                  <a:schemeClr val="bg1"/>
                </a:solidFill>
                <a:latin typeface="Times New Roman" pitchFamily="18" charset="0"/>
                <a:cs typeface="Times New Roman" pitchFamily="18" charset="0"/>
              </a:rPr>
              <a:t>Suitable for pregnant women. </a:t>
            </a:r>
          </a:p>
          <a:p>
            <a:pPr marL="342900" indent="-342900" algn="l" rtl="0">
              <a:lnSpc>
                <a:spcPct val="80000"/>
              </a:lnSpc>
              <a:spcBef>
                <a:spcPct val="20000"/>
              </a:spcBef>
              <a:buFontTx/>
              <a:buChar char="•"/>
            </a:pPr>
            <a:endParaRPr lang="en-US" sz="2600">
              <a:solidFill>
                <a:schemeClr val="bg1"/>
              </a:solidFill>
              <a:latin typeface="Times New Roman" pitchFamily="18" charset="0"/>
              <a:cs typeface="Times New Roman" pitchFamily="18" charset="0"/>
            </a:endParaRPr>
          </a:p>
          <a:p>
            <a:pPr marL="342900" indent="-342900" algn="l" rtl="0">
              <a:lnSpc>
                <a:spcPct val="80000"/>
              </a:lnSpc>
              <a:spcBef>
                <a:spcPct val="20000"/>
              </a:spcBef>
              <a:buFontTx/>
              <a:buChar char="•"/>
            </a:pPr>
            <a:r>
              <a:rPr lang="en-US" sz="2600">
                <a:solidFill>
                  <a:schemeClr val="bg1"/>
                </a:solidFill>
                <a:latin typeface="Times New Roman" pitchFamily="18" charset="0"/>
                <a:cs typeface="Times New Roman" pitchFamily="18" charset="0"/>
              </a:rPr>
              <a:t>Famciclovir</a:t>
            </a:r>
            <a:r>
              <a:rPr lang="en-US" sz="2600">
                <a:solidFill>
                  <a:schemeClr val="bg1"/>
                </a:solidFill>
                <a:latin typeface="Times New Roman" pitchFamily="18" charset="0"/>
              </a:rPr>
              <a:t>.</a:t>
            </a:r>
          </a:p>
          <a:p>
            <a:pPr marL="342900" indent="-342900" algn="l" rtl="0">
              <a:lnSpc>
                <a:spcPct val="80000"/>
              </a:lnSpc>
              <a:spcBef>
                <a:spcPct val="20000"/>
              </a:spcBef>
              <a:buFontTx/>
              <a:buChar char="•"/>
            </a:pPr>
            <a:endParaRPr lang="en-US" sz="2600">
              <a:solidFill>
                <a:schemeClr val="bg1"/>
              </a:solidFill>
              <a:latin typeface="Times New Roman" pitchFamily="18" charset="0"/>
            </a:endParaRPr>
          </a:p>
          <a:p>
            <a:pPr marL="342900" indent="-342900" algn="l" rtl="0">
              <a:lnSpc>
                <a:spcPct val="80000"/>
              </a:lnSpc>
              <a:spcBef>
                <a:spcPct val="20000"/>
              </a:spcBef>
              <a:buFont typeface="Arial" charset="0"/>
              <a:buChar char="•"/>
            </a:pPr>
            <a:r>
              <a:rPr lang="en-US" sz="2600">
                <a:solidFill>
                  <a:schemeClr val="bg1"/>
                </a:solidFill>
                <a:latin typeface="Times New Roman" pitchFamily="18" charset="0"/>
              </a:rPr>
              <a:t>Valacyclovir.</a:t>
            </a:r>
          </a:p>
          <a:p>
            <a:pPr marL="342900" indent="-342900" algn="l" rtl="0">
              <a:lnSpc>
                <a:spcPct val="80000"/>
              </a:lnSpc>
              <a:spcBef>
                <a:spcPct val="20000"/>
              </a:spcBef>
            </a:pPr>
            <a:r>
              <a:rPr lang="en-US" sz="2600">
                <a:solidFill>
                  <a:schemeClr val="bg1"/>
                </a:solidFill>
                <a:latin typeface="Times New Roman" pitchFamily="18" charset="0"/>
              </a:rPr>
              <a:t>          </a:t>
            </a:r>
          </a:p>
          <a:p>
            <a:pPr marL="342900" indent="-342900" algn="l" rtl="0">
              <a:lnSpc>
                <a:spcPct val="80000"/>
              </a:lnSpc>
              <a:spcBef>
                <a:spcPct val="20000"/>
              </a:spcBef>
            </a:pPr>
            <a:r>
              <a:rPr lang="en-US" sz="2600">
                <a:solidFill>
                  <a:schemeClr val="bg1"/>
                </a:solidFill>
                <a:latin typeface="Times New Roman" pitchFamily="18" charset="0"/>
              </a:rPr>
              <a:t> </a:t>
            </a:r>
          </a:p>
          <a:p>
            <a:pPr marL="342900" indent="-342900" algn="l" rtl="0">
              <a:lnSpc>
                <a:spcPct val="80000"/>
              </a:lnSpc>
              <a:spcBef>
                <a:spcPct val="20000"/>
              </a:spcBef>
            </a:pPr>
            <a:endParaRPr lang="en-US" sz="2600">
              <a:solidFill>
                <a:schemeClr val="bg1"/>
              </a:solidFill>
              <a:latin typeface="Times New Roman" pitchFamily="18" charset="0"/>
              <a:cs typeface="Times New Roman" pitchFamily="18" charset="0"/>
            </a:endParaRPr>
          </a:p>
          <a:p>
            <a:pPr marL="342900" indent="-342900" algn="l" rtl="0">
              <a:lnSpc>
                <a:spcPct val="80000"/>
              </a:lnSpc>
              <a:spcBef>
                <a:spcPct val="20000"/>
              </a:spcBef>
              <a:buFont typeface="Arial" charset="0"/>
              <a:buChar char="•"/>
            </a:pPr>
            <a:endParaRPr lang="en-US" sz="2600">
              <a:solidFill>
                <a:schemeClr val="bg1"/>
              </a:solidFill>
              <a:latin typeface="Times New Roman" pitchFamily="18" charset="0"/>
              <a:cs typeface="Times New Roman" pitchFamily="18" charset="0"/>
            </a:endParaRPr>
          </a:p>
          <a:p>
            <a:pPr marL="800100" lvl="1" indent="-342900" algn="l" rtl="0">
              <a:lnSpc>
                <a:spcPct val="80000"/>
              </a:lnSpc>
              <a:spcBef>
                <a:spcPct val="20000"/>
              </a:spcBef>
            </a:pPr>
            <a:endParaRPr lang="en-US" sz="2600" i="1">
              <a:solidFill>
                <a:schemeClr val="bg1"/>
              </a:solidFill>
              <a:latin typeface="Times New Roman" pitchFamily="18" charset="0"/>
              <a:cs typeface="Times New Roman" pitchFamily="18" charset="0"/>
            </a:endParaRPr>
          </a:p>
          <a:p>
            <a:pPr marL="800100" lvl="1" indent="-342900" algn="l" rtl="0">
              <a:lnSpc>
                <a:spcPct val="80000"/>
              </a:lnSpc>
              <a:spcBef>
                <a:spcPct val="20000"/>
              </a:spcBef>
            </a:pPr>
            <a:endParaRPr lang="en-US" sz="26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8229600" cy="320675"/>
          </a:xfrm>
          <a:prstGeom prst="rect">
            <a:avLst/>
          </a:prstGeom>
        </p:spPr>
        <p:txBody>
          <a:bodyPr/>
          <a:lstStyle/>
          <a:p>
            <a:pPr algn="ctr" rtl="0">
              <a:defRPr/>
            </a:pPr>
            <a:r>
              <a:rPr lang="en-US" sz="3200" b="1" kern="0" dirty="0">
                <a:solidFill>
                  <a:srgbClr val="FFFF00"/>
                </a:solidFill>
                <a:latin typeface="Times New Roman" charset="0"/>
                <a:ea typeface="Arial" charset="0"/>
                <a:cs typeface="Times New Roman" charset="0"/>
              </a:rPr>
              <a:t>Human </a:t>
            </a:r>
            <a:r>
              <a:rPr lang="en-US" sz="3200" b="1" kern="0" dirty="0" err="1">
                <a:solidFill>
                  <a:srgbClr val="FFFF00"/>
                </a:solidFill>
                <a:latin typeface="Times New Roman" charset="0"/>
                <a:ea typeface="Arial" charset="0"/>
                <a:cs typeface="Times New Roman" charset="0"/>
              </a:rPr>
              <a:t>Papillomavirus</a:t>
            </a:r>
            <a:r>
              <a:rPr lang="en-US" sz="3200" b="1" kern="0" dirty="0">
                <a:solidFill>
                  <a:srgbClr val="FFFF00"/>
                </a:solidFill>
                <a:latin typeface="Times New Roman" charset="0"/>
                <a:ea typeface="Arial" charset="0"/>
                <a:cs typeface="Times New Roman" charset="0"/>
              </a:rPr>
              <a:t>  </a:t>
            </a:r>
          </a:p>
        </p:txBody>
      </p:sp>
      <p:sp>
        <p:nvSpPr>
          <p:cNvPr id="24579" name="Rectangle 4"/>
          <p:cNvSpPr>
            <a:spLocks noChangeArrowheads="1"/>
          </p:cNvSpPr>
          <p:nvPr/>
        </p:nvSpPr>
        <p:spPr bwMode="auto">
          <a:xfrm>
            <a:off x="250825" y="188913"/>
            <a:ext cx="5184775" cy="6364287"/>
          </a:xfrm>
          <a:prstGeom prst="rect">
            <a:avLst/>
          </a:prstGeom>
          <a:noFill/>
          <a:ln w="9525">
            <a:noFill/>
            <a:miter lim="800000"/>
            <a:headEnd/>
            <a:tailEnd/>
          </a:ln>
        </p:spPr>
        <p:txBody>
          <a:bodyPr/>
          <a:lstStyle/>
          <a:p>
            <a:pPr marL="342900" indent="-342900" algn="l" rtl="0">
              <a:spcBef>
                <a:spcPct val="20000"/>
              </a:spcBef>
              <a:buFontTx/>
              <a:buChar char="•"/>
            </a:pPr>
            <a:endParaRPr lang="en-US" sz="2600">
              <a:solidFill>
                <a:schemeClr val="bg1"/>
              </a:solidFill>
              <a:latin typeface="Times New Roman" pitchFamily="18" charset="0"/>
              <a:cs typeface="Times New Roman" pitchFamily="18" charset="0"/>
            </a:endParaRPr>
          </a:p>
          <a:p>
            <a:pPr marL="342900" indent="-342900" algn="l" rtl="0">
              <a:spcBef>
                <a:spcPct val="20000"/>
              </a:spcBef>
              <a:buFont typeface="Arial" charset="0"/>
              <a:buChar char="•"/>
            </a:pPr>
            <a:r>
              <a:rPr lang="en-US" sz="2600">
                <a:solidFill>
                  <a:schemeClr val="bg1"/>
                </a:solidFill>
                <a:latin typeface="Times New Roman" pitchFamily="18" charset="0"/>
                <a:cs typeface="Times New Roman" pitchFamily="18" charset="0"/>
              </a:rPr>
              <a:t>Family of </a:t>
            </a:r>
            <a:r>
              <a:rPr lang="en-US" sz="2600" i="1">
                <a:solidFill>
                  <a:schemeClr val="bg1"/>
                </a:solidFill>
                <a:latin typeface="Times New Roman" pitchFamily="18" charset="0"/>
                <a:cs typeface="Times New Roman" pitchFamily="18" charset="0"/>
              </a:rPr>
              <a:t>Papillomaviridae.</a:t>
            </a:r>
            <a:r>
              <a:rPr lang="en-US" sz="2000" b="1">
                <a:solidFill>
                  <a:schemeClr val="bg1"/>
                </a:solidFill>
                <a:latin typeface="Times New Roman" pitchFamily="18" charset="0"/>
                <a:cs typeface="Times New Roman" pitchFamily="18" charset="0"/>
              </a:rPr>
              <a:t> Virion is small non-enveloped, and  consist of:</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Icosahedral capsid. Circular              </a:t>
            </a:r>
            <a:r>
              <a:rPr lang="en-US" sz="2000" b="1">
                <a:solidFill>
                  <a:srgbClr val="FFFF00"/>
                </a:solidFill>
                <a:latin typeface="Times New Roman" pitchFamily="18" charset="0"/>
                <a:cs typeface="Times New Roman" pitchFamily="18" charset="0"/>
              </a:rPr>
              <a:t>ds-DNA</a:t>
            </a:r>
            <a:r>
              <a:rPr lang="en-US" sz="2000" b="1">
                <a:solidFill>
                  <a:schemeClr val="bg1"/>
                </a:solidFill>
                <a:latin typeface="Times New Roman" pitchFamily="18" charset="0"/>
                <a:cs typeface="Times New Roman" pitchFamily="18" charset="0"/>
              </a:rPr>
              <a:t>, 55nm in diameter. </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HPV infect epithelial tissues of skin and mucous membrane.</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There are more than 150 distinct HPV subtypes.</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HPV </a:t>
            </a:r>
            <a:r>
              <a:rPr lang="en-US" sz="2400" b="1">
                <a:solidFill>
                  <a:srgbClr val="FFFF00"/>
                </a:solidFill>
                <a:latin typeface="Times New Roman" pitchFamily="18" charset="0"/>
                <a:cs typeface="Times New Roman" pitchFamily="18" charset="0"/>
              </a:rPr>
              <a:t>can not </a:t>
            </a:r>
            <a:r>
              <a:rPr lang="en-US" sz="2000" b="1">
                <a:solidFill>
                  <a:schemeClr val="bg1"/>
                </a:solidFill>
                <a:latin typeface="Times New Roman" pitchFamily="18" charset="0"/>
                <a:cs typeface="Times New Roman" pitchFamily="18" charset="0"/>
              </a:rPr>
              <a:t>grow in tissue  culture. </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The HPV early proteins (</a:t>
            </a:r>
            <a:r>
              <a:rPr lang="en-US" sz="2000" b="1">
                <a:solidFill>
                  <a:srgbClr val="FFFF00"/>
                </a:solidFill>
                <a:latin typeface="Times New Roman" pitchFamily="18" charset="0"/>
                <a:cs typeface="Times New Roman" pitchFamily="18" charset="0"/>
              </a:rPr>
              <a:t>E6 and E7) </a:t>
            </a:r>
            <a:r>
              <a:rPr lang="en-US" sz="2000" b="1">
                <a:solidFill>
                  <a:schemeClr val="bg1"/>
                </a:solidFill>
                <a:latin typeface="Times New Roman" pitchFamily="18" charset="0"/>
                <a:cs typeface="Times New Roman" pitchFamily="18" charset="0"/>
              </a:rPr>
              <a:t> are transforming proteins and associated with initiating cancer by the oncogenic HPV genotype.                                          </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HPV resists detergent, and heat and can remain infectious in the environment for long time.</a:t>
            </a:r>
            <a:endParaRPr lang="en-US" sz="2600" b="1" i="1">
              <a:solidFill>
                <a:schemeClr val="bg1"/>
              </a:solidFill>
              <a:latin typeface="Times New Roman" pitchFamily="18" charset="0"/>
              <a:cs typeface="Times New Roman" pitchFamily="18" charset="0"/>
            </a:endParaRPr>
          </a:p>
          <a:p>
            <a:pPr marL="342900" indent="-342900" algn="l" rtl="0">
              <a:spcBef>
                <a:spcPct val="20000"/>
              </a:spcBef>
              <a:buFontTx/>
              <a:buChar char="•"/>
            </a:pPr>
            <a:endParaRPr lang="en-US" sz="2600" i="1">
              <a:solidFill>
                <a:schemeClr val="bg1"/>
              </a:solidFill>
              <a:latin typeface="Times New Roman" pitchFamily="18" charset="0"/>
              <a:cs typeface="Times New Roman" pitchFamily="18" charset="0"/>
            </a:endParaRPr>
          </a:p>
          <a:p>
            <a:pPr marL="342900" indent="-342900" algn="l" rtl="0">
              <a:spcBef>
                <a:spcPct val="20000"/>
              </a:spcBef>
            </a:pPr>
            <a:endParaRPr lang="en-US" sz="2600">
              <a:solidFill>
                <a:schemeClr val="bg1"/>
              </a:solidFill>
              <a:latin typeface="Times New Roman" pitchFamily="18" charset="0"/>
              <a:cs typeface="Times New Roman" pitchFamily="18" charset="0"/>
            </a:endParaRPr>
          </a:p>
          <a:p>
            <a:pPr marL="342900" indent="-342900" algn="l" rtl="0">
              <a:spcBef>
                <a:spcPct val="20000"/>
              </a:spcBef>
              <a:buFont typeface="Arial" charset="0"/>
              <a:buChar char="•"/>
            </a:pPr>
            <a:r>
              <a:rPr lang="en-US" sz="2000" b="1">
                <a:solidFill>
                  <a:schemeClr val="bg1"/>
                </a:solidFill>
                <a:latin typeface="Times New Roman" pitchFamily="18" charset="0"/>
                <a:cs typeface="Times New Roman" pitchFamily="18" charset="0"/>
              </a:rPr>
              <a:t>Virion is small non-enveloped, and consist of:</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Icosahedral capsid.</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Circular ds-DNA ,enveloped virus.</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HPV infect epithelial tissues of skin and mucous membrane.</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There are more than 150 distinct HPV subtypes.</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HPV </a:t>
            </a:r>
            <a:r>
              <a:rPr lang="en-US" sz="2400" b="1">
                <a:solidFill>
                  <a:srgbClr val="FF0000"/>
                </a:solidFill>
                <a:latin typeface="Times New Roman" pitchFamily="18" charset="0"/>
                <a:cs typeface="Times New Roman" pitchFamily="18" charset="0"/>
              </a:rPr>
              <a:t>can not </a:t>
            </a:r>
            <a:r>
              <a:rPr lang="en-US" sz="2000" b="1">
                <a:solidFill>
                  <a:schemeClr val="bg1"/>
                </a:solidFill>
                <a:latin typeface="Times New Roman" pitchFamily="18" charset="0"/>
                <a:cs typeface="Times New Roman" pitchFamily="18" charset="0"/>
              </a:rPr>
              <a:t>grow in tissue culture. </a:t>
            </a:r>
          </a:p>
          <a:p>
            <a:pPr marL="800100" lvl="1" indent="-342900" algn="l" rtl="0">
              <a:spcBef>
                <a:spcPct val="20000"/>
              </a:spcBef>
              <a:buFont typeface="Wingdings" pitchFamily="2" charset="2"/>
              <a:buChar char="§"/>
            </a:pPr>
            <a:r>
              <a:rPr lang="en-US" sz="2000" b="1">
                <a:solidFill>
                  <a:schemeClr val="bg1"/>
                </a:solidFill>
                <a:latin typeface="Times New Roman" pitchFamily="18" charset="0"/>
                <a:cs typeface="Times New Roman" pitchFamily="18" charset="0"/>
              </a:rPr>
              <a:t>The envelope proteins E6 and E7 are transforming proteins and associated with initiating cancer by the oncogenic HPV genotype.                                          </a:t>
            </a:r>
          </a:p>
          <a:p>
            <a:pPr marL="800100" lvl="1" indent="-342900" algn="l" rtl="0">
              <a:spcBef>
                <a:spcPct val="20000"/>
              </a:spcBef>
              <a:buFont typeface="Wingdings" pitchFamily="2" charset="2"/>
              <a:buChar char="§"/>
            </a:pPr>
            <a:r>
              <a:rPr lang="en-US" sz="2000">
                <a:solidFill>
                  <a:schemeClr val="bg1"/>
                </a:solidFill>
                <a:latin typeface="Times New Roman" pitchFamily="18" charset="0"/>
                <a:cs typeface="Times New Roman" pitchFamily="18" charset="0"/>
              </a:rPr>
              <a:t>HPV resists detergent, and heat and can remain infectious in the environment for long time  </a:t>
            </a:r>
          </a:p>
          <a:p>
            <a:pPr marL="800100" lvl="1" indent="-342900" algn="l" rtl="0">
              <a:spcBef>
                <a:spcPct val="20000"/>
              </a:spcBef>
              <a:buFont typeface="Wingdings" pitchFamily="2" charset="2"/>
              <a:buChar char="§"/>
            </a:pPr>
            <a:endParaRPr lang="en-US" sz="2000" b="1">
              <a:solidFill>
                <a:schemeClr val="bg1"/>
              </a:solidFill>
              <a:latin typeface="Times New Roman" pitchFamily="18" charset="0"/>
              <a:cs typeface="Times New Roman" pitchFamily="18" charset="0"/>
            </a:endParaRPr>
          </a:p>
          <a:p>
            <a:pPr marL="800100" lvl="1" indent="-342900" algn="l" rtl="0">
              <a:spcBef>
                <a:spcPct val="20000"/>
              </a:spcBef>
              <a:buFont typeface="Wingdings" pitchFamily="2" charset="2"/>
              <a:buChar char="§"/>
            </a:pPr>
            <a:endParaRPr lang="en-US" sz="2000" b="1">
              <a:solidFill>
                <a:schemeClr val="bg1"/>
              </a:solidFill>
              <a:latin typeface="Times New Roman" pitchFamily="18" charset="0"/>
              <a:cs typeface="Times New Roman" pitchFamily="18" charset="0"/>
            </a:endParaRPr>
          </a:p>
          <a:p>
            <a:pPr marL="800100" lvl="1" indent="-342900" algn="l" rtl="0">
              <a:spcBef>
                <a:spcPct val="20000"/>
              </a:spcBef>
              <a:buFont typeface="Wingdings" pitchFamily="2" charset="2"/>
              <a:buChar char="§"/>
            </a:pPr>
            <a:endParaRPr lang="en-US" sz="2000" b="1">
              <a:solidFill>
                <a:schemeClr val="bg1"/>
              </a:solidFill>
              <a:latin typeface="Times New Roman" pitchFamily="18" charset="0"/>
              <a:cs typeface="Times New Roman" pitchFamily="18" charset="0"/>
            </a:endParaRPr>
          </a:p>
          <a:p>
            <a:pPr marL="800100" lvl="1" indent="-342900" algn="l" rtl="0">
              <a:spcBef>
                <a:spcPct val="20000"/>
              </a:spcBef>
              <a:buFont typeface="Wingdings" pitchFamily="2" charset="2"/>
              <a:buChar char="§"/>
            </a:pPr>
            <a:endParaRPr lang="en-US" b="1">
              <a:solidFill>
                <a:schemeClr val="bg1"/>
              </a:solidFill>
              <a:latin typeface="Times New Roman" pitchFamily="18" charset="0"/>
              <a:cs typeface="Times New Roman" pitchFamily="18" charset="0"/>
            </a:endParaRPr>
          </a:p>
          <a:p>
            <a:pPr marL="800100" lvl="1" indent="-342900" algn="l" rtl="0">
              <a:spcBef>
                <a:spcPct val="20000"/>
              </a:spcBef>
            </a:pPr>
            <a:endParaRPr lang="en-US" sz="2600">
              <a:solidFill>
                <a:schemeClr val="bg1"/>
              </a:solidFill>
              <a:latin typeface="Times New Roman" pitchFamily="18" charset="0"/>
              <a:cs typeface="Times New Roman" pitchFamily="18" charset="0"/>
            </a:endParaRPr>
          </a:p>
          <a:p>
            <a:pPr marL="342900" indent="-342900" algn="l" rtl="0">
              <a:spcBef>
                <a:spcPct val="20000"/>
              </a:spcBef>
            </a:pPr>
            <a:endParaRPr lang="en-US" sz="2400">
              <a:solidFill>
                <a:schemeClr val="bg1"/>
              </a:solidFill>
              <a:latin typeface="Times New Roman" pitchFamily="18" charset="0"/>
              <a:cs typeface="Times New Roman" pitchFamily="18" charset="0"/>
            </a:endParaRPr>
          </a:p>
          <a:p>
            <a:pPr marL="342900" indent="-342900" algn="l" rtl="0">
              <a:spcBef>
                <a:spcPct val="20000"/>
              </a:spcBef>
              <a:buFont typeface="Arial" charset="0"/>
              <a:buChar char="•"/>
            </a:pPr>
            <a:r>
              <a:rPr lang="en-US" sz="2400">
                <a:solidFill>
                  <a:schemeClr val="bg1"/>
                </a:solidFill>
                <a:latin typeface="Times New Roman" pitchFamily="18" charset="0"/>
                <a:cs typeface="Times New Roman" pitchFamily="18" charset="0"/>
              </a:rPr>
              <a:t>Resists detergent, and heat and can remain infectious in the environment for long time  </a:t>
            </a:r>
          </a:p>
          <a:p>
            <a:pPr marL="800100" lvl="1" indent="-342900" algn="l" rtl="0">
              <a:spcBef>
                <a:spcPct val="20000"/>
              </a:spcBef>
              <a:buFontTx/>
              <a:buChar char="•"/>
            </a:pPr>
            <a:endParaRPr lang="en-US" sz="2600">
              <a:solidFill>
                <a:schemeClr val="bg1"/>
              </a:solidFill>
              <a:latin typeface="Times New Roman" pitchFamily="18" charset="0"/>
              <a:cs typeface="Times New Roman" pitchFamily="18" charset="0"/>
            </a:endParaRPr>
          </a:p>
        </p:txBody>
      </p:sp>
      <p:pic>
        <p:nvPicPr>
          <p:cNvPr id="24580" name="Picture 3" descr="450px-Papilloma_Virus_(HPV)_EM.jpg"/>
          <p:cNvPicPr>
            <a:picLocks noChangeAspect="1"/>
          </p:cNvPicPr>
          <p:nvPr/>
        </p:nvPicPr>
        <p:blipFill>
          <a:blip r:embed="rId3"/>
          <a:srcRect/>
          <a:stretch>
            <a:fillRect/>
          </a:stretch>
        </p:blipFill>
        <p:spPr bwMode="auto">
          <a:xfrm>
            <a:off x="5508625" y="1125538"/>
            <a:ext cx="3527425" cy="573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smtClean="0">
                <a:solidFill>
                  <a:srgbClr val="FFFF00"/>
                </a:solidFill>
                <a:latin typeface="Times New Roman" pitchFamily="18" charset="0"/>
                <a:cs typeface="Times New Roman" pitchFamily="18" charset="0"/>
              </a:rPr>
              <a:t>Human Papillomavirus  </a:t>
            </a:r>
            <a:br>
              <a:rPr lang="en-US" b="1" smtClean="0">
                <a:solidFill>
                  <a:srgbClr val="FFFF00"/>
                </a:solidFill>
                <a:latin typeface="Times New Roman" pitchFamily="18" charset="0"/>
                <a:cs typeface="Times New Roman" pitchFamily="18" charset="0"/>
              </a:rPr>
            </a:br>
            <a:endParaRPr lang="en-US" smtClean="0"/>
          </a:p>
        </p:txBody>
      </p:sp>
      <p:sp>
        <p:nvSpPr>
          <p:cNvPr id="25603" name="Content Placeholder 2"/>
          <p:cNvSpPr>
            <a:spLocks noGrp="1"/>
          </p:cNvSpPr>
          <p:nvPr>
            <p:ph idx="1"/>
          </p:nvPr>
        </p:nvSpPr>
        <p:spPr>
          <a:xfrm>
            <a:off x="457200" y="1052513"/>
            <a:ext cx="8229600" cy="5073650"/>
          </a:xfrm>
        </p:spPr>
        <p:txBody>
          <a:bodyPr/>
          <a:lstStyle/>
          <a:p>
            <a:pPr algn="l">
              <a:buFontTx/>
              <a:buNone/>
            </a:pPr>
            <a:r>
              <a:rPr lang="en-US" b="1" i="1" u="sng" smtClean="0">
                <a:solidFill>
                  <a:srgbClr val="FFFF00"/>
                </a:solidFill>
              </a:rPr>
              <a:t>Clinical features:</a:t>
            </a:r>
          </a:p>
          <a:p>
            <a:pPr algn="l">
              <a:buFontTx/>
              <a:buNone/>
            </a:pPr>
            <a:r>
              <a:rPr lang="en-US" smtClean="0">
                <a:solidFill>
                  <a:srgbClr val="FFFF00"/>
                </a:solidFill>
              </a:rPr>
              <a:t>HPV cause disease only in skin and mucous membranes , where they give rise to </a:t>
            </a:r>
          </a:p>
          <a:p>
            <a:pPr algn="l">
              <a:buFontTx/>
              <a:buNone/>
            </a:pPr>
            <a:r>
              <a:rPr lang="en-US" b="1" smtClean="0">
                <a:solidFill>
                  <a:srgbClr val="FF66FF"/>
                </a:solidFill>
              </a:rPr>
              <a:t>WARTY LESIONS</a:t>
            </a:r>
            <a:r>
              <a:rPr lang="en-US" smtClean="0">
                <a:solidFill>
                  <a:srgbClr val="FFFF00"/>
                </a:solidFill>
              </a:rPr>
              <a:t>.</a:t>
            </a:r>
          </a:p>
          <a:p>
            <a:pPr algn="l">
              <a:buFontTx/>
              <a:buNone/>
            </a:pPr>
            <a:r>
              <a:rPr lang="en-US" smtClean="0">
                <a:solidFill>
                  <a:srgbClr val="FFFF00"/>
                </a:solidFill>
              </a:rPr>
              <a:t> They are usually benign, but some may become malignant depending on the type of HPV , the anatomical site involved ,and the potential to cause malignant lesions.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p:cNvSpPr>
          <p:nvPr/>
        </p:nvSpPr>
        <p:spPr bwMode="auto">
          <a:xfrm>
            <a:off x="611188" y="-242888"/>
            <a:ext cx="8229600" cy="819151"/>
          </a:xfrm>
          <a:prstGeom prst="rect">
            <a:avLst/>
          </a:prstGeom>
          <a:noFill/>
          <a:ln w="9525">
            <a:noFill/>
            <a:miter lim="800000"/>
            <a:headEnd/>
            <a:tailEnd/>
          </a:ln>
        </p:spPr>
        <p:txBody>
          <a:bodyPr anchor="ctr"/>
          <a:lstStyle/>
          <a:p>
            <a:pPr algn="ctr" rtl="0"/>
            <a:r>
              <a:rPr lang="en-US" sz="3600">
                <a:solidFill>
                  <a:srgbClr val="FFFF00"/>
                </a:solidFill>
                <a:latin typeface="Times New Roman" pitchFamily="18" charset="0"/>
                <a:cs typeface="Times New Roman" pitchFamily="18" charset="0"/>
              </a:rPr>
              <a:t> Types of warts and HPV genotype</a:t>
            </a:r>
          </a:p>
        </p:txBody>
      </p:sp>
      <p:sp>
        <p:nvSpPr>
          <p:cNvPr id="26627" name="Rectangle 3"/>
          <p:cNvSpPr txBox="1">
            <a:spLocks noChangeArrowheads="1"/>
          </p:cNvSpPr>
          <p:nvPr/>
        </p:nvSpPr>
        <p:spPr bwMode="auto">
          <a:xfrm>
            <a:off x="323850" y="476250"/>
            <a:ext cx="8820150" cy="6265863"/>
          </a:xfrm>
          <a:prstGeom prst="rect">
            <a:avLst/>
          </a:prstGeom>
          <a:noFill/>
          <a:ln w="9525">
            <a:noFill/>
            <a:miter lim="800000"/>
            <a:headEnd/>
            <a:tailEnd/>
          </a:ln>
        </p:spPr>
        <p:txBody>
          <a:bodyPr/>
          <a:lstStyle/>
          <a:p>
            <a:pPr marL="342900" indent="-342900" algn="l" rtl="0">
              <a:spcBef>
                <a:spcPct val="20000"/>
              </a:spcBef>
              <a:buClr>
                <a:schemeClr val="bg1"/>
              </a:buClr>
            </a:pPr>
            <a:r>
              <a:rPr lang="en-US" sz="3200" b="1" u="sng">
                <a:solidFill>
                  <a:srgbClr val="FF66FF"/>
                </a:solidFill>
                <a:latin typeface="Times New Roman" pitchFamily="18" charset="0"/>
              </a:rPr>
              <a:t>1- Cutaneous warts:</a:t>
            </a:r>
          </a:p>
          <a:p>
            <a:pPr marL="342900" indent="-342900" algn="l" rtl="0">
              <a:spcBef>
                <a:spcPct val="20000"/>
              </a:spcBef>
              <a:buClr>
                <a:schemeClr val="bg1"/>
              </a:buClr>
            </a:pPr>
            <a:r>
              <a:rPr lang="en-US" sz="2800">
                <a:solidFill>
                  <a:srgbClr val="FF66FF"/>
                </a:solidFill>
                <a:latin typeface="Times New Roman" pitchFamily="18" charset="0"/>
              </a:rPr>
              <a:t>The virus is transmitted from infected skin ,either by direct contact or through fomites and enter its new host through </a:t>
            </a:r>
            <a:r>
              <a:rPr lang="en-US" sz="2800" b="1" u="sng">
                <a:solidFill>
                  <a:srgbClr val="FFFF00"/>
                </a:solidFill>
                <a:latin typeface="Times New Roman" pitchFamily="18" charset="0"/>
              </a:rPr>
              <a:t>abrasions</a:t>
            </a:r>
            <a:r>
              <a:rPr lang="en-US" sz="2800">
                <a:solidFill>
                  <a:srgbClr val="FF66FF"/>
                </a:solidFill>
                <a:latin typeface="Times New Roman" pitchFamily="18" charset="0"/>
              </a:rPr>
              <a:t> .Swimming pools and changing rooms are fertile sources of infection ,skin warts are most liable to affect young children.</a:t>
            </a:r>
          </a:p>
          <a:p>
            <a:pPr marL="342900" indent="-342900" algn="l" rtl="0">
              <a:spcBef>
                <a:spcPct val="20000"/>
              </a:spcBef>
              <a:buClr>
                <a:schemeClr val="bg1"/>
              </a:buClr>
            </a:pPr>
            <a:r>
              <a:rPr lang="en-US" sz="2800">
                <a:solidFill>
                  <a:srgbClr val="FF66FF"/>
                </a:solidFill>
                <a:latin typeface="Times New Roman" pitchFamily="18" charset="0"/>
              </a:rPr>
              <a:t>Common Warts(HPV 2,4),</a:t>
            </a:r>
          </a:p>
          <a:p>
            <a:pPr marL="342900" indent="-342900" algn="l" rtl="0">
              <a:spcBef>
                <a:spcPct val="20000"/>
              </a:spcBef>
              <a:buClr>
                <a:schemeClr val="bg1"/>
              </a:buClr>
            </a:pPr>
            <a:r>
              <a:rPr lang="en-US" sz="2800">
                <a:solidFill>
                  <a:srgbClr val="FF66FF"/>
                </a:solidFill>
                <a:latin typeface="Times New Roman" pitchFamily="18" charset="0"/>
              </a:rPr>
              <a:t>Plantar Warts   (HPV1,2,4),</a:t>
            </a:r>
          </a:p>
          <a:p>
            <a:pPr marL="342900" indent="-342900" algn="l" rtl="0">
              <a:spcBef>
                <a:spcPct val="20000"/>
              </a:spcBef>
              <a:buClr>
                <a:schemeClr val="bg1"/>
              </a:buClr>
            </a:pPr>
            <a:r>
              <a:rPr lang="en-US" sz="2800">
                <a:solidFill>
                  <a:srgbClr val="FF66FF"/>
                </a:solidFill>
                <a:latin typeface="Times New Roman" pitchFamily="18" charset="0"/>
              </a:rPr>
              <a:t>Flat Warts        (HPV 3,10)                                          </a:t>
            </a:r>
            <a:r>
              <a:rPr lang="en-CA" sz="2400" b="1">
                <a:solidFill>
                  <a:srgbClr val="FF66FF"/>
                </a:solidFill>
                <a:latin typeface="Times New Roman" pitchFamily="18" charset="0"/>
              </a:rPr>
              <a:t> Spontaneous remission of warts occurs in up </a:t>
            </a:r>
            <a:r>
              <a:rPr lang="en-CA" sz="2800" b="1">
                <a:solidFill>
                  <a:srgbClr val="FF66FF"/>
                </a:solidFill>
                <a:latin typeface="Times New Roman" pitchFamily="18" charset="0"/>
              </a:rPr>
              <a:t>to 2/3 of the patients with normal cellular immunity within 2 years  without treatment</a:t>
            </a:r>
            <a:r>
              <a:rPr lang="en-CA" sz="3200" b="1">
                <a:solidFill>
                  <a:srgbClr val="FF66FF"/>
                </a:solidFill>
                <a:latin typeface="Times New Roman" pitchFamily="18" charset="0"/>
              </a:rPr>
              <a:t> but recurrence is common</a:t>
            </a:r>
            <a:endParaRPr lang="en-US" sz="2800">
              <a:solidFill>
                <a:srgbClr val="FF66FF"/>
              </a:solidFill>
              <a:latin typeface="Times New Roman" pitchFamily="18" charset="0"/>
            </a:endParaRPr>
          </a:p>
          <a:p>
            <a:pPr marL="342900" indent="-342900" algn="l" rtl="0">
              <a:spcBef>
                <a:spcPct val="20000"/>
              </a:spcBef>
              <a:buClr>
                <a:schemeClr val="bg1"/>
              </a:buClr>
            </a:pPr>
            <a:endParaRPr lang="en-US" sz="2800">
              <a:solidFill>
                <a:srgbClr val="FF66FF"/>
              </a:solidFill>
              <a:latin typeface="Times New Roman" pitchFamily="18" charset="0"/>
            </a:endParaRPr>
          </a:p>
          <a:p>
            <a:pPr marL="342900" indent="-342900" algn="l" rtl="0">
              <a:spcBef>
                <a:spcPct val="20000"/>
              </a:spcBef>
              <a:buClr>
                <a:schemeClr val="bg1"/>
              </a:buClr>
            </a:pPr>
            <a:endParaRPr lang="en-US" sz="2800">
              <a:solidFill>
                <a:srgbClr val="FF66FF"/>
              </a:solidFill>
              <a:latin typeface="Times New Roman" pitchFamily="18" charset="0"/>
            </a:endParaRPr>
          </a:p>
          <a:p>
            <a:pPr marL="342900" indent="-342900" algn="l" rtl="0">
              <a:spcBef>
                <a:spcPct val="20000"/>
              </a:spcBef>
              <a:buClr>
                <a:schemeClr val="bg1"/>
              </a:buClr>
            </a:pPr>
            <a:r>
              <a:rPr lang="en-US" sz="2800">
                <a:solidFill>
                  <a:srgbClr val="FF66FF"/>
                </a:solidFill>
                <a:latin typeface="Times New Roman" pitchFamily="18" charset="0"/>
              </a:rPr>
              <a:t> </a:t>
            </a:r>
            <a:endParaRPr lang="en-US" sz="2600">
              <a:solidFill>
                <a:schemeClr val="bg1"/>
              </a:solidFill>
              <a:latin typeface="Times New Roman" pitchFamily="18" charset="0"/>
            </a:endParaRPr>
          </a:p>
          <a:p>
            <a:pPr marL="342900" indent="-342900" algn="l" rtl="0">
              <a:spcBef>
                <a:spcPct val="20000"/>
              </a:spcBef>
              <a:buClr>
                <a:schemeClr val="bg1"/>
              </a:buClr>
            </a:pPr>
            <a:r>
              <a:rPr lang="en-US" sz="2600">
                <a:solidFill>
                  <a:schemeClr val="bg1"/>
                </a:solidFill>
                <a:latin typeface="Times New Roman" pitchFamily="18" charset="0"/>
              </a:rPr>
              <a:t>                              </a:t>
            </a:r>
          </a:p>
          <a:p>
            <a:pPr marL="342900" indent="-342900" algn="l" rtl="0">
              <a:spcBef>
                <a:spcPct val="20000"/>
              </a:spcBef>
              <a:buClr>
                <a:schemeClr val="bg1"/>
              </a:buClr>
            </a:pPr>
            <a:endParaRPr lang="en-US" sz="2600">
              <a:solidFill>
                <a:schemeClr val="bg1"/>
              </a:solidFill>
              <a:latin typeface="Times New Roman" pitchFamily="18" charset="0"/>
            </a:endParaRPr>
          </a:p>
          <a:p>
            <a:pPr marL="342900" indent="-342900" algn="l" rtl="0">
              <a:spcBef>
                <a:spcPct val="20000"/>
              </a:spcBef>
              <a:buClr>
                <a:schemeClr val="bg1"/>
              </a:buClr>
            </a:pPr>
            <a:endParaRPr lang="en-US" sz="2600">
              <a:solidFill>
                <a:schemeClr val="bg1"/>
              </a:solidFill>
              <a:latin typeface="Times New Roman" pitchFamily="18" charset="0"/>
            </a:endParaRP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Plantar  warts             (HPV 1)</a:t>
            </a:r>
          </a:p>
          <a:p>
            <a:pPr marL="342900" indent="-342900" algn="l" rtl="0">
              <a:spcBef>
                <a:spcPct val="20000"/>
              </a:spcBef>
              <a:buClr>
                <a:schemeClr val="bg1"/>
              </a:buClr>
              <a:buFont typeface="Arial" charset="0"/>
              <a:buChar char="•"/>
            </a:pPr>
            <a:endParaRPr lang="en-US" sz="2600">
              <a:solidFill>
                <a:schemeClr val="bg1"/>
              </a:solidFill>
              <a:latin typeface="Times New Roman" pitchFamily="18" charset="0"/>
            </a:endParaRPr>
          </a:p>
          <a:p>
            <a:pPr marL="342900" indent="-342900" algn="l" rtl="0">
              <a:spcBef>
                <a:spcPct val="20000"/>
              </a:spcBef>
              <a:buClr>
                <a:schemeClr val="bg1"/>
              </a:buClr>
              <a:buFont typeface="Arial" charset="0"/>
              <a:buChar char="•"/>
            </a:pPr>
            <a:endParaRPr lang="en-US" sz="2600">
              <a:solidFill>
                <a:schemeClr val="bg1"/>
              </a:solidFill>
              <a:latin typeface="Times New Roman" pitchFamily="18" charset="0"/>
            </a:endParaRP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Flat Warts                (HPV 3,10)  </a:t>
            </a:r>
            <a:r>
              <a:rPr lang="en-US" sz="2600">
                <a:solidFill>
                  <a:srgbClr val="FFFF00"/>
                </a:solidFill>
                <a:latin typeface="Times New Roman" pitchFamily="18"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692150"/>
            <a:ext cx="5894388" cy="369888"/>
          </a:xfrm>
          <a:prstGeom prst="rect">
            <a:avLst/>
          </a:prstGeom>
          <a:noFill/>
          <a:ln w="9525">
            <a:noFill/>
            <a:miter lim="800000"/>
            <a:headEnd/>
            <a:tailEnd/>
          </a:ln>
        </p:spPr>
        <p:txBody>
          <a:bodyPr>
            <a:spAutoFit/>
          </a:bodyPr>
          <a:lstStyle/>
          <a:p>
            <a:pPr marL="342900" indent="-342900" algn="l" rtl="0">
              <a:spcBef>
                <a:spcPct val="20000"/>
              </a:spcBef>
              <a:buClr>
                <a:schemeClr val="bg1"/>
              </a:buClr>
            </a:pPr>
            <a:r>
              <a:rPr lang="en-US">
                <a:solidFill>
                  <a:srgbClr val="FF66FF"/>
                </a:solidFill>
                <a:latin typeface="Times New Roman" pitchFamily="18" charset="0"/>
              </a:rPr>
              <a:t>A-Common Warts(HPV 2,4),</a:t>
            </a:r>
          </a:p>
        </p:txBody>
      </p:sp>
      <p:pic>
        <p:nvPicPr>
          <p:cNvPr id="27651" name="Picture 4" descr="C:\Users\mona\Desktop\images 3.jpg"/>
          <p:cNvPicPr>
            <a:picLocks noChangeAspect="1" noChangeArrowheads="1"/>
          </p:cNvPicPr>
          <p:nvPr/>
        </p:nvPicPr>
        <p:blipFill>
          <a:blip r:embed="rId2"/>
          <a:srcRect/>
          <a:stretch>
            <a:fillRect/>
          </a:stretch>
        </p:blipFill>
        <p:spPr bwMode="auto">
          <a:xfrm>
            <a:off x="323850" y="1052513"/>
            <a:ext cx="2447925" cy="1871662"/>
          </a:xfrm>
          <a:prstGeom prst="rect">
            <a:avLst/>
          </a:prstGeom>
          <a:noFill/>
          <a:ln w="9525">
            <a:noFill/>
            <a:miter lim="800000"/>
            <a:headEnd/>
            <a:tailEnd/>
          </a:ln>
        </p:spPr>
      </p:pic>
      <p:pic>
        <p:nvPicPr>
          <p:cNvPr id="27652" name="Picture 2" descr="C:\Users\mona\Desktop\verruca vulgaris.jpg"/>
          <p:cNvPicPr>
            <a:picLocks noChangeAspect="1" noChangeArrowheads="1"/>
          </p:cNvPicPr>
          <p:nvPr/>
        </p:nvPicPr>
        <p:blipFill>
          <a:blip r:embed="rId3"/>
          <a:srcRect/>
          <a:stretch>
            <a:fillRect/>
          </a:stretch>
        </p:blipFill>
        <p:spPr bwMode="auto">
          <a:xfrm>
            <a:off x="2916238" y="1125538"/>
            <a:ext cx="2663825" cy="1727200"/>
          </a:xfrm>
          <a:prstGeom prst="rect">
            <a:avLst/>
          </a:prstGeom>
          <a:noFill/>
          <a:ln w="9525">
            <a:noFill/>
            <a:miter lim="800000"/>
            <a:headEnd/>
            <a:tailEnd/>
          </a:ln>
        </p:spPr>
      </p:pic>
      <p:pic>
        <p:nvPicPr>
          <p:cNvPr id="27653" name="Picture 7" descr="C:\Users\mona\Desktop\images (1).jpg"/>
          <p:cNvPicPr>
            <a:picLocks noChangeAspect="1" noChangeArrowheads="1"/>
          </p:cNvPicPr>
          <p:nvPr/>
        </p:nvPicPr>
        <p:blipFill>
          <a:blip r:embed="rId4"/>
          <a:srcRect/>
          <a:stretch>
            <a:fillRect/>
          </a:stretch>
        </p:blipFill>
        <p:spPr bwMode="auto">
          <a:xfrm>
            <a:off x="5651500" y="1268413"/>
            <a:ext cx="3492500" cy="1655762"/>
          </a:xfrm>
          <a:prstGeom prst="rect">
            <a:avLst/>
          </a:prstGeom>
          <a:noFill/>
          <a:ln w="9525">
            <a:noFill/>
            <a:miter lim="800000"/>
            <a:headEnd/>
            <a:tailEnd/>
          </a:ln>
        </p:spPr>
      </p:pic>
      <p:sp>
        <p:nvSpPr>
          <p:cNvPr id="27654" name="Rectangle 5"/>
          <p:cNvSpPr>
            <a:spLocks noChangeArrowheads="1"/>
          </p:cNvSpPr>
          <p:nvPr/>
        </p:nvSpPr>
        <p:spPr bwMode="auto">
          <a:xfrm>
            <a:off x="0" y="2924175"/>
            <a:ext cx="5938838" cy="369888"/>
          </a:xfrm>
          <a:prstGeom prst="rect">
            <a:avLst/>
          </a:prstGeom>
          <a:noFill/>
          <a:ln w="9525">
            <a:noFill/>
            <a:miter lim="800000"/>
            <a:headEnd/>
            <a:tailEnd/>
          </a:ln>
        </p:spPr>
        <p:txBody>
          <a:bodyPr>
            <a:spAutoFit/>
          </a:bodyPr>
          <a:lstStyle/>
          <a:p>
            <a:pPr marL="342900" indent="-342900" algn="l" rtl="0">
              <a:spcBef>
                <a:spcPct val="20000"/>
              </a:spcBef>
              <a:buClr>
                <a:schemeClr val="bg1"/>
              </a:buClr>
            </a:pPr>
            <a:r>
              <a:rPr lang="en-US">
                <a:solidFill>
                  <a:srgbClr val="FF66FF"/>
                </a:solidFill>
                <a:latin typeface="Times New Roman" pitchFamily="18" charset="0"/>
              </a:rPr>
              <a:t>B-Plantar Warts   (HPV1,2,4),</a:t>
            </a:r>
          </a:p>
        </p:txBody>
      </p:sp>
      <p:pic>
        <p:nvPicPr>
          <p:cNvPr id="27655" name="Picture 2" descr="C:\Users\mona\Desktop\images.jpg"/>
          <p:cNvPicPr>
            <a:picLocks noChangeAspect="1" noChangeArrowheads="1"/>
          </p:cNvPicPr>
          <p:nvPr/>
        </p:nvPicPr>
        <p:blipFill>
          <a:blip r:embed="rId5"/>
          <a:srcRect/>
          <a:stretch>
            <a:fillRect/>
          </a:stretch>
        </p:blipFill>
        <p:spPr bwMode="auto">
          <a:xfrm>
            <a:off x="0" y="3213100"/>
            <a:ext cx="2916238" cy="1223963"/>
          </a:xfrm>
          <a:prstGeom prst="rect">
            <a:avLst/>
          </a:prstGeom>
          <a:noFill/>
          <a:ln w="9525">
            <a:noFill/>
            <a:miter lim="800000"/>
            <a:headEnd/>
            <a:tailEnd/>
          </a:ln>
        </p:spPr>
      </p:pic>
      <p:pic>
        <p:nvPicPr>
          <p:cNvPr id="27656" name="Picture 5" descr="C:\Users\mona\Desktop\download (4).jpg"/>
          <p:cNvPicPr>
            <a:picLocks noChangeAspect="1" noChangeArrowheads="1"/>
          </p:cNvPicPr>
          <p:nvPr/>
        </p:nvPicPr>
        <p:blipFill>
          <a:blip r:embed="rId6"/>
          <a:srcRect/>
          <a:stretch>
            <a:fillRect/>
          </a:stretch>
        </p:blipFill>
        <p:spPr bwMode="auto">
          <a:xfrm>
            <a:off x="3203575" y="3141663"/>
            <a:ext cx="3024188" cy="1295400"/>
          </a:xfrm>
          <a:prstGeom prst="rect">
            <a:avLst/>
          </a:prstGeom>
          <a:noFill/>
          <a:ln w="9525">
            <a:noFill/>
            <a:miter lim="800000"/>
            <a:headEnd/>
            <a:tailEnd/>
          </a:ln>
        </p:spPr>
      </p:pic>
      <p:pic>
        <p:nvPicPr>
          <p:cNvPr id="27657" name="Picture 4" descr="C:\Users\mona\Desktop\download.jpg"/>
          <p:cNvPicPr>
            <a:picLocks noChangeAspect="1" noChangeArrowheads="1"/>
          </p:cNvPicPr>
          <p:nvPr/>
        </p:nvPicPr>
        <p:blipFill>
          <a:blip r:embed="rId7"/>
          <a:srcRect/>
          <a:stretch>
            <a:fillRect/>
          </a:stretch>
        </p:blipFill>
        <p:spPr bwMode="auto">
          <a:xfrm>
            <a:off x="6372225" y="3068638"/>
            <a:ext cx="2771775" cy="1368425"/>
          </a:xfrm>
          <a:prstGeom prst="rect">
            <a:avLst/>
          </a:prstGeom>
          <a:noFill/>
          <a:ln w="9525">
            <a:noFill/>
            <a:miter lim="800000"/>
            <a:headEnd/>
            <a:tailEnd/>
          </a:ln>
        </p:spPr>
      </p:pic>
      <p:sp>
        <p:nvSpPr>
          <p:cNvPr id="27658" name="Rectangle 12"/>
          <p:cNvSpPr>
            <a:spLocks noChangeArrowheads="1"/>
          </p:cNvSpPr>
          <p:nvPr/>
        </p:nvSpPr>
        <p:spPr bwMode="auto">
          <a:xfrm>
            <a:off x="0" y="4581525"/>
            <a:ext cx="5903913" cy="368300"/>
          </a:xfrm>
          <a:prstGeom prst="rect">
            <a:avLst/>
          </a:prstGeom>
          <a:noFill/>
          <a:ln w="9525">
            <a:noFill/>
            <a:miter lim="800000"/>
            <a:headEnd/>
            <a:tailEnd/>
          </a:ln>
        </p:spPr>
        <p:txBody>
          <a:bodyPr>
            <a:spAutoFit/>
          </a:bodyPr>
          <a:lstStyle/>
          <a:p>
            <a:pPr marL="342900" indent="-342900" algn="l" rtl="0">
              <a:spcBef>
                <a:spcPct val="20000"/>
              </a:spcBef>
              <a:buClr>
                <a:schemeClr val="bg1"/>
              </a:buClr>
            </a:pPr>
            <a:r>
              <a:rPr lang="en-US">
                <a:solidFill>
                  <a:srgbClr val="FF66FF"/>
                </a:solidFill>
                <a:latin typeface="Times New Roman" pitchFamily="18" charset="0"/>
              </a:rPr>
              <a:t>C-Flat Warts        (HPV 3,10)</a:t>
            </a:r>
          </a:p>
        </p:txBody>
      </p:sp>
      <p:pic>
        <p:nvPicPr>
          <p:cNvPr id="27659" name="Picture 2" descr="C:\Users\mona\Desktop\download (3).jpg"/>
          <p:cNvPicPr>
            <a:picLocks noChangeAspect="1" noChangeArrowheads="1"/>
          </p:cNvPicPr>
          <p:nvPr/>
        </p:nvPicPr>
        <p:blipFill>
          <a:blip r:embed="rId8"/>
          <a:srcRect/>
          <a:stretch>
            <a:fillRect/>
          </a:stretch>
        </p:blipFill>
        <p:spPr bwMode="auto">
          <a:xfrm>
            <a:off x="0" y="4941888"/>
            <a:ext cx="2627313" cy="1916112"/>
          </a:xfrm>
          <a:prstGeom prst="rect">
            <a:avLst/>
          </a:prstGeom>
          <a:noFill/>
          <a:ln w="9525">
            <a:noFill/>
            <a:miter lim="800000"/>
            <a:headEnd/>
            <a:tailEnd/>
          </a:ln>
        </p:spPr>
      </p:pic>
      <p:pic>
        <p:nvPicPr>
          <p:cNvPr id="27660" name="Picture 3" descr="C:\Users\mona\Desktop\images (1).jpg"/>
          <p:cNvPicPr>
            <a:picLocks noChangeAspect="1" noChangeArrowheads="1"/>
          </p:cNvPicPr>
          <p:nvPr/>
        </p:nvPicPr>
        <p:blipFill>
          <a:blip r:embed="rId9"/>
          <a:srcRect/>
          <a:stretch>
            <a:fillRect/>
          </a:stretch>
        </p:blipFill>
        <p:spPr bwMode="auto">
          <a:xfrm>
            <a:off x="2771775" y="5013325"/>
            <a:ext cx="3095625" cy="1844675"/>
          </a:xfrm>
          <a:prstGeom prst="rect">
            <a:avLst/>
          </a:prstGeom>
          <a:noFill/>
          <a:ln w="9525">
            <a:noFill/>
            <a:miter lim="800000"/>
            <a:headEnd/>
            <a:tailEnd/>
          </a:ln>
        </p:spPr>
      </p:pic>
      <p:pic>
        <p:nvPicPr>
          <p:cNvPr id="27661" name="Picture 4" descr="C:\Users\mona\Desktop\download (2).jpg"/>
          <p:cNvPicPr>
            <a:picLocks noChangeAspect="1" noChangeArrowheads="1"/>
          </p:cNvPicPr>
          <p:nvPr/>
        </p:nvPicPr>
        <p:blipFill>
          <a:blip r:embed="rId10"/>
          <a:srcRect/>
          <a:stretch>
            <a:fillRect/>
          </a:stretch>
        </p:blipFill>
        <p:spPr bwMode="auto">
          <a:xfrm>
            <a:off x="5940425" y="5084763"/>
            <a:ext cx="3203575" cy="1773237"/>
          </a:xfrm>
          <a:prstGeom prst="rect">
            <a:avLst/>
          </a:prstGeom>
          <a:noFill/>
          <a:ln w="9525">
            <a:noFill/>
            <a:miter lim="800000"/>
            <a:headEnd/>
            <a:tailEnd/>
          </a:ln>
        </p:spPr>
      </p:pic>
      <p:sp>
        <p:nvSpPr>
          <p:cNvPr id="27662" name="Rectangle 16"/>
          <p:cNvSpPr>
            <a:spLocks noChangeArrowheads="1"/>
          </p:cNvSpPr>
          <p:nvPr/>
        </p:nvSpPr>
        <p:spPr bwMode="auto">
          <a:xfrm>
            <a:off x="3486150" y="3244850"/>
            <a:ext cx="184150" cy="368300"/>
          </a:xfrm>
          <a:prstGeom prst="rect">
            <a:avLst/>
          </a:prstGeom>
          <a:noFill/>
          <a:ln w="9525">
            <a:noFill/>
            <a:miter lim="800000"/>
            <a:headEnd/>
            <a:tailEnd/>
          </a:ln>
        </p:spPr>
        <p:txBody>
          <a:bodyPr wrap="none">
            <a:spAutoFit/>
          </a:bodyPr>
          <a:lstStyle/>
          <a:p>
            <a:pPr marL="342900" indent="-342900" algn="l" rtl="0">
              <a:spcBef>
                <a:spcPct val="20000"/>
              </a:spcBef>
              <a:buClr>
                <a:schemeClr val="bg1"/>
              </a:buClr>
            </a:pPr>
            <a:endParaRPr lang="en-US" b="1" u="sng">
              <a:solidFill>
                <a:srgbClr val="FF66FF"/>
              </a:solidFill>
              <a:latin typeface="Times New Roman" pitchFamily="18" charset="0"/>
            </a:endParaRPr>
          </a:p>
        </p:txBody>
      </p:sp>
      <p:sp>
        <p:nvSpPr>
          <p:cNvPr id="27663" name="Rectangle 17"/>
          <p:cNvSpPr>
            <a:spLocks noChangeArrowheads="1"/>
          </p:cNvSpPr>
          <p:nvPr/>
        </p:nvSpPr>
        <p:spPr bwMode="auto">
          <a:xfrm>
            <a:off x="468313" y="0"/>
            <a:ext cx="7704137" cy="584200"/>
          </a:xfrm>
          <a:prstGeom prst="rect">
            <a:avLst/>
          </a:prstGeom>
          <a:noFill/>
          <a:ln w="9525">
            <a:noFill/>
            <a:miter lim="800000"/>
            <a:headEnd/>
            <a:tailEnd/>
          </a:ln>
        </p:spPr>
        <p:txBody>
          <a:bodyPr>
            <a:spAutoFit/>
          </a:bodyPr>
          <a:lstStyle/>
          <a:p>
            <a:pPr marL="342900" indent="-342900" algn="l" rtl="0">
              <a:spcBef>
                <a:spcPct val="20000"/>
              </a:spcBef>
              <a:buClr>
                <a:schemeClr val="bg1"/>
              </a:buClr>
            </a:pPr>
            <a:r>
              <a:rPr lang="en-US" sz="3200" b="1" u="sng">
                <a:solidFill>
                  <a:srgbClr val="FF66FF"/>
                </a:solidFill>
                <a:latin typeface="Times New Roman" pitchFamily="18" charset="0"/>
              </a:rPr>
              <a:t>1- Cutaneous warts: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rtl="0"/>
            <a:r>
              <a:rPr lang="en-CA" smtClean="0">
                <a:solidFill>
                  <a:srgbClr val="FFFF00"/>
                </a:solidFill>
              </a:rPr>
              <a:t>Diagnosis of cutaneous warts</a:t>
            </a:r>
            <a:endParaRPr lang="en-US" smtClean="0">
              <a:solidFill>
                <a:srgbClr val="FFFF00"/>
              </a:solidFill>
            </a:endParaRPr>
          </a:p>
        </p:txBody>
      </p:sp>
      <p:sp>
        <p:nvSpPr>
          <p:cNvPr id="28675" name="Content Placeholder 2"/>
          <p:cNvSpPr>
            <a:spLocks noGrp="1"/>
          </p:cNvSpPr>
          <p:nvPr>
            <p:ph idx="1"/>
          </p:nvPr>
        </p:nvSpPr>
        <p:spPr/>
        <p:txBody>
          <a:bodyPr/>
          <a:lstStyle/>
          <a:p>
            <a:pPr algn="l" rtl="0"/>
            <a:r>
              <a:rPr lang="en-CA" smtClean="0">
                <a:solidFill>
                  <a:srgbClr val="FFFF00"/>
                </a:solidFill>
              </a:rPr>
              <a:t>Routine laboratory diagnosis is not available for cutaneous warts and diagnosis is on basis of clinical history and appearance of the lesions on examination.</a:t>
            </a:r>
          </a:p>
          <a:p>
            <a:pPr algn="l" rtl="0"/>
            <a:r>
              <a:rPr lang="en-CA" smtClean="0">
                <a:solidFill>
                  <a:srgbClr val="FFFF00"/>
                </a:solidFill>
              </a:rPr>
              <a:t>HPV can be detected from lesion biopsy by one of DNA hybridaization  techniques e.g. Southern blot, PCR, and hybridaization in situ.</a:t>
            </a:r>
          </a:p>
          <a:p>
            <a:pPr algn="l" rtl="0">
              <a:buFontTx/>
              <a:buNone/>
            </a:pPr>
            <a:endParaRPr lang="en-CA" smtClean="0">
              <a:solidFill>
                <a:srgbClr val="FFFF00"/>
              </a:solidFill>
            </a:endParaRPr>
          </a:p>
          <a:p>
            <a:pPr algn="l" rtl="0"/>
            <a:endParaRPr lang="en-CA" smtClean="0">
              <a:solidFill>
                <a:srgbClr val="FFFF00"/>
              </a:solidFill>
            </a:endParaRPr>
          </a:p>
          <a:p>
            <a:pPr algn="l" rtl="0"/>
            <a:endParaRPr lang="en-CA" smtClean="0">
              <a:solidFill>
                <a:srgbClr val="FFFF00"/>
              </a:solidFill>
            </a:endParaRPr>
          </a:p>
          <a:p>
            <a:pPr algn="l" rtl="0"/>
            <a:endParaRPr lang="en-US" smtClean="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9"/>
          <p:cNvSpPr txBox="1">
            <a:spLocks noChangeArrowheads="1"/>
          </p:cNvSpPr>
          <p:nvPr/>
        </p:nvSpPr>
        <p:spPr bwMode="auto">
          <a:xfrm>
            <a:off x="762000" y="152400"/>
            <a:ext cx="7543800" cy="769938"/>
          </a:xfrm>
          <a:prstGeom prst="rect">
            <a:avLst/>
          </a:prstGeom>
          <a:noFill/>
          <a:ln w="9525">
            <a:noFill/>
            <a:miter lim="800000"/>
            <a:headEnd/>
            <a:tailEnd/>
          </a:ln>
        </p:spPr>
        <p:txBody>
          <a:bodyPr>
            <a:spAutoFit/>
          </a:bodyPr>
          <a:lstStyle/>
          <a:p>
            <a:pPr algn="ctr" rtl="0">
              <a:spcBef>
                <a:spcPct val="50000"/>
              </a:spcBef>
            </a:pPr>
            <a:r>
              <a:rPr lang="en-US" sz="4400">
                <a:solidFill>
                  <a:srgbClr val="FFFF00"/>
                </a:solidFill>
                <a:latin typeface="Times New Roman" pitchFamily="18" charset="0"/>
                <a:cs typeface="Times New Roman" pitchFamily="18" charset="0"/>
              </a:rPr>
              <a:t>HPV treatment </a:t>
            </a:r>
          </a:p>
        </p:txBody>
      </p:sp>
      <p:sp>
        <p:nvSpPr>
          <p:cNvPr id="29699" name="Rectangle 3"/>
          <p:cNvSpPr txBox="1">
            <a:spLocks noChangeArrowheads="1"/>
          </p:cNvSpPr>
          <p:nvPr/>
        </p:nvSpPr>
        <p:spPr bwMode="auto">
          <a:xfrm>
            <a:off x="323850" y="1295400"/>
            <a:ext cx="7067550" cy="5292725"/>
          </a:xfrm>
          <a:prstGeom prst="rect">
            <a:avLst/>
          </a:prstGeom>
          <a:noFill/>
          <a:ln w="9525">
            <a:noFill/>
            <a:miter lim="800000"/>
            <a:headEnd/>
            <a:tailEnd/>
          </a:ln>
        </p:spPr>
        <p:txBody>
          <a:bodyPr/>
          <a:lstStyle/>
          <a:p>
            <a:pPr marL="342900" indent="-342900" algn="l" rtl="0">
              <a:lnSpc>
                <a:spcPct val="90000"/>
              </a:lnSpc>
              <a:spcBef>
                <a:spcPct val="20000"/>
              </a:spcBef>
              <a:buClr>
                <a:schemeClr val="bg1"/>
              </a:buClr>
            </a:pPr>
            <a:r>
              <a:rPr lang="en-US" sz="2600">
                <a:solidFill>
                  <a:schemeClr val="bg1"/>
                </a:solidFill>
                <a:latin typeface="Times New Roman" pitchFamily="18" charset="0"/>
              </a:rPr>
              <a:t>1- Cryotherapy:</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freezing warts by liquid nitrogen</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suitable for small external warts</a:t>
            </a:r>
          </a:p>
          <a:p>
            <a:pPr marL="342900" indent="-342900" algn="l" rtl="0">
              <a:lnSpc>
                <a:spcPct val="90000"/>
              </a:lnSpc>
              <a:spcBef>
                <a:spcPct val="20000"/>
              </a:spcBef>
              <a:buClr>
                <a:schemeClr val="bg1"/>
              </a:buClr>
            </a:pPr>
            <a:r>
              <a:rPr lang="en-US" sz="2600">
                <a:solidFill>
                  <a:schemeClr val="bg1"/>
                </a:solidFill>
                <a:latin typeface="Times New Roman" pitchFamily="18" charset="0"/>
              </a:rPr>
              <a:t>2- Elctrocautery treatment:</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destroying warts by an electric current</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suitable for small warts </a:t>
            </a:r>
          </a:p>
          <a:p>
            <a:pPr marL="342900" indent="-342900" algn="l" rtl="0">
              <a:lnSpc>
                <a:spcPct val="90000"/>
              </a:lnSpc>
              <a:spcBef>
                <a:spcPct val="20000"/>
              </a:spcBef>
              <a:buClr>
                <a:schemeClr val="bg1"/>
              </a:buClr>
            </a:pPr>
            <a:r>
              <a:rPr lang="en-US" sz="2600">
                <a:solidFill>
                  <a:schemeClr val="bg1"/>
                </a:solidFill>
                <a:latin typeface="Times New Roman" pitchFamily="18" charset="0"/>
              </a:rPr>
              <a:t>3- Laser therapy:</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destroying warts by a focused light beam</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suitable for small and large warts</a:t>
            </a:r>
          </a:p>
          <a:p>
            <a:pPr marL="342900" indent="-342900" algn="l" rtl="0">
              <a:lnSpc>
                <a:spcPct val="90000"/>
              </a:lnSpc>
              <a:spcBef>
                <a:spcPct val="20000"/>
              </a:spcBef>
              <a:buClr>
                <a:schemeClr val="bg1"/>
              </a:buClr>
            </a:pPr>
            <a:r>
              <a:rPr lang="en-US" sz="2600">
                <a:solidFill>
                  <a:schemeClr val="bg1"/>
                </a:solidFill>
                <a:latin typeface="Times New Roman" pitchFamily="18" charset="0"/>
              </a:rPr>
              <a:t>4- Surgical excision:</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removing warts by surgical tools</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suitable for all warts </a:t>
            </a:r>
          </a:p>
          <a:p>
            <a:pPr marL="342900" indent="-342900" algn="l" rtl="0">
              <a:lnSpc>
                <a:spcPct val="90000"/>
              </a:lnSpc>
              <a:spcBef>
                <a:spcPct val="20000"/>
              </a:spcBef>
              <a:buClr>
                <a:schemeClr val="bg1"/>
              </a:buClr>
            </a:pPr>
            <a:endParaRPr lang="en-US" sz="2600">
              <a:solidFill>
                <a:schemeClr val="bg1"/>
              </a:solidFill>
              <a:latin typeface="Times New Roman" pitchFamily="18" charset="0"/>
            </a:endParaRPr>
          </a:p>
        </p:txBody>
      </p:sp>
      <p:pic>
        <p:nvPicPr>
          <p:cNvPr id="29700" name="Picture 3" descr="LiquidNitrogen.jpg"/>
          <p:cNvPicPr>
            <a:picLocks noChangeAspect="1"/>
          </p:cNvPicPr>
          <p:nvPr/>
        </p:nvPicPr>
        <p:blipFill>
          <a:blip r:embed="rId3"/>
          <a:srcRect/>
          <a:stretch>
            <a:fillRect/>
          </a:stretch>
        </p:blipFill>
        <p:spPr bwMode="auto">
          <a:xfrm>
            <a:off x="7524750" y="1292225"/>
            <a:ext cx="1481138" cy="1349375"/>
          </a:xfrm>
          <a:prstGeom prst="rect">
            <a:avLst/>
          </a:prstGeom>
          <a:noFill/>
          <a:ln w="9525">
            <a:noFill/>
            <a:miter lim="800000"/>
            <a:headEnd/>
            <a:tailEnd/>
          </a:ln>
        </p:spPr>
      </p:pic>
      <p:pic>
        <p:nvPicPr>
          <p:cNvPr id="29701" name="Picture 4" descr="Electrocautery.jpg"/>
          <p:cNvPicPr>
            <a:picLocks noChangeAspect="1"/>
          </p:cNvPicPr>
          <p:nvPr/>
        </p:nvPicPr>
        <p:blipFill>
          <a:blip r:embed="rId4"/>
          <a:srcRect/>
          <a:stretch>
            <a:fillRect/>
          </a:stretch>
        </p:blipFill>
        <p:spPr bwMode="auto">
          <a:xfrm>
            <a:off x="7524750" y="2732088"/>
            <a:ext cx="1511300" cy="1368425"/>
          </a:xfrm>
          <a:prstGeom prst="rect">
            <a:avLst/>
          </a:prstGeom>
          <a:noFill/>
          <a:ln w="9525">
            <a:noFill/>
            <a:miter lim="800000"/>
            <a:headEnd/>
            <a:tailEnd/>
          </a:ln>
        </p:spPr>
      </p:pic>
      <p:pic>
        <p:nvPicPr>
          <p:cNvPr id="29702" name="Picture 5" descr="Laser-Treatment.jpg"/>
          <p:cNvPicPr>
            <a:picLocks noChangeAspect="1"/>
          </p:cNvPicPr>
          <p:nvPr/>
        </p:nvPicPr>
        <p:blipFill>
          <a:blip r:embed="rId5"/>
          <a:srcRect/>
          <a:stretch>
            <a:fillRect/>
          </a:stretch>
        </p:blipFill>
        <p:spPr bwMode="auto">
          <a:xfrm>
            <a:off x="7524750" y="4173538"/>
            <a:ext cx="1511300" cy="141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519113" y="228600"/>
            <a:ext cx="8229600" cy="1143000"/>
          </a:xfrm>
          <a:prstGeom prst="rect">
            <a:avLst/>
          </a:prstGeom>
          <a:noFill/>
          <a:ln w="9525">
            <a:noFill/>
            <a:miter lim="800000"/>
            <a:headEnd/>
            <a:tailEnd/>
          </a:ln>
        </p:spPr>
        <p:txBody>
          <a:bodyPr anchor="ctr"/>
          <a:lstStyle/>
          <a:p>
            <a:pPr algn="l" rtl="0"/>
            <a:r>
              <a:rPr lang="en-US" sz="4400">
                <a:solidFill>
                  <a:srgbClr val="FFFF00"/>
                </a:solidFill>
                <a:latin typeface="Times New Roman" pitchFamily="18" charset="0"/>
                <a:cs typeface="Times New Roman" pitchFamily="18" charset="0"/>
              </a:rPr>
              <a:t>Continued..</a:t>
            </a:r>
          </a:p>
        </p:txBody>
      </p:sp>
      <p:sp>
        <p:nvSpPr>
          <p:cNvPr id="30723" name="Rectangle 3"/>
          <p:cNvSpPr txBox="1">
            <a:spLocks noChangeArrowheads="1"/>
          </p:cNvSpPr>
          <p:nvPr/>
        </p:nvSpPr>
        <p:spPr bwMode="auto">
          <a:xfrm>
            <a:off x="476250" y="1052513"/>
            <a:ext cx="7767638" cy="5535612"/>
          </a:xfrm>
          <a:prstGeom prst="rect">
            <a:avLst/>
          </a:prstGeom>
          <a:noFill/>
          <a:ln w="9525">
            <a:noFill/>
            <a:miter lim="800000"/>
            <a:headEnd/>
            <a:tailEnd/>
          </a:ln>
        </p:spPr>
        <p:txBody>
          <a:bodyPr/>
          <a:lstStyle/>
          <a:p>
            <a:pPr marL="342900" indent="-342900" algn="l" rtl="0">
              <a:lnSpc>
                <a:spcPct val="90000"/>
              </a:lnSpc>
              <a:spcBef>
                <a:spcPct val="20000"/>
              </a:spcBef>
              <a:buClr>
                <a:schemeClr val="bg1"/>
              </a:buClr>
            </a:pPr>
            <a:r>
              <a:rPr lang="en-US" sz="2400">
                <a:solidFill>
                  <a:schemeClr val="bg1"/>
                </a:solidFill>
                <a:latin typeface="Times New Roman" pitchFamily="18" charset="0"/>
              </a:rPr>
              <a:t>4- Topical treatment:</a:t>
            </a:r>
          </a:p>
          <a:p>
            <a:pPr marL="800100" lvl="1" indent="-342900" algn="l" rtl="0">
              <a:lnSpc>
                <a:spcPct val="90000"/>
              </a:lnSpc>
              <a:spcBef>
                <a:spcPct val="20000"/>
              </a:spcBef>
              <a:buClr>
                <a:schemeClr val="bg1"/>
              </a:buClr>
              <a:buFont typeface="Arial" charset="0"/>
              <a:buChar char="•"/>
            </a:pPr>
            <a:r>
              <a:rPr lang="en-US" sz="2400">
                <a:solidFill>
                  <a:schemeClr val="bg1"/>
                </a:solidFill>
                <a:latin typeface="Times New Roman" pitchFamily="18" charset="0"/>
              </a:rPr>
              <a:t>Applied directly on external warts.</a:t>
            </a:r>
          </a:p>
          <a:p>
            <a:pPr marL="800100" lvl="1" indent="-342900" algn="l" rtl="0">
              <a:lnSpc>
                <a:spcPct val="90000"/>
              </a:lnSpc>
              <a:spcBef>
                <a:spcPct val="20000"/>
              </a:spcBef>
              <a:buClr>
                <a:schemeClr val="bg1"/>
              </a:buClr>
              <a:buFont typeface="Arial" charset="0"/>
              <a:buChar char="•"/>
            </a:pPr>
            <a:r>
              <a:rPr lang="en-US" sz="2400">
                <a:solidFill>
                  <a:schemeClr val="bg1"/>
                </a:solidFill>
                <a:latin typeface="Times New Roman" pitchFamily="18" charset="0"/>
              </a:rPr>
              <a:t>Used for several weeks.</a:t>
            </a:r>
          </a:p>
          <a:p>
            <a:pPr marL="800100" lvl="1" indent="-342900" algn="l" rtl="0">
              <a:lnSpc>
                <a:spcPct val="90000"/>
              </a:lnSpc>
              <a:spcBef>
                <a:spcPct val="20000"/>
              </a:spcBef>
              <a:buClr>
                <a:schemeClr val="bg1"/>
              </a:buClr>
              <a:buFont typeface="Arial" charset="0"/>
              <a:buChar char="•"/>
            </a:pPr>
            <a:r>
              <a:rPr lang="en-US" sz="2400">
                <a:solidFill>
                  <a:schemeClr val="bg1"/>
                </a:solidFill>
                <a:latin typeface="Times New Roman" pitchFamily="18" charset="0"/>
                <a:cs typeface="Times New Roman" pitchFamily="18" charset="0"/>
              </a:rPr>
              <a:t>Examples: Salicylic acid, Imiquimod &amp; Podofilox.</a:t>
            </a:r>
          </a:p>
          <a:p>
            <a:pPr marL="800100" lvl="1" indent="-342900" algn="l" rtl="0">
              <a:lnSpc>
                <a:spcPct val="90000"/>
              </a:lnSpc>
              <a:spcBef>
                <a:spcPct val="20000"/>
              </a:spcBef>
              <a:buClr>
                <a:schemeClr val="bg1"/>
              </a:buClr>
              <a:buFont typeface="Arial" charset="0"/>
              <a:buChar char="•"/>
            </a:pPr>
            <a:r>
              <a:rPr lang="en-US" sz="2400">
                <a:solidFill>
                  <a:schemeClr val="bg1"/>
                </a:solidFill>
                <a:latin typeface="Times New Roman" pitchFamily="18" charset="0"/>
                <a:cs typeface="Times New Roman" pitchFamily="18" charset="0"/>
              </a:rPr>
              <a:t>Podophyllin is applied by a doctor and contraindicated in pregnancy.</a:t>
            </a:r>
          </a:p>
          <a:p>
            <a:pPr marL="800100" lvl="1" indent="-342900" algn="l" rtl="0">
              <a:lnSpc>
                <a:spcPct val="90000"/>
              </a:lnSpc>
              <a:spcBef>
                <a:spcPct val="20000"/>
              </a:spcBef>
              <a:buClr>
                <a:schemeClr val="bg1"/>
              </a:buClr>
              <a:buFont typeface="Arial" charset="0"/>
              <a:buChar char="•"/>
            </a:pPr>
            <a:r>
              <a:rPr lang="en-US" sz="2400">
                <a:solidFill>
                  <a:schemeClr val="bg1"/>
                </a:solidFill>
                <a:latin typeface="Times New Roman" pitchFamily="18" charset="0"/>
              </a:rPr>
              <a:t>Trichloroacitic acid (T.C.A) safe in pregnancy.</a:t>
            </a:r>
            <a:endParaRPr lang="en-US" sz="2400">
              <a:solidFill>
                <a:schemeClr val="bg1"/>
              </a:solidFill>
              <a:latin typeface="Times New Roman" pitchFamily="18" charset="0"/>
              <a:cs typeface="Times New Roman" pitchFamily="18" charset="0"/>
            </a:endParaRPr>
          </a:p>
          <a:p>
            <a:pPr marL="342900" indent="-342900" algn="l" rtl="0">
              <a:lnSpc>
                <a:spcPct val="90000"/>
              </a:lnSpc>
              <a:spcBef>
                <a:spcPct val="20000"/>
              </a:spcBef>
              <a:buClr>
                <a:schemeClr val="bg1"/>
              </a:buClr>
            </a:pPr>
            <a:r>
              <a:rPr lang="en-US" sz="2400"/>
              <a:t> </a:t>
            </a:r>
            <a:r>
              <a:rPr lang="en-US" sz="2400">
                <a:solidFill>
                  <a:schemeClr val="bg1"/>
                </a:solidFill>
                <a:latin typeface="Times New Roman" pitchFamily="18" charset="0"/>
              </a:rPr>
              <a:t> </a:t>
            </a:r>
          </a:p>
          <a:p>
            <a:pPr marL="342900" indent="-342900" algn="l" rtl="0">
              <a:lnSpc>
                <a:spcPct val="90000"/>
              </a:lnSpc>
              <a:spcBef>
                <a:spcPct val="20000"/>
              </a:spcBef>
              <a:buClr>
                <a:schemeClr val="bg1"/>
              </a:buClr>
            </a:pPr>
            <a:r>
              <a:rPr lang="en-US" sz="2400">
                <a:solidFill>
                  <a:schemeClr val="bg1"/>
                </a:solidFill>
                <a:latin typeface="Times New Roman" pitchFamily="18" charset="0"/>
              </a:rPr>
              <a:t>5- Injection:</a:t>
            </a:r>
          </a:p>
          <a:p>
            <a:pPr marL="800100" lvl="1" indent="-342900" algn="l" rtl="0">
              <a:lnSpc>
                <a:spcPct val="90000"/>
              </a:lnSpc>
              <a:spcBef>
                <a:spcPct val="20000"/>
              </a:spcBef>
              <a:buClr>
                <a:schemeClr val="bg1"/>
              </a:buClr>
              <a:buFont typeface="Arial" charset="0"/>
              <a:buChar char="•"/>
            </a:pPr>
            <a:r>
              <a:rPr lang="en-US" sz="2400">
                <a:solidFill>
                  <a:schemeClr val="bg1"/>
                </a:solidFill>
                <a:latin typeface="Times New Roman" pitchFamily="18" charset="0"/>
              </a:rPr>
              <a:t>Interferon alpha, 5-flurouracil epinephrine gel.</a:t>
            </a:r>
          </a:p>
          <a:p>
            <a:pPr marL="800100" lvl="1" indent="-342900" algn="l" rtl="0">
              <a:lnSpc>
                <a:spcPct val="90000"/>
              </a:lnSpc>
              <a:spcBef>
                <a:spcPct val="20000"/>
              </a:spcBef>
              <a:buClr>
                <a:schemeClr val="bg1"/>
              </a:buClr>
              <a:buFont typeface="Arial" charset="0"/>
              <a:buChar char="•"/>
            </a:pPr>
            <a:r>
              <a:rPr lang="en-US" sz="2400">
                <a:solidFill>
                  <a:schemeClr val="bg1"/>
                </a:solidFill>
                <a:latin typeface="Times New Roman" pitchFamily="18" charset="0"/>
              </a:rPr>
              <a:t>Could be taken for several weeks (8-12).</a:t>
            </a:r>
          </a:p>
          <a:p>
            <a:pPr marL="342900" indent="-342900" algn="l" rtl="0">
              <a:lnSpc>
                <a:spcPct val="90000"/>
              </a:lnSpc>
              <a:spcBef>
                <a:spcPct val="20000"/>
              </a:spcBef>
              <a:buClr>
                <a:schemeClr val="bg1"/>
              </a:buClr>
            </a:pPr>
            <a:endParaRPr lang="en-US" sz="2400">
              <a:solidFill>
                <a:schemeClr val="bg1"/>
              </a:solidFill>
              <a:latin typeface="Times New Roman" pitchFamily="18" charset="0"/>
            </a:endParaRPr>
          </a:p>
          <a:p>
            <a:pPr marL="342900" indent="-342900" algn="l" rtl="0">
              <a:lnSpc>
                <a:spcPct val="90000"/>
              </a:lnSpc>
              <a:spcBef>
                <a:spcPct val="20000"/>
              </a:spcBef>
              <a:buClr>
                <a:schemeClr val="bg1"/>
              </a:buClr>
            </a:pPr>
            <a:r>
              <a:rPr lang="en-US" sz="2400">
                <a:solidFill>
                  <a:schemeClr val="bg1"/>
                </a:solidFill>
                <a:latin typeface="Times New Roman" pitchFamily="18" charset="0"/>
              </a:rPr>
              <a:t> </a:t>
            </a:r>
          </a:p>
          <a:p>
            <a:pPr marL="342900" indent="-342900" algn="l" rtl="0">
              <a:lnSpc>
                <a:spcPct val="90000"/>
              </a:lnSpc>
              <a:spcBef>
                <a:spcPct val="20000"/>
              </a:spcBef>
              <a:buClr>
                <a:schemeClr val="bg1"/>
              </a:buClr>
            </a:pPr>
            <a:r>
              <a:rPr lang="en-US" sz="2600">
                <a:solidFill>
                  <a:schemeClr val="bg1"/>
                </a:solidFill>
                <a:latin typeface="Times New Roman" pitchFamily="18" charset="0"/>
              </a:rPr>
              <a:t>	</a:t>
            </a:r>
          </a:p>
        </p:txBody>
      </p:sp>
      <p:pic>
        <p:nvPicPr>
          <p:cNvPr id="30724" name="Picture 2" descr="C:\Users\mona\Desktop\download.jpg"/>
          <p:cNvPicPr>
            <a:picLocks noChangeAspect="1" noChangeArrowheads="1"/>
          </p:cNvPicPr>
          <p:nvPr/>
        </p:nvPicPr>
        <p:blipFill>
          <a:blip r:embed="rId2"/>
          <a:srcRect/>
          <a:stretch>
            <a:fillRect/>
          </a:stretch>
        </p:blipFill>
        <p:spPr bwMode="auto">
          <a:xfrm>
            <a:off x="9540875" y="4941888"/>
            <a:ext cx="1847850" cy="1628775"/>
          </a:xfrm>
          <a:prstGeom prst="rect">
            <a:avLst/>
          </a:prstGeom>
          <a:noFill/>
          <a:ln w="9525">
            <a:noFill/>
            <a:miter lim="800000"/>
            <a:headEnd/>
            <a:tailEnd/>
          </a:ln>
        </p:spPr>
      </p:pic>
      <p:pic>
        <p:nvPicPr>
          <p:cNvPr id="30725" name="Picture 3" descr="C:\Users\mona\Desktop\download (1).jpg"/>
          <p:cNvPicPr>
            <a:picLocks noChangeAspect="1" noChangeArrowheads="1"/>
          </p:cNvPicPr>
          <p:nvPr/>
        </p:nvPicPr>
        <p:blipFill>
          <a:blip r:embed="rId3"/>
          <a:srcRect/>
          <a:stretch>
            <a:fillRect/>
          </a:stretch>
        </p:blipFill>
        <p:spPr bwMode="auto">
          <a:xfrm>
            <a:off x="9324975" y="3068638"/>
            <a:ext cx="2286000" cy="134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682625" y="381000"/>
            <a:ext cx="7993063" cy="641350"/>
          </a:xfrm>
          <a:prstGeom prst="rect">
            <a:avLst/>
          </a:prstGeom>
          <a:noFill/>
          <a:ln w="9525">
            <a:noFill/>
            <a:miter lim="800000"/>
            <a:headEnd/>
            <a:tailEnd/>
          </a:ln>
        </p:spPr>
        <p:txBody>
          <a:bodyPr>
            <a:spAutoFit/>
          </a:bodyPr>
          <a:lstStyle/>
          <a:p>
            <a:pPr algn="ctr"/>
            <a:r>
              <a:rPr lang="en-US" sz="3600">
                <a:solidFill>
                  <a:srgbClr val="FFFF00"/>
                </a:solidFill>
                <a:latin typeface="Times New Roman" pitchFamily="18" charset="0"/>
                <a:cs typeface="Times New Roman" pitchFamily="18" charset="0"/>
              </a:rPr>
              <a:t>Genital herpes </a:t>
            </a:r>
          </a:p>
        </p:txBody>
      </p:sp>
      <p:sp>
        <p:nvSpPr>
          <p:cNvPr id="4099" name="Rectangle 4"/>
          <p:cNvSpPr>
            <a:spLocks noChangeArrowheads="1"/>
          </p:cNvSpPr>
          <p:nvPr/>
        </p:nvSpPr>
        <p:spPr bwMode="auto">
          <a:xfrm>
            <a:off x="304800" y="1196975"/>
            <a:ext cx="8686800" cy="5472113"/>
          </a:xfrm>
          <a:prstGeom prst="rect">
            <a:avLst/>
          </a:prstGeom>
          <a:noFill/>
          <a:ln w="9525">
            <a:noFill/>
            <a:miter lim="800000"/>
            <a:headEnd/>
            <a:tailEnd/>
          </a:ln>
        </p:spPr>
        <p:txBody>
          <a:bodyPr/>
          <a:lstStyle/>
          <a:p>
            <a:pPr marL="342900" indent="-342900" algn="l" rtl="0">
              <a:spcBef>
                <a:spcPct val="20000"/>
              </a:spcBef>
            </a:pPr>
            <a:r>
              <a:rPr lang="en-US" sz="2600">
                <a:solidFill>
                  <a:srgbClr val="FFFF00"/>
                </a:solidFill>
                <a:latin typeface="Times New Roman" pitchFamily="18" charset="0"/>
                <a:cs typeface="Times New Roman" pitchFamily="18" charset="0"/>
              </a:rPr>
              <a:t>Etiology:</a:t>
            </a:r>
          </a:p>
          <a:p>
            <a:pPr marL="342900" indent="-342900" algn="l" rtl="0">
              <a:spcBef>
                <a:spcPct val="20000"/>
              </a:spcBef>
              <a:buFont typeface="Arial" charset="0"/>
              <a:buChar char="•"/>
            </a:pPr>
            <a:r>
              <a:rPr lang="en-US" sz="2600">
                <a:solidFill>
                  <a:schemeClr val="bg1"/>
                </a:solidFill>
                <a:latin typeface="Times New Roman" pitchFamily="18" charset="0"/>
                <a:cs typeface="Times New Roman" pitchFamily="18" charset="0"/>
              </a:rPr>
              <a:t>There are two species of herpes virus capable of causing genial herpes:                                                                     </a:t>
            </a:r>
            <a:r>
              <a:rPr lang="en-US" sz="3600" b="1">
                <a:solidFill>
                  <a:srgbClr val="FF66FF"/>
                </a:solidFill>
                <a:latin typeface="Times New Roman" pitchFamily="18" charset="0"/>
                <a:cs typeface="Times New Roman" pitchFamily="18" charset="0"/>
              </a:rPr>
              <a:t>Herpes simplex virus type 2 (HSV-2)              </a:t>
            </a:r>
            <a:r>
              <a:rPr lang="en-US" sz="4000" b="1">
                <a:solidFill>
                  <a:srgbClr val="FF66FF"/>
                </a:solidFill>
                <a:latin typeface="Times New Roman" pitchFamily="18" charset="0"/>
                <a:cs typeface="Times New Roman" pitchFamily="18" charset="0"/>
              </a:rPr>
              <a:t>        </a:t>
            </a:r>
            <a:r>
              <a:rPr lang="en-US" sz="2600">
                <a:solidFill>
                  <a:schemeClr val="bg1"/>
                </a:solidFill>
                <a:latin typeface="Times New Roman" pitchFamily="18" charset="0"/>
                <a:cs typeface="Times New Roman" pitchFamily="18" charset="0"/>
              </a:rPr>
              <a:t>and </a:t>
            </a:r>
            <a:r>
              <a:rPr lang="en-US" sz="2800" b="1">
                <a:solidFill>
                  <a:srgbClr val="FFFF00"/>
                </a:solidFill>
                <a:latin typeface="Times New Roman" pitchFamily="18" charset="0"/>
                <a:cs typeface="Times New Roman" pitchFamily="18" charset="0"/>
              </a:rPr>
              <a:t>Herpes simplex virus type 1 (HSV-1).</a:t>
            </a:r>
          </a:p>
          <a:p>
            <a:pPr marL="342900" indent="-342900" algn="l" rtl="0">
              <a:spcBef>
                <a:spcPct val="20000"/>
              </a:spcBef>
              <a:buFont typeface="Arial" charset="0"/>
              <a:buChar char="•"/>
            </a:pPr>
            <a:endParaRPr lang="en-US" sz="2600">
              <a:solidFill>
                <a:schemeClr val="bg1"/>
              </a:solidFill>
              <a:latin typeface="Times New Roman" pitchFamily="18" charset="0"/>
              <a:cs typeface="Times New Roman" pitchFamily="18" charset="0"/>
            </a:endParaRPr>
          </a:p>
          <a:p>
            <a:pPr marL="342900" indent="-342900" algn="l" rtl="0">
              <a:spcBef>
                <a:spcPct val="20000"/>
              </a:spcBef>
              <a:buFont typeface="Arial" charset="0"/>
              <a:buChar char="•"/>
            </a:pPr>
            <a:r>
              <a:rPr lang="en-US" sz="3600" b="1">
                <a:solidFill>
                  <a:srgbClr val="FF66FF"/>
                </a:solidFill>
                <a:latin typeface="Times New Roman" pitchFamily="18" charset="0"/>
                <a:cs typeface="Times New Roman" pitchFamily="18" charset="0"/>
              </a:rPr>
              <a:t>90% </a:t>
            </a:r>
            <a:r>
              <a:rPr lang="en-US" sz="3600">
                <a:solidFill>
                  <a:schemeClr val="bg1"/>
                </a:solidFill>
                <a:latin typeface="Times New Roman" pitchFamily="18" charset="0"/>
                <a:cs typeface="Times New Roman" pitchFamily="18" charset="0"/>
              </a:rPr>
              <a:t>of  genital herpes cases are due to </a:t>
            </a:r>
            <a:r>
              <a:rPr lang="en-US" sz="3600" b="1">
                <a:solidFill>
                  <a:srgbClr val="FF66FF"/>
                </a:solidFill>
                <a:latin typeface="Times New Roman" pitchFamily="18" charset="0"/>
                <a:cs typeface="Times New Roman" pitchFamily="18" charset="0"/>
              </a:rPr>
              <a:t>HSV-2</a:t>
            </a:r>
            <a:r>
              <a:rPr lang="en-US" sz="3600">
                <a:solidFill>
                  <a:schemeClr val="bg1"/>
                </a:solidFill>
                <a:latin typeface="Times New Roman" pitchFamily="18" charset="0"/>
                <a:cs typeface="Times New Roman" pitchFamily="18" charset="0"/>
              </a:rPr>
              <a:t> </a:t>
            </a:r>
            <a:r>
              <a:rPr lang="en-US" sz="2600">
                <a:solidFill>
                  <a:schemeClr val="bg1"/>
                </a:solidFill>
                <a:latin typeface="Times New Roman" pitchFamily="18" charset="0"/>
                <a:cs typeface="Times New Roman" pitchFamily="18" charset="0"/>
              </a:rPr>
              <a:t>infection, whereas </a:t>
            </a:r>
            <a:r>
              <a:rPr lang="en-US" sz="3600" b="1">
                <a:solidFill>
                  <a:srgbClr val="FFFF00"/>
                </a:solidFill>
                <a:latin typeface="Times New Roman" pitchFamily="18" charset="0"/>
                <a:cs typeface="Times New Roman" pitchFamily="18" charset="0"/>
              </a:rPr>
              <a:t>10% </a:t>
            </a:r>
            <a:r>
              <a:rPr lang="en-US" sz="2600">
                <a:solidFill>
                  <a:schemeClr val="bg1"/>
                </a:solidFill>
                <a:latin typeface="Times New Roman" pitchFamily="18" charset="0"/>
                <a:cs typeface="Times New Roman" pitchFamily="18" charset="0"/>
              </a:rPr>
              <a:t>are due to </a:t>
            </a:r>
            <a:r>
              <a:rPr lang="en-US" sz="3600" b="1">
                <a:solidFill>
                  <a:srgbClr val="FFFF00"/>
                </a:solidFill>
                <a:latin typeface="Times New Roman" pitchFamily="18" charset="0"/>
                <a:cs typeface="Times New Roman" pitchFamily="18" charset="0"/>
              </a:rPr>
              <a:t>HSV-1</a:t>
            </a:r>
          </a:p>
          <a:p>
            <a:pPr marL="342900" lvl="1" indent="-342900" algn="l" rtl="0">
              <a:spcBef>
                <a:spcPct val="20000"/>
              </a:spcBef>
              <a:buFont typeface="Arial" charset="0"/>
              <a:buChar char="•"/>
            </a:pPr>
            <a:r>
              <a:rPr lang="en-US" sz="2600">
                <a:solidFill>
                  <a:schemeClr val="bg1"/>
                </a:solidFill>
                <a:latin typeface="Times New Roman" pitchFamily="18" charset="0"/>
                <a:cs typeface="Times New Roman" pitchFamily="18" charset="0"/>
              </a:rPr>
              <a:t>Both (</a:t>
            </a:r>
            <a:r>
              <a:rPr lang="en-US" sz="2600" b="1">
                <a:solidFill>
                  <a:srgbClr val="FFFF00"/>
                </a:solidFill>
                <a:latin typeface="Times New Roman" pitchFamily="18" charset="0"/>
                <a:cs typeface="Times New Roman" pitchFamily="18" charset="0"/>
              </a:rPr>
              <a:t>HSV-1</a:t>
            </a:r>
            <a:r>
              <a:rPr lang="en-US" sz="2600">
                <a:solidFill>
                  <a:schemeClr val="bg1"/>
                </a:solidFill>
                <a:latin typeface="Times New Roman" pitchFamily="18" charset="0"/>
                <a:cs typeface="Times New Roman" pitchFamily="18" charset="0"/>
              </a:rPr>
              <a:t> &amp; </a:t>
            </a:r>
            <a:r>
              <a:rPr lang="en-US" sz="3600" b="1">
                <a:solidFill>
                  <a:srgbClr val="FF66FF"/>
                </a:solidFill>
                <a:latin typeface="Times New Roman" pitchFamily="18" charset="0"/>
                <a:cs typeface="Times New Roman" pitchFamily="18" charset="0"/>
              </a:rPr>
              <a:t>HSV-2</a:t>
            </a:r>
            <a:r>
              <a:rPr lang="en-US" sz="2600">
                <a:solidFill>
                  <a:schemeClr val="bg1"/>
                </a:solidFill>
                <a:latin typeface="Times New Roman" pitchFamily="18" charset="0"/>
                <a:cs typeface="Times New Roman" pitchFamily="18" charset="0"/>
              </a:rPr>
              <a:t>) are structurally very similar and share about 70% sequence homology.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42888"/>
            <a:ext cx="8229600" cy="1079501"/>
          </a:xfrm>
        </p:spPr>
        <p:txBody>
          <a:bodyPr/>
          <a:lstStyle/>
          <a:p>
            <a:r>
              <a:rPr lang="en-US" smtClean="0">
                <a:solidFill>
                  <a:srgbClr val="FFFF00"/>
                </a:solidFill>
                <a:latin typeface="Times New Roman" pitchFamily="18" charset="0"/>
                <a:cs typeface="Times New Roman" pitchFamily="18" charset="0"/>
              </a:rPr>
              <a:t>  Genital Warts </a:t>
            </a:r>
            <a:endParaRPr lang="en-US" smtClean="0">
              <a:latin typeface="Times New Roman" pitchFamily="18" charset="0"/>
              <a:cs typeface="Times New Roman" pitchFamily="18" charset="0"/>
            </a:endParaRPr>
          </a:p>
        </p:txBody>
      </p:sp>
      <p:sp>
        <p:nvSpPr>
          <p:cNvPr id="31747" name="Content Placeholder 2"/>
          <p:cNvSpPr>
            <a:spLocks noGrp="1"/>
          </p:cNvSpPr>
          <p:nvPr>
            <p:ph idx="1"/>
          </p:nvPr>
        </p:nvSpPr>
        <p:spPr>
          <a:xfrm>
            <a:off x="174625" y="765175"/>
            <a:ext cx="8893175" cy="6119813"/>
          </a:xfrm>
        </p:spPr>
        <p:txBody>
          <a:bodyPr/>
          <a:lstStyle/>
          <a:p>
            <a:pPr algn="l" rtl="0">
              <a:buFontTx/>
              <a:buNone/>
            </a:pPr>
            <a:r>
              <a:rPr lang="en-US" sz="2800" b="1" u="sng" smtClean="0">
                <a:solidFill>
                  <a:srgbClr val="FFFF00"/>
                </a:solidFill>
                <a:latin typeface="Times New Roman" pitchFamily="18" charset="0"/>
                <a:cs typeface="Times New Roman" pitchFamily="18" charset="0"/>
              </a:rPr>
              <a:t>Anogenital  or mucosal Warts:</a:t>
            </a:r>
          </a:p>
          <a:p>
            <a:pPr algn="l" rtl="0">
              <a:buFontTx/>
              <a:buNone/>
            </a:pPr>
            <a:r>
              <a:rPr lang="en-US" sz="2800" smtClean="0">
                <a:solidFill>
                  <a:srgbClr val="FFFF00"/>
                </a:solidFill>
                <a:latin typeface="Times New Roman" pitchFamily="18" charset="0"/>
                <a:cs typeface="Times New Roman" pitchFamily="18" charset="0"/>
              </a:rPr>
              <a:t>These Warts are acquired by sexual contact ,they are in fact one of the most common sexually transmitted diseases, and often occur in association with other sexual diseases as gonorrhea or chlamydial infection.</a:t>
            </a:r>
          </a:p>
          <a:p>
            <a:pPr algn="l" rtl="0"/>
            <a:r>
              <a:rPr lang="en-US" sz="2600" smtClean="0">
                <a:solidFill>
                  <a:schemeClr val="bg1"/>
                </a:solidFill>
                <a:latin typeface="Times New Roman" pitchFamily="18" charset="0"/>
              </a:rPr>
              <a:t> There is strong association between increasing numbers of sexual partners and prevalence of genital HPV infections. </a:t>
            </a:r>
          </a:p>
          <a:p>
            <a:pPr algn="l" rtl="0"/>
            <a:r>
              <a:rPr lang="en-US" sz="2600" smtClean="0">
                <a:solidFill>
                  <a:schemeClr val="bg1"/>
                </a:solidFill>
                <a:latin typeface="Times New Roman" pitchFamily="18" charset="0"/>
              </a:rPr>
              <a:t>There are over 40 HPV types that infect the anogenital area.</a:t>
            </a:r>
          </a:p>
          <a:p>
            <a:pPr algn="l" rtl="0">
              <a:buFontTx/>
              <a:buNone/>
            </a:pPr>
            <a:endParaRPr lang="en-US" sz="2600" smtClean="0">
              <a:solidFill>
                <a:schemeClr val="bg1"/>
              </a:solidFill>
              <a:latin typeface="Times New Roman" pitchFamily="18" charset="0"/>
            </a:endParaRPr>
          </a:p>
          <a:p>
            <a:pPr algn="l" rtl="0">
              <a:buFontTx/>
              <a:buNone/>
            </a:pPr>
            <a:endParaRPr lang="en-US" sz="2600" smtClean="0">
              <a:solidFill>
                <a:schemeClr val="bg1"/>
              </a:solidFill>
              <a:latin typeface="Times New Roman" pitchFamily="18" charset="0"/>
            </a:endParaRPr>
          </a:p>
          <a:p>
            <a:pPr algn="l" rtl="0">
              <a:buFontTx/>
              <a:buNone/>
            </a:pPr>
            <a:r>
              <a:rPr lang="en-US" sz="2800" smtClean="0">
                <a:solidFill>
                  <a:schemeClr val="bg1"/>
                </a:solidFill>
              </a:rPr>
              <a:t>                                                                               </a:t>
            </a:r>
            <a:endParaRPr lang="en-US" sz="260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74650" y="241300"/>
            <a:ext cx="8229600" cy="1027113"/>
          </a:xfrm>
          <a:noFill/>
        </p:spPr>
        <p:txBody>
          <a:bodyPr/>
          <a:lstStyle/>
          <a:p>
            <a:pPr algn="l" rtl="0" eaLnBrk="1" hangingPunct="1"/>
            <a:r>
              <a:rPr lang="en-US" smtClean="0">
                <a:solidFill>
                  <a:srgbClr val="FFFF00"/>
                </a:solidFill>
                <a:latin typeface="Times New Roman" pitchFamily="18" charset="0"/>
                <a:cs typeface="Times New Roman" pitchFamily="18" charset="0"/>
              </a:rPr>
              <a:t>Clinical symptoms of genital warts</a:t>
            </a:r>
          </a:p>
        </p:txBody>
      </p:sp>
      <p:sp>
        <p:nvSpPr>
          <p:cNvPr id="32771" name="Rectangle 3"/>
          <p:cNvSpPr txBox="1">
            <a:spLocks noChangeArrowheads="1"/>
          </p:cNvSpPr>
          <p:nvPr/>
        </p:nvSpPr>
        <p:spPr bwMode="auto">
          <a:xfrm>
            <a:off x="76200" y="1447800"/>
            <a:ext cx="5486400" cy="5257800"/>
          </a:xfrm>
          <a:prstGeom prst="rect">
            <a:avLst/>
          </a:prstGeom>
          <a:noFill/>
          <a:ln w="9525">
            <a:noFill/>
            <a:miter lim="800000"/>
            <a:headEnd/>
            <a:tailEnd/>
          </a:ln>
        </p:spPr>
        <p:txBody>
          <a:bodyPr/>
          <a:lstStyle/>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Appear after </a:t>
            </a:r>
            <a:r>
              <a:rPr lang="en-US" sz="2600" b="1">
                <a:solidFill>
                  <a:srgbClr val="FF66FF"/>
                </a:solidFill>
                <a:latin typeface="Times New Roman" pitchFamily="18" charset="0"/>
              </a:rPr>
              <a:t>3-4</a:t>
            </a:r>
            <a:r>
              <a:rPr lang="en-US" sz="2600">
                <a:solidFill>
                  <a:schemeClr val="bg1"/>
                </a:solidFill>
                <a:latin typeface="Times New Roman" pitchFamily="18" charset="0"/>
              </a:rPr>
              <a:t> months after infection(I.P).</a:t>
            </a: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Warts size vary from small round to large complex mass.</a:t>
            </a: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Found in the anogenital tract (inside or outside the genital and the anal areas of both males and females).</a:t>
            </a: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Localized pain </a:t>
            </a: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Discomfort</a:t>
            </a: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Abnormal vaginal bleeding and discharge.  </a:t>
            </a:r>
          </a:p>
        </p:txBody>
      </p:sp>
      <p:pic>
        <p:nvPicPr>
          <p:cNvPr id="32772" name="Picture 4" descr="genital_warts_308133936.jpg"/>
          <p:cNvPicPr>
            <a:picLocks noChangeAspect="1"/>
          </p:cNvPicPr>
          <p:nvPr/>
        </p:nvPicPr>
        <p:blipFill>
          <a:blip r:embed="rId3"/>
          <a:srcRect/>
          <a:stretch>
            <a:fillRect/>
          </a:stretch>
        </p:blipFill>
        <p:spPr bwMode="auto">
          <a:xfrm>
            <a:off x="5608638" y="1700213"/>
            <a:ext cx="3427412"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06437"/>
          </a:xfrm>
        </p:spPr>
        <p:txBody>
          <a:bodyPr/>
          <a:lstStyle/>
          <a:p>
            <a:r>
              <a:rPr lang="en-CA" b="1" smtClean="0">
                <a:solidFill>
                  <a:srgbClr val="C00000"/>
                </a:solidFill>
              </a:rPr>
              <a:t>Anogenital HPV.</a:t>
            </a:r>
            <a:endParaRPr lang="en-US" b="1" smtClean="0">
              <a:solidFill>
                <a:srgbClr val="C00000"/>
              </a:solidFill>
            </a:endParaRPr>
          </a:p>
        </p:txBody>
      </p:sp>
      <p:sp>
        <p:nvSpPr>
          <p:cNvPr id="33795" name="Content Placeholder 2"/>
          <p:cNvSpPr>
            <a:spLocks noGrp="1"/>
          </p:cNvSpPr>
          <p:nvPr>
            <p:ph idx="1"/>
          </p:nvPr>
        </p:nvSpPr>
        <p:spPr>
          <a:xfrm>
            <a:off x="457200" y="981075"/>
            <a:ext cx="8229600" cy="5876925"/>
          </a:xfrm>
        </p:spPr>
        <p:txBody>
          <a:bodyPr/>
          <a:lstStyle/>
          <a:p>
            <a:pPr algn="l" rtl="0">
              <a:buFontTx/>
              <a:buNone/>
            </a:pPr>
            <a:endParaRPr lang="en-CA" smtClean="0">
              <a:solidFill>
                <a:srgbClr val="FFFF00"/>
              </a:solidFill>
            </a:endParaRPr>
          </a:p>
          <a:p>
            <a:pPr algn="l" rtl="0"/>
            <a:r>
              <a:rPr lang="en-CA" smtClean="0">
                <a:solidFill>
                  <a:srgbClr val="FFFF00"/>
                </a:solidFill>
              </a:rPr>
              <a:t>Common sites for infection include:</a:t>
            </a:r>
          </a:p>
          <a:p>
            <a:pPr algn="l" rtl="0"/>
            <a:r>
              <a:rPr lang="en-CA" smtClean="0">
                <a:solidFill>
                  <a:srgbClr val="FFFF00"/>
                </a:solidFill>
              </a:rPr>
              <a:t>The penis ,scrotum, perineum, anal canal,</a:t>
            </a:r>
          </a:p>
          <a:p>
            <a:pPr algn="l" rtl="0"/>
            <a:r>
              <a:rPr lang="en-CA" smtClean="0">
                <a:solidFill>
                  <a:srgbClr val="FFFF00"/>
                </a:solidFill>
              </a:rPr>
              <a:t>Perianal region ,vagina ,vulva and cervix.</a:t>
            </a:r>
          </a:p>
          <a:p>
            <a:pPr algn="l" rtl="0"/>
            <a:r>
              <a:rPr lang="en-CA" smtClean="0">
                <a:solidFill>
                  <a:srgbClr val="FFFF00"/>
                </a:solidFill>
              </a:rPr>
              <a:t>The major manifestations of anogenital HPV include:                                              </a:t>
            </a:r>
            <a:r>
              <a:rPr lang="en-CA" sz="2800" b="1" smtClean="0">
                <a:solidFill>
                  <a:srgbClr val="00FF00"/>
                </a:solidFill>
              </a:rPr>
              <a:t>1-Genital warts(condyloma acuminatum) </a:t>
            </a:r>
            <a:r>
              <a:rPr lang="en-CA" smtClean="0">
                <a:solidFill>
                  <a:srgbClr val="FFFF00"/>
                </a:solidFill>
              </a:rPr>
              <a:t>.</a:t>
            </a:r>
          </a:p>
          <a:p>
            <a:pPr algn="l" rtl="0"/>
            <a:r>
              <a:rPr lang="en-CA" b="1" smtClean="0">
                <a:solidFill>
                  <a:srgbClr val="FF0000"/>
                </a:solidFill>
              </a:rPr>
              <a:t>2-Squamous intraepithelial lesions</a:t>
            </a:r>
            <a:r>
              <a:rPr lang="en-CA" smtClean="0">
                <a:solidFill>
                  <a:srgbClr val="FFFF00"/>
                </a:solidFill>
              </a:rPr>
              <a:t>.</a:t>
            </a:r>
            <a:endParaRPr lang="en-US" smtClean="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79388" y="0"/>
            <a:ext cx="8812212" cy="6858000"/>
          </a:xfrm>
        </p:spPr>
        <p:txBody>
          <a:bodyPr/>
          <a:lstStyle/>
          <a:p>
            <a:pPr algn="ctr" rtl="0">
              <a:buFontTx/>
              <a:buNone/>
            </a:pPr>
            <a:r>
              <a:rPr lang="en-US" b="1" u="sng" smtClean="0">
                <a:solidFill>
                  <a:srgbClr val="FF66FF"/>
                </a:solidFill>
                <a:latin typeface="Times New Roman" pitchFamily="18" charset="0"/>
              </a:rPr>
              <a:t> Ano-genital or mucosal  leasions</a:t>
            </a:r>
          </a:p>
          <a:p>
            <a:pPr algn="l">
              <a:buFontTx/>
              <a:buNone/>
            </a:pPr>
            <a:endParaRPr lang="en-US" b="1" u="sng" smtClean="0">
              <a:solidFill>
                <a:srgbClr val="FF66FF"/>
              </a:solidFill>
              <a:latin typeface="Times New Roman" pitchFamily="18" charset="0"/>
            </a:endParaRPr>
          </a:p>
          <a:p>
            <a:pPr algn="l" rtl="0"/>
            <a:r>
              <a:rPr lang="en-US" sz="2800" b="1" smtClean="0">
                <a:solidFill>
                  <a:schemeClr val="bg1"/>
                </a:solidFill>
                <a:latin typeface="Times New Roman" pitchFamily="18" charset="0"/>
              </a:rPr>
              <a:t>Condyloma acuminata  (</a:t>
            </a:r>
            <a:r>
              <a:rPr lang="en-US" sz="2800" b="1" smtClean="0">
                <a:solidFill>
                  <a:srgbClr val="00FF00"/>
                </a:solidFill>
                <a:latin typeface="Times New Roman" pitchFamily="18" charset="0"/>
              </a:rPr>
              <a:t>low-risk</a:t>
            </a:r>
            <a:r>
              <a:rPr lang="en-US" sz="2800" b="1" smtClean="0">
                <a:solidFill>
                  <a:schemeClr val="bg1"/>
                </a:solidFill>
                <a:latin typeface="Times New Roman" pitchFamily="18" charset="0"/>
              </a:rPr>
              <a:t>)</a:t>
            </a:r>
            <a:r>
              <a:rPr lang="en-US" sz="2800" b="1" smtClean="0">
                <a:solidFill>
                  <a:srgbClr val="00FF00"/>
                </a:solidFill>
                <a:latin typeface="Times New Roman" pitchFamily="18" charset="0"/>
              </a:rPr>
              <a:t>(benign HPV 6,11)</a:t>
            </a:r>
          </a:p>
          <a:p>
            <a:pPr algn="l" rtl="0">
              <a:buFontTx/>
              <a:buNone/>
            </a:pPr>
            <a:endParaRPr lang="en-US" sz="2800" b="1" smtClean="0">
              <a:solidFill>
                <a:schemeClr val="bg1"/>
              </a:solidFill>
              <a:latin typeface="Times New Roman" pitchFamily="18" charset="0"/>
            </a:endParaRPr>
          </a:p>
          <a:p>
            <a:pPr algn="l" rtl="0"/>
            <a:r>
              <a:rPr lang="en-US" sz="2800" b="1" smtClean="0">
                <a:solidFill>
                  <a:schemeClr val="bg1"/>
                </a:solidFill>
                <a:latin typeface="Times New Roman" pitchFamily="18" charset="0"/>
              </a:rPr>
              <a:t>Cervical carcinoma(</a:t>
            </a:r>
            <a:r>
              <a:rPr lang="en-US" sz="2800" b="1" smtClean="0">
                <a:solidFill>
                  <a:srgbClr val="FF0000"/>
                </a:solidFill>
                <a:latin typeface="Times New Roman" pitchFamily="18" charset="0"/>
              </a:rPr>
              <a:t>high-risk</a:t>
            </a:r>
            <a:r>
              <a:rPr lang="en-US" sz="2800" b="1" smtClean="0">
                <a:solidFill>
                  <a:schemeClr val="bg1"/>
                </a:solidFill>
                <a:latin typeface="Times New Roman" pitchFamily="18" charset="0"/>
              </a:rPr>
              <a:t>)  (</a:t>
            </a:r>
            <a:r>
              <a:rPr lang="en-US" sz="2800" b="1" smtClean="0">
                <a:solidFill>
                  <a:srgbClr val="FF0000"/>
                </a:solidFill>
                <a:latin typeface="Times New Roman" pitchFamily="18" charset="0"/>
              </a:rPr>
              <a:t>HPV </a:t>
            </a:r>
            <a:r>
              <a:rPr lang="en-US" sz="2800" b="1" u="sng" smtClean="0">
                <a:solidFill>
                  <a:srgbClr val="FF0000"/>
                </a:solidFill>
                <a:latin typeface="Times New Roman" pitchFamily="18" charset="0"/>
              </a:rPr>
              <a:t>16,18</a:t>
            </a:r>
            <a:r>
              <a:rPr lang="en-US" sz="2800" b="1" smtClean="0">
                <a:solidFill>
                  <a:srgbClr val="FF0000"/>
                </a:solidFill>
                <a:latin typeface="Times New Roman" pitchFamily="18" charset="0"/>
              </a:rPr>
              <a:t>, 31,45</a:t>
            </a:r>
            <a:r>
              <a:rPr lang="en-US" sz="2800" b="1" smtClean="0">
                <a:solidFill>
                  <a:schemeClr val="bg1"/>
                </a:solidFill>
                <a:latin typeface="Times New Roman" pitchFamily="18" charset="0"/>
              </a:rPr>
              <a:t>)</a:t>
            </a:r>
          </a:p>
          <a:p>
            <a:pPr algn="l" rtl="0">
              <a:buFontTx/>
              <a:buNone/>
            </a:pPr>
            <a:r>
              <a:rPr lang="en-US" sz="2800" b="1" smtClean="0">
                <a:solidFill>
                  <a:schemeClr val="bg1"/>
                </a:solidFill>
                <a:latin typeface="Times New Roman" pitchFamily="18" charset="0"/>
              </a:rPr>
              <a:t>                                                    </a:t>
            </a:r>
          </a:p>
          <a:p>
            <a:pPr algn="l" rtl="0"/>
            <a:r>
              <a:rPr lang="en-US" sz="2800" b="1" smtClean="0">
                <a:solidFill>
                  <a:schemeClr val="bg1"/>
                </a:solidFill>
                <a:latin typeface="Times New Roman" pitchFamily="18" charset="0"/>
              </a:rPr>
              <a:t>Penile and anal carcinoma       (</a:t>
            </a:r>
            <a:r>
              <a:rPr lang="en-US" sz="2800" b="1" smtClean="0">
                <a:solidFill>
                  <a:srgbClr val="FF0000"/>
                </a:solidFill>
                <a:latin typeface="Times New Roman" pitchFamily="18" charset="0"/>
              </a:rPr>
              <a:t>HPV </a:t>
            </a:r>
            <a:r>
              <a:rPr lang="en-US" sz="2800" b="1" u="sng" smtClean="0">
                <a:solidFill>
                  <a:srgbClr val="FF0000"/>
                </a:solidFill>
                <a:latin typeface="Times New Roman" pitchFamily="18" charset="0"/>
              </a:rPr>
              <a:t>16,18</a:t>
            </a:r>
            <a:r>
              <a:rPr lang="en-US" sz="2800" b="1" smtClean="0">
                <a:solidFill>
                  <a:schemeClr val="bg1"/>
                </a:solidFill>
                <a:latin typeface="Times New Roman" pitchFamily="18" charset="0"/>
              </a:rPr>
              <a:t>)</a:t>
            </a:r>
          </a:p>
          <a:p>
            <a:pPr algn="l" rtl="0">
              <a:buFontTx/>
              <a:buNone/>
            </a:pPr>
            <a:r>
              <a:rPr lang="en-US" sz="2800" b="1" smtClean="0">
                <a:solidFill>
                  <a:schemeClr val="bg1"/>
                </a:solidFill>
                <a:latin typeface="Times New Roman" pitchFamily="18" charset="0"/>
              </a:rPr>
              <a:t>            in men</a:t>
            </a:r>
          </a:p>
          <a:p>
            <a:pPr algn="l" rtl="0"/>
            <a:endParaRPr lang="en-US" sz="2800" b="1" smtClean="0">
              <a:solidFill>
                <a:schemeClr val="bg1"/>
              </a:solidFill>
              <a:latin typeface="Times New Roman" pitchFamily="18" charset="0"/>
            </a:endParaRPr>
          </a:p>
          <a:p>
            <a:pPr algn="l" rtl="0"/>
            <a:r>
              <a:rPr lang="en-US" sz="2800" b="1" smtClean="0">
                <a:solidFill>
                  <a:schemeClr val="bg1"/>
                </a:solidFill>
                <a:latin typeface="Times New Roman" pitchFamily="18" charset="0"/>
              </a:rPr>
              <a:t>Laryngeal Warts </a:t>
            </a:r>
            <a:r>
              <a:rPr lang="en-US" sz="2800" b="1" smtClean="0">
                <a:solidFill>
                  <a:srgbClr val="00FF00"/>
                </a:solidFill>
                <a:latin typeface="Times New Roman" pitchFamily="18" charset="0"/>
              </a:rPr>
              <a:t>(benign HPV 6,11)</a:t>
            </a:r>
            <a:endParaRPr lang="en-US" sz="2800" b="1" smtClean="0">
              <a:solidFill>
                <a:schemeClr val="bg1"/>
              </a:solidFill>
              <a:latin typeface="Times New Roman" pitchFamily="18" charset="0"/>
            </a:endParaRPr>
          </a:p>
          <a:p>
            <a:pPr algn="l" rtl="0">
              <a:lnSpc>
                <a:spcPct val="200000"/>
              </a:lnSpc>
            </a:pPr>
            <a:r>
              <a:rPr lang="en-US" sz="2800" b="1" smtClean="0">
                <a:solidFill>
                  <a:schemeClr val="bg1"/>
                </a:solidFill>
                <a:latin typeface="Times New Roman" pitchFamily="18" charset="0"/>
              </a:rPr>
              <a:t> They may be transmitted to baby during delivery</a:t>
            </a:r>
            <a:r>
              <a:rPr lang="en-US" sz="2600" smtClean="0">
                <a:solidFill>
                  <a:schemeClr val="bg1"/>
                </a:solidFill>
                <a:latin typeface="Times New Roman" pitchFamily="18" charset="0"/>
              </a:rPr>
              <a:t>. </a:t>
            </a:r>
          </a:p>
        </p:txBody>
      </p:sp>
      <p:pic>
        <p:nvPicPr>
          <p:cNvPr id="34819" name="Picture 7" descr="genital wart.jpg"/>
          <p:cNvPicPr>
            <a:picLocks noChangeAspect="1"/>
          </p:cNvPicPr>
          <p:nvPr/>
        </p:nvPicPr>
        <p:blipFill>
          <a:blip r:embed="rId3"/>
          <a:srcRect/>
          <a:stretch>
            <a:fillRect/>
          </a:stretch>
        </p:blipFill>
        <p:spPr bwMode="auto">
          <a:xfrm>
            <a:off x="10260013" y="1844675"/>
            <a:ext cx="1619250" cy="2952750"/>
          </a:xfrm>
          <a:prstGeom prst="rect">
            <a:avLst/>
          </a:prstGeom>
          <a:noFill/>
          <a:ln w="9525">
            <a:noFill/>
            <a:miter lim="800000"/>
            <a:headEnd/>
            <a:tailEnd/>
          </a:ln>
        </p:spPr>
      </p:pic>
      <p:pic>
        <p:nvPicPr>
          <p:cNvPr id="34820" name="Picture 8" descr="papilloma.jpg"/>
          <p:cNvPicPr>
            <a:picLocks noChangeAspect="1"/>
          </p:cNvPicPr>
          <p:nvPr/>
        </p:nvPicPr>
        <p:blipFill>
          <a:blip r:embed="rId4"/>
          <a:srcRect/>
          <a:stretch>
            <a:fillRect/>
          </a:stretch>
        </p:blipFill>
        <p:spPr bwMode="auto">
          <a:xfrm>
            <a:off x="6804025" y="3716338"/>
            <a:ext cx="2339975" cy="1916112"/>
          </a:xfrm>
          <a:prstGeom prst="rect">
            <a:avLst/>
          </a:prstGeom>
          <a:noFill/>
          <a:ln w="9525">
            <a:noFill/>
            <a:miter lim="800000"/>
            <a:headEnd/>
            <a:tailEnd/>
          </a:ln>
        </p:spPr>
      </p:pic>
      <p:sp>
        <p:nvSpPr>
          <p:cNvPr id="34821" name="Rectangle 6"/>
          <p:cNvSpPr>
            <a:spLocks/>
          </p:cNvSpPr>
          <p:nvPr/>
        </p:nvSpPr>
        <p:spPr bwMode="auto">
          <a:xfrm>
            <a:off x="611188" y="44450"/>
            <a:ext cx="8229600" cy="647700"/>
          </a:xfrm>
          <a:prstGeom prst="rect">
            <a:avLst/>
          </a:prstGeom>
          <a:noFill/>
          <a:ln w="9525">
            <a:noFill/>
            <a:miter lim="800000"/>
            <a:headEnd/>
            <a:tailEnd/>
          </a:ln>
        </p:spPr>
        <p:txBody>
          <a:bodyPr anchor="ctr"/>
          <a:lstStyle/>
          <a:p>
            <a:pPr algn="ctr" rtl="0"/>
            <a:endParaRPr lang="en-US" sz="360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solidFill>
                  <a:srgbClr val="FFFF00"/>
                </a:solidFill>
                <a:latin typeface="Times New Roman" pitchFamily="18" charset="0"/>
              </a:rPr>
              <a:t>Genital warts</a:t>
            </a:r>
          </a:p>
        </p:txBody>
      </p:sp>
      <p:pic>
        <p:nvPicPr>
          <p:cNvPr id="35843" name="Picture 2" descr="C:\Users\fayez\Pictures\m5.bmp"/>
          <p:cNvPicPr>
            <a:picLocks noGrp="1" noChangeAspect="1" noChangeArrowheads="1"/>
          </p:cNvPicPr>
          <p:nvPr>
            <p:ph idx="1"/>
          </p:nvPr>
        </p:nvPicPr>
        <p:blipFill>
          <a:blip r:embed="rId2"/>
          <a:srcRect/>
          <a:stretch>
            <a:fillRect/>
          </a:stretch>
        </p:blipFill>
        <p:spPr>
          <a:xfrm>
            <a:off x="0" y="1268413"/>
            <a:ext cx="8748713" cy="5589587"/>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t3.gstatic.com/images?q=tbn:ANd9GcQ4wuS2BKBnRKbncEjR6BBb09_uJMcOU_Y0lgjyqlHJ1sDivwla"/>
          <p:cNvPicPr>
            <a:picLocks noChangeAspect="1" noChangeArrowheads="1"/>
          </p:cNvPicPr>
          <p:nvPr/>
        </p:nvPicPr>
        <p:blipFill>
          <a:blip r:embed="rId2"/>
          <a:srcRect/>
          <a:stretch>
            <a:fillRect/>
          </a:stretch>
        </p:blipFill>
        <p:spPr bwMode="auto">
          <a:xfrm>
            <a:off x="5435600" y="1628775"/>
            <a:ext cx="3708400" cy="5229225"/>
          </a:xfrm>
          <a:prstGeom prst="rect">
            <a:avLst/>
          </a:prstGeom>
          <a:noFill/>
          <a:ln w="9525">
            <a:noFill/>
            <a:miter lim="800000"/>
            <a:headEnd/>
            <a:tailEnd/>
          </a:ln>
        </p:spPr>
      </p:pic>
      <p:pic>
        <p:nvPicPr>
          <p:cNvPr id="36867" name="Picture 4" descr="http://t1.gstatic.com/images?q=tbn:ANd9GcT2jaSLHj8zmcY5nLQ0hlcv8soykUl4p8eAoCMG_6hjd5GWGzrEUtmkzLk"/>
          <p:cNvPicPr>
            <a:picLocks noChangeAspect="1" noChangeArrowheads="1"/>
          </p:cNvPicPr>
          <p:nvPr/>
        </p:nvPicPr>
        <p:blipFill>
          <a:blip r:embed="rId3"/>
          <a:srcRect/>
          <a:stretch>
            <a:fillRect/>
          </a:stretch>
        </p:blipFill>
        <p:spPr bwMode="auto">
          <a:xfrm>
            <a:off x="468313" y="1628775"/>
            <a:ext cx="4608512" cy="522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04800" y="-171450"/>
            <a:ext cx="8229600" cy="1589088"/>
          </a:xfrm>
        </p:spPr>
        <p:txBody>
          <a:bodyPr/>
          <a:lstStyle/>
          <a:p>
            <a:r>
              <a:rPr lang="en-US" sz="4000" smtClean="0">
                <a:solidFill>
                  <a:srgbClr val="FFFF00"/>
                </a:solidFill>
                <a:latin typeface="Times New Roman" pitchFamily="18" charset="0"/>
              </a:rPr>
              <a:t>Genital warts</a:t>
            </a:r>
            <a:br>
              <a:rPr lang="en-US" sz="4000" smtClean="0">
                <a:solidFill>
                  <a:srgbClr val="FFFF00"/>
                </a:solidFill>
                <a:latin typeface="Times New Roman" pitchFamily="18" charset="0"/>
              </a:rPr>
            </a:br>
            <a:r>
              <a:rPr lang="en-US" sz="4000" smtClean="0">
                <a:solidFill>
                  <a:srgbClr val="FFFF00"/>
                </a:solidFill>
                <a:latin typeface="Times New Roman" pitchFamily="18" charset="0"/>
              </a:rPr>
              <a:t>male                      female</a:t>
            </a:r>
          </a:p>
        </p:txBody>
      </p:sp>
      <p:pic>
        <p:nvPicPr>
          <p:cNvPr id="37891" name="Picture 7" descr="http://picturesofwarts.net/wp-content/uploads/2010/03/9-warts.jpg"/>
          <p:cNvPicPr>
            <a:picLocks noChangeAspect="1" noChangeArrowheads="1"/>
          </p:cNvPicPr>
          <p:nvPr/>
        </p:nvPicPr>
        <p:blipFill>
          <a:blip r:embed="rId2"/>
          <a:srcRect/>
          <a:stretch>
            <a:fillRect/>
          </a:stretch>
        </p:blipFill>
        <p:spPr bwMode="auto">
          <a:xfrm>
            <a:off x="5219700" y="1557338"/>
            <a:ext cx="3455988" cy="5300662"/>
          </a:xfrm>
          <a:prstGeom prst="rect">
            <a:avLst/>
          </a:prstGeom>
          <a:noFill/>
          <a:ln w="9525">
            <a:noFill/>
            <a:miter lim="800000"/>
            <a:headEnd/>
            <a:tailEnd/>
          </a:ln>
        </p:spPr>
      </p:pic>
      <p:pic>
        <p:nvPicPr>
          <p:cNvPr id="37892" name="Picture 9" descr="http://picturesofwarts.net/wp-content/uploads/2010/03/13-warts.jpg"/>
          <p:cNvPicPr>
            <a:picLocks noChangeAspect="1" noChangeArrowheads="1"/>
          </p:cNvPicPr>
          <p:nvPr/>
        </p:nvPicPr>
        <p:blipFill>
          <a:blip r:embed="rId3"/>
          <a:srcRect/>
          <a:stretch>
            <a:fillRect/>
          </a:stretch>
        </p:blipFill>
        <p:spPr bwMode="auto">
          <a:xfrm>
            <a:off x="539750" y="1557338"/>
            <a:ext cx="4103688" cy="530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68313" y="260350"/>
            <a:ext cx="8675687" cy="6416675"/>
          </a:xfrm>
        </p:spPr>
        <p:txBody>
          <a:bodyPr/>
          <a:lstStyle/>
          <a:p>
            <a:pPr algn="l" rtl="0" eaLnBrk="1" hangingPunct="1">
              <a:lnSpc>
                <a:spcPct val="80000"/>
              </a:lnSpc>
              <a:buFontTx/>
              <a:buNone/>
            </a:pPr>
            <a:endParaRPr lang="en-US" sz="2600" smtClean="0">
              <a:solidFill>
                <a:schemeClr val="bg1"/>
              </a:solidFill>
              <a:latin typeface="Times New Roman" pitchFamily="18" charset="0"/>
              <a:cs typeface="Times New Roman" pitchFamily="18" charset="0"/>
            </a:endParaRPr>
          </a:p>
          <a:p>
            <a:pPr algn="l" rtl="0" eaLnBrk="1" hangingPunct="1">
              <a:lnSpc>
                <a:spcPct val="80000"/>
              </a:lnSpc>
            </a:pPr>
            <a:r>
              <a:rPr lang="en-US" sz="2600" b="1" i="1" u="sng" smtClean="0">
                <a:solidFill>
                  <a:srgbClr val="00FFFF"/>
                </a:solidFill>
                <a:latin typeface="Times New Roman" pitchFamily="18" charset="0"/>
                <a:cs typeface="Times New Roman" pitchFamily="18" charset="0"/>
              </a:rPr>
              <a:t>HPV type 6 and 11(Condylomata acuminata)                    </a:t>
            </a:r>
            <a:r>
              <a:rPr lang="en-US" sz="2600" smtClean="0">
                <a:solidFill>
                  <a:schemeClr val="bg1"/>
                </a:solidFill>
                <a:latin typeface="Times New Roman" pitchFamily="18" charset="0"/>
                <a:cs typeface="Times New Roman" pitchFamily="18" charset="0"/>
              </a:rPr>
              <a:t>is usualy  benign and unusual to become malignant ,                     </a:t>
            </a:r>
            <a:r>
              <a:rPr lang="en-US" b="1" i="1" u="sng" smtClean="0">
                <a:solidFill>
                  <a:srgbClr val="FF0000"/>
                </a:solidFill>
                <a:latin typeface="Times New Roman" pitchFamily="18" charset="0"/>
                <a:cs typeface="Times New Roman" pitchFamily="18" charset="0"/>
              </a:rPr>
              <a:t>while HPV 16 and 18                            squamous  intraepithelial lesion:                    </a:t>
            </a:r>
            <a:r>
              <a:rPr lang="en-US" sz="2600" smtClean="0">
                <a:solidFill>
                  <a:schemeClr val="bg1"/>
                </a:solidFill>
                <a:latin typeface="Times New Roman" pitchFamily="18" charset="0"/>
                <a:cs typeface="Times New Roman" pitchFamily="18" charset="0"/>
              </a:rPr>
              <a:t>are more commonly associated with lesions of great dysplasia which involves all layers of stratified epithelium , and has high chance of progression  to metastasizing carcinoma &amp; invasive cancer.                                                  </a:t>
            </a:r>
            <a:r>
              <a:rPr lang="en-US" sz="3600" b="1" smtClean="0">
                <a:solidFill>
                  <a:srgbClr val="FF66FF"/>
                </a:solidFill>
                <a:latin typeface="Times New Roman" pitchFamily="18" charset="0"/>
                <a:cs typeface="Times New Roman" pitchFamily="18" charset="0"/>
              </a:rPr>
              <a:t> Persistent HPV</a:t>
            </a:r>
            <a:r>
              <a:rPr lang="en-US" sz="3600" smtClean="0">
                <a:solidFill>
                  <a:schemeClr val="bg1"/>
                </a:solidFill>
                <a:latin typeface="Times New Roman" pitchFamily="18" charset="0"/>
                <a:cs typeface="Times New Roman" pitchFamily="18" charset="0"/>
              </a:rPr>
              <a:t> </a:t>
            </a:r>
            <a:r>
              <a:rPr lang="en-US" sz="2600" smtClean="0">
                <a:solidFill>
                  <a:schemeClr val="bg1"/>
                </a:solidFill>
                <a:latin typeface="Times New Roman" pitchFamily="18" charset="0"/>
                <a:cs typeface="Times New Roman" pitchFamily="18" charset="0"/>
              </a:rPr>
              <a:t>infection is considered the main cause of cervical cancer, </a:t>
            </a:r>
            <a:r>
              <a:rPr lang="en-US" sz="2600" b="1" smtClean="0">
                <a:solidFill>
                  <a:srgbClr val="FF66FF"/>
                </a:solidFill>
                <a:latin typeface="Times New Roman" pitchFamily="18" charset="0"/>
                <a:cs typeface="Times New Roman" pitchFamily="18" charset="0"/>
              </a:rPr>
              <a:t>HPV DNA </a:t>
            </a:r>
            <a:r>
              <a:rPr lang="en-US" sz="2600" smtClean="0">
                <a:solidFill>
                  <a:schemeClr val="bg1"/>
                </a:solidFill>
                <a:latin typeface="Times New Roman" pitchFamily="18" charset="0"/>
                <a:cs typeface="Times New Roman" pitchFamily="18" charset="0"/>
              </a:rPr>
              <a:t>can be detected in most grades of premalignant lesions of the female and male genital tract.</a:t>
            </a:r>
          </a:p>
          <a:p>
            <a:pPr algn="l" rtl="0" eaLnBrk="1" hangingPunct="1">
              <a:lnSpc>
                <a:spcPct val="80000"/>
              </a:lnSpc>
            </a:pPr>
            <a:r>
              <a:rPr lang="en-US" sz="3600" b="1" smtClean="0">
                <a:solidFill>
                  <a:schemeClr val="bg1"/>
                </a:solidFill>
                <a:latin typeface="Times New Roman" pitchFamily="18" charset="0"/>
                <a:cs typeface="Times New Roman" pitchFamily="18" charset="0"/>
              </a:rPr>
              <a:t> &gt; 90% </a:t>
            </a:r>
            <a:r>
              <a:rPr lang="en-US" sz="2600" smtClean="0">
                <a:solidFill>
                  <a:schemeClr val="bg1"/>
                </a:solidFill>
                <a:latin typeface="Times New Roman" pitchFamily="18" charset="0"/>
                <a:cs typeface="Times New Roman" pitchFamily="18" charset="0"/>
              </a:rPr>
              <a:t>of positive Pap-smear is due to HPV infection.</a:t>
            </a:r>
          </a:p>
          <a:p>
            <a:pPr algn="l" rtl="0" eaLnBrk="1" hangingPunct="1">
              <a:lnSpc>
                <a:spcPct val="80000"/>
              </a:lnSpc>
            </a:pPr>
            <a:r>
              <a:rPr lang="en-US" b="1" i="1" u="sng" smtClean="0">
                <a:solidFill>
                  <a:srgbClr val="00FFFF"/>
                </a:solidFill>
                <a:latin typeface="Times New Roman" pitchFamily="18" charset="0"/>
                <a:cs typeface="Times New Roman" pitchFamily="18" charset="0"/>
              </a:rPr>
              <a:t>Pap-smear: </a:t>
            </a:r>
            <a:r>
              <a:rPr lang="en-US" sz="2600" smtClean="0">
                <a:solidFill>
                  <a:schemeClr val="bg1"/>
                </a:solidFill>
                <a:latin typeface="Times New Roman" pitchFamily="18" charset="0"/>
                <a:cs typeface="Times New Roman" pitchFamily="18" charset="0"/>
              </a:rPr>
              <a:t>is a screening test for detection abnormal epithelial cells of the cervix.</a:t>
            </a:r>
          </a:p>
          <a:p>
            <a:pPr algn="l" rtl="0" eaLnBrk="1" hangingPunct="1">
              <a:lnSpc>
                <a:spcPct val="80000"/>
              </a:lnSpc>
            </a:pPr>
            <a:endParaRPr lang="en-US" sz="2600" smtClean="0">
              <a:solidFill>
                <a:schemeClr val="bg1"/>
              </a:solidFill>
              <a:latin typeface="Times New Roman" pitchFamily="18" charset="0"/>
              <a:cs typeface="Times New Roman" pitchFamily="18" charset="0"/>
            </a:endParaRPr>
          </a:p>
          <a:p>
            <a:pPr algn="l" rtl="0" eaLnBrk="1" hangingPunct="1">
              <a:lnSpc>
                <a:spcPct val="80000"/>
              </a:lnSpc>
            </a:pPr>
            <a:endParaRPr lang="en-US" sz="2600" smtClean="0">
              <a:solidFill>
                <a:schemeClr val="bg1"/>
              </a:solidFill>
              <a:latin typeface="Times New Roman" pitchFamily="18" charset="0"/>
              <a:cs typeface="Times New Roman" pitchFamily="18" charset="0"/>
            </a:endParaRPr>
          </a:p>
          <a:p>
            <a:pPr algn="l" rtl="0" eaLnBrk="1" hangingPunct="1">
              <a:lnSpc>
                <a:spcPct val="80000"/>
              </a:lnSpc>
            </a:pPr>
            <a:endParaRPr lang="en-US" sz="2600" smtClean="0">
              <a:solidFill>
                <a:schemeClr val="bg1"/>
              </a:solidFill>
              <a:latin typeface="Times New Roman" pitchFamily="18" charset="0"/>
              <a:cs typeface="Times New Roman" pitchFamily="18" charset="0"/>
            </a:endParaRPr>
          </a:p>
          <a:p>
            <a:pPr algn="l" rtl="0" eaLnBrk="1" hangingPunct="1">
              <a:lnSpc>
                <a:spcPct val="80000"/>
              </a:lnSpc>
            </a:pPr>
            <a:endParaRPr lang="en-US" sz="2600" smtClean="0">
              <a:solidFill>
                <a:schemeClr val="bg1"/>
              </a:solidFill>
              <a:latin typeface="Times New Roman" pitchFamily="18" charset="0"/>
              <a:cs typeface="Times New Roman" pitchFamily="18" charset="0"/>
            </a:endParaRPr>
          </a:p>
          <a:p>
            <a:pPr algn="l" rtl="0" eaLnBrk="1" hangingPunct="1">
              <a:lnSpc>
                <a:spcPct val="80000"/>
              </a:lnSpc>
            </a:pPr>
            <a:endParaRPr lang="en-US" sz="2600" smtClean="0">
              <a:solidFill>
                <a:schemeClr val="bg1"/>
              </a:solidFill>
              <a:latin typeface="Times New Roman" pitchFamily="18" charset="0"/>
              <a:cs typeface="Times New Roman" pitchFamily="18" charset="0"/>
            </a:endParaRPr>
          </a:p>
          <a:p>
            <a:pPr algn="l" rtl="0" eaLnBrk="1" hangingPunct="1">
              <a:lnSpc>
                <a:spcPct val="80000"/>
              </a:lnSpc>
            </a:pPr>
            <a:endParaRPr lang="en-US" sz="2600" smtClean="0">
              <a:solidFill>
                <a:schemeClr val="bg1"/>
              </a:solidFill>
              <a:latin typeface="Times New Roman" pitchFamily="18" charset="0"/>
              <a:cs typeface="Times New Roman" pitchFamily="18" charset="0"/>
            </a:endParaRPr>
          </a:p>
          <a:p>
            <a:pPr algn="l" rtl="0" eaLnBrk="1" hangingPunct="1">
              <a:lnSpc>
                <a:spcPct val="80000"/>
              </a:lnSpc>
            </a:pPr>
            <a:r>
              <a:rPr lang="en-US" sz="3600" b="1" smtClean="0">
                <a:solidFill>
                  <a:schemeClr val="bg1"/>
                </a:solidFill>
                <a:latin typeface="Times New Roman" pitchFamily="18" charset="0"/>
                <a:cs typeface="Times New Roman" pitchFamily="18" charset="0"/>
              </a:rPr>
              <a:t>&gt; 90% </a:t>
            </a:r>
            <a:r>
              <a:rPr lang="en-US" sz="2600" smtClean="0">
                <a:solidFill>
                  <a:schemeClr val="bg1"/>
                </a:solidFill>
                <a:latin typeface="Times New Roman" pitchFamily="18" charset="0"/>
                <a:cs typeface="Times New Roman" pitchFamily="18" charset="0"/>
              </a:rPr>
              <a:t>of positive Pap-smear is due to HPV infection.</a:t>
            </a:r>
          </a:p>
          <a:p>
            <a:pPr algn="l" rtl="0" eaLnBrk="1" hangingPunct="1">
              <a:lnSpc>
                <a:spcPct val="80000"/>
              </a:lnSpc>
            </a:pPr>
            <a:endParaRPr lang="en-US" sz="2600" smtClean="0">
              <a:solidFill>
                <a:schemeClr val="bg1"/>
              </a:solidFill>
              <a:latin typeface="Times New Roman" pitchFamily="18" charset="0"/>
              <a:cs typeface="Times New Roman" pitchFamily="18" charset="0"/>
            </a:endParaRPr>
          </a:p>
          <a:p>
            <a:pPr algn="l" rtl="0" eaLnBrk="1" hangingPunct="1">
              <a:lnSpc>
                <a:spcPct val="80000"/>
              </a:lnSpc>
              <a:buFontTx/>
              <a:buNone/>
            </a:pPr>
            <a:r>
              <a:rPr lang="en-US" b="1" smtClean="0">
                <a:solidFill>
                  <a:srgbClr val="00FFFF"/>
                </a:solidFill>
                <a:latin typeface="Times New Roman" pitchFamily="18" charset="0"/>
                <a:cs typeface="Times New Roman" pitchFamily="18" charset="0"/>
              </a:rPr>
              <a:t>	</a:t>
            </a:r>
            <a:r>
              <a:rPr lang="en-US" b="1" u="sng" smtClean="0">
                <a:solidFill>
                  <a:srgbClr val="00FFFF"/>
                </a:solidFill>
                <a:latin typeface="Times New Roman" pitchFamily="18" charset="0"/>
                <a:cs typeface="Times New Roman" pitchFamily="18" charset="0"/>
              </a:rPr>
              <a:t>Pap-smear:</a:t>
            </a:r>
            <a:r>
              <a:rPr lang="en-US" b="1" smtClean="0">
                <a:solidFill>
                  <a:srgbClr val="00FFFF"/>
                </a:solidFill>
                <a:latin typeface="Times New Roman" pitchFamily="18" charset="0"/>
                <a:cs typeface="Times New Roman" pitchFamily="18" charset="0"/>
              </a:rPr>
              <a:t> </a:t>
            </a:r>
            <a:r>
              <a:rPr lang="en-US" sz="2600" smtClean="0">
                <a:solidFill>
                  <a:schemeClr val="bg1"/>
                </a:solidFill>
                <a:latin typeface="Times New Roman" pitchFamily="18" charset="0"/>
                <a:cs typeface="Times New Roman" pitchFamily="18" charset="0"/>
              </a:rPr>
              <a:t>is a screening test for detection abnormal epithelial cells of the cervix.    </a:t>
            </a:r>
          </a:p>
        </p:txBody>
      </p:sp>
      <p:sp>
        <p:nvSpPr>
          <p:cNvPr id="38915" name="Rectangle 3"/>
          <p:cNvSpPr>
            <a:spLocks noChangeArrowheads="1"/>
          </p:cNvSpPr>
          <p:nvPr/>
        </p:nvSpPr>
        <p:spPr bwMode="auto">
          <a:xfrm>
            <a:off x="519113" y="-242888"/>
            <a:ext cx="8229600" cy="1223963"/>
          </a:xfrm>
          <a:prstGeom prst="rect">
            <a:avLst/>
          </a:prstGeom>
          <a:noFill/>
          <a:ln w="9525">
            <a:noFill/>
            <a:miter lim="800000"/>
            <a:headEnd/>
            <a:tailEnd/>
          </a:ln>
        </p:spPr>
        <p:txBody>
          <a:bodyPr anchor="ctr"/>
          <a:lstStyle/>
          <a:p>
            <a:pPr algn="ctr" rtl="0"/>
            <a:r>
              <a:rPr lang="en-US" sz="3600">
                <a:solidFill>
                  <a:srgbClr val="FFFF00"/>
                </a:solidFill>
                <a:latin typeface="Times New Roman" pitchFamily="18" charset="0"/>
                <a:cs typeface="Times New Roman" pitchFamily="18" charset="0"/>
              </a:rPr>
              <a:t> Link between HPV and cervical cancer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519113" y="198438"/>
            <a:ext cx="8229600" cy="1143000"/>
          </a:xfrm>
          <a:prstGeom prst="rect">
            <a:avLst/>
          </a:prstGeom>
          <a:noFill/>
          <a:ln w="9525">
            <a:noFill/>
            <a:miter lim="800000"/>
            <a:headEnd/>
            <a:tailEnd/>
          </a:ln>
        </p:spPr>
        <p:txBody>
          <a:bodyPr anchor="ctr"/>
          <a:lstStyle/>
          <a:p>
            <a:pPr algn="ctr" rtl="0"/>
            <a:r>
              <a:rPr lang="en-US" sz="4400">
                <a:solidFill>
                  <a:srgbClr val="FFFF00"/>
                </a:solidFill>
                <a:latin typeface="Times New Roman" pitchFamily="18" charset="0"/>
                <a:cs typeface="Times New Roman" pitchFamily="18" charset="0"/>
              </a:rPr>
              <a:t>Diagnosis </a:t>
            </a:r>
          </a:p>
        </p:txBody>
      </p:sp>
      <p:sp>
        <p:nvSpPr>
          <p:cNvPr id="39939" name="Rectangle 2"/>
          <p:cNvSpPr txBox="1">
            <a:spLocks noChangeArrowheads="1"/>
          </p:cNvSpPr>
          <p:nvPr/>
        </p:nvSpPr>
        <p:spPr bwMode="auto">
          <a:xfrm>
            <a:off x="468313" y="1628775"/>
            <a:ext cx="8523287" cy="4848225"/>
          </a:xfrm>
          <a:prstGeom prst="rect">
            <a:avLst/>
          </a:prstGeom>
          <a:noFill/>
          <a:ln w="9525">
            <a:noFill/>
            <a:miter lim="800000"/>
            <a:headEnd/>
            <a:tailEnd/>
          </a:ln>
        </p:spPr>
        <p:txBody>
          <a:bodyPr/>
          <a:lstStyle/>
          <a:p>
            <a:pPr marL="342900" indent="-342900" algn="l" rtl="0">
              <a:lnSpc>
                <a:spcPct val="80000"/>
              </a:lnSpc>
              <a:spcBef>
                <a:spcPct val="20000"/>
              </a:spcBef>
              <a:buFontTx/>
              <a:buChar char="•"/>
            </a:pPr>
            <a:r>
              <a:rPr lang="en-US" sz="2600">
                <a:solidFill>
                  <a:schemeClr val="bg1"/>
                </a:solidFill>
                <a:latin typeface="Times New Roman" pitchFamily="18" charset="0"/>
                <a:cs typeface="Times New Roman" pitchFamily="18" charset="0"/>
              </a:rPr>
              <a:t>External genital warts can be easily diagnosed by medical examination. </a:t>
            </a:r>
          </a:p>
          <a:p>
            <a:pPr marL="342900" indent="-342900" algn="l" rtl="0">
              <a:lnSpc>
                <a:spcPct val="80000"/>
              </a:lnSpc>
              <a:spcBef>
                <a:spcPct val="20000"/>
              </a:spcBef>
              <a:buFontTx/>
              <a:buChar char="•"/>
            </a:pPr>
            <a:r>
              <a:rPr lang="en-US" sz="2600">
                <a:solidFill>
                  <a:schemeClr val="bg1"/>
                </a:solidFill>
                <a:latin typeface="Times New Roman" pitchFamily="18" charset="0"/>
                <a:cs typeface="Times New Roman" pitchFamily="18" charset="0"/>
              </a:rPr>
              <a:t>Internal genital warts can be visualized by colposcopy.  </a:t>
            </a:r>
          </a:p>
          <a:p>
            <a:pPr marL="342900" indent="-342900" algn="l" rtl="0">
              <a:lnSpc>
                <a:spcPct val="80000"/>
              </a:lnSpc>
              <a:spcBef>
                <a:spcPct val="20000"/>
              </a:spcBef>
              <a:buFontTx/>
              <a:buChar char="•"/>
            </a:pPr>
            <a:endParaRPr lang="en-US" sz="2600">
              <a:solidFill>
                <a:schemeClr val="bg1"/>
              </a:solidFill>
              <a:latin typeface="Times New Roman" pitchFamily="18" charset="0"/>
              <a:cs typeface="Times New Roman" pitchFamily="18" charset="0"/>
            </a:endParaRPr>
          </a:p>
          <a:p>
            <a:pPr marL="342900" indent="-342900" algn="l" rtl="0">
              <a:lnSpc>
                <a:spcPct val="80000"/>
              </a:lnSpc>
              <a:spcBef>
                <a:spcPct val="20000"/>
              </a:spcBef>
            </a:pPr>
            <a:r>
              <a:rPr lang="en-US" sz="3200">
                <a:solidFill>
                  <a:srgbClr val="FFFF00"/>
                </a:solidFill>
                <a:latin typeface="Times New Roman" pitchFamily="18" charset="0"/>
                <a:cs typeface="Times New Roman" pitchFamily="18" charset="0"/>
              </a:rPr>
              <a:t>Lab diagnosis:</a:t>
            </a:r>
          </a:p>
          <a:p>
            <a:pPr marL="342900" indent="-342900" algn="l" rtl="0">
              <a:lnSpc>
                <a:spcPct val="80000"/>
              </a:lnSpc>
              <a:spcBef>
                <a:spcPct val="20000"/>
              </a:spcBef>
            </a:pPr>
            <a:endParaRPr lang="en-US" sz="2600">
              <a:solidFill>
                <a:schemeClr val="bg1"/>
              </a:solidFill>
              <a:latin typeface="Times New Roman" pitchFamily="18" charset="0"/>
              <a:cs typeface="Times New Roman" pitchFamily="18" charset="0"/>
            </a:endParaRPr>
          </a:p>
          <a:p>
            <a:pPr marL="342900" indent="-342900" algn="l" rtl="0">
              <a:lnSpc>
                <a:spcPct val="80000"/>
              </a:lnSpc>
              <a:spcBef>
                <a:spcPct val="20000"/>
              </a:spcBef>
            </a:pPr>
            <a:r>
              <a:rPr lang="en-US" sz="2600">
                <a:solidFill>
                  <a:schemeClr val="bg1"/>
                </a:solidFill>
                <a:latin typeface="Times New Roman" pitchFamily="18" charset="0"/>
                <a:cs typeface="Times New Roman" pitchFamily="18" charset="0"/>
              </a:rPr>
              <a:t>1- </a:t>
            </a:r>
            <a:r>
              <a:rPr lang="en-US" sz="2600" b="1">
                <a:solidFill>
                  <a:srgbClr val="FF66FF"/>
                </a:solidFill>
                <a:latin typeface="Times New Roman" pitchFamily="18" charset="0"/>
                <a:cs typeface="Times New Roman" pitchFamily="18" charset="0"/>
              </a:rPr>
              <a:t>Polymerase chain reaction </a:t>
            </a:r>
            <a:r>
              <a:rPr lang="en-US" sz="2800" b="1">
                <a:solidFill>
                  <a:srgbClr val="FF66FF"/>
                </a:solidFill>
                <a:latin typeface="Times New Roman" pitchFamily="18" charset="0"/>
                <a:cs typeface="Times New Roman" pitchFamily="18" charset="0"/>
              </a:rPr>
              <a:t>(PCR) </a:t>
            </a:r>
            <a:r>
              <a:rPr lang="en-US" sz="2600" b="1">
                <a:solidFill>
                  <a:srgbClr val="FF66FF"/>
                </a:solidFill>
                <a:latin typeface="Times New Roman" pitchFamily="18" charset="0"/>
                <a:cs typeface="Times New Roman" pitchFamily="18" charset="0"/>
              </a:rPr>
              <a:t>is used to detect         HPV DNA.</a:t>
            </a:r>
          </a:p>
          <a:p>
            <a:pPr marL="342900" indent="-342900" algn="l" rtl="0">
              <a:lnSpc>
                <a:spcPct val="80000"/>
              </a:lnSpc>
              <a:spcBef>
                <a:spcPct val="20000"/>
              </a:spcBef>
            </a:pPr>
            <a:r>
              <a:rPr lang="en-US" sz="2600">
                <a:solidFill>
                  <a:schemeClr val="bg1"/>
                </a:solidFill>
                <a:latin typeface="Times New Roman" pitchFamily="18" charset="0"/>
                <a:cs typeface="Times New Roman" pitchFamily="18" charset="0"/>
              </a:rPr>
              <a:t>2- Pap-smear test is used to identify abnormal epithelial cells of the cervix (cervical dysplasia).  </a:t>
            </a:r>
          </a:p>
          <a:p>
            <a:pPr marL="342900" indent="-342900" algn="l" rtl="0">
              <a:lnSpc>
                <a:spcPct val="80000"/>
              </a:lnSpc>
              <a:spcBef>
                <a:spcPct val="20000"/>
              </a:spcBef>
            </a:pPr>
            <a:r>
              <a:rPr lang="en-US" sz="2600">
                <a:solidFill>
                  <a:schemeClr val="bg1"/>
                </a:solidFill>
                <a:latin typeface="Times New Roman" pitchFamily="18" charset="0"/>
                <a:cs typeface="Times New Roman" pitchFamily="18" charset="0"/>
              </a:rPr>
              <a:t> 3- In-situ DNA hybridization is used for HPV genotyping.</a:t>
            </a:r>
          </a:p>
          <a:p>
            <a:pPr marL="342900" indent="-342900" algn="l" rtl="0">
              <a:lnSpc>
                <a:spcPct val="80000"/>
              </a:lnSpc>
              <a:spcBef>
                <a:spcPct val="20000"/>
              </a:spcBef>
            </a:pPr>
            <a:endParaRPr lang="en-US" sz="2600">
              <a:solidFill>
                <a:schemeClr val="bg1"/>
              </a:solidFill>
              <a:latin typeface="Times New Roman" pitchFamily="18" charset="0"/>
              <a:cs typeface="Times New Roman" pitchFamily="18" charset="0"/>
            </a:endParaRPr>
          </a:p>
          <a:p>
            <a:pPr marL="342900" indent="-342900" algn="l" rtl="0">
              <a:lnSpc>
                <a:spcPct val="80000"/>
              </a:lnSpc>
              <a:spcBef>
                <a:spcPct val="20000"/>
              </a:spcBef>
            </a:pPr>
            <a:endParaRPr lang="en-US" sz="2600">
              <a:solidFill>
                <a:schemeClr val="bg1"/>
              </a:solidFill>
              <a:latin typeface="Times New Roman" pitchFamily="18" charset="0"/>
              <a:cs typeface="Times New Roman" pitchFamily="18" charset="0"/>
            </a:endParaRPr>
          </a:p>
          <a:p>
            <a:pPr marL="342900" indent="-342900" algn="l" rtl="0">
              <a:lnSpc>
                <a:spcPct val="80000"/>
              </a:lnSpc>
              <a:spcBef>
                <a:spcPct val="20000"/>
              </a:spcBef>
            </a:pPr>
            <a:r>
              <a:rPr lang="en-US" sz="2600">
                <a:solidFill>
                  <a:schemeClr val="bg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9"/>
          <p:cNvSpPr txBox="1">
            <a:spLocks noChangeArrowheads="1"/>
          </p:cNvSpPr>
          <p:nvPr/>
        </p:nvSpPr>
        <p:spPr bwMode="auto">
          <a:xfrm>
            <a:off x="762000" y="152400"/>
            <a:ext cx="7543800" cy="769938"/>
          </a:xfrm>
          <a:prstGeom prst="rect">
            <a:avLst/>
          </a:prstGeom>
          <a:noFill/>
          <a:ln w="9525">
            <a:noFill/>
            <a:miter lim="800000"/>
            <a:headEnd/>
            <a:tailEnd/>
          </a:ln>
        </p:spPr>
        <p:txBody>
          <a:bodyPr>
            <a:spAutoFit/>
          </a:bodyPr>
          <a:lstStyle/>
          <a:p>
            <a:pPr algn="ctr" rtl="0">
              <a:spcBef>
                <a:spcPct val="50000"/>
              </a:spcBef>
            </a:pPr>
            <a:r>
              <a:rPr lang="en-US" sz="4400">
                <a:solidFill>
                  <a:srgbClr val="FFFF00"/>
                </a:solidFill>
                <a:latin typeface="Times New Roman" pitchFamily="18" charset="0"/>
                <a:cs typeface="Times New Roman" pitchFamily="18" charset="0"/>
              </a:rPr>
              <a:t>HPV treatment </a:t>
            </a:r>
          </a:p>
        </p:txBody>
      </p:sp>
      <p:sp>
        <p:nvSpPr>
          <p:cNvPr id="40963" name="Rectangle 3"/>
          <p:cNvSpPr txBox="1">
            <a:spLocks noChangeArrowheads="1"/>
          </p:cNvSpPr>
          <p:nvPr/>
        </p:nvSpPr>
        <p:spPr bwMode="auto">
          <a:xfrm>
            <a:off x="323850" y="1295400"/>
            <a:ext cx="7067550" cy="5292725"/>
          </a:xfrm>
          <a:prstGeom prst="rect">
            <a:avLst/>
          </a:prstGeom>
          <a:noFill/>
          <a:ln w="9525">
            <a:noFill/>
            <a:miter lim="800000"/>
            <a:headEnd/>
            <a:tailEnd/>
          </a:ln>
        </p:spPr>
        <p:txBody>
          <a:bodyPr/>
          <a:lstStyle/>
          <a:p>
            <a:pPr marL="342900" indent="-342900" algn="l" rtl="0">
              <a:lnSpc>
                <a:spcPct val="90000"/>
              </a:lnSpc>
              <a:spcBef>
                <a:spcPct val="20000"/>
              </a:spcBef>
              <a:buClr>
                <a:schemeClr val="bg1"/>
              </a:buClr>
            </a:pPr>
            <a:r>
              <a:rPr lang="en-US" sz="2600">
                <a:solidFill>
                  <a:schemeClr val="bg1"/>
                </a:solidFill>
                <a:latin typeface="Times New Roman" pitchFamily="18" charset="0"/>
              </a:rPr>
              <a:t>1- Cryotherapy:</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freezing warts by liquid nitrogen</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suitable for small external warts</a:t>
            </a:r>
          </a:p>
          <a:p>
            <a:pPr marL="342900" indent="-342900" algn="l" rtl="0">
              <a:lnSpc>
                <a:spcPct val="90000"/>
              </a:lnSpc>
              <a:spcBef>
                <a:spcPct val="20000"/>
              </a:spcBef>
              <a:buClr>
                <a:schemeClr val="bg1"/>
              </a:buClr>
            </a:pPr>
            <a:r>
              <a:rPr lang="en-US" sz="2600">
                <a:solidFill>
                  <a:schemeClr val="bg1"/>
                </a:solidFill>
                <a:latin typeface="Times New Roman" pitchFamily="18" charset="0"/>
              </a:rPr>
              <a:t>2- Elctrocautery treatment:</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destroying warts by an electric current</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suitable for small warts </a:t>
            </a:r>
          </a:p>
          <a:p>
            <a:pPr marL="342900" indent="-342900" algn="l" rtl="0">
              <a:lnSpc>
                <a:spcPct val="90000"/>
              </a:lnSpc>
              <a:spcBef>
                <a:spcPct val="20000"/>
              </a:spcBef>
              <a:buClr>
                <a:schemeClr val="bg1"/>
              </a:buClr>
            </a:pPr>
            <a:r>
              <a:rPr lang="en-US" sz="2600">
                <a:solidFill>
                  <a:schemeClr val="bg1"/>
                </a:solidFill>
                <a:latin typeface="Times New Roman" pitchFamily="18" charset="0"/>
              </a:rPr>
              <a:t>3- Laser therapy:</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destroying warts by a focused light beam</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suitable for small and large warts</a:t>
            </a:r>
          </a:p>
          <a:p>
            <a:pPr marL="342900" indent="-342900" algn="l" rtl="0">
              <a:lnSpc>
                <a:spcPct val="90000"/>
              </a:lnSpc>
              <a:spcBef>
                <a:spcPct val="20000"/>
              </a:spcBef>
              <a:buClr>
                <a:schemeClr val="bg1"/>
              </a:buClr>
            </a:pPr>
            <a:r>
              <a:rPr lang="en-US" sz="2600">
                <a:solidFill>
                  <a:schemeClr val="bg1"/>
                </a:solidFill>
                <a:latin typeface="Times New Roman" pitchFamily="18" charset="0"/>
              </a:rPr>
              <a:t>4- Surgical excision:</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removing warts by surgical tools</a:t>
            </a:r>
          </a:p>
          <a:p>
            <a:pPr marL="800100" lvl="1" indent="-342900" algn="l" rtl="0">
              <a:lnSpc>
                <a:spcPct val="90000"/>
              </a:lnSpc>
              <a:spcBef>
                <a:spcPct val="20000"/>
              </a:spcBef>
              <a:buClr>
                <a:schemeClr val="bg1"/>
              </a:buClr>
              <a:buFont typeface="Wingdings" pitchFamily="2" charset="2"/>
              <a:buChar char="§"/>
            </a:pPr>
            <a:r>
              <a:rPr lang="en-US" sz="2600">
                <a:solidFill>
                  <a:schemeClr val="bg1"/>
                </a:solidFill>
                <a:latin typeface="Times New Roman" pitchFamily="18" charset="0"/>
              </a:rPr>
              <a:t>suitable for all warts </a:t>
            </a:r>
          </a:p>
          <a:p>
            <a:pPr marL="342900" indent="-342900" algn="l" rtl="0">
              <a:lnSpc>
                <a:spcPct val="90000"/>
              </a:lnSpc>
              <a:spcBef>
                <a:spcPct val="20000"/>
              </a:spcBef>
              <a:buClr>
                <a:schemeClr val="bg1"/>
              </a:buClr>
            </a:pPr>
            <a:endParaRPr lang="en-US" sz="2600">
              <a:solidFill>
                <a:schemeClr val="bg1"/>
              </a:solidFill>
              <a:latin typeface="Times New Roman" pitchFamily="18" charset="0"/>
            </a:endParaRPr>
          </a:p>
        </p:txBody>
      </p:sp>
      <p:pic>
        <p:nvPicPr>
          <p:cNvPr id="40964" name="Picture 3" descr="LiquidNitrogen.jpg"/>
          <p:cNvPicPr>
            <a:picLocks noChangeAspect="1"/>
          </p:cNvPicPr>
          <p:nvPr/>
        </p:nvPicPr>
        <p:blipFill>
          <a:blip r:embed="rId3"/>
          <a:srcRect/>
          <a:stretch>
            <a:fillRect/>
          </a:stretch>
        </p:blipFill>
        <p:spPr bwMode="auto">
          <a:xfrm>
            <a:off x="7524750" y="1292225"/>
            <a:ext cx="1481138" cy="1349375"/>
          </a:xfrm>
          <a:prstGeom prst="rect">
            <a:avLst/>
          </a:prstGeom>
          <a:noFill/>
          <a:ln w="9525">
            <a:noFill/>
            <a:miter lim="800000"/>
            <a:headEnd/>
            <a:tailEnd/>
          </a:ln>
        </p:spPr>
      </p:pic>
      <p:pic>
        <p:nvPicPr>
          <p:cNvPr id="40965" name="Picture 4" descr="Electrocautery.jpg"/>
          <p:cNvPicPr>
            <a:picLocks noChangeAspect="1"/>
          </p:cNvPicPr>
          <p:nvPr/>
        </p:nvPicPr>
        <p:blipFill>
          <a:blip r:embed="rId4"/>
          <a:srcRect/>
          <a:stretch>
            <a:fillRect/>
          </a:stretch>
        </p:blipFill>
        <p:spPr bwMode="auto">
          <a:xfrm>
            <a:off x="7524750" y="2732088"/>
            <a:ext cx="1511300" cy="1368425"/>
          </a:xfrm>
          <a:prstGeom prst="rect">
            <a:avLst/>
          </a:prstGeom>
          <a:noFill/>
          <a:ln w="9525">
            <a:noFill/>
            <a:miter lim="800000"/>
            <a:headEnd/>
            <a:tailEnd/>
          </a:ln>
        </p:spPr>
      </p:pic>
      <p:pic>
        <p:nvPicPr>
          <p:cNvPr id="40966" name="Picture 5" descr="Laser-Treatment.jpg"/>
          <p:cNvPicPr>
            <a:picLocks noChangeAspect="1"/>
          </p:cNvPicPr>
          <p:nvPr/>
        </p:nvPicPr>
        <p:blipFill>
          <a:blip r:embed="rId5"/>
          <a:srcRect/>
          <a:stretch>
            <a:fillRect/>
          </a:stretch>
        </p:blipFill>
        <p:spPr bwMode="auto">
          <a:xfrm>
            <a:off x="7524750" y="4173538"/>
            <a:ext cx="1511300" cy="141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252413" y="476250"/>
            <a:ext cx="8534401" cy="5486400"/>
          </a:xfrm>
        </p:spPr>
        <p:txBody>
          <a:bodyPr/>
          <a:lstStyle/>
          <a:p>
            <a:pPr eaLnBrk="1" hangingPunct="1">
              <a:buFont typeface="Wingdings" pitchFamily="2" charset="2"/>
              <a:buNone/>
            </a:pPr>
            <a:endParaRPr lang="en-US" sz="1800" smtClean="0"/>
          </a:p>
          <a:p>
            <a:pPr eaLnBrk="1" hangingPunct="1">
              <a:buFont typeface="Wingdings" pitchFamily="2" charset="2"/>
              <a:buNone/>
            </a:pPr>
            <a:endParaRPr lang="en-US" sz="1800" smtClean="0"/>
          </a:p>
        </p:txBody>
      </p:sp>
      <p:sp>
        <p:nvSpPr>
          <p:cNvPr id="5123" name="Text Box 3"/>
          <p:cNvSpPr txBox="1">
            <a:spLocks noChangeArrowheads="1"/>
          </p:cNvSpPr>
          <p:nvPr/>
        </p:nvSpPr>
        <p:spPr bwMode="auto">
          <a:xfrm>
            <a:off x="609600" y="1081088"/>
            <a:ext cx="762000" cy="457200"/>
          </a:xfrm>
          <a:prstGeom prst="rect">
            <a:avLst/>
          </a:prstGeom>
          <a:noFill/>
          <a:ln w="9525">
            <a:noFill/>
            <a:miter lim="800000"/>
            <a:headEnd/>
            <a:tailEnd/>
          </a:ln>
        </p:spPr>
        <p:txBody>
          <a:bodyPr>
            <a:spAutoFit/>
          </a:bodyPr>
          <a:lstStyle/>
          <a:p>
            <a:pPr>
              <a:spcBef>
                <a:spcPct val="50000"/>
              </a:spcBef>
            </a:pPr>
            <a:endParaRPr lang="en-US" sz="2400">
              <a:cs typeface="Times New Roman" pitchFamily="18" charset="0"/>
            </a:endParaRPr>
          </a:p>
        </p:txBody>
      </p:sp>
      <p:sp>
        <p:nvSpPr>
          <p:cNvPr id="5124" name="Text Box 4"/>
          <p:cNvSpPr txBox="1">
            <a:spLocks noChangeArrowheads="1"/>
          </p:cNvSpPr>
          <p:nvPr/>
        </p:nvSpPr>
        <p:spPr bwMode="auto">
          <a:xfrm>
            <a:off x="304800" y="700088"/>
            <a:ext cx="3886200" cy="457200"/>
          </a:xfrm>
          <a:prstGeom prst="rect">
            <a:avLst/>
          </a:prstGeom>
          <a:noFill/>
          <a:ln w="9525">
            <a:noFill/>
            <a:miter lim="800000"/>
            <a:headEnd/>
            <a:tailEnd/>
          </a:ln>
        </p:spPr>
        <p:txBody>
          <a:bodyPr>
            <a:spAutoFit/>
          </a:bodyPr>
          <a:lstStyle/>
          <a:p>
            <a:pPr>
              <a:spcBef>
                <a:spcPct val="50000"/>
              </a:spcBef>
            </a:pPr>
            <a:endParaRPr lang="en-US" sz="2400" b="1">
              <a:cs typeface="Times New Roman" pitchFamily="18" charset="0"/>
            </a:endParaRPr>
          </a:p>
        </p:txBody>
      </p:sp>
      <p:sp>
        <p:nvSpPr>
          <p:cNvPr id="5125" name="Text Box 5"/>
          <p:cNvSpPr txBox="1">
            <a:spLocks noChangeArrowheads="1"/>
          </p:cNvSpPr>
          <p:nvPr/>
        </p:nvSpPr>
        <p:spPr bwMode="auto">
          <a:xfrm>
            <a:off x="2057400" y="1527175"/>
            <a:ext cx="2286000" cy="304800"/>
          </a:xfrm>
          <a:prstGeom prst="rect">
            <a:avLst/>
          </a:prstGeom>
          <a:noFill/>
          <a:ln w="9525">
            <a:noFill/>
            <a:miter lim="800000"/>
            <a:headEnd/>
            <a:tailEnd/>
          </a:ln>
        </p:spPr>
        <p:txBody>
          <a:bodyPr>
            <a:spAutoFit/>
          </a:bodyPr>
          <a:lstStyle/>
          <a:p>
            <a:pPr algn="just">
              <a:spcBef>
                <a:spcPct val="50000"/>
              </a:spcBef>
            </a:pPr>
            <a:endParaRPr lang="en-US" sz="1400">
              <a:cs typeface="Times New Roman" pitchFamily="18" charset="0"/>
            </a:endParaRPr>
          </a:p>
        </p:txBody>
      </p:sp>
      <p:sp>
        <p:nvSpPr>
          <p:cNvPr id="5126" name="Text Box 6"/>
          <p:cNvSpPr txBox="1">
            <a:spLocks noChangeArrowheads="1"/>
          </p:cNvSpPr>
          <p:nvPr/>
        </p:nvSpPr>
        <p:spPr bwMode="auto">
          <a:xfrm>
            <a:off x="609600" y="2757488"/>
            <a:ext cx="1295400" cy="457200"/>
          </a:xfrm>
          <a:prstGeom prst="rect">
            <a:avLst/>
          </a:prstGeom>
          <a:noFill/>
          <a:ln w="9525">
            <a:noFill/>
            <a:miter lim="800000"/>
            <a:headEnd/>
            <a:tailEnd/>
          </a:ln>
        </p:spPr>
        <p:txBody>
          <a:bodyPr>
            <a:spAutoFit/>
          </a:bodyPr>
          <a:lstStyle/>
          <a:p>
            <a:pPr>
              <a:spcBef>
                <a:spcPct val="50000"/>
              </a:spcBef>
            </a:pPr>
            <a:endParaRPr lang="en-US" sz="2400">
              <a:cs typeface="Times New Roman" pitchFamily="18" charset="0"/>
            </a:endParaRPr>
          </a:p>
        </p:txBody>
      </p:sp>
      <p:sp>
        <p:nvSpPr>
          <p:cNvPr id="5127" name="Text Box 7"/>
          <p:cNvSpPr txBox="1">
            <a:spLocks noChangeArrowheads="1"/>
          </p:cNvSpPr>
          <p:nvPr/>
        </p:nvSpPr>
        <p:spPr bwMode="auto">
          <a:xfrm>
            <a:off x="6248400" y="928688"/>
            <a:ext cx="1066800" cy="396875"/>
          </a:xfrm>
          <a:prstGeom prst="rect">
            <a:avLst/>
          </a:prstGeom>
          <a:noFill/>
          <a:ln w="9525">
            <a:noFill/>
            <a:miter lim="800000"/>
            <a:headEnd/>
            <a:tailEnd/>
          </a:ln>
        </p:spPr>
        <p:txBody>
          <a:bodyPr>
            <a:spAutoFit/>
          </a:bodyPr>
          <a:lstStyle/>
          <a:p>
            <a:pPr>
              <a:spcBef>
                <a:spcPct val="50000"/>
              </a:spcBef>
            </a:pPr>
            <a:endParaRPr lang="en-US" sz="2000" b="1">
              <a:cs typeface="Times New Roman" pitchFamily="18" charset="0"/>
            </a:endParaRPr>
          </a:p>
        </p:txBody>
      </p:sp>
      <p:sp>
        <p:nvSpPr>
          <p:cNvPr id="5128" name="Text Box 8"/>
          <p:cNvSpPr txBox="1">
            <a:spLocks noChangeArrowheads="1"/>
          </p:cNvSpPr>
          <p:nvPr/>
        </p:nvSpPr>
        <p:spPr bwMode="auto">
          <a:xfrm>
            <a:off x="468313" y="1196975"/>
            <a:ext cx="8135937" cy="1004888"/>
          </a:xfrm>
          <a:prstGeom prst="rect">
            <a:avLst/>
          </a:prstGeom>
          <a:noFill/>
          <a:ln w="9525">
            <a:noFill/>
            <a:miter lim="800000"/>
            <a:headEnd/>
            <a:tailEnd/>
          </a:ln>
        </p:spPr>
        <p:txBody>
          <a:bodyPr>
            <a:spAutoFit/>
          </a:bodyPr>
          <a:lstStyle/>
          <a:p>
            <a:pPr marL="457200" indent="-457200">
              <a:spcBef>
                <a:spcPct val="50000"/>
              </a:spcBef>
            </a:pPr>
            <a:endParaRPr lang="en-US" sz="2400">
              <a:latin typeface="Times New Roman" pitchFamily="18" charset="0"/>
            </a:endParaRPr>
          </a:p>
          <a:p>
            <a:pPr marL="457200" indent="-457200">
              <a:spcBef>
                <a:spcPct val="50000"/>
              </a:spcBef>
            </a:pPr>
            <a:r>
              <a:rPr lang="en-US" sz="2400">
                <a:latin typeface="Times New Roman" pitchFamily="18" charset="0"/>
              </a:rPr>
              <a:t> </a:t>
            </a:r>
          </a:p>
        </p:txBody>
      </p:sp>
      <p:pic>
        <p:nvPicPr>
          <p:cNvPr id="5129" name="Picture 9" descr="Fig 51-3 (Herpes Simplex Virus)"/>
          <p:cNvPicPr>
            <a:picLocks noChangeAspect="1" noChangeArrowheads="1"/>
          </p:cNvPicPr>
          <p:nvPr/>
        </p:nvPicPr>
        <p:blipFill>
          <a:blip r:embed="rId2"/>
          <a:srcRect/>
          <a:stretch>
            <a:fillRect/>
          </a:stretch>
        </p:blipFill>
        <p:spPr bwMode="auto">
          <a:xfrm>
            <a:off x="-107950" y="0"/>
            <a:ext cx="9251950" cy="6858000"/>
          </a:xfrm>
          <a:prstGeom prst="rect">
            <a:avLst/>
          </a:prstGeom>
          <a:noFill/>
          <a:ln w="9525">
            <a:noFill/>
            <a:miter lim="800000"/>
            <a:headEnd/>
            <a:tailEnd/>
          </a:ln>
        </p:spPr>
      </p:pic>
      <p:sp>
        <p:nvSpPr>
          <p:cNvPr id="5130" name="Text Box 10"/>
          <p:cNvSpPr txBox="1">
            <a:spLocks noChangeArrowheads="1"/>
          </p:cNvSpPr>
          <p:nvPr/>
        </p:nvSpPr>
        <p:spPr bwMode="auto">
          <a:xfrm flipH="1">
            <a:off x="-612775" y="5876925"/>
            <a:ext cx="2952750" cy="646113"/>
          </a:xfrm>
          <a:prstGeom prst="rect">
            <a:avLst/>
          </a:prstGeom>
          <a:noFill/>
          <a:ln w="9525">
            <a:noFill/>
            <a:miter lim="800000"/>
            <a:headEnd/>
            <a:tailEnd/>
          </a:ln>
        </p:spPr>
        <p:txBody>
          <a:bodyPr>
            <a:spAutoFit/>
          </a:bodyPr>
          <a:lstStyle/>
          <a:p>
            <a:pPr>
              <a:spcBef>
                <a:spcPct val="50000"/>
              </a:spcBef>
            </a:pPr>
            <a:r>
              <a:rPr lang="en-US" b="1">
                <a:solidFill>
                  <a:srgbClr val="000066"/>
                </a:solidFill>
                <a:latin typeface="Times New Roman" pitchFamily="18" charset="0"/>
                <a:cs typeface="Times New Roman" pitchFamily="18" charset="0"/>
              </a:rPr>
              <a:t>Disease syndrome of HSV1,HSV2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519113" y="228600"/>
            <a:ext cx="8229600" cy="1143000"/>
          </a:xfrm>
          <a:prstGeom prst="rect">
            <a:avLst/>
          </a:prstGeom>
          <a:noFill/>
          <a:ln w="9525">
            <a:noFill/>
            <a:miter lim="800000"/>
            <a:headEnd/>
            <a:tailEnd/>
          </a:ln>
        </p:spPr>
        <p:txBody>
          <a:bodyPr anchor="ctr"/>
          <a:lstStyle/>
          <a:p>
            <a:pPr algn="l" rtl="0"/>
            <a:r>
              <a:rPr lang="en-US" sz="4400">
                <a:solidFill>
                  <a:srgbClr val="FFFF00"/>
                </a:solidFill>
                <a:latin typeface="Times New Roman" pitchFamily="18" charset="0"/>
                <a:cs typeface="Times New Roman" pitchFamily="18" charset="0"/>
              </a:rPr>
              <a:t>Continued..</a:t>
            </a:r>
          </a:p>
        </p:txBody>
      </p:sp>
      <p:sp>
        <p:nvSpPr>
          <p:cNvPr id="41987" name="Rectangle 3"/>
          <p:cNvSpPr txBox="1">
            <a:spLocks noChangeArrowheads="1"/>
          </p:cNvSpPr>
          <p:nvPr/>
        </p:nvSpPr>
        <p:spPr bwMode="auto">
          <a:xfrm>
            <a:off x="476250" y="1447800"/>
            <a:ext cx="7767638" cy="5140325"/>
          </a:xfrm>
          <a:prstGeom prst="rect">
            <a:avLst/>
          </a:prstGeom>
          <a:noFill/>
          <a:ln w="9525">
            <a:noFill/>
            <a:miter lim="800000"/>
            <a:headEnd/>
            <a:tailEnd/>
          </a:ln>
        </p:spPr>
        <p:txBody>
          <a:bodyPr/>
          <a:lstStyle/>
          <a:p>
            <a:pPr marL="342900" indent="-342900" algn="l" rtl="0">
              <a:lnSpc>
                <a:spcPct val="90000"/>
              </a:lnSpc>
              <a:spcBef>
                <a:spcPct val="20000"/>
              </a:spcBef>
              <a:buClr>
                <a:schemeClr val="bg1"/>
              </a:buClr>
            </a:pPr>
            <a:r>
              <a:rPr lang="en-US" sz="2600">
                <a:solidFill>
                  <a:schemeClr val="bg1"/>
                </a:solidFill>
                <a:latin typeface="Times New Roman" pitchFamily="18" charset="0"/>
              </a:rPr>
              <a:t>4- Topical treatment:</a:t>
            </a:r>
          </a:p>
          <a:p>
            <a:pPr marL="800100" lvl="1" indent="-342900" algn="l" rtl="0">
              <a:lnSpc>
                <a:spcPct val="90000"/>
              </a:lnSpc>
              <a:spcBef>
                <a:spcPct val="20000"/>
              </a:spcBef>
              <a:buClr>
                <a:schemeClr val="bg1"/>
              </a:buClr>
              <a:buFont typeface="Arial" charset="0"/>
              <a:buChar char="•"/>
            </a:pPr>
            <a:r>
              <a:rPr lang="en-US" sz="2600">
                <a:solidFill>
                  <a:schemeClr val="bg1"/>
                </a:solidFill>
                <a:latin typeface="Times New Roman" pitchFamily="18" charset="0"/>
              </a:rPr>
              <a:t>Applied directly on external warts.</a:t>
            </a:r>
          </a:p>
          <a:p>
            <a:pPr marL="800100" lvl="1" indent="-342900" algn="l" rtl="0">
              <a:lnSpc>
                <a:spcPct val="90000"/>
              </a:lnSpc>
              <a:spcBef>
                <a:spcPct val="20000"/>
              </a:spcBef>
              <a:buClr>
                <a:schemeClr val="bg1"/>
              </a:buClr>
              <a:buFont typeface="Arial" charset="0"/>
              <a:buChar char="•"/>
            </a:pPr>
            <a:r>
              <a:rPr lang="en-US" sz="2600">
                <a:solidFill>
                  <a:schemeClr val="bg1"/>
                </a:solidFill>
                <a:latin typeface="Times New Roman" pitchFamily="18" charset="0"/>
              </a:rPr>
              <a:t>Used for several weeks.</a:t>
            </a:r>
          </a:p>
          <a:p>
            <a:pPr marL="800100" lvl="1" indent="-342900" algn="l" rtl="0">
              <a:lnSpc>
                <a:spcPct val="90000"/>
              </a:lnSpc>
              <a:spcBef>
                <a:spcPct val="20000"/>
              </a:spcBef>
              <a:buClr>
                <a:schemeClr val="bg1"/>
              </a:buClr>
              <a:buFont typeface="Arial" charset="0"/>
              <a:buChar char="•"/>
            </a:pPr>
            <a:r>
              <a:rPr lang="en-US" sz="2800">
                <a:solidFill>
                  <a:schemeClr val="bg1"/>
                </a:solidFill>
                <a:latin typeface="Times New Roman" pitchFamily="18" charset="0"/>
                <a:cs typeface="Times New Roman" pitchFamily="18" charset="0"/>
              </a:rPr>
              <a:t>Examples: Imiquimod, Podofilox.</a:t>
            </a:r>
          </a:p>
          <a:p>
            <a:pPr marL="800100" lvl="1" indent="-342900" algn="l" rtl="0">
              <a:lnSpc>
                <a:spcPct val="90000"/>
              </a:lnSpc>
              <a:spcBef>
                <a:spcPct val="20000"/>
              </a:spcBef>
              <a:buClr>
                <a:schemeClr val="bg1"/>
              </a:buClr>
              <a:buFont typeface="Arial" charset="0"/>
              <a:buChar char="•"/>
            </a:pPr>
            <a:r>
              <a:rPr lang="en-US" sz="2800">
                <a:solidFill>
                  <a:schemeClr val="bg1"/>
                </a:solidFill>
                <a:latin typeface="Times New Roman" pitchFamily="18" charset="0"/>
                <a:cs typeface="Times New Roman" pitchFamily="18" charset="0"/>
              </a:rPr>
              <a:t>Podophyllin is applied by a doctor and contraindicated in pregnancy.</a:t>
            </a:r>
          </a:p>
          <a:p>
            <a:pPr marL="800100" lvl="1" indent="-342900" algn="l" rtl="0">
              <a:lnSpc>
                <a:spcPct val="90000"/>
              </a:lnSpc>
              <a:spcBef>
                <a:spcPct val="20000"/>
              </a:spcBef>
              <a:buClr>
                <a:schemeClr val="bg1"/>
              </a:buClr>
              <a:buFont typeface="Arial" charset="0"/>
              <a:buChar char="•"/>
            </a:pPr>
            <a:r>
              <a:rPr lang="en-US" sz="2800">
                <a:solidFill>
                  <a:schemeClr val="bg1"/>
                </a:solidFill>
                <a:latin typeface="Times New Roman" pitchFamily="18" charset="0"/>
              </a:rPr>
              <a:t>Trichloroacitic acid (T.C.A) safe in pregnancy.</a:t>
            </a:r>
            <a:endParaRPr lang="en-US" sz="2800">
              <a:solidFill>
                <a:schemeClr val="bg1"/>
              </a:solidFill>
              <a:latin typeface="Times New Roman" pitchFamily="18" charset="0"/>
              <a:cs typeface="Times New Roman" pitchFamily="18" charset="0"/>
            </a:endParaRPr>
          </a:p>
          <a:p>
            <a:pPr marL="342900" indent="-342900" algn="l" rtl="0">
              <a:lnSpc>
                <a:spcPct val="90000"/>
              </a:lnSpc>
              <a:spcBef>
                <a:spcPct val="20000"/>
              </a:spcBef>
              <a:buClr>
                <a:schemeClr val="bg1"/>
              </a:buClr>
            </a:pPr>
            <a:r>
              <a:rPr lang="en-US" sz="2800"/>
              <a:t> </a:t>
            </a:r>
            <a:r>
              <a:rPr lang="en-US" sz="2600">
                <a:solidFill>
                  <a:schemeClr val="bg1"/>
                </a:solidFill>
                <a:latin typeface="Times New Roman" pitchFamily="18" charset="0"/>
              </a:rPr>
              <a:t> </a:t>
            </a:r>
          </a:p>
          <a:p>
            <a:pPr marL="342900" indent="-342900" algn="l" rtl="0">
              <a:lnSpc>
                <a:spcPct val="90000"/>
              </a:lnSpc>
              <a:spcBef>
                <a:spcPct val="20000"/>
              </a:spcBef>
              <a:buClr>
                <a:schemeClr val="bg1"/>
              </a:buClr>
            </a:pPr>
            <a:r>
              <a:rPr lang="en-US" sz="2600">
                <a:solidFill>
                  <a:schemeClr val="bg1"/>
                </a:solidFill>
                <a:latin typeface="Times New Roman" pitchFamily="18" charset="0"/>
              </a:rPr>
              <a:t>5- Injection:</a:t>
            </a:r>
          </a:p>
          <a:p>
            <a:pPr marL="800100" lvl="1" indent="-342900" algn="l" rtl="0">
              <a:lnSpc>
                <a:spcPct val="90000"/>
              </a:lnSpc>
              <a:spcBef>
                <a:spcPct val="20000"/>
              </a:spcBef>
              <a:buClr>
                <a:schemeClr val="bg1"/>
              </a:buClr>
              <a:buFont typeface="Arial" charset="0"/>
              <a:buChar char="•"/>
            </a:pPr>
            <a:r>
              <a:rPr lang="en-US" sz="2600">
                <a:solidFill>
                  <a:schemeClr val="bg1"/>
                </a:solidFill>
                <a:latin typeface="Times New Roman" pitchFamily="18" charset="0"/>
              </a:rPr>
              <a:t>Interferon alpha, 5-flurouracil epinephrine gel.</a:t>
            </a:r>
          </a:p>
          <a:p>
            <a:pPr marL="800100" lvl="1" indent="-342900" algn="l" rtl="0">
              <a:lnSpc>
                <a:spcPct val="90000"/>
              </a:lnSpc>
              <a:spcBef>
                <a:spcPct val="20000"/>
              </a:spcBef>
              <a:buClr>
                <a:schemeClr val="bg1"/>
              </a:buClr>
              <a:buFont typeface="Arial" charset="0"/>
              <a:buChar char="•"/>
            </a:pPr>
            <a:r>
              <a:rPr lang="en-US" sz="2600">
                <a:solidFill>
                  <a:schemeClr val="bg1"/>
                </a:solidFill>
                <a:latin typeface="Times New Roman" pitchFamily="18" charset="0"/>
              </a:rPr>
              <a:t>Could be taken for several weeks (8-12). </a:t>
            </a:r>
          </a:p>
          <a:p>
            <a:pPr marL="342900" indent="-342900" algn="l" rtl="0">
              <a:lnSpc>
                <a:spcPct val="90000"/>
              </a:lnSpc>
              <a:spcBef>
                <a:spcPct val="20000"/>
              </a:spcBef>
              <a:buClr>
                <a:schemeClr val="bg1"/>
              </a:buClr>
            </a:pPr>
            <a:r>
              <a:rPr lang="en-US" sz="2600">
                <a:solidFill>
                  <a:schemeClr val="bg1"/>
                </a:solidFill>
                <a:latin typeface="Times New Roman" pitchFamily="18"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519113" y="198438"/>
            <a:ext cx="8229600" cy="1143000"/>
          </a:xfrm>
          <a:prstGeom prst="rect">
            <a:avLst/>
          </a:prstGeom>
          <a:noFill/>
          <a:ln w="9525">
            <a:noFill/>
            <a:miter lim="800000"/>
            <a:headEnd/>
            <a:tailEnd/>
          </a:ln>
        </p:spPr>
        <p:txBody>
          <a:bodyPr anchor="ctr"/>
          <a:lstStyle/>
          <a:p>
            <a:pPr algn="ctr" rtl="0"/>
            <a:r>
              <a:rPr lang="en-US" sz="4400">
                <a:solidFill>
                  <a:srgbClr val="FFFF00"/>
                </a:solidFill>
                <a:latin typeface="Times New Roman" pitchFamily="18" charset="0"/>
                <a:cs typeface="Times New Roman" pitchFamily="18" charset="0"/>
              </a:rPr>
              <a:t>HPV prevention  </a:t>
            </a:r>
          </a:p>
        </p:txBody>
      </p:sp>
      <p:sp>
        <p:nvSpPr>
          <p:cNvPr id="43011" name="Rectangle 2"/>
          <p:cNvSpPr txBox="1">
            <a:spLocks noChangeArrowheads="1"/>
          </p:cNvSpPr>
          <p:nvPr/>
        </p:nvSpPr>
        <p:spPr bwMode="auto">
          <a:xfrm>
            <a:off x="468313" y="1628775"/>
            <a:ext cx="8523287" cy="4848225"/>
          </a:xfrm>
          <a:prstGeom prst="rect">
            <a:avLst/>
          </a:prstGeom>
          <a:noFill/>
          <a:ln w="9525">
            <a:noFill/>
            <a:miter lim="800000"/>
            <a:headEnd/>
            <a:tailEnd/>
          </a:ln>
        </p:spPr>
        <p:txBody>
          <a:bodyPr/>
          <a:lstStyle/>
          <a:p>
            <a:pPr marL="342900" indent="-342900" algn="l" rtl="0" eaLnBrk="0" hangingPunct="0">
              <a:lnSpc>
                <a:spcPct val="80000"/>
              </a:lnSpc>
              <a:spcBef>
                <a:spcPct val="20000"/>
              </a:spcBef>
            </a:pPr>
            <a:r>
              <a:rPr lang="en-US" sz="2600">
                <a:solidFill>
                  <a:schemeClr val="bg1"/>
                </a:solidFill>
                <a:latin typeface="Times New Roman" pitchFamily="18" charset="0"/>
                <a:cs typeface="Times New Roman" pitchFamily="18" charset="0"/>
              </a:rPr>
              <a:t>There are two vaccines available Gardasil and Cervarix and both are:</a:t>
            </a:r>
          </a:p>
          <a:p>
            <a:pPr marL="342900" indent="-342900" algn="l" rtl="0" eaLnBrk="0" hangingPunct="0">
              <a:lnSpc>
                <a:spcPct val="80000"/>
              </a:lnSpc>
              <a:spcBef>
                <a:spcPct val="20000"/>
              </a:spcBef>
              <a:buFont typeface="Arial" charset="0"/>
              <a:buChar char="•"/>
            </a:pPr>
            <a:r>
              <a:rPr lang="en-US" sz="2600">
                <a:solidFill>
                  <a:schemeClr val="bg1"/>
                </a:solidFill>
                <a:latin typeface="Times New Roman" pitchFamily="18" charset="0"/>
                <a:cs typeface="Times New Roman" pitchFamily="18" charset="0"/>
              </a:rPr>
              <a:t>Recombinant viral-like particles with no DNA.</a:t>
            </a:r>
          </a:p>
          <a:p>
            <a:pPr marL="342900" indent="-342900" algn="l" rtl="0" eaLnBrk="0" hangingPunct="0">
              <a:lnSpc>
                <a:spcPct val="80000"/>
              </a:lnSpc>
              <a:spcBef>
                <a:spcPct val="20000"/>
              </a:spcBef>
              <a:buFont typeface="Arial" charset="0"/>
              <a:buChar char="•"/>
            </a:pPr>
            <a:r>
              <a:rPr lang="en-US" sz="2600">
                <a:solidFill>
                  <a:schemeClr val="bg1"/>
                </a:solidFill>
                <a:latin typeface="Times New Roman" pitchFamily="18" charset="0"/>
                <a:cs typeface="Times New Roman" pitchFamily="18" charset="0"/>
              </a:rPr>
              <a:t>Given in 3 doses at 0, 2, 6 months.</a:t>
            </a:r>
          </a:p>
          <a:p>
            <a:pPr marL="342900" indent="-342900" algn="l" rtl="0" eaLnBrk="0" hangingPunct="0">
              <a:lnSpc>
                <a:spcPct val="80000"/>
              </a:lnSpc>
              <a:spcBef>
                <a:spcPct val="20000"/>
              </a:spcBef>
              <a:buFont typeface="Arial" charset="0"/>
              <a:buChar char="•"/>
            </a:pPr>
            <a:r>
              <a:rPr lang="en-US" sz="2600">
                <a:solidFill>
                  <a:schemeClr val="bg1"/>
                </a:solidFill>
                <a:latin typeface="Times New Roman" pitchFamily="18" charset="0"/>
                <a:cs typeface="Times New Roman" pitchFamily="18" charset="0"/>
              </a:rPr>
              <a:t>Recommended for young individuals ages  9-26 yrs old.</a:t>
            </a:r>
          </a:p>
          <a:p>
            <a:pPr marL="342900" indent="-342900" algn="l" rtl="0" eaLnBrk="0" hangingPunct="0">
              <a:lnSpc>
                <a:spcPct val="80000"/>
              </a:lnSpc>
              <a:spcBef>
                <a:spcPct val="20000"/>
              </a:spcBef>
              <a:buFont typeface="Arial" charset="0"/>
              <a:buChar char="•"/>
            </a:pPr>
            <a:r>
              <a:rPr lang="en-US" sz="2600">
                <a:solidFill>
                  <a:schemeClr val="bg1"/>
                </a:solidFill>
                <a:latin typeface="Times New Roman" pitchFamily="18" charset="0"/>
                <a:cs typeface="Times New Roman" pitchFamily="18" charset="0"/>
              </a:rPr>
              <a:t>Not given to pregnant women.</a:t>
            </a:r>
          </a:p>
          <a:p>
            <a:pPr marL="342900" indent="-342900" algn="l" rtl="0" eaLnBrk="0" hangingPunct="0">
              <a:lnSpc>
                <a:spcPct val="80000"/>
              </a:lnSpc>
              <a:spcBef>
                <a:spcPct val="20000"/>
              </a:spcBef>
              <a:buFont typeface="Arial" charset="0"/>
              <a:buChar char="•"/>
            </a:pPr>
            <a:endParaRPr lang="en-US" sz="2600">
              <a:solidFill>
                <a:schemeClr val="bg1"/>
              </a:solidFill>
              <a:latin typeface="Times New Roman" pitchFamily="18" charset="0"/>
              <a:cs typeface="Times New Roman" pitchFamily="18" charset="0"/>
            </a:endParaRPr>
          </a:p>
          <a:p>
            <a:pPr marL="342900" indent="-342900" algn="l" rtl="0" eaLnBrk="0" hangingPunct="0">
              <a:lnSpc>
                <a:spcPct val="80000"/>
              </a:lnSpc>
              <a:spcBef>
                <a:spcPct val="20000"/>
              </a:spcBef>
              <a:buFont typeface="Arial" charset="0"/>
              <a:buChar char="•"/>
            </a:pPr>
            <a:r>
              <a:rPr lang="en-US" sz="2800" b="1" u="sng">
                <a:solidFill>
                  <a:srgbClr val="FFFF00"/>
                </a:solidFill>
                <a:latin typeface="Times New Roman" pitchFamily="18" charset="0"/>
                <a:cs typeface="Times New Roman" pitchFamily="18" charset="0"/>
              </a:rPr>
              <a:t>Gardasil</a:t>
            </a:r>
            <a:r>
              <a:rPr lang="en-US" sz="2800">
                <a:solidFill>
                  <a:schemeClr val="bg1"/>
                </a:solidFill>
                <a:latin typeface="Times New Roman" pitchFamily="18" charset="0"/>
                <a:cs typeface="Times New Roman" pitchFamily="18" charset="0"/>
              </a:rPr>
              <a:t>, </a:t>
            </a:r>
            <a:r>
              <a:rPr lang="en-US" sz="2600">
                <a:solidFill>
                  <a:schemeClr val="bg1"/>
                </a:solidFill>
                <a:latin typeface="Times New Roman" pitchFamily="18" charset="0"/>
                <a:cs typeface="Times New Roman" pitchFamily="18" charset="0"/>
              </a:rPr>
              <a:t>a quadrivalent vaccine, provides protection against HPV genotypes 6,11,16,18 which causes genital warts.</a:t>
            </a:r>
          </a:p>
          <a:p>
            <a:pPr marL="342900" indent="-342900" algn="l" rtl="0" eaLnBrk="0" hangingPunct="0">
              <a:lnSpc>
                <a:spcPct val="80000"/>
              </a:lnSpc>
              <a:spcBef>
                <a:spcPct val="20000"/>
              </a:spcBef>
              <a:buFont typeface="Arial" charset="0"/>
              <a:buChar char="•"/>
            </a:pPr>
            <a:r>
              <a:rPr lang="en-US" sz="2800" b="1" u="sng">
                <a:solidFill>
                  <a:srgbClr val="FFFF00"/>
                </a:solidFill>
                <a:latin typeface="Times New Roman" pitchFamily="18" charset="0"/>
                <a:cs typeface="Times New Roman" pitchFamily="18" charset="0"/>
              </a:rPr>
              <a:t>Cervarix</a:t>
            </a:r>
            <a:r>
              <a:rPr lang="en-US" sz="2600">
                <a:solidFill>
                  <a:schemeClr val="bg1"/>
                </a:solidFill>
                <a:latin typeface="Times New Roman" pitchFamily="18" charset="0"/>
                <a:cs typeface="Times New Roman" pitchFamily="18" charset="0"/>
              </a:rPr>
              <a:t>, a divalent vaccine, provides protection against HPV genotypes 16, and 18 which causes cervical cancer.   </a:t>
            </a:r>
          </a:p>
          <a:p>
            <a:pPr marL="342900" indent="-342900" algn="l" rtl="0" eaLnBrk="0" hangingPunct="0">
              <a:lnSpc>
                <a:spcPct val="80000"/>
              </a:lnSpc>
              <a:spcBef>
                <a:spcPct val="20000"/>
              </a:spcBef>
            </a:pPr>
            <a:endParaRPr lang="en-US" sz="26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accent6">
                <a:alpha val="99000"/>
              </a:schemeClr>
            </a:gs>
            <a:gs pos="100000">
              <a:schemeClr val="accent4"/>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66688" y="3016250"/>
            <a:ext cx="8748712" cy="641350"/>
          </a:xfrm>
          <a:prstGeom prst="rect">
            <a:avLst/>
          </a:prstGeom>
          <a:noFill/>
          <a:ln w="9525">
            <a:noFill/>
            <a:miter lim="800000"/>
            <a:headEnd/>
            <a:tailEnd/>
          </a:ln>
          <a:effectLst>
            <a:outerShdw dist="12700" algn="ctr" rotWithShape="0">
              <a:schemeClr val="tx1"/>
            </a:outerShdw>
          </a:effectLst>
        </p:spPr>
        <p:txBody>
          <a:bodyPr>
            <a:spAutoFit/>
          </a:bodyPr>
          <a:lstStyle/>
          <a:p>
            <a:pPr algn="ctr" rtl="0">
              <a:defRPr/>
            </a:pPr>
            <a:r>
              <a:rPr lang="en-US" sz="3600" dirty="0">
                <a:solidFill>
                  <a:srgbClr val="FFFF00"/>
                </a:solidFill>
                <a:latin typeface="Times New Roman" charset="0"/>
                <a:ea typeface="Arial" charset="0"/>
              </a:rPr>
              <a:t>Thank you for your attention !</a:t>
            </a:r>
            <a:r>
              <a:rPr lang="en-US" sz="3600" dirty="0">
                <a:solidFill>
                  <a:srgbClr val="FFFF00"/>
                </a:solidFill>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96975"/>
          </a:xfrm>
        </p:spPr>
        <p:txBody>
          <a:bodyPr/>
          <a:lstStyle/>
          <a:p>
            <a:pPr algn="l" rtl="0" eaLnBrk="1" hangingPunct="1"/>
            <a:r>
              <a:rPr lang="en-US" u="sng" smtClean="0">
                <a:solidFill>
                  <a:srgbClr val="FFFF00"/>
                </a:solidFill>
                <a:latin typeface="Times New Roman" pitchFamily="18" charset="0"/>
                <a:cs typeface="Times New Roman" pitchFamily="18" charset="0"/>
              </a:rPr>
              <a:t>Characteristics Of Herpes Virus  </a:t>
            </a:r>
          </a:p>
        </p:txBody>
      </p:sp>
      <p:sp>
        <p:nvSpPr>
          <p:cNvPr id="6147" name="Rectangle 4"/>
          <p:cNvSpPr>
            <a:spLocks noChangeArrowheads="1"/>
          </p:cNvSpPr>
          <p:nvPr/>
        </p:nvSpPr>
        <p:spPr bwMode="auto">
          <a:xfrm>
            <a:off x="179388" y="1341438"/>
            <a:ext cx="5256212" cy="5400675"/>
          </a:xfrm>
          <a:prstGeom prst="rect">
            <a:avLst/>
          </a:prstGeom>
          <a:noFill/>
          <a:ln w="9525">
            <a:noFill/>
            <a:miter lim="800000"/>
            <a:headEnd/>
            <a:tailEnd/>
          </a:ln>
        </p:spPr>
        <p:txBody>
          <a:bodyPr/>
          <a:lstStyle/>
          <a:p>
            <a:pPr marL="342900" indent="-342900" algn="l" rtl="0">
              <a:spcBef>
                <a:spcPct val="20000"/>
              </a:spcBef>
              <a:buFont typeface="Arial" charset="0"/>
              <a:buChar char="•"/>
            </a:pPr>
            <a:r>
              <a:rPr lang="en-US" sz="2800" b="1">
                <a:solidFill>
                  <a:schemeClr val="bg1"/>
                </a:solidFill>
                <a:latin typeface="Times New Roman" pitchFamily="18" charset="0"/>
                <a:cs typeface="Times New Roman" pitchFamily="18" charset="0"/>
              </a:rPr>
              <a:t>Family of </a:t>
            </a:r>
            <a:r>
              <a:rPr lang="en-US" sz="2800" b="1" i="1">
                <a:solidFill>
                  <a:schemeClr val="bg1"/>
                </a:solidFill>
                <a:latin typeface="Times New Roman" pitchFamily="18" charset="0"/>
                <a:cs typeface="Times New Roman" pitchFamily="18" charset="0"/>
              </a:rPr>
              <a:t>herpesviridae.</a:t>
            </a:r>
            <a:endParaRPr lang="en-US" sz="2800" b="1">
              <a:solidFill>
                <a:schemeClr val="bg1"/>
              </a:solidFill>
              <a:latin typeface="Times New Roman" pitchFamily="18" charset="0"/>
              <a:cs typeface="Times New Roman" pitchFamily="18" charset="0"/>
            </a:endParaRPr>
          </a:p>
          <a:p>
            <a:pPr marL="342900" indent="-342900" algn="l" rtl="0">
              <a:spcBef>
                <a:spcPct val="20000"/>
              </a:spcBef>
              <a:buFont typeface="Arial" charset="0"/>
              <a:buChar char="•"/>
            </a:pPr>
            <a:r>
              <a:rPr lang="en-US" sz="2800" b="1">
                <a:solidFill>
                  <a:schemeClr val="bg1"/>
                </a:solidFill>
                <a:latin typeface="Times New Roman" pitchFamily="18" charset="0"/>
                <a:cs typeface="Times New Roman" pitchFamily="18" charset="0"/>
              </a:rPr>
              <a:t>Virion consist of:</a:t>
            </a:r>
          </a:p>
          <a:p>
            <a:pPr marL="800100" lvl="1" indent="-342900" algn="l" rtl="0">
              <a:spcBef>
                <a:spcPct val="20000"/>
              </a:spcBef>
              <a:buFont typeface="Wingdings" pitchFamily="2" charset="2"/>
              <a:buChar char="§"/>
            </a:pPr>
            <a:r>
              <a:rPr lang="en-US" sz="2800" b="1">
                <a:solidFill>
                  <a:schemeClr val="bg1"/>
                </a:solidFill>
                <a:latin typeface="Times New Roman" pitchFamily="18" charset="0"/>
                <a:cs typeface="Times New Roman" pitchFamily="18" charset="0"/>
              </a:rPr>
              <a:t>Glycoprotein envelope </a:t>
            </a:r>
          </a:p>
          <a:p>
            <a:pPr marL="800100" lvl="1" indent="-342900" algn="l" rtl="0">
              <a:spcBef>
                <a:spcPct val="20000"/>
              </a:spcBef>
              <a:buFont typeface="Wingdings" pitchFamily="2" charset="2"/>
              <a:buChar char="§"/>
            </a:pPr>
            <a:r>
              <a:rPr lang="en-US" sz="2800" b="1">
                <a:solidFill>
                  <a:schemeClr val="bg1"/>
                </a:solidFill>
                <a:latin typeface="Times New Roman" pitchFamily="18" charset="0"/>
                <a:cs typeface="Times New Roman" pitchFamily="18" charset="0"/>
              </a:rPr>
              <a:t>Icosahedral capsid.</a:t>
            </a:r>
          </a:p>
          <a:p>
            <a:pPr marL="800100" lvl="1" indent="-342900" algn="l" rtl="0">
              <a:spcBef>
                <a:spcPct val="20000"/>
              </a:spcBef>
              <a:buFont typeface="Wingdings" pitchFamily="2" charset="2"/>
              <a:buChar char="§"/>
            </a:pPr>
            <a:r>
              <a:rPr lang="en-US" sz="2800" b="1">
                <a:solidFill>
                  <a:schemeClr val="bg1"/>
                </a:solidFill>
                <a:latin typeface="Times New Roman" pitchFamily="18" charset="0"/>
                <a:cs typeface="Times New Roman" pitchFamily="18" charset="0"/>
              </a:rPr>
              <a:t>Liner ds-DNA.</a:t>
            </a:r>
          </a:p>
          <a:p>
            <a:pPr marL="800100" lvl="1" indent="-342900" algn="l" rtl="0">
              <a:spcBef>
                <a:spcPct val="20000"/>
              </a:spcBef>
            </a:pPr>
            <a:endParaRPr lang="en-US" sz="2600">
              <a:solidFill>
                <a:schemeClr val="bg1"/>
              </a:solidFill>
              <a:latin typeface="Times New Roman" pitchFamily="18" charset="0"/>
              <a:cs typeface="Times New Roman" pitchFamily="18" charset="0"/>
            </a:endParaRPr>
          </a:p>
          <a:p>
            <a:pPr marL="342900" indent="-342900" algn="l" rtl="0">
              <a:spcBef>
                <a:spcPct val="20000"/>
              </a:spcBef>
              <a:buFont typeface="Arial" charset="0"/>
              <a:buChar char="•"/>
            </a:pPr>
            <a:r>
              <a:rPr lang="en-US" sz="2400">
                <a:solidFill>
                  <a:srgbClr val="FFFF00"/>
                </a:solidFill>
                <a:latin typeface="Times New Roman" pitchFamily="18" charset="0"/>
              </a:rPr>
              <a:t>The Herpes viruses has the ability to induce latent infection</a:t>
            </a:r>
            <a:r>
              <a:rPr lang="en-US" sz="2400">
                <a:solidFill>
                  <a:srgbClr val="FFFF00"/>
                </a:solidFill>
                <a:latin typeface="Times New Roman" pitchFamily="18" charset="0"/>
                <a:cs typeface="Times New Roman" pitchFamily="18" charset="0"/>
              </a:rPr>
              <a:t>,             </a:t>
            </a:r>
          </a:p>
          <a:p>
            <a:pPr marL="342900" indent="-342900" algn="l" rtl="0">
              <a:spcBef>
                <a:spcPct val="20000"/>
              </a:spcBef>
            </a:pPr>
            <a:r>
              <a:rPr lang="en-US" sz="2600" b="1">
                <a:solidFill>
                  <a:srgbClr val="FF0000"/>
                </a:solidFill>
                <a:latin typeface="Times New Roman" pitchFamily="18" charset="0"/>
                <a:cs typeface="Times New Roman" pitchFamily="18" charset="0"/>
              </a:rPr>
              <a:t>HSV (1&amp;2)</a:t>
            </a:r>
            <a:r>
              <a:rPr lang="en-US" sz="2400" b="1">
                <a:solidFill>
                  <a:srgbClr val="FF0000"/>
                </a:solidFill>
                <a:latin typeface="Times New Roman" pitchFamily="18" charset="0"/>
                <a:cs typeface="Times New Roman" pitchFamily="18" charset="0"/>
              </a:rPr>
              <a:t>            NERVE CELLS.</a:t>
            </a:r>
          </a:p>
          <a:p>
            <a:pPr marL="342900" indent="-342900" algn="l" rtl="0">
              <a:spcBef>
                <a:spcPct val="20000"/>
              </a:spcBef>
            </a:pPr>
            <a:r>
              <a:rPr lang="en-US" sz="2400" b="1">
                <a:solidFill>
                  <a:srgbClr val="FF0000"/>
                </a:solidFill>
                <a:latin typeface="Times New Roman" pitchFamily="18" charset="0"/>
                <a:cs typeface="Times New Roman" pitchFamily="18" charset="0"/>
              </a:rPr>
              <a:t>HSV-1</a:t>
            </a:r>
            <a:r>
              <a:rPr lang="en-US" sz="2600" b="1">
                <a:solidFill>
                  <a:srgbClr val="FF0000"/>
                </a:solidFill>
                <a:latin typeface="Times New Roman" pitchFamily="18" charset="0"/>
                <a:cs typeface="Times New Roman" pitchFamily="18" charset="0"/>
              </a:rPr>
              <a:t>         </a:t>
            </a:r>
            <a:r>
              <a:rPr lang="en-US" sz="2000" b="1">
                <a:solidFill>
                  <a:srgbClr val="FF0000"/>
                </a:solidFill>
                <a:latin typeface="Times New Roman" pitchFamily="18" charset="0"/>
                <a:cs typeface="Times New Roman" pitchFamily="18" charset="0"/>
              </a:rPr>
              <a:t>Trigeminal</a:t>
            </a:r>
            <a:r>
              <a:rPr lang="en-US" sz="2600" b="1">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ganglia</a:t>
            </a:r>
          </a:p>
          <a:p>
            <a:pPr marL="342900" indent="-342900" algn="l" rtl="0">
              <a:spcBef>
                <a:spcPct val="20000"/>
              </a:spcBef>
            </a:pPr>
            <a:r>
              <a:rPr lang="en-US" sz="2400" b="1">
                <a:solidFill>
                  <a:srgbClr val="FF0000"/>
                </a:solidFill>
                <a:latin typeface="Times New Roman" pitchFamily="18" charset="0"/>
                <a:cs typeface="Times New Roman" pitchFamily="18" charset="0"/>
              </a:rPr>
              <a:t>HSV-2          Sacral ganglia</a:t>
            </a:r>
          </a:p>
        </p:txBody>
      </p:sp>
      <p:pic>
        <p:nvPicPr>
          <p:cNvPr id="6148" name="Picture 3" descr="HSV 2b images.jpg"/>
          <p:cNvPicPr>
            <a:picLocks noChangeAspect="1"/>
          </p:cNvPicPr>
          <p:nvPr/>
        </p:nvPicPr>
        <p:blipFill>
          <a:blip r:embed="rId3"/>
          <a:srcRect/>
          <a:stretch>
            <a:fillRect/>
          </a:stretch>
        </p:blipFill>
        <p:spPr bwMode="auto">
          <a:xfrm>
            <a:off x="5427663" y="1371600"/>
            <a:ext cx="3657600" cy="2209800"/>
          </a:xfrm>
          <a:prstGeom prst="rect">
            <a:avLst/>
          </a:prstGeom>
          <a:noFill/>
          <a:ln w="9525">
            <a:noFill/>
            <a:miter lim="800000"/>
            <a:headEnd/>
            <a:tailEnd/>
          </a:ln>
        </p:spPr>
      </p:pic>
      <p:pic>
        <p:nvPicPr>
          <p:cNvPr id="6149" name="Picture 6" descr="hsv1struc.jpg"/>
          <p:cNvPicPr>
            <a:picLocks noChangeAspect="1"/>
          </p:cNvPicPr>
          <p:nvPr/>
        </p:nvPicPr>
        <p:blipFill>
          <a:blip r:embed="rId4"/>
          <a:srcRect/>
          <a:stretch>
            <a:fillRect/>
          </a:stretch>
        </p:blipFill>
        <p:spPr bwMode="auto">
          <a:xfrm>
            <a:off x="5418138" y="3657600"/>
            <a:ext cx="3667125" cy="2940050"/>
          </a:xfrm>
          <a:prstGeom prst="rect">
            <a:avLst/>
          </a:prstGeom>
          <a:noFill/>
          <a:ln w="9525">
            <a:noFill/>
            <a:miter lim="800000"/>
            <a:headEnd/>
            <a:tailEnd/>
          </a:ln>
        </p:spPr>
      </p:pic>
      <p:sp>
        <p:nvSpPr>
          <p:cNvPr id="6150" name="Right Arrow 6"/>
          <p:cNvSpPr>
            <a:spLocks noChangeArrowheads="1"/>
          </p:cNvSpPr>
          <p:nvPr/>
        </p:nvSpPr>
        <p:spPr bwMode="auto">
          <a:xfrm>
            <a:off x="1908175" y="5229225"/>
            <a:ext cx="720725" cy="484188"/>
          </a:xfrm>
          <a:prstGeom prst="rightArrow">
            <a:avLst>
              <a:gd name="adj1" fmla="val 50000"/>
              <a:gd name="adj2" fmla="val 50141"/>
            </a:avLst>
          </a:prstGeom>
          <a:solidFill>
            <a:schemeClr val="accent1"/>
          </a:solidFill>
          <a:ln w="9525">
            <a:solidFill>
              <a:schemeClr val="tx1"/>
            </a:solidFill>
            <a:round/>
            <a:headEnd/>
            <a:tailEnd/>
          </a:ln>
        </p:spPr>
        <p:txBody>
          <a:bodyPr/>
          <a:lstStyle/>
          <a:p>
            <a:r>
              <a:rPr lang="en-US"/>
              <a:t>  </a:t>
            </a:r>
          </a:p>
        </p:txBody>
      </p:sp>
      <p:sp>
        <p:nvSpPr>
          <p:cNvPr id="6151" name="Right Arrow 6"/>
          <p:cNvSpPr>
            <a:spLocks noChangeArrowheads="1"/>
          </p:cNvSpPr>
          <p:nvPr/>
        </p:nvSpPr>
        <p:spPr bwMode="auto">
          <a:xfrm>
            <a:off x="1179513" y="5753100"/>
            <a:ext cx="647700" cy="484188"/>
          </a:xfrm>
          <a:prstGeom prst="rightArrow">
            <a:avLst>
              <a:gd name="adj1" fmla="val 50000"/>
              <a:gd name="adj2" fmla="val 50015"/>
            </a:avLst>
          </a:prstGeom>
          <a:solidFill>
            <a:schemeClr val="accent1"/>
          </a:solidFill>
          <a:ln w="9525">
            <a:solidFill>
              <a:schemeClr val="tx1"/>
            </a:solidFill>
            <a:round/>
            <a:headEnd/>
            <a:tailEnd/>
          </a:ln>
        </p:spPr>
        <p:txBody>
          <a:bodyPr/>
          <a:lstStyle/>
          <a:p>
            <a:endParaRPr lang="en-US"/>
          </a:p>
        </p:txBody>
      </p:sp>
      <p:sp>
        <p:nvSpPr>
          <p:cNvPr id="6152" name="Right Arrow 7"/>
          <p:cNvSpPr>
            <a:spLocks noChangeArrowheads="1"/>
          </p:cNvSpPr>
          <p:nvPr/>
        </p:nvSpPr>
        <p:spPr bwMode="auto">
          <a:xfrm>
            <a:off x="1187450" y="6092825"/>
            <a:ext cx="647700" cy="484188"/>
          </a:xfrm>
          <a:prstGeom prst="rightArrow">
            <a:avLst>
              <a:gd name="adj1" fmla="val 50000"/>
              <a:gd name="adj2" fmla="val 50015"/>
            </a:avLst>
          </a:prstGeom>
          <a:solidFill>
            <a:schemeClr val="accent1"/>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p:cNvSpPr>
          <p:nvPr/>
        </p:nvSpPr>
        <p:spPr bwMode="auto">
          <a:xfrm>
            <a:off x="381000" y="274638"/>
            <a:ext cx="8512175" cy="1282700"/>
          </a:xfrm>
          <a:prstGeom prst="rect">
            <a:avLst/>
          </a:prstGeom>
          <a:noFill/>
          <a:ln w="9525">
            <a:noFill/>
            <a:miter lim="800000"/>
            <a:headEnd/>
            <a:tailEnd/>
          </a:ln>
        </p:spPr>
        <p:txBody>
          <a:bodyPr anchor="ctr"/>
          <a:lstStyle/>
          <a:p>
            <a:pPr algn="ctr" rtl="0"/>
            <a:r>
              <a:rPr lang="en-US" sz="4400">
                <a:solidFill>
                  <a:srgbClr val="FFFF00"/>
                </a:solidFill>
                <a:latin typeface="Times New Roman" pitchFamily="18" charset="0"/>
                <a:cs typeface="Times New Roman" pitchFamily="18" charset="0"/>
              </a:rPr>
              <a:t>Transmission of Genital HSV infection </a:t>
            </a:r>
          </a:p>
        </p:txBody>
      </p:sp>
      <p:sp>
        <p:nvSpPr>
          <p:cNvPr id="7171" name="Rectangle 3"/>
          <p:cNvSpPr txBox="1">
            <a:spLocks noChangeArrowheads="1"/>
          </p:cNvSpPr>
          <p:nvPr/>
        </p:nvSpPr>
        <p:spPr bwMode="auto">
          <a:xfrm>
            <a:off x="685800" y="1700213"/>
            <a:ext cx="8229600" cy="4968875"/>
          </a:xfrm>
          <a:prstGeom prst="rect">
            <a:avLst/>
          </a:prstGeom>
          <a:noFill/>
          <a:ln w="9525">
            <a:noFill/>
            <a:miter lim="800000"/>
            <a:headEnd/>
            <a:tailEnd/>
          </a:ln>
        </p:spPr>
        <p:txBody>
          <a:bodyPr/>
          <a:lstStyle/>
          <a:p>
            <a:pPr marL="342900" indent="-342900" algn="l" rtl="0">
              <a:spcBef>
                <a:spcPct val="20000"/>
              </a:spcBef>
              <a:buClr>
                <a:schemeClr val="bg1"/>
              </a:buClr>
            </a:pPr>
            <a:r>
              <a:rPr lang="en-US" sz="4400" b="1">
                <a:solidFill>
                  <a:srgbClr val="FF0000"/>
                </a:solidFill>
                <a:latin typeface="Times New Roman" pitchFamily="18" charset="0"/>
              </a:rPr>
              <a:t>	</a:t>
            </a:r>
            <a:r>
              <a:rPr lang="en-US" sz="2800" b="1" u="sng">
                <a:solidFill>
                  <a:srgbClr val="FF0000"/>
                </a:solidFill>
                <a:latin typeface="Times New Roman" pitchFamily="18" charset="0"/>
              </a:rPr>
              <a:t>1- Sexual  transmission:</a:t>
            </a:r>
            <a:r>
              <a:rPr lang="en-US" sz="2800" b="1" u="sng">
                <a:solidFill>
                  <a:schemeClr val="bg1"/>
                </a:solidFill>
                <a:latin typeface="Times New Roman" pitchFamily="18" charset="0"/>
              </a:rPr>
              <a:t>                      </a:t>
            </a: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The number of different sexual partners correlates directly with acquisition of </a:t>
            </a:r>
            <a:r>
              <a:rPr lang="en-US" sz="2600" b="1">
                <a:solidFill>
                  <a:schemeClr val="bg1"/>
                </a:solidFill>
                <a:latin typeface="Times New Roman" pitchFamily="18" charset="0"/>
              </a:rPr>
              <a:t>HSV-2</a:t>
            </a:r>
            <a:r>
              <a:rPr lang="en-US" sz="2600">
                <a:solidFill>
                  <a:schemeClr val="bg1"/>
                </a:solidFill>
                <a:latin typeface="Times New Roman" pitchFamily="18" charset="0"/>
              </a:rPr>
              <a:t> in both male &amp; female.</a:t>
            </a: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Homosexual men are more susceptible to </a:t>
            </a:r>
            <a:r>
              <a:rPr lang="en-US" sz="2600" b="1">
                <a:solidFill>
                  <a:schemeClr val="bg1"/>
                </a:solidFill>
                <a:latin typeface="Times New Roman" pitchFamily="18" charset="0"/>
              </a:rPr>
              <a:t>HSV-2</a:t>
            </a:r>
            <a:r>
              <a:rPr lang="en-US" sz="2600" b="1" i="1">
                <a:solidFill>
                  <a:schemeClr val="bg1"/>
                </a:solidFill>
                <a:latin typeface="Times New Roman" pitchFamily="18" charset="0"/>
              </a:rPr>
              <a:t> </a:t>
            </a:r>
            <a:r>
              <a:rPr lang="en-US" sz="2600">
                <a:solidFill>
                  <a:schemeClr val="bg1"/>
                </a:solidFill>
                <a:latin typeface="Times New Roman" pitchFamily="18" charset="0"/>
              </a:rPr>
              <a:t>infection.</a:t>
            </a:r>
          </a:p>
          <a:p>
            <a:pPr marL="342900" indent="-342900" algn="l" rtl="0">
              <a:spcBef>
                <a:spcPct val="20000"/>
              </a:spcBef>
              <a:buClr>
                <a:schemeClr val="bg1"/>
              </a:buClr>
              <a:buFont typeface="Arial" charset="0"/>
              <a:buChar char="•"/>
            </a:pPr>
            <a:r>
              <a:rPr lang="en-US" sz="2600">
                <a:solidFill>
                  <a:schemeClr val="bg1"/>
                </a:solidFill>
                <a:latin typeface="Times New Roman" pitchFamily="18" charset="0"/>
              </a:rPr>
              <a:t>Genital infection can be acquired by </a:t>
            </a:r>
            <a:r>
              <a:rPr lang="en-US" sz="2400" b="1">
                <a:solidFill>
                  <a:srgbClr val="FFFF00"/>
                </a:solidFill>
                <a:latin typeface="Times New Roman" pitchFamily="18" charset="0"/>
              </a:rPr>
              <a:t>auto-inoculation</a:t>
            </a:r>
            <a:r>
              <a:rPr lang="en-US" sz="2600">
                <a:solidFill>
                  <a:schemeClr val="bg1"/>
                </a:solidFill>
                <a:latin typeface="Times New Roman" pitchFamily="18" charset="0"/>
              </a:rPr>
              <a:t> from lesions elsewhere on the body by touching vesicular  fluids from any herpetic lesions (</a:t>
            </a:r>
            <a:r>
              <a:rPr lang="en-US" sz="2600" b="1">
                <a:solidFill>
                  <a:srgbClr val="FFFF00"/>
                </a:solidFill>
                <a:latin typeface="Times New Roman" pitchFamily="18" charset="0"/>
              </a:rPr>
              <a:t>HSV-1&amp;2). </a:t>
            </a:r>
            <a:r>
              <a:rPr lang="en-US" sz="2600">
                <a:solidFill>
                  <a:schemeClr val="bg1"/>
                </a:solidFill>
                <a:latin typeface="Times New Roman" pitchFamily="18" charset="0"/>
              </a:rPr>
              <a:t>. </a:t>
            </a:r>
          </a:p>
          <a:p>
            <a:pPr marL="342900" indent="-342900" algn="l" rtl="0">
              <a:spcBef>
                <a:spcPct val="20000"/>
              </a:spcBef>
              <a:buClr>
                <a:schemeClr val="bg1"/>
              </a:buClr>
              <a:buFont typeface="Arial" charset="0"/>
              <a:buChar char="•"/>
            </a:pPr>
            <a:r>
              <a:rPr lang="en-US" sz="2600" b="1">
                <a:solidFill>
                  <a:srgbClr val="FFFF00"/>
                </a:solidFill>
                <a:latin typeface="Times New Roman" pitchFamily="18" charset="0"/>
              </a:rPr>
              <a:t>HSV-1</a:t>
            </a:r>
            <a:r>
              <a:rPr lang="en-US" sz="2600">
                <a:solidFill>
                  <a:schemeClr val="bg1"/>
                </a:solidFill>
                <a:latin typeface="Times New Roman" pitchFamily="18" charset="0"/>
              </a:rPr>
              <a:t> can cause genital herpes infection after oral sex, also can be seen in cases of child abuse.</a:t>
            </a:r>
          </a:p>
          <a:p>
            <a:pPr marL="342900" indent="-342900" algn="l" rtl="0">
              <a:spcBef>
                <a:spcPct val="20000"/>
              </a:spcBef>
              <a:buClr>
                <a:schemeClr val="bg1"/>
              </a:buClr>
              <a:buFont typeface="Arial" charset="0"/>
              <a:buChar char="•"/>
            </a:pPr>
            <a:endParaRPr lang="en-US" sz="2600">
              <a:solidFill>
                <a:schemeClr val="bg1"/>
              </a:solidFill>
              <a:latin typeface="Times New Roman" pitchFamily="18" charset="0"/>
            </a:endParaRPr>
          </a:p>
          <a:p>
            <a:pPr marL="342900" indent="-342900" algn="l" rtl="0">
              <a:spcBef>
                <a:spcPct val="20000"/>
              </a:spcBef>
              <a:buClr>
                <a:schemeClr val="bg1"/>
              </a:buClr>
              <a:buFont typeface="Arial" charset="0"/>
              <a:buChar char="•"/>
            </a:pPr>
            <a:endParaRPr lang="en-US" sz="260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609600" y="1412875"/>
            <a:ext cx="8210550" cy="5662613"/>
          </a:xfrm>
          <a:prstGeom prst="rect">
            <a:avLst/>
          </a:prstGeom>
          <a:noFill/>
          <a:ln w="9525">
            <a:noFill/>
            <a:miter lim="800000"/>
            <a:headEnd/>
            <a:tailEnd/>
          </a:ln>
        </p:spPr>
        <p:txBody>
          <a:bodyPr>
            <a:spAutoFit/>
          </a:bodyPr>
          <a:lstStyle/>
          <a:p>
            <a:pPr marL="457200" indent="-457200" algn="l">
              <a:spcBef>
                <a:spcPct val="50000"/>
              </a:spcBef>
            </a:pPr>
            <a:r>
              <a:rPr lang="en-US" sz="2800" b="1" u="sng">
                <a:solidFill>
                  <a:srgbClr val="FF0000"/>
                </a:solidFill>
                <a:latin typeface="Times New Roman" pitchFamily="18" charset="0"/>
                <a:cs typeface="Times New Roman" pitchFamily="18" charset="0"/>
              </a:rPr>
              <a:t>2- Perinatal transmission (during delivery)</a:t>
            </a:r>
            <a:r>
              <a:rPr lang="en-US" sz="2800" b="1">
                <a:solidFill>
                  <a:srgbClr val="FF0000"/>
                </a:solidFill>
                <a:latin typeface="Times New Roman" pitchFamily="18" charset="0"/>
                <a:cs typeface="Times New Roman" pitchFamily="18" charset="0"/>
              </a:rPr>
              <a:t>:</a:t>
            </a:r>
          </a:p>
          <a:p>
            <a:pPr marL="457200" indent="-457200" algn="l" rtl="0">
              <a:spcBef>
                <a:spcPct val="50000"/>
              </a:spcBef>
              <a:buFont typeface="Arial" charset="0"/>
              <a:buChar char="•"/>
            </a:pPr>
            <a:r>
              <a:rPr lang="en-US" sz="2400">
                <a:solidFill>
                  <a:schemeClr val="bg1"/>
                </a:solidFill>
                <a:latin typeface="Times New Roman" pitchFamily="18" charset="0"/>
                <a:cs typeface="Times New Roman" pitchFamily="18" charset="0"/>
              </a:rPr>
              <a:t>The majority of maternal infection (85%) occurs during delivery, due to direct contact between the baby and infected  maternal birth canal.</a:t>
            </a:r>
          </a:p>
          <a:p>
            <a:pPr marL="457200" indent="-457200" algn="l" rtl="0">
              <a:spcBef>
                <a:spcPct val="50000"/>
              </a:spcBef>
              <a:buFont typeface="Arial" charset="0"/>
              <a:buChar char="•"/>
            </a:pPr>
            <a:r>
              <a:rPr lang="en-US" sz="2400">
                <a:solidFill>
                  <a:schemeClr val="bg1"/>
                </a:solidFill>
                <a:latin typeface="Times New Roman" pitchFamily="18" charset="0"/>
                <a:cs typeface="Times New Roman" pitchFamily="18" charset="0"/>
              </a:rPr>
              <a:t>The risk of perinatal transmission is  usually occurred in about 50%  of mothers have </a:t>
            </a:r>
            <a:r>
              <a:rPr lang="en-US" sz="2800" b="1">
                <a:solidFill>
                  <a:srgbClr val="FF66FF"/>
                </a:solidFill>
                <a:latin typeface="Times New Roman" pitchFamily="18" charset="0"/>
                <a:cs typeface="Times New Roman" pitchFamily="18" charset="0"/>
              </a:rPr>
              <a:t>primary</a:t>
            </a:r>
            <a:r>
              <a:rPr lang="en-US" sz="2400">
                <a:solidFill>
                  <a:schemeClr val="bg1"/>
                </a:solidFill>
                <a:latin typeface="Times New Roman" pitchFamily="18" charset="0"/>
                <a:cs typeface="Times New Roman" pitchFamily="18" charset="0"/>
              </a:rPr>
              <a:t> genital herpes, while the risk is 8% if mother have recurrent infection.</a:t>
            </a:r>
          </a:p>
          <a:p>
            <a:pPr marL="457200" indent="-457200" algn="l" rtl="0">
              <a:spcBef>
                <a:spcPct val="50000"/>
              </a:spcBef>
              <a:buFont typeface="Arial" charset="0"/>
              <a:buChar char="•"/>
            </a:pPr>
            <a:r>
              <a:rPr lang="en-US" sz="2400">
                <a:solidFill>
                  <a:schemeClr val="bg1"/>
                </a:solidFill>
                <a:latin typeface="Times New Roman" pitchFamily="18" charset="0"/>
                <a:cs typeface="Times New Roman" pitchFamily="18" charset="0"/>
              </a:rPr>
              <a:t>This infection can lead to either massive herpetic skin lesions or generalized infection affecting skin and internal organs e.g; lungs , liver or brain .</a:t>
            </a:r>
          </a:p>
          <a:p>
            <a:pPr marL="457200" indent="-457200" algn="l" rtl="0">
              <a:spcBef>
                <a:spcPct val="50000"/>
              </a:spcBef>
            </a:pPr>
            <a:r>
              <a:rPr lang="en-US" sz="2400">
                <a:solidFill>
                  <a:schemeClr val="bg1"/>
                </a:solidFill>
                <a:latin typeface="Times New Roman" pitchFamily="18" charset="0"/>
                <a:cs typeface="Times New Roman" pitchFamily="18" charset="0"/>
              </a:rPr>
              <a:t>To avoid perinatal infection we do</a:t>
            </a:r>
            <a:r>
              <a:rPr lang="en-US" sz="2400">
                <a:solidFill>
                  <a:srgbClr val="FFFF00"/>
                </a:solidFill>
                <a:latin typeface="Times New Roman" pitchFamily="18" charset="0"/>
                <a:cs typeface="Times New Roman" pitchFamily="18" charset="0"/>
              </a:rPr>
              <a:t> </a:t>
            </a:r>
            <a:r>
              <a:rPr lang="en-US" sz="2800" b="1">
                <a:solidFill>
                  <a:srgbClr val="FFFF00"/>
                </a:solidFill>
                <a:latin typeface="Times New Roman" pitchFamily="18" charset="0"/>
                <a:cs typeface="Times New Roman" pitchFamily="18" charset="0"/>
              </a:rPr>
              <a:t>Caesarean section</a:t>
            </a:r>
            <a:r>
              <a:rPr lang="en-US" sz="2800">
                <a:solidFill>
                  <a:srgbClr val="FFFF00"/>
                </a:solidFill>
                <a:latin typeface="Times New Roman" pitchFamily="18" charset="0"/>
                <a:cs typeface="Times New Roman" pitchFamily="18" charset="0"/>
              </a:rPr>
              <a:t>.</a:t>
            </a:r>
          </a:p>
          <a:p>
            <a:pPr marL="457200" indent="-457200" algn="l">
              <a:spcBef>
                <a:spcPct val="50000"/>
              </a:spcBef>
              <a:buFont typeface="Wingdings" pitchFamily="2" charset="2"/>
              <a:buChar char="Ø"/>
            </a:pPr>
            <a:endParaRPr lang="en-US" sz="2400">
              <a:solidFill>
                <a:srgbClr val="FFFF00"/>
              </a:solidFill>
              <a:latin typeface="Times New Roman" pitchFamily="18" charset="0"/>
              <a:cs typeface="Times New Roman" pitchFamily="18" charset="0"/>
            </a:endParaRPr>
          </a:p>
        </p:txBody>
      </p:sp>
      <p:sp>
        <p:nvSpPr>
          <p:cNvPr id="8195" name="Text Box 5"/>
          <p:cNvSpPr txBox="1">
            <a:spLocks noChangeArrowheads="1"/>
          </p:cNvSpPr>
          <p:nvPr/>
        </p:nvSpPr>
        <p:spPr bwMode="auto">
          <a:xfrm>
            <a:off x="2057400" y="1527175"/>
            <a:ext cx="2286000" cy="304800"/>
          </a:xfrm>
          <a:prstGeom prst="rect">
            <a:avLst/>
          </a:prstGeom>
          <a:noFill/>
          <a:ln w="9525">
            <a:noFill/>
            <a:miter lim="800000"/>
            <a:headEnd/>
            <a:tailEnd/>
          </a:ln>
        </p:spPr>
        <p:txBody>
          <a:bodyPr>
            <a:spAutoFit/>
          </a:bodyPr>
          <a:lstStyle/>
          <a:p>
            <a:pPr algn="just">
              <a:spcBef>
                <a:spcPct val="50000"/>
              </a:spcBef>
            </a:pPr>
            <a:endParaRPr lang="en-US" sz="1400">
              <a:solidFill>
                <a:srgbClr val="FFFF00"/>
              </a:solidFill>
              <a:cs typeface="Times New Roman" pitchFamily="18" charset="0"/>
            </a:endParaRPr>
          </a:p>
        </p:txBody>
      </p:sp>
      <p:sp>
        <p:nvSpPr>
          <p:cNvPr id="8196" name="Text Box 6"/>
          <p:cNvSpPr txBox="1">
            <a:spLocks noChangeArrowheads="1"/>
          </p:cNvSpPr>
          <p:nvPr/>
        </p:nvSpPr>
        <p:spPr bwMode="auto">
          <a:xfrm>
            <a:off x="609600" y="2757488"/>
            <a:ext cx="1295400" cy="457200"/>
          </a:xfrm>
          <a:prstGeom prst="rect">
            <a:avLst/>
          </a:prstGeom>
          <a:noFill/>
          <a:ln w="9525">
            <a:noFill/>
            <a:miter lim="800000"/>
            <a:headEnd/>
            <a:tailEnd/>
          </a:ln>
        </p:spPr>
        <p:txBody>
          <a:bodyPr>
            <a:spAutoFit/>
          </a:bodyPr>
          <a:lstStyle/>
          <a:p>
            <a:pPr>
              <a:spcBef>
                <a:spcPct val="50000"/>
              </a:spcBef>
            </a:pPr>
            <a:endParaRPr lang="en-US" sz="2400">
              <a:solidFill>
                <a:srgbClr val="FFFF00"/>
              </a:solidFill>
              <a:cs typeface="Times New Roman" pitchFamily="18" charset="0"/>
            </a:endParaRPr>
          </a:p>
        </p:txBody>
      </p:sp>
      <p:sp>
        <p:nvSpPr>
          <p:cNvPr id="8197" name="Text Box 7"/>
          <p:cNvSpPr txBox="1">
            <a:spLocks noChangeArrowheads="1"/>
          </p:cNvSpPr>
          <p:nvPr/>
        </p:nvSpPr>
        <p:spPr bwMode="auto">
          <a:xfrm>
            <a:off x="6248400" y="928688"/>
            <a:ext cx="1066800" cy="396875"/>
          </a:xfrm>
          <a:prstGeom prst="rect">
            <a:avLst/>
          </a:prstGeom>
          <a:noFill/>
          <a:ln w="9525">
            <a:noFill/>
            <a:miter lim="800000"/>
            <a:headEnd/>
            <a:tailEnd/>
          </a:ln>
        </p:spPr>
        <p:txBody>
          <a:bodyPr>
            <a:spAutoFit/>
          </a:bodyPr>
          <a:lstStyle/>
          <a:p>
            <a:pPr>
              <a:spcBef>
                <a:spcPct val="50000"/>
              </a:spcBef>
            </a:pPr>
            <a:endParaRPr lang="en-US" sz="2000" b="1">
              <a:solidFill>
                <a:srgbClr val="FFFF00"/>
              </a:solidFill>
              <a:cs typeface="Times New Roman" pitchFamily="18" charset="0"/>
            </a:endParaRPr>
          </a:p>
        </p:txBody>
      </p:sp>
      <p:sp>
        <p:nvSpPr>
          <p:cNvPr id="8198" name="Rectangle 6"/>
          <p:cNvSpPr>
            <a:spLocks/>
          </p:cNvSpPr>
          <p:nvPr/>
        </p:nvSpPr>
        <p:spPr bwMode="auto">
          <a:xfrm>
            <a:off x="381000" y="-171450"/>
            <a:ext cx="8512175" cy="1728788"/>
          </a:xfrm>
          <a:prstGeom prst="rect">
            <a:avLst/>
          </a:prstGeom>
          <a:noFill/>
          <a:ln w="9525">
            <a:noFill/>
            <a:miter lim="800000"/>
            <a:headEnd/>
            <a:tailEnd/>
          </a:ln>
        </p:spPr>
        <p:txBody>
          <a:bodyPr anchor="ctr"/>
          <a:lstStyle/>
          <a:p>
            <a:pPr algn="ctr" rtl="0"/>
            <a:r>
              <a:rPr lang="en-US" sz="4400">
                <a:solidFill>
                  <a:srgbClr val="FFFF00"/>
                </a:solidFill>
                <a:latin typeface="Times New Roman" pitchFamily="18" charset="0"/>
                <a:cs typeface="Times New Roman" pitchFamily="18" charset="0"/>
              </a:rPr>
              <a:t>Transmission of Genital HSV infection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23850" y="1773238"/>
            <a:ext cx="8516938" cy="4895850"/>
          </a:xfrm>
        </p:spPr>
        <p:txBody>
          <a:bodyPr/>
          <a:lstStyle/>
          <a:p>
            <a:pPr algn="l" rtl="0">
              <a:buFontTx/>
              <a:buNone/>
            </a:pPr>
            <a:r>
              <a:rPr lang="en-US" b="1" smtClean="0">
                <a:solidFill>
                  <a:srgbClr val="FF0000"/>
                </a:solidFill>
                <a:latin typeface="Times New Roman" pitchFamily="18" charset="0"/>
                <a:cs typeface="Times New Roman" pitchFamily="18" charset="0"/>
              </a:rPr>
              <a:t>	</a:t>
            </a:r>
            <a:r>
              <a:rPr lang="en-US" sz="2800" b="1" u="sng" smtClean="0">
                <a:solidFill>
                  <a:srgbClr val="FF0000"/>
                </a:solidFill>
                <a:latin typeface="Times New Roman" pitchFamily="18" charset="0"/>
                <a:cs typeface="Times New Roman" pitchFamily="18" charset="0"/>
              </a:rPr>
              <a:t>3-Intrauterine(vertical)  transmission  (10%):</a:t>
            </a:r>
          </a:p>
          <a:p>
            <a:pPr algn="l" rtl="0"/>
            <a:r>
              <a:rPr lang="en-US" sz="2800" smtClean="0">
                <a:solidFill>
                  <a:schemeClr val="bg1"/>
                </a:solidFill>
                <a:latin typeface="Times New Roman" pitchFamily="18" charset="0"/>
                <a:cs typeface="Times New Roman" pitchFamily="18" charset="0"/>
              </a:rPr>
              <a:t>Maternal</a:t>
            </a:r>
            <a:r>
              <a:rPr lang="en-US" sz="2800" b="1" smtClean="0">
                <a:solidFill>
                  <a:schemeClr val="bg1"/>
                </a:solidFill>
                <a:latin typeface="Times New Roman" pitchFamily="18" charset="0"/>
                <a:cs typeface="Times New Roman" pitchFamily="18" charset="0"/>
              </a:rPr>
              <a:t> primary </a:t>
            </a:r>
            <a:r>
              <a:rPr lang="en-US" sz="2800" smtClean="0">
                <a:solidFill>
                  <a:schemeClr val="bg1"/>
                </a:solidFill>
                <a:latin typeface="Times New Roman" pitchFamily="18" charset="0"/>
                <a:cs typeface="Times New Roman" pitchFamily="18" charset="0"/>
              </a:rPr>
              <a:t>genital HSV infection of the mother during </a:t>
            </a:r>
            <a:r>
              <a:rPr lang="en-US" sz="2800" smtClean="0">
                <a:solidFill>
                  <a:srgbClr val="FF66FF"/>
                </a:solidFill>
                <a:latin typeface="Times New Roman" pitchFamily="18" charset="0"/>
                <a:cs typeface="Times New Roman" pitchFamily="18" charset="0"/>
              </a:rPr>
              <a:t>first trimester </a:t>
            </a:r>
            <a:r>
              <a:rPr lang="en-US" sz="2800" smtClean="0">
                <a:solidFill>
                  <a:schemeClr val="bg1"/>
                </a:solidFill>
                <a:latin typeface="Times New Roman" pitchFamily="18" charset="0"/>
                <a:cs typeface="Times New Roman" pitchFamily="18" charset="0"/>
              </a:rPr>
              <a:t>can leads to spontaneous abortion.</a:t>
            </a:r>
          </a:p>
          <a:p>
            <a:pPr algn="l" rtl="0"/>
            <a:r>
              <a:rPr lang="en-US" sz="2800" smtClean="0">
                <a:solidFill>
                  <a:schemeClr val="bg1"/>
                </a:solidFill>
                <a:latin typeface="Times New Roman" pitchFamily="18" charset="0"/>
                <a:cs typeface="Times New Roman" pitchFamily="18" charset="0"/>
              </a:rPr>
              <a:t>Maternal </a:t>
            </a:r>
            <a:r>
              <a:rPr lang="en-US" sz="2800" b="1" smtClean="0">
                <a:solidFill>
                  <a:schemeClr val="bg1"/>
                </a:solidFill>
                <a:latin typeface="Times New Roman" pitchFamily="18" charset="0"/>
                <a:cs typeface="Times New Roman" pitchFamily="18" charset="0"/>
              </a:rPr>
              <a:t>primary</a:t>
            </a:r>
            <a:r>
              <a:rPr lang="en-US" sz="2800" smtClean="0">
                <a:solidFill>
                  <a:schemeClr val="bg1"/>
                </a:solidFill>
                <a:latin typeface="Times New Roman" pitchFamily="18" charset="0"/>
                <a:cs typeface="Times New Roman" pitchFamily="18" charset="0"/>
              </a:rPr>
              <a:t> genital HSV infection which develops </a:t>
            </a:r>
            <a:r>
              <a:rPr lang="en-US" sz="2800" smtClean="0">
                <a:solidFill>
                  <a:srgbClr val="FF66FF"/>
                </a:solidFill>
                <a:latin typeface="Times New Roman" pitchFamily="18" charset="0"/>
                <a:cs typeface="Times New Roman" pitchFamily="18" charset="0"/>
              </a:rPr>
              <a:t>after 20 weeks of gestations </a:t>
            </a:r>
            <a:r>
              <a:rPr lang="en-US" sz="2800" smtClean="0">
                <a:solidFill>
                  <a:schemeClr val="bg1"/>
                </a:solidFill>
                <a:latin typeface="Times New Roman" pitchFamily="18" charset="0"/>
                <a:cs typeface="Times New Roman" pitchFamily="18" charset="0"/>
              </a:rPr>
              <a:t>may induce malformation as; microcephally, jaundice, hepatosplenomegally, Chorioretinitis and herpetic vesicles on the skin.</a:t>
            </a:r>
          </a:p>
        </p:txBody>
      </p:sp>
      <p:sp>
        <p:nvSpPr>
          <p:cNvPr id="9219" name="Rectangle 6"/>
          <p:cNvSpPr>
            <a:spLocks/>
          </p:cNvSpPr>
          <p:nvPr/>
        </p:nvSpPr>
        <p:spPr bwMode="auto">
          <a:xfrm>
            <a:off x="381000" y="274638"/>
            <a:ext cx="8512175" cy="1282700"/>
          </a:xfrm>
          <a:prstGeom prst="rect">
            <a:avLst/>
          </a:prstGeom>
          <a:noFill/>
          <a:ln w="9525">
            <a:noFill/>
            <a:miter lim="800000"/>
            <a:headEnd/>
            <a:tailEnd/>
          </a:ln>
        </p:spPr>
        <p:txBody>
          <a:bodyPr anchor="ctr"/>
          <a:lstStyle/>
          <a:p>
            <a:pPr algn="ctr" rtl="0"/>
            <a:r>
              <a:rPr lang="en-US" sz="4400">
                <a:solidFill>
                  <a:srgbClr val="FFFF00"/>
                </a:solidFill>
                <a:latin typeface="Times New Roman" pitchFamily="18" charset="0"/>
                <a:cs typeface="Times New Roman" pitchFamily="18" charset="0"/>
              </a:rPr>
              <a:t>Transmission of Genital HSV infections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ChangeArrowheads="1"/>
          </p:cNvSpPr>
          <p:nvPr/>
        </p:nvSpPr>
        <p:spPr bwMode="auto">
          <a:xfrm>
            <a:off x="250825" y="1196975"/>
            <a:ext cx="5235575" cy="5661025"/>
          </a:xfrm>
          <a:prstGeom prst="rect">
            <a:avLst/>
          </a:prstGeom>
          <a:noFill/>
          <a:ln w="9525">
            <a:noFill/>
            <a:miter lim="800000"/>
            <a:headEnd/>
            <a:tailEnd/>
          </a:ln>
        </p:spPr>
        <p:txBody>
          <a:bodyPr/>
          <a:lstStyle/>
          <a:p>
            <a:pPr algn="l" rtl="0"/>
            <a:r>
              <a:rPr lang="en-US" sz="2800" b="1" u="sng">
                <a:solidFill>
                  <a:srgbClr val="FFFF00"/>
                </a:solidFill>
                <a:latin typeface="Times New Roman" pitchFamily="18" charset="0"/>
                <a:cs typeface="Times New Roman" pitchFamily="18" charset="0"/>
              </a:rPr>
              <a:t>Genital herpes infection</a:t>
            </a:r>
          </a:p>
          <a:p>
            <a:pPr algn="l" rtl="0"/>
            <a:r>
              <a:rPr lang="en-US" sz="2800" b="1">
                <a:solidFill>
                  <a:schemeClr val="bg1"/>
                </a:solidFill>
                <a:latin typeface="Times New Roman" pitchFamily="18" charset="0"/>
                <a:cs typeface="Times New Roman" pitchFamily="18" charset="0"/>
              </a:rPr>
              <a:t>- </a:t>
            </a:r>
            <a:r>
              <a:rPr lang="en-US" sz="2600" b="1">
                <a:solidFill>
                  <a:srgbClr val="FF0000"/>
                </a:solidFill>
                <a:latin typeface="Times New Roman" pitchFamily="18" charset="0"/>
                <a:cs typeface="Times New Roman" pitchFamily="18" charset="0"/>
              </a:rPr>
              <a:t>Primary infection </a:t>
            </a:r>
            <a:r>
              <a:rPr lang="en-US" sz="2400">
                <a:solidFill>
                  <a:srgbClr val="FFFFFF"/>
                </a:solidFill>
                <a:latin typeface="Times New Roman" pitchFamily="18" charset="0"/>
                <a:cs typeface="Times New Roman" pitchFamily="18" charset="0"/>
              </a:rPr>
              <a:t>occurs when HSV-2 infects epithelial cells covering the mucosa. </a:t>
            </a:r>
          </a:p>
          <a:p>
            <a:pPr algn="l" rtl="0"/>
            <a:r>
              <a:rPr lang="en-US" sz="2400">
                <a:solidFill>
                  <a:srgbClr val="FFFFFF"/>
                </a:solidFill>
                <a:latin typeface="Times New Roman" pitchFamily="18" charset="0"/>
                <a:cs typeface="Times New Roman" pitchFamily="18" charset="0"/>
              </a:rPr>
              <a:t>- The virus then migrates to the nearest ganglion (sacral ganglia) via neurons where it  replicates and establish latency for life.</a:t>
            </a:r>
          </a:p>
          <a:p>
            <a:pPr algn="l" rtl="0">
              <a:buFontTx/>
              <a:buChar char="-"/>
            </a:pPr>
            <a:r>
              <a:rPr lang="en-US" sz="2400">
                <a:solidFill>
                  <a:srgbClr val="FFFFFF"/>
                </a:solidFill>
                <a:latin typeface="Times New Roman" pitchFamily="18" charset="0"/>
                <a:cs typeface="Times New Roman" pitchFamily="18" charset="0"/>
              </a:rPr>
              <a:t> Once its reactivated, it travels back through neurons to the site of the primary infection and causes </a:t>
            </a:r>
            <a:r>
              <a:rPr lang="en-US" sz="2600" b="1">
                <a:solidFill>
                  <a:srgbClr val="FF0000"/>
                </a:solidFill>
                <a:latin typeface="Times New Roman" pitchFamily="18" charset="0"/>
                <a:cs typeface="Times New Roman" pitchFamily="18" charset="0"/>
              </a:rPr>
              <a:t>recurrent infection.</a:t>
            </a:r>
            <a:r>
              <a:rPr lang="en-US" sz="2600" b="1">
                <a:solidFill>
                  <a:schemeClr val="bg1"/>
                </a:solidFill>
                <a:latin typeface="Times New Roman" pitchFamily="18" charset="0"/>
                <a:cs typeface="Times New Roman" pitchFamily="18" charset="0"/>
              </a:rPr>
              <a:t> </a:t>
            </a:r>
            <a:r>
              <a:rPr lang="en-US" sz="2600" b="1" u="sng">
                <a:solidFill>
                  <a:srgbClr val="FF66FF"/>
                </a:solidFill>
                <a:latin typeface="Times New Roman" pitchFamily="18" charset="0"/>
                <a:cs typeface="Times New Roman" pitchFamily="18" charset="0"/>
              </a:rPr>
              <a:t>   </a:t>
            </a:r>
          </a:p>
          <a:p>
            <a:pPr algn="l" rtl="0"/>
            <a:r>
              <a:rPr lang="en-US" sz="2400">
                <a:solidFill>
                  <a:srgbClr val="FFFFFF"/>
                </a:solidFill>
                <a:latin typeface="Times New Roman" pitchFamily="18" charset="0"/>
                <a:cs typeface="Times New Roman" pitchFamily="18" charset="0"/>
              </a:rPr>
              <a:t>* Once the virus enters the human body it remains for life </a:t>
            </a:r>
            <a:r>
              <a:rPr lang="en-US" sz="2400" b="1">
                <a:solidFill>
                  <a:srgbClr val="00FFFF"/>
                </a:solidFill>
                <a:latin typeface="Times New Roman" pitchFamily="18" charset="0"/>
                <a:cs typeface="Times New Roman" pitchFamily="18" charset="0"/>
              </a:rPr>
              <a:t>(latency) </a:t>
            </a:r>
          </a:p>
          <a:p>
            <a:pPr lvl="1" algn="l" rtl="0"/>
            <a:r>
              <a:rPr lang="en-US" sz="2400">
                <a:solidFill>
                  <a:srgbClr val="FFFFFF"/>
                </a:solidFill>
                <a:latin typeface="Times New Roman" pitchFamily="18" charset="0"/>
                <a:cs typeface="Times New Roman" pitchFamily="18" charset="0"/>
              </a:rPr>
              <a:t>.</a:t>
            </a:r>
            <a:endParaRPr lang="en-CA" sz="2400">
              <a:solidFill>
                <a:schemeClr val="bg1"/>
              </a:solidFill>
              <a:latin typeface="Times New Roman" pitchFamily="18" charset="0"/>
              <a:cs typeface="Times New Roman" pitchFamily="18" charset="0"/>
            </a:endParaRPr>
          </a:p>
          <a:p>
            <a:pPr lvl="1" algn="l" rtl="0">
              <a:lnSpc>
                <a:spcPct val="90000"/>
              </a:lnSpc>
              <a:spcBef>
                <a:spcPct val="20000"/>
              </a:spcBef>
            </a:pPr>
            <a:endParaRPr lang="en-CA" sz="2400">
              <a:solidFill>
                <a:schemeClr val="bg1"/>
              </a:solidFill>
              <a:latin typeface="Times New Roman" pitchFamily="18" charset="0"/>
              <a:cs typeface="Times New Roman" pitchFamily="18" charset="0"/>
            </a:endParaRPr>
          </a:p>
          <a:p>
            <a:pPr lvl="1" algn="l" rtl="0">
              <a:lnSpc>
                <a:spcPct val="90000"/>
              </a:lnSpc>
              <a:spcBef>
                <a:spcPct val="20000"/>
              </a:spcBef>
              <a:buFontTx/>
              <a:buChar char="–"/>
            </a:pPr>
            <a:endParaRPr lang="en-CA" sz="2400">
              <a:solidFill>
                <a:schemeClr val="bg1"/>
              </a:solidFill>
              <a:latin typeface="Times New Roman" pitchFamily="18" charset="0"/>
              <a:cs typeface="Times New Roman" pitchFamily="18" charset="0"/>
            </a:endParaRPr>
          </a:p>
        </p:txBody>
      </p:sp>
      <p:sp>
        <p:nvSpPr>
          <p:cNvPr id="10243" name="Rectangle 3"/>
          <p:cNvSpPr>
            <a:spLocks noChangeArrowheads="1"/>
          </p:cNvSpPr>
          <p:nvPr/>
        </p:nvSpPr>
        <p:spPr bwMode="auto">
          <a:xfrm>
            <a:off x="519113" y="76200"/>
            <a:ext cx="8229600" cy="1143000"/>
          </a:xfrm>
          <a:prstGeom prst="rect">
            <a:avLst/>
          </a:prstGeom>
          <a:noFill/>
          <a:ln w="9525">
            <a:noFill/>
            <a:miter lim="800000"/>
            <a:headEnd/>
            <a:tailEnd/>
          </a:ln>
        </p:spPr>
        <p:txBody>
          <a:bodyPr anchor="ctr"/>
          <a:lstStyle/>
          <a:p>
            <a:pPr algn="ctr" rtl="0"/>
            <a:r>
              <a:rPr lang="en-US" sz="4400">
                <a:solidFill>
                  <a:srgbClr val="FFFF00"/>
                </a:solidFill>
                <a:latin typeface="Times New Roman" pitchFamily="18" charset="0"/>
                <a:cs typeface="Times New Roman" pitchFamily="18" charset="0"/>
              </a:rPr>
              <a:t>Pathogenesis of HSV-2 </a:t>
            </a:r>
          </a:p>
        </p:txBody>
      </p:sp>
      <p:pic>
        <p:nvPicPr>
          <p:cNvPr id="10244" name="Picture 6" descr="tileshop.jpg"/>
          <p:cNvPicPr>
            <a:picLocks noChangeAspect="1"/>
          </p:cNvPicPr>
          <p:nvPr/>
        </p:nvPicPr>
        <p:blipFill>
          <a:blip r:embed="rId2"/>
          <a:srcRect/>
          <a:stretch>
            <a:fillRect/>
          </a:stretch>
        </p:blipFill>
        <p:spPr bwMode="auto">
          <a:xfrm>
            <a:off x="5508625" y="1268413"/>
            <a:ext cx="3635375" cy="2881312"/>
          </a:xfrm>
          <a:prstGeom prst="rect">
            <a:avLst/>
          </a:prstGeom>
          <a:noFill/>
          <a:ln w="9525">
            <a:noFill/>
            <a:miter lim="800000"/>
            <a:headEnd/>
            <a:tailEnd/>
          </a:ln>
        </p:spPr>
      </p:pic>
      <p:pic>
        <p:nvPicPr>
          <p:cNvPr id="10245" name="Picture 4" descr="HSV-latency.jpg"/>
          <p:cNvPicPr>
            <a:picLocks noChangeAspect="1"/>
          </p:cNvPicPr>
          <p:nvPr/>
        </p:nvPicPr>
        <p:blipFill>
          <a:blip r:embed="rId3"/>
          <a:srcRect/>
          <a:stretch>
            <a:fillRect/>
          </a:stretch>
        </p:blipFill>
        <p:spPr bwMode="auto">
          <a:xfrm>
            <a:off x="5508625" y="4221163"/>
            <a:ext cx="3635375" cy="263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20185</TotalTime>
  <Words>1871</Words>
  <Application>Microsoft Office PowerPoint</Application>
  <PresentationFormat>عرض على الشاشة (3:4)‏</PresentationFormat>
  <Paragraphs>326</Paragraphs>
  <Slides>42</Slides>
  <Notes>13</Notes>
  <HiddenSlides>0</HiddenSlides>
  <MMClips>0</MMClips>
  <ScaleCrop>false</ScaleCrop>
  <HeadingPairs>
    <vt:vector size="6" baseType="variant">
      <vt:variant>
        <vt:lpstr>الخطوط المستخدمة</vt:lpstr>
      </vt:variant>
      <vt:variant>
        <vt:i4>3</vt:i4>
      </vt:variant>
      <vt:variant>
        <vt:lpstr>سمة</vt:lpstr>
      </vt:variant>
      <vt:variant>
        <vt:i4>1</vt:i4>
      </vt:variant>
      <vt:variant>
        <vt:lpstr>عناوين الشرائح</vt:lpstr>
      </vt:variant>
      <vt:variant>
        <vt:i4>42</vt:i4>
      </vt:variant>
    </vt:vector>
  </HeadingPairs>
  <TitlesOfParts>
    <vt:vector size="46" baseType="lpstr">
      <vt:lpstr>Arial</vt:lpstr>
      <vt:lpstr>Times New Roman</vt:lpstr>
      <vt:lpstr>Wingdings</vt:lpstr>
      <vt:lpstr>Default Design</vt:lpstr>
      <vt:lpstr>الشريحة 1</vt:lpstr>
      <vt:lpstr>الشريحة 2</vt:lpstr>
      <vt:lpstr>الشريحة 3</vt:lpstr>
      <vt:lpstr>الشريحة 4</vt:lpstr>
      <vt:lpstr>Characteristics Of Herpes Virus  </vt:lpstr>
      <vt:lpstr>الشريحة 6</vt:lpstr>
      <vt:lpstr>الشريحة 7</vt:lpstr>
      <vt:lpstr>الشريحة 8</vt:lpstr>
      <vt:lpstr>الشريحة 9</vt:lpstr>
      <vt:lpstr>الشريحة 10</vt:lpstr>
      <vt:lpstr>Genital herpes</vt:lpstr>
      <vt:lpstr>الشريحة 12</vt:lpstr>
      <vt:lpstr>الشريحة 13</vt:lpstr>
      <vt:lpstr>Genital herpes</vt:lpstr>
      <vt:lpstr>الشريحة 15</vt:lpstr>
      <vt:lpstr>الشريحة 16</vt:lpstr>
      <vt:lpstr>Neonatal herpes</vt:lpstr>
      <vt:lpstr>الشريحة 18</vt:lpstr>
      <vt:lpstr>الشريحة 19</vt:lpstr>
      <vt:lpstr>الشريحة 20</vt:lpstr>
      <vt:lpstr>الشريحة 21</vt:lpstr>
      <vt:lpstr>الشريحة 22</vt:lpstr>
      <vt:lpstr>الشريحة 23</vt:lpstr>
      <vt:lpstr>Human Papillomavirus   </vt:lpstr>
      <vt:lpstr>الشريحة 25</vt:lpstr>
      <vt:lpstr>الشريحة 26</vt:lpstr>
      <vt:lpstr>Diagnosis of cutaneous warts</vt:lpstr>
      <vt:lpstr>الشريحة 28</vt:lpstr>
      <vt:lpstr>الشريحة 29</vt:lpstr>
      <vt:lpstr>  Genital Warts </vt:lpstr>
      <vt:lpstr>Clinical symptoms of genital warts</vt:lpstr>
      <vt:lpstr>Anogenital HPV.</vt:lpstr>
      <vt:lpstr>الشريحة 33</vt:lpstr>
      <vt:lpstr>Genital warts</vt:lpstr>
      <vt:lpstr>الشريحة 35</vt:lpstr>
      <vt:lpstr>Genital warts male                      female</vt:lpstr>
      <vt:lpstr>الشريحة 37</vt:lpstr>
      <vt:lpstr>الشريحة 38</vt:lpstr>
      <vt:lpstr>الشريحة 39</vt:lpstr>
      <vt:lpstr>الشريحة 40</vt:lpstr>
      <vt:lpstr>الشريحة 41</vt:lpstr>
      <vt:lpstr>الشريحة 42</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abdulkarim alhetheel</dc:creator>
  <cp:lastModifiedBy>AA</cp:lastModifiedBy>
  <cp:revision>925</cp:revision>
  <dcterms:created xsi:type="dcterms:W3CDTF">2011-02-26T19:22:06Z</dcterms:created>
  <dcterms:modified xsi:type="dcterms:W3CDTF">2013-04-24T16:16:56Z</dcterms:modified>
</cp:coreProperties>
</file>