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26" autoAdjust="0"/>
  </p:normalViewPr>
  <p:slideViewPr>
    <p:cSldViewPr>
      <p:cViewPr varScale="1">
        <p:scale>
          <a:sx n="35" d="100"/>
          <a:sy n="35"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1C414-AB9D-4436-9FBB-AA572FB0EEBB}" type="datetimeFigureOut">
              <a:rPr lang="en-US" smtClean="0"/>
              <a:pPr/>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98246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4/15/2013</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4/15/2013</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4/15/2013</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4/15/2013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4/15/2013</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4/15/2013</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4/15/2013</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4/15/2013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4/15/2013</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4/15/2013</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437112"/>
            <a:ext cx="7772400" cy="3108960"/>
          </a:xfrm>
        </p:spPr>
        <p:txBody>
          <a:bodyPr/>
          <a:lstStyle/>
          <a:p>
            <a:r>
              <a:rPr lang="en-US" sz="2400" i="1" dirty="0" smtClean="0"/>
              <a:t>Dr. Ali Somily</a:t>
            </a:r>
            <a:endParaRPr lang="en-US" sz="2400" dirty="0"/>
          </a:p>
        </p:txBody>
      </p:sp>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Chrorioamnionitis</a:t>
            </a:r>
            <a:endParaRPr lang="en-US" dirty="0" smtClean="0">
              <a:latin typeface="Footlight MT Light" pitchFamily="18" charset="0"/>
            </a:endParaRPr>
          </a:p>
          <a:p>
            <a:r>
              <a:rPr lang="en-US" dirty="0" smtClean="0">
                <a:latin typeface="Footlight MT Light" pitchFamily="18" charset="0"/>
              </a:rPr>
              <a:t>Postpartum </a:t>
            </a:r>
            <a:r>
              <a:rPr lang="en-US" dirty="0" err="1" smtClean="0">
                <a:latin typeface="Footlight MT Light" pitchFamily="18" charset="0"/>
              </a:rPr>
              <a:t>endometritis</a:t>
            </a:r>
            <a:endParaRPr lang="en-US" dirty="0" smtClean="0">
              <a:latin typeface="Footlight MT Light" pitchFamily="18" charset="0"/>
            </a:endParaRP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err="1" smtClean="0">
                <a:latin typeface="Footlight MT Light" pitchFamily="18" charset="0"/>
              </a:rPr>
              <a:t>Postabortal</a:t>
            </a:r>
            <a:r>
              <a:rPr lang="en-US" dirty="0" smtClean="0">
                <a:latin typeface="Footlight MT Light" pitchFamily="18" charset="0"/>
              </a:rPr>
              <a:t> pelvic inflammatory disease</a:t>
            </a:r>
          </a:p>
          <a:p>
            <a:pPr rtl="0"/>
            <a:r>
              <a:rPr lang="en-US" dirty="0" err="1" smtClean="0">
                <a:latin typeface="Footlight MT Light" pitchFamily="18" charset="0"/>
              </a:rPr>
              <a:t>Posthysterectomy</a:t>
            </a:r>
            <a:r>
              <a:rPr lang="en-US" dirty="0" smtClean="0">
                <a:latin typeface="Footlight MT Light" pitchFamily="18" charset="0"/>
              </a:rPr>
              <a:t>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err="1" smtClean="0">
                <a:latin typeface="Footlight MT Light" pitchFamily="18" charset="0"/>
              </a:rPr>
              <a:t>Endometritis</a:t>
            </a:r>
            <a:endParaRPr lang="en-US" dirty="0" smtClean="0">
              <a:latin typeface="Footlight MT Light" pitchFamily="18" charset="0"/>
            </a:endParaRP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a:t>
            </a:r>
            <a:r>
              <a:rPr lang="en-US" sz="3600" dirty="0" err="1" smtClean="0">
                <a:latin typeface="Footlight MT Light" pitchFamily="18" charset="0"/>
              </a:rPr>
              <a:t>introitus</a:t>
            </a:r>
            <a:r>
              <a:rPr lang="en-US" sz="3600" dirty="0" smtClean="0">
                <a:latin typeface="Footlight MT Light" pitchFamily="18" charset="0"/>
              </a:rPr>
              <a:t> may reveal </a:t>
            </a:r>
            <a:r>
              <a:rPr lang="en-US" sz="3600" dirty="0" err="1" smtClean="0">
                <a:latin typeface="Footlight MT Light" pitchFamily="18" charset="0"/>
              </a:rPr>
              <a:t>erythema</a:t>
            </a:r>
            <a:r>
              <a:rPr lang="en-US" sz="3600" dirty="0" smtClean="0">
                <a:latin typeface="Footlight MT Light" pitchFamily="18" charset="0"/>
              </a:rPr>
              <a:t>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err="1" smtClean="0">
                <a:latin typeface="Footlight MT Light" pitchFamily="18" charset="0"/>
                <a:cs typeface="+mj-cs"/>
              </a:rPr>
              <a:t>Vulvovaginitis</a:t>
            </a:r>
            <a:r>
              <a:rPr lang="en-US" sz="3200" b="1" u="sng" dirty="0" smtClean="0">
                <a:latin typeface="Footlight MT Light" pitchFamily="18" charset="0"/>
                <a:cs typeface="+mj-cs"/>
              </a:rPr>
              <a:t>,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a:t>
            </a:r>
            <a:r>
              <a:rPr lang="en-US" sz="3200" b="1" u="sng" dirty="0" err="1" smtClean="0">
                <a:latin typeface="Footlight MT Light" pitchFamily="18" charset="0"/>
                <a:cs typeface="+mj-cs"/>
              </a:rPr>
              <a:t>vaginitis</a:t>
            </a:r>
            <a:r>
              <a:rPr lang="en-US" sz="3200" b="1" u="sng" dirty="0" smtClean="0">
                <a:latin typeface="Footlight MT Light" pitchFamily="18" charset="0"/>
                <a:cs typeface="+mj-cs"/>
              </a:rPr>
              <a:t>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the 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a:p>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a:t>
            </a:r>
            <a:r>
              <a:rPr lang="en-US" sz="4400" dirty="0" err="1" smtClean="0">
                <a:latin typeface="Footlight MT Light" pitchFamily="18" charset="0"/>
              </a:rPr>
              <a:t>Immunocompramized</a:t>
            </a:r>
            <a:r>
              <a:rPr lang="en-US" sz="4400" dirty="0" smtClean="0">
                <a:latin typeface="Footlight MT Light" pitchFamily="18" charset="0"/>
              </a:rPr>
              <a:t> conditions, antibacterial treatment .</a:t>
            </a:r>
          </a:p>
          <a:p>
            <a:r>
              <a:rPr lang="en-US" sz="4400" dirty="0" smtClean="0">
                <a:latin typeface="Footlight MT Light" pitchFamily="18" charset="0"/>
              </a:rPr>
              <a:t>Clinical Presentation : Irritation, </a:t>
            </a:r>
            <a:r>
              <a:rPr lang="en-US" sz="4400" dirty="0" err="1" smtClean="0">
                <a:latin typeface="Footlight MT Light" pitchFamily="18" charset="0"/>
              </a:rPr>
              <a:t>pruritis</a:t>
            </a:r>
            <a:r>
              <a:rPr lang="en-US" sz="4400" dirty="0" smtClean="0">
                <a:latin typeface="Footlight MT Light" pitchFamily="18" charset="0"/>
              </a:rPr>
              <a:t>, soreness, painful sexual intercourse burring on passing urine , and a thick, </a:t>
            </a:r>
            <a:r>
              <a:rPr lang="en-US" sz="4400" dirty="0" err="1" smtClean="0">
                <a:latin typeface="Footlight MT Light" pitchFamily="18" charset="0"/>
              </a:rPr>
              <a:t>curdy</a:t>
            </a:r>
            <a:r>
              <a:rPr lang="en-US" sz="4400" dirty="0" smtClean="0">
                <a:latin typeface="Footlight MT Light" pitchFamily="18" charset="0"/>
              </a:rPr>
              <a:t>,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nvPr>
        </p:nvGraphicFramePr>
        <p:xfrm>
          <a:off x="457200" y="1600200"/>
          <a:ext cx="8229600" cy="3779520"/>
        </p:xfrm>
        <a:graphic>
          <a:graphicData uri="http://schemas.openxmlformats.org/drawingml/2006/table">
            <a:tbl>
              <a:tblPr firstRow="1" bandRow="1">
                <a:tableStyleId>{5C22544A-7EE6-4342-B048-85BDC9FD1C3A}</a:tableStyleId>
              </a:tblPr>
              <a:tblGrid>
                <a:gridCol w="2530624"/>
                <a:gridCol w="3384376"/>
                <a:gridCol w="2314600"/>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Epithelial cells </a:t>
                      </a:r>
                      <a:endParaRPr lang="en-US" sz="28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Pathogens/ Syndrome</a:t>
                      </a:r>
                      <a:endParaRPr lang="en-US" sz="2800" dirty="0">
                        <a:latin typeface="Footlight MT Light" pitchFamily="18" charset="0"/>
                      </a:endParaRPr>
                    </a:p>
                  </a:txBody>
                  <a:tcPr/>
                </a:tc>
                <a:tc>
                  <a:txBody>
                    <a:bodyPr/>
                    <a:lstStyle/>
                    <a:p>
                      <a:r>
                        <a:rPr lang="en-US" sz="2800" dirty="0" smtClean="0">
                          <a:latin typeface="Footlight MT Light" pitchFamily="18" charset="0"/>
                        </a:rPr>
                        <a:t>Bacterial </a:t>
                      </a:r>
                      <a:r>
                        <a:rPr lang="en-US" sz="2800" dirty="0" err="1" smtClean="0">
                          <a:latin typeface="Footlight MT Light" pitchFamily="18" charset="0"/>
                        </a:rPr>
                        <a:t>vaginosis</a:t>
                      </a:r>
                      <a:r>
                        <a:rPr lang="en-US" sz="2800" dirty="0" smtClean="0">
                          <a:latin typeface="Footlight MT Light" pitchFamily="18" charset="0"/>
                        </a:rPr>
                        <a:t> Candida</a:t>
                      </a:r>
                      <a:r>
                        <a:rPr lang="en-US" sz="2800" baseline="0" dirty="0" smtClean="0">
                          <a:latin typeface="Footlight MT Light" pitchFamily="18" charset="0"/>
                        </a:rPr>
                        <a:t> species Trichomonas vaginalis</a:t>
                      </a:r>
                      <a:endParaRPr lang="en-US" sz="2800" dirty="0">
                        <a:latin typeface="Footlight MT Light" pitchFamily="18" charset="0"/>
                      </a:endParaRPr>
                    </a:p>
                  </a:txBody>
                  <a:tcPr/>
                </a:tc>
                <a:tc>
                  <a:txBody>
                    <a:bodyPr/>
                    <a:lstStyle/>
                    <a:p>
                      <a:r>
                        <a:rPr lang="en-US" sz="2800" dirty="0" smtClean="0">
                          <a:latin typeface="Footlight MT Light" pitchFamily="18" charset="0"/>
                        </a:rPr>
                        <a:t>Neisseria</a:t>
                      </a:r>
                      <a:r>
                        <a:rPr lang="en-US" sz="2800" baseline="0" dirty="0" smtClean="0">
                          <a:latin typeface="Footlight MT Light" pitchFamily="18" charset="0"/>
                        </a:rPr>
                        <a:t> gonorrhoeae Chlamydia trachomatis </a:t>
                      </a:r>
                      <a:endParaRPr lang="en-US" sz="2800"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a:t>
            </a:r>
            <a:r>
              <a:rPr lang="en-US" sz="3600" dirty="0" err="1" smtClean="0">
                <a:latin typeface="Footlight MT Light" pitchFamily="18" charset="0"/>
              </a:rPr>
              <a:t>pseudohyphae</a:t>
            </a:r>
            <a:r>
              <a:rPr lang="en-US" sz="3600" dirty="0" smtClean="0">
                <a:latin typeface="Footlight MT Light" pitchFamily="18" charset="0"/>
              </a:rPr>
              <a:t>.</a:t>
            </a:r>
          </a:p>
          <a:p>
            <a:r>
              <a:rPr lang="en-US" sz="3600" dirty="0" smtClean="0">
                <a:latin typeface="Footlight MT Light" pitchFamily="18" charset="0"/>
              </a:rPr>
              <a:t>Budding yeast and no </a:t>
            </a:r>
            <a:r>
              <a:rPr lang="en-US" sz="3600" dirty="0" err="1" smtClean="0">
                <a:latin typeface="Footlight MT Light" pitchFamily="18" charset="0"/>
              </a:rPr>
              <a:t>pseudohyphae</a:t>
            </a:r>
            <a:r>
              <a:rPr lang="en-US" sz="3600" dirty="0" smtClean="0">
                <a:latin typeface="Footlight MT Light" pitchFamily="18" charset="0"/>
              </a:rPr>
              <a:t> in patients with C </a:t>
            </a:r>
            <a:r>
              <a:rPr lang="en-US" sz="3600" dirty="0" err="1" smtClean="0">
                <a:latin typeface="Footlight MT Light" pitchFamily="18" charset="0"/>
              </a:rPr>
              <a:t>glabrata</a:t>
            </a:r>
            <a:r>
              <a:rPr lang="en-US" sz="3600" dirty="0" smtClean="0">
                <a:latin typeface="Footlight MT Light" pitchFamily="18" charset="0"/>
              </a:rPr>
              <a:t>.</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dirty="0" smtClean="0">
                <a:latin typeface="Footlight MT Light" pitchFamily="18" charset="0"/>
              </a:rPr>
              <a:t>Trichomonas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sz="3600" dirty="0" smtClean="0">
                <a:latin typeface="Footlight MT Light" pitchFamily="18" charset="0"/>
              </a:rPr>
              <a:t>Vaginal discharge, </a:t>
            </a:r>
            <a:r>
              <a:rPr lang="en-US" sz="3600" dirty="0" err="1" smtClean="0">
                <a:latin typeface="Footlight MT Light" pitchFamily="18" charset="0"/>
              </a:rPr>
              <a:t>pruritis</a:t>
            </a:r>
            <a:r>
              <a:rPr lang="en-US" sz="3600" dirty="0" smtClean="0">
                <a:latin typeface="Footlight MT Light" pitchFamily="18" charset="0"/>
              </a:rPr>
              <a:t> in females, but may be asymptomatic. </a:t>
            </a:r>
          </a:p>
          <a:p>
            <a:r>
              <a:rPr lang="en-US" sz="3600" dirty="0" smtClean="0">
                <a:latin typeface="Footlight MT Light" pitchFamily="18" charset="0"/>
              </a:rPr>
              <a:t>Painful urination, Painful sexual intercourse</a:t>
            </a:r>
          </a:p>
          <a:p>
            <a:r>
              <a:rPr lang="en-US" sz="3600" dirty="0" smtClean="0">
                <a:latin typeface="Footlight MT Light" pitchFamily="18" charset="0"/>
              </a:rPr>
              <a:t>A malodorous </a:t>
            </a:r>
            <a:r>
              <a:rPr lang="en-US" sz="3600" dirty="0">
                <a:latin typeface="Footlight MT Light" pitchFamily="18" charset="0"/>
              </a:rPr>
              <a:t>smelling </a:t>
            </a:r>
            <a:r>
              <a:rPr lang="en-US" sz="3600" dirty="0" smtClean="0">
                <a:latin typeface="Footlight MT Light" pitchFamily="18" charset="0"/>
              </a:rPr>
              <a:t>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urethritis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dirty="0" smtClean="0">
                <a:latin typeface="Footlight MT Light" pitchFamily="18" charset="0"/>
              </a:rPr>
              <a:t>Trichomonas associated with:</a:t>
            </a:r>
          </a:p>
          <a:p>
            <a:pPr marL="722313" indent="-273050">
              <a:buFont typeface="Courier New" pitchFamily="49" charset="0"/>
              <a:buChar char="o"/>
            </a:pPr>
            <a:r>
              <a:rPr lang="en-US" dirty="0" smtClean="0">
                <a:latin typeface="Footlight MT Light" pitchFamily="18" charset="0"/>
              </a:rPr>
              <a:t>Premature rupture of membranes </a:t>
            </a:r>
          </a:p>
          <a:p>
            <a:pPr marL="722313" indent="-273050">
              <a:buFont typeface="Courier New" pitchFamily="49" charset="0"/>
              <a:buChar char="o"/>
            </a:pPr>
            <a:r>
              <a:rPr lang="en-US" dirty="0" smtClean="0">
                <a:latin typeface="Footlight MT Light" pitchFamily="18" charset="0"/>
              </a:rPr>
              <a:t>Preterm labor and birth</a:t>
            </a:r>
          </a:p>
          <a:p>
            <a:pPr marL="722313" indent="-273050">
              <a:buFont typeface="Courier New" pitchFamily="49" charset="0"/>
              <a:buChar char="o"/>
            </a:pPr>
            <a:r>
              <a:rPr lang="en-US" dirty="0" smtClean="0">
                <a:latin typeface="Footlight MT Light" pitchFamily="18" charset="0"/>
              </a:rPr>
              <a:t>Low birth weight</a:t>
            </a:r>
          </a:p>
          <a:p>
            <a:pPr marL="722313" indent="-273050">
              <a:buFont typeface="Courier New" pitchFamily="49" charset="0"/>
              <a:buChar char="o"/>
            </a:pPr>
            <a:r>
              <a:rPr lang="en-US" dirty="0" smtClean="0">
                <a:latin typeface="Footlight MT Light" pitchFamily="18" charset="0"/>
              </a:rPr>
              <a:t>Increased transmission of other STDs  including HIV</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VAGINOSIS/VAGINITIS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a:t>
                      </a:r>
                      <a:r>
                        <a:rPr lang="en-US" sz="2400" dirty="0" err="1" smtClean="0">
                          <a:latin typeface="Footlight MT Light" pitchFamily="18" charset="0"/>
                        </a:rPr>
                        <a:t>syndrom</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a:t>
                      </a:r>
                      <a:r>
                        <a:rPr lang="en-US" sz="2400" dirty="0" err="1" smtClean="0">
                          <a:latin typeface="Footlight MT Light" pitchFamily="18" charset="0"/>
                        </a:rPr>
                        <a:t>Glabrata</a:t>
                      </a:r>
                      <a:r>
                        <a:rPr lang="en-US" sz="2400" dirty="0" smtClean="0">
                          <a:latin typeface="Footlight MT Light" pitchFamily="18" charset="0"/>
                        </a:rPr>
                        <a:t>,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smtClean="0"/>
              <a:t/>
            </a:r>
            <a:br>
              <a:rPr u="sng" smtClean="0"/>
            </a:br>
            <a:r>
              <a:rPr u="sng" smtClean="0"/>
              <a:t>Causes </a:t>
            </a:r>
            <a:r>
              <a:rPr u="sng"/>
              <a:t>of vulvovaginitis</a:t>
            </a:r>
            <a:r>
              <a:rPr/>
              <a:t/>
            </a:r>
            <a:br>
              <a:rPr/>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a:t>
            </a:r>
            <a:r>
              <a:rPr lang="en-US" sz="3200" dirty="0" err="1" smtClean="0">
                <a:latin typeface="Footlight MT Light" pitchFamily="18" charset="0"/>
              </a:rPr>
              <a:t>vulvovaginitis</a:t>
            </a:r>
            <a:r>
              <a:rPr lang="en-US" sz="3200" dirty="0" smtClean="0">
                <a:latin typeface="Footlight MT Light" pitchFamily="18" charset="0"/>
              </a:rPr>
              <a:t>”.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 Menstrual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Most common of vaginal </a:t>
            </a:r>
            <a:r>
              <a:rPr lang="en-US" sz="3600" dirty="0" err="1" smtClean="0">
                <a:latin typeface="Footlight MT Light" pitchFamily="18" charset="0"/>
              </a:rPr>
              <a:t>syndrom</a:t>
            </a:r>
            <a:r>
              <a:rPr lang="en-US" sz="3600" dirty="0" smtClean="0">
                <a:latin typeface="Footlight MT Light" pitchFamily="18" charset="0"/>
              </a:rPr>
              <a:t> </a:t>
            </a:r>
          </a:p>
          <a:p>
            <a:r>
              <a:rPr lang="en-US" sz="3600" dirty="0" smtClean="0">
                <a:latin typeface="Footlight MT Light" pitchFamily="18" charset="0"/>
              </a:rPr>
              <a:t>A change in the balance of normal vaginal bacteria</a:t>
            </a:r>
            <a:r>
              <a:rPr lang="ar-SA" sz="3600" dirty="0" smtClean="0">
                <a:latin typeface="Footlight MT Light" pitchFamily="18" charset="0"/>
              </a:rPr>
              <a:t>. </a:t>
            </a:r>
            <a:endParaRPr lang="en-US" sz="3600" dirty="0" smtClean="0">
              <a:latin typeface="Footlight MT Light" pitchFamily="18" charset="0"/>
            </a:endParaRPr>
          </a:p>
          <a:p>
            <a:r>
              <a:rPr lang="en-US" sz="3600" dirty="0" smtClean="0">
                <a:latin typeface="Footlight MT Light" pitchFamily="18" charset="0"/>
              </a:rPr>
              <a:t>Very high numbers of bacteria such as</a:t>
            </a:r>
          </a:p>
          <a:p>
            <a:r>
              <a:rPr lang="en-US" sz="3600" i="1" dirty="0" err="1" smtClean="0">
                <a:latin typeface="Footlight MT Light" pitchFamily="18" charset="0"/>
              </a:rPr>
              <a:t>Gardnerella</a:t>
            </a:r>
            <a:r>
              <a:rPr lang="en-US" sz="3600" i="1" dirty="0" smtClean="0">
                <a:latin typeface="Footlight MT Light" pitchFamily="18" charset="0"/>
              </a:rPr>
              <a:t> vaginalis</a:t>
            </a:r>
            <a:r>
              <a:rPr lang="en-US" sz="3600" dirty="0" smtClean="0">
                <a:latin typeface="Footlight MT Light" pitchFamily="18" charset="0"/>
              </a:rPr>
              <a:t>, </a:t>
            </a:r>
            <a:r>
              <a:rPr lang="en-US" sz="3600" i="1" dirty="0" err="1" smtClean="0">
                <a:latin typeface="Footlight MT Light" pitchFamily="18" charset="0"/>
              </a:rPr>
              <a:t>Mycoplasma</a:t>
            </a:r>
            <a:r>
              <a:rPr lang="en-US" sz="3600" i="1" dirty="0" smtClean="0">
                <a:latin typeface="Footlight MT Light" pitchFamily="18" charset="0"/>
              </a:rPr>
              <a:t> </a:t>
            </a:r>
            <a:r>
              <a:rPr lang="en-US" sz="3600" i="1" dirty="0" err="1" smtClean="0">
                <a:latin typeface="Footlight MT Light" pitchFamily="18" charset="0"/>
              </a:rPr>
              <a:t>hominis</a:t>
            </a:r>
            <a:r>
              <a:rPr lang="en-US" sz="3600" dirty="0" smtClean="0">
                <a:latin typeface="Footlight MT Light" pitchFamily="18" charset="0"/>
              </a:rPr>
              <a:t>, </a:t>
            </a:r>
            <a:r>
              <a:rPr lang="en-US" sz="3600" i="1" dirty="0" err="1" smtClean="0">
                <a:latin typeface="Footlight MT Light" pitchFamily="18" charset="0"/>
              </a:rPr>
              <a:t>Bacteroides</a:t>
            </a:r>
            <a:r>
              <a:rPr lang="en-US" sz="3600" dirty="0" smtClean="0">
                <a:latin typeface="Footlight MT Light" pitchFamily="18" charset="0"/>
              </a:rPr>
              <a:t> species, and </a:t>
            </a:r>
            <a:r>
              <a:rPr lang="en-US" sz="3600" i="1" dirty="0" err="1" smtClean="0">
                <a:latin typeface="Footlight MT Light" pitchFamily="18" charset="0"/>
              </a:rPr>
              <a:t>Mobiluncus</a:t>
            </a:r>
            <a:r>
              <a:rPr lang="en-US" sz="3600" dirty="0" smtClean="0">
                <a:latin typeface="Footlight MT Light" pitchFamily="18" charset="0"/>
              </a:rPr>
              <a:t> species.</a:t>
            </a:r>
          </a:p>
          <a:p>
            <a:r>
              <a:rPr lang="en-US" sz="3600" dirty="0" smtClean="0">
                <a:latin typeface="Footlight MT Light" pitchFamily="18" charset="0"/>
              </a:rPr>
              <a:t>In contrast, </a:t>
            </a:r>
            <a:r>
              <a:rPr lang="en-US" sz="3600" i="1" dirty="0" smtClean="0">
                <a:latin typeface="Footlight MT Light" pitchFamily="18" charset="0"/>
              </a:rPr>
              <a:t>Lactobacillus </a:t>
            </a:r>
            <a:r>
              <a:rPr lang="en-US" sz="3600" dirty="0" smtClean="0">
                <a:latin typeface="Footlight MT Light" pitchFamily="18" charset="0"/>
              </a:rPr>
              <a:t>bacteria are in very low numbers or completely absent.</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a:bodyPr>
          <a:lstStyle/>
          <a:p>
            <a:r>
              <a:rPr lang="en-US" sz="4400" dirty="0" smtClean="0">
                <a:latin typeface="Footlight MT Light" pitchFamily="18" charset="0"/>
              </a:rPr>
              <a:t>Itching and burning.</a:t>
            </a:r>
          </a:p>
          <a:p>
            <a:r>
              <a:rPr lang="en-US" sz="4400" dirty="0" smtClean="0">
                <a:latin typeface="Footlight MT Light" pitchFamily="18" charset="0"/>
              </a:rPr>
              <a:t>Fishy-smelling  (specially after sexual intercourse and menses) thin, milky-white or gray vaginal discharge. </a:t>
            </a:r>
          </a:p>
          <a:p>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1057</TotalTime>
  <Words>1158</Words>
  <Application>Microsoft Office PowerPoint</Application>
  <PresentationFormat>On-screen Show (4:3)</PresentationFormat>
  <Paragraphs>184</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Carnival</vt:lpstr>
      <vt:lpstr>Dr. Ali Somily</vt:lpstr>
      <vt:lpstr>Termonology and Pathogenesis</vt:lpstr>
      <vt:lpstr>Characteristics of the Vagina and Cervix in Women of Reproductive Age</vt:lpstr>
      <vt:lpstr>VAGINOSIS/VAGINITIS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Ishfaq Ali Bukhari</cp:lastModifiedBy>
  <cp:revision>79</cp:revision>
  <dcterms:created xsi:type="dcterms:W3CDTF">2011-02-27T11:15:40Z</dcterms:created>
  <dcterms:modified xsi:type="dcterms:W3CDTF">2013-04-15T07:48:41Z</dcterms:modified>
</cp:coreProperties>
</file>