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5"/>
  </p:notesMasterIdLst>
  <p:sldIdLst>
    <p:sldId id="256" r:id="rId2"/>
    <p:sldId id="257" r:id="rId3"/>
    <p:sldId id="28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9" r:id="rId13"/>
    <p:sldId id="270" r:id="rId14"/>
    <p:sldId id="266" r:id="rId15"/>
    <p:sldId id="267" r:id="rId16"/>
    <p:sldId id="268" r:id="rId17"/>
    <p:sldId id="285" r:id="rId18"/>
    <p:sldId id="271" r:id="rId19"/>
    <p:sldId id="272" r:id="rId20"/>
    <p:sldId id="273" r:id="rId21"/>
    <p:sldId id="274" r:id="rId22"/>
    <p:sldId id="275" r:id="rId23"/>
    <p:sldId id="276" r:id="rId24"/>
    <p:sldId id="288" r:id="rId25"/>
    <p:sldId id="277" r:id="rId26"/>
    <p:sldId id="278" r:id="rId27"/>
    <p:sldId id="279" r:id="rId28"/>
    <p:sldId id="280" r:id="rId29"/>
    <p:sldId id="281" r:id="rId30"/>
    <p:sldId id="287" r:id="rId31"/>
    <p:sldId id="282" r:id="rId32"/>
    <p:sldId id="284" r:id="rId33"/>
    <p:sldId id="283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BB3B827-779F-40B6-937D-1E2E818FE422}" type="datetimeFigureOut">
              <a:rPr lang="ar-SA" smtClean="0"/>
              <a:pPr/>
              <a:t>07/06/1433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CFD7DA6-B4AB-4B4A-89EB-1758E30AF822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D7DA6-B4AB-4B4A-89EB-1758E30AF822}" type="slidenum">
              <a:rPr lang="ar-SA" smtClean="0"/>
              <a:pPr/>
              <a:t>3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27AA4-41E8-4F6A-9476-12A72DE2D42E}" type="datetimeFigureOut">
              <a:rPr lang="en-US" smtClean="0"/>
              <a:pPr/>
              <a:t>4/28/2012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4436-5BF4-4F86-BDFB-929EF2D13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27AA4-41E8-4F6A-9476-12A72DE2D42E}" type="datetimeFigureOut">
              <a:rPr lang="en-US" smtClean="0"/>
              <a:pPr/>
              <a:t>4/28/2012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4436-5BF4-4F86-BDFB-929EF2D13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27AA4-41E8-4F6A-9476-12A72DE2D42E}" type="datetimeFigureOut">
              <a:rPr lang="en-US" smtClean="0"/>
              <a:pPr/>
              <a:t>4/28/2012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4436-5BF4-4F86-BDFB-929EF2D13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27AA4-41E8-4F6A-9476-12A72DE2D42E}" type="datetimeFigureOut">
              <a:rPr lang="en-US" smtClean="0"/>
              <a:pPr/>
              <a:t>4/28/2012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4436-5BF4-4F86-BDFB-929EF2D13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27AA4-41E8-4F6A-9476-12A72DE2D42E}" type="datetimeFigureOut">
              <a:rPr lang="en-US" smtClean="0"/>
              <a:pPr/>
              <a:t>4/28/2012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4436-5BF4-4F86-BDFB-929EF2D13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27AA4-41E8-4F6A-9476-12A72DE2D42E}" type="datetimeFigureOut">
              <a:rPr lang="en-US" smtClean="0"/>
              <a:pPr/>
              <a:t>4/28/2012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4436-5BF4-4F86-BDFB-929EF2D13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27AA4-41E8-4F6A-9476-12A72DE2D42E}" type="datetimeFigureOut">
              <a:rPr lang="en-US" smtClean="0"/>
              <a:pPr/>
              <a:t>4/28/2012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4436-5BF4-4F86-BDFB-929EF2D13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27AA4-41E8-4F6A-9476-12A72DE2D42E}" type="datetimeFigureOut">
              <a:rPr lang="en-US" smtClean="0"/>
              <a:pPr/>
              <a:t>4/28/2012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4436-5BF4-4F86-BDFB-929EF2D13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27AA4-41E8-4F6A-9476-12A72DE2D42E}" type="datetimeFigureOut">
              <a:rPr lang="en-US" smtClean="0"/>
              <a:pPr/>
              <a:t>4/28/2012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4436-5BF4-4F86-BDFB-929EF2D13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27AA4-41E8-4F6A-9476-12A72DE2D42E}" type="datetimeFigureOut">
              <a:rPr lang="en-US" smtClean="0"/>
              <a:pPr/>
              <a:t>4/28/2012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4436-5BF4-4F86-BDFB-929EF2D13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27AA4-41E8-4F6A-9476-12A72DE2D42E}" type="datetimeFigureOut">
              <a:rPr lang="en-US" smtClean="0"/>
              <a:pPr/>
              <a:t>4/28/2012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17B4436-5BF4-4F86-BDFB-929EF2D13E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7027AA4-41E8-4F6A-9476-12A72DE2D42E}" type="datetimeFigureOut">
              <a:rPr lang="en-US" smtClean="0"/>
              <a:pPr/>
              <a:t>4/28/2012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17B4436-5BF4-4F86-BDFB-929EF2D13E5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imgres?imgurl=http://www.digitalsmicroscope.com/wp-content/uploads/2010/10/dark-field-microscope.jpg&amp;imgrefurl=http://www.digitalsmicroscope.com/dark-field-microscope-2/&amp;usg=__55E0rdi03GkCoTx3Cb9HfaaEocU=&amp;h=500&amp;w=489&amp;sz=45&amp;hl=en&amp;start=1&amp;zoom=1&amp;tbnid=klTjxsFSdb7EfM:&amp;tbnh=130&amp;tbnw=127&amp;ei=bjtFTevXIsmCOv2yqMsB&amp;prev=/images?q=dark+field+microscope&amp;hl=en&amp;safe=active&amp;sa=N&amp;gbv=2&amp;tbs=isch:1&amp;itbs=1" TargetMode="External"/><Relationship Id="rId3" Type="http://schemas.openxmlformats.org/officeDocument/2006/relationships/image" Target="../media/image6.jpeg"/><Relationship Id="rId7" Type="http://schemas.openxmlformats.org/officeDocument/2006/relationships/image" Target="../media/image8.jpeg"/><Relationship Id="rId2" Type="http://schemas.openxmlformats.org/officeDocument/2006/relationships/hyperlink" Target="http://www.google.com/imgres?imgurl=http://s99.middlebury.edu/BI330A/projects/MAtt/Syphilis/tpal.gif&amp;imgrefurl=http://s99.middlebury.edu/BI330A/projects/MAtt/t_pal.htm&amp;usg=__JV2Rjvt3Z81Jvw42SQavXQC-grQ=&amp;h=261&amp;w=391&amp;sz=23&amp;hl=en&amp;start=5&amp;zoom=1&amp;tbnid=rDBxWveglHS_vM:&amp;tbnh=82&amp;tbnw=123&amp;prev=/images?q=treponema+pallidum&amp;hl=en&amp;safe=active&amp;sa=G&amp;gbv=2&amp;tbs=isch:1&amp;itbs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/imgres?imgurl=http://depts.washington.edu/nnptc/online_training/std_handbook/gallery/images/treponemapallidum.jpg&amp;imgrefurl=http://depts.washington.edu/nnptc/online_training/std_handbook/gallery/pages/treponemapallidum.html&amp;usg=__q6nYEyst6NXkLMbdHl0YdXDmBUo=&amp;h=348&amp;w=500&amp;sz=19&amp;hl=en&amp;start=2&amp;zoom=1&amp;tbnid=DfqJxKd114j1wM:&amp;tbnh=90&amp;tbnw=130&amp;prev=/images?q=treponema+pallidum&amp;hl=en&amp;safe=active&amp;sa=G&amp;gbv=2&amp;tbs=isch:1&amp;itbs=1" TargetMode="External"/><Relationship Id="rId5" Type="http://schemas.openxmlformats.org/officeDocument/2006/relationships/image" Target="../media/image7.jpeg"/><Relationship Id="rId4" Type="http://schemas.openxmlformats.org/officeDocument/2006/relationships/hyperlink" Target="http://www.google.com/imgres?imgurl=http://www.brooksidepress.org/Products/OperationalMedicine/DATA/operationalmed/Manuals/GMOManual/clinical/Dermatology/Treponema%20pallidum500.jpg&amp;imgrefurl=http://blass.com.au/definitions/treponema&amp;usg=__f5QzpqK6HzVAOIF4Hj0rXvUlYcA=&amp;h=343&amp;w=494&amp;sz=33&amp;hl=en&amp;start=10&amp;zoom=1&amp;tbnid=y9I2U1HfFrS76M:&amp;tbnh=90&amp;tbnw=130&amp;prev=/images?q=treponema+pallidum&amp;hl=en&amp;safe=active&amp;sa=G&amp;gbv=2&amp;tbs=isch:1&amp;itbs=1" TargetMode="External"/><Relationship Id="rId9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/imgres?imgurl=http://s99.middlebury.edu/BI330A/projects/MAtt/Syphilis/tpal.gif&amp;imgrefurl=http://s99.middlebury.edu/BI330A/projects/MAtt/t_pal.htm&amp;usg=__JV2Rjvt3Z81Jvw42SQavXQC-grQ=&amp;h=261&amp;w=391&amp;sz=23&amp;hl=en&amp;start=5&amp;zoom=1&amp;tbnid=rDBxWveglHS_vM:&amp;tbnh=82&amp;tbnw=123&amp;prev=/images?q=treponema+pallidum&amp;hl=en&amp;safe=active&amp;sa=G&amp;gbv=2&amp;tbs=isch:1&amp;itbs=1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.sa/imgres?imgurl=http://www.isradiology.org/tropical_deseases/tmcr/chapter35/large35/35-15B.jpg&amp;imgrefurl=http://www.isradiology.org/tropical_deseases/tmcr/chapter35/clinical9.htm&amp;usg=__rryYK5EJfYXIPflu3xfEVI9-6Q0=&amp;h=600&amp;w=353&amp;sz=47&amp;hl=ar&amp;start=7&amp;zoom=1&amp;tbnid=diFCIlFnuPncnM:&amp;tbnh=135&amp;tbnw=79&amp;prev=/images?q=CONGENITAL+SYPHILIS&amp;um=1&amp;hl=ar&amp;safe=active&amp;sa=N&amp;gbv=2&amp;tbs=isch:1&amp;um=1&amp;itbs=1" TargetMode="External"/><Relationship Id="rId13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4.jpeg"/><Relationship Id="rId12" Type="http://schemas.openxmlformats.org/officeDocument/2006/relationships/hyperlink" Target="http://www.google.com.sa/imgres?imgurl=http://www.sehha.com/diseases/id/syphilis/chancre3.jpg&amp;imgrefurl=http://www.sehha.com/diseases/id/syphilis/Chancre.htm&amp;usg=__CaqCLQW8tPB64onPHNj6T5wq0GA=&amp;h=191&amp;w=178&amp;sz=17&amp;hl=ar&amp;start=3&amp;zoom=1&amp;tbnid=8euAA7Dhbn6udM:&amp;tbnh=103&amp;tbnw=96&amp;prev=/images?q=CHANCRE&amp;um=1&amp;hl=ar&amp;safe=active&amp;sa=G&amp;gbv=2&amp;tbs=isch:1&amp;um=1&amp;itbs=1" TargetMode="External"/><Relationship Id="rId2" Type="http://schemas.openxmlformats.org/officeDocument/2006/relationships/hyperlink" Target="http://www.google.com.sa/imgres?imgurl=http://img.webmd.com/dtmcms/live/webmd/consumer_assets/site_images/articles/health_and_medical_reference/sexual_health/syphilis-basics_syphilis-bacteria.jpg&amp;imgrefurl=http://www.webmd.com/sexual-conditions/understanding-syphilis-basics&amp;usg=__7IlSFddL5pEMIdSwgDqggfgSN70=&amp;h=263&amp;w=280&amp;sz=23&amp;hl=ar&amp;start=13&amp;zoom=1&amp;tbnid=BhpeTl3giwCPtM:&amp;tbnh=107&amp;tbnw=114&amp;prev=/images?q=treponema+pallidum&amp;hl=ar&amp;safe=active&amp;sa=G&amp;gbv=2&amp;tbs=isch:1&amp;itbs=1" TargetMode="External"/><Relationship Id="rId16" Type="http://schemas.openxmlformats.org/officeDocument/2006/relationships/image" Target="../media/image19.jpeg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en.wikipedia.org/wiki/File:2ndsyphil2.jpg" TargetMode="External"/><Relationship Id="rId11" Type="http://schemas.openxmlformats.org/officeDocument/2006/relationships/image" Target="../media/image16.jpeg"/><Relationship Id="rId5" Type="http://schemas.openxmlformats.org/officeDocument/2006/relationships/image" Target="../media/image13.jpeg"/><Relationship Id="rId15" Type="http://schemas.openxmlformats.org/officeDocument/2006/relationships/image" Target="../media/image18.jpeg"/><Relationship Id="rId10" Type="http://schemas.openxmlformats.org/officeDocument/2006/relationships/hyperlink" Target="http://www.google.com.sa/imgres?imgurl=http://upload.wikimedia.org/wikipedia/commons/9/96/Hutchinson_teeth_congenital_syphilis_PHIL_2385.rsh.jpg&amp;imgrefurl=http://ar.wikipedia.org/wiki/%D9%85%D9%84%D9%81:Hutchinson_teeth_congenital_syphilis_PHIL_2385.rsh.jpg&amp;usg=__Vd-6enpKeQO7FAoLA8HQel7p2-g=&amp;h=2948&amp;w=3843&amp;sz=1099&amp;hl=ar&amp;start=1&amp;zoom=1&amp;tbnid=8HXCpOaT0YQExM:&amp;tbnh=115&amp;tbnw=150&amp;prev=/images?q=CONGENITAL+SYPHILIS&amp;um=1&amp;hl=ar&amp;safe=active&amp;sa=N&amp;gbv=2&amp;tbs=isch:1&amp;um=1&amp;itbs=1" TargetMode="External"/><Relationship Id="rId4" Type="http://schemas.openxmlformats.org/officeDocument/2006/relationships/hyperlink" Target="http://en.wikipedia.org/wiki/File:Extragenital_syphilitic_chancre_of_the_left_index_finger_PHIL_4147_lores.jpg" TargetMode="External"/><Relationship Id="rId9" Type="http://schemas.openxmlformats.org/officeDocument/2006/relationships/image" Target="../media/image15.jpeg"/><Relationship Id="rId14" Type="http://schemas.openxmlformats.org/officeDocument/2006/relationships/hyperlink" Target="http://www.google.com.sa/imgres?imgurl=http://s99.middlebury.edu/BI330A/projects/MAtt/Syphilis/sec9.gif&amp;imgrefurl=http://s99.middlebury.edu/BI330A/projects/MAtt/2.htm&amp;usg=__SXXR6BBtlZyLYOV7rYSfZdSxDl0=&amp;h=266&amp;w=375&amp;sz=48&amp;hl=ar&amp;start=102&amp;zoom=1&amp;tbnid=bdaIM8j0k1W_RM:&amp;tbnh=87&amp;tbnw=122&amp;prev=/images?q=SYPHILIS+SEROLOGY&amp;start=100&amp;um=1&amp;hl=ar&amp;safe=active&amp;sa=N&amp;gbv=2&amp;tbs=isch:1&amp;um=1&amp;itbs=1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imgres?imgurl=http://eyemicrobiology.upmc.com/Images/Sub/Photochlaminclusions.jpg&amp;imgrefurl=http://eyemicrobiology.upmc.com/Chlamydia.htm&amp;usg=__TCnkbcgBDjIbvfymDNXIke3afl8=&amp;h=140&amp;w=186&amp;sz=9&amp;hl=en&amp;start=57&amp;zoom=1&amp;tbnid=VOcwbIw9cJ2ZKM:&amp;tbnh=77&amp;tbnw=102&amp;ei=AKp0TeXwA4W5hAeb-cQ4&amp;prev=/images?q=inclusion+bodies+of+chlamydia&amp;start=40&amp;hl=en&amp;safe=active&amp;sa=N&amp;gbv=2&amp;tbs=isch:1&amp;itbs=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Chlamydia, Syphilis &amp; Gonorrhea</a:t>
            </a:r>
            <a:br>
              <a:rPr lang="en-US" b="1" dirty="0" smtClean="0"/>
            </a:br>
            <a:r>
              <a:rPr lang="en-US" sz="2700" dirty="0" smtClean="0">
                <a:solidFill>
                  <a:srgbClr val="FF0000"/>
                </a:solidFill>
              </a:rPr>
              <a:t>Reproductive Block</a:t>
            </a:r>
            <a:endParaRPr lang="en-US" sz="27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i="1" dirty="0" smtClean="0"/>
              <a:t>Prof. </a:t>
            </a:r>
            <a:r>
              <a:rPr lang="en-US" b="1" i="1" dirty="0" err="1" smtClean="0"/>
              <a:t>Hanan</a:t>
            </a:r>
            <a:r>
              <a:rPr lang="en-US" b="1" i="1" dirty="0" smtClean="0"/>
              <a:t> </a:t>
            </a:r>
            <a:r>
              <a:rPr lang="en-US" b="1" i="1" dirty="0" err="1" smtClean="0"/>
              <a:t>Habib</a:t>
            </a:r>
            <a:r>
              <a:rPr lang="en-US" b="1" i="1" dirty="0" smtClean="0"/>
              <a:t> &amp; Prof AM. </a:t>
            </a:r>
            <a:r>
              <a:rPr lang="en-US" b="1" i="1" dirty="0" err="1" smtClean="0"/>
              <a:t>Kambal</a:t>
            </a:r>
            <a:endParaRPr lang="en-US" b="1" i="1" dirty="0" smtClean="0"/>
          </a:p>
          <a:p>
            <a:pPr algn="ctr"/>
            <a:r>
              <a:rPr lang="en-US" b="1" dirty="0" smtClean="0"/>
              <a:t>Pathology, Microbiology Unit</a:t>
            </a:r>
          </a:p>
          <a:p>
            <a:pPr algn="ctr"/>
            <a:r>
              <a:rPr lang="en-US" b="1" dirty="0" smtClean="0">
                <a:solidFill>
                  <a:srgbClr val="FFC000"/>
                </a:solidFill>
              </a:rPr>
              <a:t>KSU</a:t>
            </a:r>
            <a:endParaRPr lang="en-US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Treatment &amp; Prevention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C00000"/>
                </a:solidFill>
              </a:rPr>
              <a:t>Azithromycin</a:t>
            </a:r>
            <a:r>
              <a:rPr lang="en-US" dirty="0" smtClean="0">
                <a:solidFill>
                  <a:srgbClr val="0070C0"/>
                </a:solidFill>
              </a:rPr>
              <a:t>  </a:t>
            </a:r>
            <a:r>
              <a:rPr lang="en-US" dirty="0" smtClean="0"/>
              <a:t>single dose for non- LGV infection.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Erythromycin</a:t>
            </a:r>
            <a:r>
              <a:rPr lang="en-US" dirty="0" smtClean="0"/>
              <a:t>  for pregnant women.</a:t>
            </a:r>
          </a:p>
          <a:p>
            <a:r>
              <a:rPr lang="en-US" dirty="0" err="1" smtClean="0">
                <a:solidFill>
                  <a:srgbClr val="C00000"/>
                </a:solidFill>
              </a:rPr>
              <a:t>Doxycycline</a:t>
            </a:r>
            <a:r>
              <a:rPr lang="en-US" dirty="0" smtClean="0"/>
              <a:t>  for LGV.</a:t>
            </a:r>
          </a:p>
          <a:p>
            <a:r>
              <a:rPr lang="en-US" dirty="0" smtClean="0"/>
              <a:t>Prevention and control through early detection of asymptomatic cases , screening women under 25 years to reduce transmission to the sexual partner. </a:t>
            </a:r>
            <a:endParaRPr lang="ar-S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Gonorrhea-Clinical Aspects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A- </a:t>
            </a:r>
            <a:r>
              <a:rPr lang="en-US" dirty="0" smtClean="0"/>
              <a:t>STD disease acquired by direct genital contact. It is localized to mucosal surfaces with infrequent spread to blood or deep tissues. Caused by </a:t>
            </a:r>
            <a:r>
              <a:rPr lang="en-US" i="1" dirty="0" err="1" smtClean="0"/>
              <a:t>N.gonorrheae</a:t>
            </a:r>
            <a:r>
              <a:rPr lang="en-US" i="1" dirty="0" smtClean="0"/>
              <a:t>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Clinical manifestations:  </a:t>
            </a:r>
            <a:r>
              <a:rPr lang="en-US" b="1" dirty="0" err="1" smtClean="0">
                <a:solidFill>
                  <a:srgbClr val="C00000"/>
                </a:solidFill>
              </a:rPr>
              <a:t>incubtion</a:t>
            </a:r>
            <a:r>
              <a:rPr lang="en-US" b="1" dirty="0" smtClean="0">
                <a:solidFill>
                  <a:srgbClr val="C00000"/>
                </a:solidFill>
              </a:rPr>
              <a:t> period[</a:t>
            </a:r>
            <a:r>
              <a:rPr lang="en-US" b="1" dirty="0" smtClean="0">
                <a:solidFill>
                  <a:srgbClr val="FF0000"/>
                </a:solidFill>
              </a:rPr>
              <a:t>IP</a:t>
            </a:r>
            <a:r>
              <a:rPr lang="en-US" b="1" dirty="0" smtClean="0"/>
              <a:t>] </a:t>
            </a:r>
            <a:r>
              <a:rPr lang="en-US" b="1" dirty="0" smtClean="0"/>
              <a:t>2-5 days </a:t>
            </a:r>
            <a:r>
              <a:rPr lang="en-US" b="1" dirty="0" smtClean="0">
                <a:solidFill>
                  <a:srgbClr val="C00000"/>
                </a:solidFill>
              </a:rPr>
              <a:t>.</a:t>
            </a:r>
          </a:p>
          <a:p>
            <a:pPr>
              <a:buNone/>
            </a:pPr>
            <a:r>
              <a:rPr lang="en-US" b="1" dirty="0" smtClean="0"/>
              <a:t>Men</a:t>
            </a:r>
            <a:r>
              <a:rPr lang="en-US" dirty="0" smtClean="0"/>
              <a:t>: acute </a:t>
            </a:r>
            <a:r>
              <a:rPr lang="en-US" dirty="0" err="1" smtClean="0"/>
              <a:t>urethritis</a:t>
            </a:r>
            <a:r>
              <a:rPr lang="en-US" dirty="0" smtClean="0"/>
              <a:t> and acute profuse </a:t>
            </a:r>
            <a:r>
              <a:rPr lang="en-US" b="1" dirty="0" smtClean="0">
                <a:solidFill>
                  <a:srgbClr val="C00000"/>
                </a:solidFill>
              </a:rPr>
              <a:t>purulent</a:t>
            </a:r>
            <a:r>
              <a:rPr lang="en-US" dirty="0" smtClean="0"/>
              <a:t> urethral  discharge, </a:t>
            </a:r>
          </a:p>
          <a:p>
            <a:pPr>
              <a:buNone/>
            </a:pPr>
            <a:r>
              <a:rPr lang="en-US" b="1" dirty="0" smtClean="0"/>
              <a:t>Women</a:t>
            </a:r>
            <a:r>
              <a:rPr lang="en-US" dirty="0" smtClean="0"/>
              <a:t>: </a:t>
            </a:r>
            <a:r>
              <a:rPr lang="en-US" dirty="0" err="1" smtClean="0"/>
              <a:t>mucopurulent</a:t>
            </a:r>
            <a:r>
              <a:rPr lang="en-US" dirty="0" smtClean="0"/>
              <a:t>  </a:t>
            </a:r>
            <a:r>
              <a:rPr lang="en-US" dirty="0" err="1" smtClean="0"/>
              <a:t>cervicitis</a:t>
            </a:r>
            <a:r>
              <a:rPr lang="en-US" dirty="0" smtClean="0"/>
              <a:t>, </a:t>
            </a:r>
            <a:r>
              <a:rPr lang="en-US" dirty="0" err="1" smtClean="0"/>
              <a:t>urethritis</a:t>
            </a:r>
            <a:r>
              <a:rPr lang="en-US" dirty="0" smtClean="0"/>
              <a:t> with discharge.</a:t>
            </a:r>
          </a:p>
          <a:p>
            <a:pPr>
              <a:buNone/>
            </a:pPr>
            <a:r>
              <a:rPr lang="en-US" b="1" dirty="0" smtClean="0"/>
              <a:t>In both sexes</a:t>
            </a:r>
            <a:r>
              <a:rPr lang="en-US" dirty="0" smtClean="0"/>
              <a:t>: </a:t>
            </a:r>
            <a:r>
              <a:rPr lang="en-US" dirty="0" err="1" smtClean="0"/>
              <a:t>urethritis</a:t>
            </a:r>
            <a:r>
              <a:rPr lang="en-US" dirty="0" smtClean="0"/>
              <a:t> ,</a:t>
            </a:r>
            <a:r>
              <a:rPr lang="en-US" dirty="0" err="1" smtClean="0"/>
              <a:t>proctitis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Symptoms similar to </a:t>
            </a:r>
            <a:r>
              <a:rPr lang="en-US" i="1" dirty="0" smtClean="0">
                <a:solidFill>
                  <a:srgbClr val="002060"/>
                </a:solidFill>
              </a:rPr>
              <a:t>Chlamydia</a:t>
            </a:r>
            <a:r>
              <a:rPr lang="en-US" dirty="0" smtClean="0">
                <a:solidFill>
                  <a:srgbClr val="002060"/>
                </a:solidFill>
              </a:rPr>
              <a:t> infection. </a:t>
            </a:r>
          </a:p>
          <a:p>
            <a:pPr>
              <a:buNone/>
            </a:pPr>
            <a:r>
              <a:rPr lang="en-US" dirty="0" err="1" smtClean="0"/>
              <a:t>Pharyngitis</a:t>
            </a:r>
            <a:r>
              <a:rPr lang="en-US" dirty="0" smtClean="0"/>
              <a:t> may occur.</a:t>
            </a:r>
          </a:p>
          <a:p>
            <a:pPr>
              <a:buNone/>
            </a:pPr>
            <a:r>
              <a:rPr lang="en-US" dirty="0" smtClean="0"/>
              <a:t>Pelvic inflammatory disease ( PID) in women.</a:t>
            </a:r>
            <a:endParaRPr lang="ar-S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Pelvic Inflammatory Disease (PID)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PID occurs in 10-20% of cases, including fever, lower abdominal pain, </a:t>
            </a:r>
            <a:r>
              <a:rPr lang="en-US" dirty="0" err="1" smtClean="0"/>
              <a:t>adnexal</a:t>
            </a:r>
            <a:r>
              <a:rPr lang="en-US" dirty="0" smtClean="0"/>
              <a:t> tenderness, </a:t>
            </a:r>
            <a:r>
              <a:rPr lang="en-US" dirty="0" err="1" smtClean="0"/>
              <a:t>leukocytosis</a:t>
            </a:r>
            <a:r>
              <a:rPr lang="en-US" dirty="0" smtClean="0"/>
              <a:t> with or without signs of local infection.</a:t>
            </a:r>
          </a:p>
          <a:p>
            <a:r>
              <a:rPr lang="en-US" dirty="0" err="1" smtClean="0"/>
              <a:t>Salpingitis</a:t>
            </a:r>
            <a:r>
              <a:rPr lang="en-US" dirty="0" smtClean="0"/>
              <a:t> and pelvic peritonitis cause </a:t>
            </a:r>
            <a:r>
              <a:rPr lang="en-US" dirty="0" smtClean="0">
                <a:solidFill>
                  <a:srgbClr val="FF0000"/>
                </a:solidFill>
              </a:rPr>
              <a:t>scarring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infertility.</a:t>
            </a:r>
          </a:p>
          <a:p>
            <a:r>
              <a:rPr lang="en-US" dirty="0" smtClean="0"/>
              <a:t>Disseminated </a:t>
            </a:r>
            <a:r>
              <a:rPr lang="en-US" dirty="0" err="1" smtClean="0"/>
              <a:t>gonococcal</a:t>
            </a:r>
            <a:r>
              <a:rPr lang="en-US" dirty="0" smtClean="0"/>
              <a:t> infection ( DGI) due to spread to the bloodstream.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Disseminated </a:t>
            </a:r>
            <a:r>
              <a:rPr lang="en-US" b="1" dirty="0" err="1" smtClean="0"/>
              <a:t>Gonococcal</a:t>
            </a:r>
            <a:r>
              <a:rPr lang="en-US" b="1" dirty="0" smtClean="0"/>
              <a:t> Infection (DGI)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Due to spread of the bacteria to the bloodstream.</a:t>
            </a:r>
          </a:p>
          <a:p>
            <a:r>
              <a:rPr lang="en-US" b="1" dirty="0" smtClean="0"/>
              <a:t>Clinically</a:t>
            </a:r>
            <a:r>
              <a:rPr lang="en-US" dirty="0" smtClean="0"/>
              <a:t> :Fever, migratory </a:t>
            </a:r>
            <a:r>
              <a:rPr lang="en-US" dirty="0" err="1" smtClean="0"/>
              <a:t>arthralgia</a:t>
            </a:r>
            <a:r>
              <a:rPr lang="en-US" dirty="0" smtClean="0"/>
              <a:t> and arthritis. Purulent arthritis involving large joints.  </a:t>
            </a:r>
            <a:r>
              <a:rPr lang="en-US" dirty="0" err="1" smtClean="0"/>
              <a:t>Petechial</a:t>
            </a:r>
            <a:r>
              <a:rPr lang="en-US" dirty="0" smtClean="0"/>
              <a:t>, </a:t>
            </a:r>
            <a:r>
              <a:rPr lang="en-US" dirty="0" err="1" smtClean="0"/>
              <a:t>maculopapular</a:t>
            </a:r>
            <a:r>
              <a:rPr lang="en-US" dirty="0" smtClean="0"/>
              <a:t> rash.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Metastatic infection such as </a:t>
            </a:r>
            <a:r>
              <a:rPr lang="en-US" dirty="0" err="1" smtClean="0">
                <a:solidFill>
                  <a:srgbClr val="C00000"/>
                </a:solidFill>
              </a:rPr>
              <a:t>Endocarditis</a:t>
            </a:r>
            <a:r>
              <a:rPr lang="en-US" dirty="0" smtClean="0">
                <a:solidFill>
                  <a:srgbClr val="C00000"/>
                </a:solidFill>
              </a:rPr>
              <a:t> , Meningitis &amp; </a:t>
            </a:r>
            <a:r>
              <a:rPr lang="en-US" dirty="0" err="1" smtClean="0">
                <a:solidFill>
                  <a:srgbClr val="C00000"/>
                </a:solidFill>
              </a:rPr>
              <a:t>Perihepatitis</a:t>
            </a:r>
            <a:r>
              <a:rPr lang="en-US" dirty="0" smtClean="0">
                <a:solidFill>
                  <a:srgbClr val="C00000"/>
                </a:solidFill>
              </a:rPr>
              <a:t> may develop.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Epidemiology of Gonorrhea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Rates among adolescents are high, about 10% increase per year in USA 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Inability to detect asymptomatic cases such as women and patient fail to seek medical care hampers control .</a:t>
            </a:r>
          </a:p>
          <a:p>
            <a:r>
              <a:rPr lang="en-US" dirty="0" smtClean="0"/>
              <a:t>Major reservoir for continued spread are asymptomatic cases.</a:t>
            </a:r>
          </a:p>
          <a:p>
            <a:r>
              <a:rPr lang="en-US" dirty="0" smtClean="0"/>
              <a:t>Nonsexual transmission is rare.</a:t>
            </a:r>
            <a:endParaRPr lang="ar-S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 smtClean="0"/>
              <a:t>Neisseria</a:t>
            </a:r>
            <a:r>
              <a:rPr lang="en-US" b="1" i="1" dirty="0" smtClean="0"/>
              <a:t> </a:t>
            </a:r>
            <a:r>
              <a:rPr lang="en-US" b="1" i="1" dirty="0" err="1" smtClean="0"/>
              <a:t>gonorrheae</a:t>
            </a:r>
            <a:endParaRPr lang="ar-SA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Gram negative </a:t>
            </a:r>
            <a:r>
              <a:rPr lang="en-US" dirty="0" err="1" smtClean="0"/>
              <a:t>diplococci</a:t>
            </a:r>
            <a:r>
              <a:rPr lang="en-US" dirty="0" smtClean="0"/>
              <a:t> grows on chocolate agar and on selective enriched media and CO2 required. Not a normal flora.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Pathogenesis</a:t>
            </a:r>
            <a:r>
              <a:rPr lang="en-US" dirty="0" smtClean="0"/>
              <a:t>: mainly a localized infection of epithelium ,leads to intense inflammation.</a:t>
            </a:r>
          </a:p>
          <a:p>
            <a:r>
              <a:rPr lang="en-US" dirty="0" smtClean="0"/>
              <a:t>Posses </a:t>
            </a:r>
            <a:r>
              <a:rPr lang="en-US" dirty="0" err="1" smtClean="0"/>
              <a:t>pili</a:t>
            </a:r>
            <a:r>
              <a:rPr lang="en-US" dirty="0" smtClean="0"/>
              <a:t> and outer membrane proteins that mediate attachment to non-ciliated epithelium.  </a:t>
            </a:r>
          </a:p>
          <a:p>
            <a:r>
              <a:rPr lang="en-US" dirty="0" smtClean="0"/>
              <a:t>Invasion by IA and </a:t>
            </a:r>
            <a:r>
              <a:rPr lang="en-US" dirty="0" err="1" smtClean="0"/>
              <a:t>Opa</a:t>
            </a:r>
            <a:r>
              <a:rPr lang="en-US" dirty="0" smtClean="0"/>
              <a:t> proteins.</a:t>
            </a:r>
            <a:endParaRPr lang="ar-S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Diagnosis of Gonorrhea 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Transport media required unless transfer to the lab. is immediate.</a:t>
            </a:r>
          </a:p>
          <a:p>
            <a:r>
              <a:rPr lang="en-US" dirty="0" smtClean="0"/>
              <a:t>Direct smear for Gram stain of urethra and cervical  specimens to see </a:t>
            </a:r>
            <a:r>
              <a:rPr lang="en-US" b="1" dirty="0" smtClean="0">
                <a:solidFill>
                  <a:srgbClr val="C00000"/>
                </a:solidFill>
              </a:rPr>
              <a:t>Gram negative intracellular </a:t>
            </a:r>
            <a:r>
              <a:rPr lang="en-US" b="1" dirty="0" err="1" smtClean="0">
                <a:solidFill>
                  <a:srgbClr val="C00000"/>
                </a:solidFill>
              </a:rPr>
              <a:t>diplococci</a:t>
            </a:r>
            <a:r>
              <a:rPr lang="en-US" b="1" dirty="0" smtClean="0"/>
              <a:t> , </a:t>
            </a:r>
            <a:r>
              <a:rPr lang="en-US" dirty="0" smtClean="0"/>
              <a:t>more sensitive in men . </a:t>
            </a:r>
          </a:p>
          <a:p>
            <a:r>
              <a:rPr lang="en-US" dirty="0" smtClean="0"/>
              <a:t>Culture on Thayer-</a:t>
            </a:r>
            <a:r>
              <a:rPr lang="en-US" dirty="0" smtClean="0">
                <a:solidFill>
                  <a:srgbClr val="0070C0"/>
                </a:solidFill>
              </a:rPr>
              <a:t>Martin </a:t>
            </a:r>
            <a:r>
              <a:rPr lang="en-US" dirty="0" smtClean="0"/>
              <a:t>or other </a:t>
            </a:r>
            <a:r>
              <a:rPr lang="en-US" dirty="0" smtClean="0">
                <a:solidFill>
                  <a:srgbClr val="0070C0"/>
                </a:solidFill>
              </a:rPr>
              <a:t>selective medium</a:t>
            </a:r>
            <a:r>
              <a:rPr lang="en-US" dirty="0" smtClean="0"/>
              <a:t>.</a:t>
            </a:r>
          </a:p>
          <a:p>
            <a:r>
              <a:rPr lang="en-US" dirty="0" smtClean="0"/>
              <a:t>Isolates identified by sugar fermentation of </a:t>
            </a:r>
            <a:r>
              <a:rPr lang="en-US" b="1" dirty="0" smtClean="0">
                <a:solidFill>
                  <a:srgbClr val="00B050"/>
                </a:solidFill>
              </a:rPr>
              <a:t>glucose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only ( </a:t>
            </a:r>
            <a:r>
              <a:rPr lang="en-US" i="1" dirty="0" smtClean="0"/>
              <a:t>does not ferment maltose or sucrose</a:t>
            </a:r>
            <a:r>
              <a:rPr lang="en-US" dirty="0" smtClean="0"/>
              <a:t>) or </a:t>
            </a:r>
            <a:r>
              <a:rPr lang="en-US" b="1" dirty="0" err="1" smtClean="0">
                <a:solidFill>
                  <a:srgbClr val="C00000"/>
                </a:solidFill>
              </a:rPr>
              <a:t>Coagglutination</a:t>
            </a:r>
            <a:r>
              <a:rPr lang="en-US" b="1" dirty="0" smtClean="0">
                <a:solidFill>
                  <a:srgbClr val="C00000"/>
                </a:solidFill>
              </a:rPr>
              <a:t> test.</a:t>
            </a:r>
            <a:endParaRPr lang="ar-SA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http://classes.midlandstech.edu/carterp/Courses/bio225/chap26/26-07_PusSmear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52400"/>
            <a:ext cx="7315201" cy="3962400"/>
          </a:xfrm>
          <a:prstGeom prst="rect">
            <a:avLst/>
          </a:prstGeom>
          <a:noFill/>
        </p:spPr>
      </p:pic>
      <p:pic>
        <p:nvPicPr>
          <p:cNvPr id="16386" name="Picture 2" descr="http://www.medicine.uiowa.edu/cme/clia/images/testID11/Figure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4152900"/>
            <a:ext cx="4648200" cy="2705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Treatment of Gonorrhea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Guided by local resistance pattern  and susceptibility testing. Partner should be treated as well.</a:t>
            </a:r>
          </a:p>
          <a:p>
            <a:r>
              <a:rPr lang="en-US" dirty="0" err="1" smtClean="0">
                <a:solidFill>
                  <a:srgbClr val="C00000"/>
                </a:solidFill>
              </a:rPr>
              <a:t>Ceftriaxone</a:t>
            </a:r>
            <a:r>
              <a:rPr lang="en-US" dirty="0" smtClean="0">
                <a:solidFill>
                  <a:srgbClr val="C00000"/>
                </a:solidFill>
              </a:rPr>
              <a:t> IM </a:t>
            </a:r>
            <a:r>
              <a:rPr lang="en-US" dirty="0" smtClean="0"/>
              <a:t>(or oral </a:t>
            </a:r>
            <a:r>
              <a:rPr lang="en-US" dirty="0" err="1" smtClean="0">
                <a:solidFill>
                  <a:srgbClr val="C00000"/>
                </a:solidFill>
              </a:rPr>
              <a:t>Cefixime</a:t>
            </a:r>
            <a:r>
              <a:rPr lang="en-US" dirty="0" smtClean="0"/>
              <a:t> recommended).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Ciprofloxacin</a:t>
            </a:r>
            <a:r>
              <a:rPr lang="en-US" dirty="0" smtClean="0"/>
              <a:t> or </a:t>
            </a:r>
            <a:r>
              <a:rPr lang="en-US" dirty="0" err="1" smtClean="0">
                <a:solidFill>
                  <a:srgbClr val="C00000"/>
                </a:solidFill>
              </a:rPr>
              <a:t>Ofloxacin</a:t>
            </a:r>
            <a:r>
              <a:rPr lang="en-US" dirty="0" smtClean="0"/>
              <a:t> </a:t>
            </a:r>
          </a:p>
          <a:p>
            <a:r>
              <a:rPr lang="en-US" dirty="0" err="1" smtClean="0">
                <a:solidFill>
                  <a:srgbClr val="C00000"/>
                </a:solidFill>
              </a:rPr>
              <a:t>Azithromycin</a:t>
            </a:r>
            <a:r>
              <a:rPr lang="en-US" dirty="0" smtClean="0">
                <a:solidFill>
                  <a:srgbClr val="C00000"/>
                </a:solidFill>
              </a:rPr>
              <a:t>,  </a:t>
            </a:r>
            <a:r>
              <a:rPr lang="en-US" dirty="0" err="1" smtClean="0">
                <a:solidFill>
                  <a:srgbClr val="C00000"/>
                </a:solidFill>
              </a:rPr>
              <a:t>Doxycycline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( </a:t>
            </a:r>
            <a:r>
              <a:rPr lang="en-US" i="1" dirty="0" smtClean="0"/>
              <a:t>orally for 7 days</a:t>
            </a:r>
            <a:r>
              <a:rPr lang="en-US" dirty="0" smtClean="0"/>
              <a:t>) both cover </a:t>
            </a:r>
            <a:r>
              <a:rPr lang="en-US" i="1" dirty="0" err="1" smtClean="0"/>
              <a:t>C.trachomatis</a:t>
            </a:r>
            <a:r>
              <a:rPr lang="en-US" dirty="0" smtClean="0"/>
              <a:t> infection as well .</a:t>
            </a:r>
          </a:p>
          <a:p>
            <a:r>
              <a:rPr lang="en-US" dirty="0" err="1" smtClean="0"/>
              <a:t>Counselling</a:t>
            </a:r>
            <a:r>
              <a:rPr lang="en-US" dirty="0" smtClean="0"/>
              <a:t>.</a:t>
            </a:r>
            <a:endParaRPr lang="ar-SA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Syphilis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chronic systemic infection , sexually transmitted , caused by a spiral organism called </a:t>
            </a:r>
            <a:r>
              <a:rPr lang="en-US" i="1" dirty="0" err="1" smtClean="0"/>
              <a:t>Treponema</a:t>
            </a:r>
            <a:r>
              <a:rPr lang="en-US" i="1" dirty="0" smtClean="0"/>
              <a:t> </a:t>
            </a:r>
            <a:r>
              <a:rPr lang="en-US" i="1" dirty="0" err="1" smtClean="0"/>
              <a:t>pallidum</a:t>
            </a:r>
            <a:r>
              <a:rPr lang="en-US" i="1" dirty="0" smtClean="0"/>
              <a:t> </a:t>
            </a:r>
            <a:r>
              <a:rPr lang="en-US" dirty="0" smtClean="0"/>
              <a:t>subsp. </a:t>
            </a:r>
            <a:r>
              <a:rPr lang="en-US" i="1" dirty="0" err="1" smtClean="0"/>
              <a:t>pallidum</a:t>
            </a:r>
            <a:r>
              <a:rPr lang="en-US" dirty="0" smtClean="0"/>
              <a:t> .</a:t>
            </a:r>
          </a:p>
          <a:p>
            <a:r>
              <a:rPr lang="en-US" dirty="0" smtClean="0"/>
              <a:t>The organism grow on cultured mammalian cells </a:t>
            </a:r>
            <a:r>
              <a:rPr lang="en-US" b="1" dirty="0" smtClean="0"/>
              <a:t>only</a:t>
            </a:r>
            <a:r>
              <a:rPr lang="en-US" dirty="0" smtClean="0"/>
              <a:t> , not stained by Gram stain but readily seen only by </a:t>
            </a:r>
            <a:r>
              <a:rPr lang="en-US" dirty="0" err="1" smtClean="0"/>
              <a:t>immunoflurescence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C00000"/>
                </a:solidFill>
              </a:rPr>
              <a:t>IF)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C00000"/>
                </a:solidFill>
              </a:rPr>
              <a:t>dark filed microscopy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C00000"/>
                </a:solidFill>
              </a:rPr>
              <a:t>silver impregnation histology technique</a:t>
            </a:r>
            <a:r>
              <a:rPr lang="en-US" dirty="0" smtClean="0"/>
              <a:t>.</a:t>
            </a:r>
            <a:endParaRPr lang="ar-SA" dirty="0"/>
          </a:p>
        </p:txBody>
      </p:sp>
      <p:pic>
        <p:nvPicPr>
          <p:cNvPr id="13314" name="Picture 2" descr="http://t2.gstatic.com/images?q=tbn:rDBxWveglHS_vM:http://s99.middlebury.edu/BI330A/projects/MAtt/Syphilis/tpal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5181600"/>
            <a:ext cx="2514600" cy="1371600"/>
          </a:xfrm>
          <a:prstGeom prst="rect">
            <a:avLst/>
          </a:prstGeom>
          <a:noFill/>
        </p:spPr>
      </p:pic>
      <p:pic>
        <p:nvPicPr>
          <p:cNvPr id="13316" name="Picture 4" descr="http://t2.gstatic.com/images?q=tbn:y9I2U1HfFrS76M:http://www.brooksidepress.org/Products/OperationalMedicine/DATA/operationalmed/Manuals/GMOManual/clinical/Dermatology/Treponema%2520pallidum500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" y="4953000"/>
            <a:ext cx="2514600" cy="1600200"/>
          </a:xfrm>
          <a:prstGeom prst="rect">
            <a:avLst/>
          </a:prstGeom>
          <a:noFill/>
        </p:spPr>
      </p:pic>
      <p:pic>
        <p:nvPicPr>
          <p:cNvPr id="13318" name="Picture 6" descr="http://t2.gstatic.com/images?q=tbn:DfqJxKd114j1wM:http://depts.washington.edu/nnptc/online_training/std_handbook/gallery/images/treponemapallidum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53200" y="5181600"/>
            <a:ext cx="2209800" cy="1371600"/>
          </a:xfrm>
          <a:prstGeom prst="rect">
            <a:avLst/>
          </a:prstGeom>
          <a:noFill/>
        </p:spPr>
      </p:pic>
      <p:pic>
        <p:nvPicPr>
          <p:cNvPr id="14340" name="Picture 4" descr="http://t2.gstatic.com/images?q=tbn:klTjxsFSdb7EfM:http://www.digitalsmicroscope.com/wp-content/uploads/2010/10/dark-field-microscope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86600" y="457200"/>
            <a:ext cx="1524000" cy="1466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Chlamydia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obligate intracellular bacteria with elements of bacteria but no rigid cell wall.</a:t>
            </a:r>
          </a:p>
          <a:p>
            <a:r>
              <a:rPr lang="en-US" dirty="0" smtClean="0"/>
              <a:t>Fail to grow on artificial media</a:t>
            </a:r>
          </a:p>
          <a:p>
            <a:r>
              <a:rPr lang="en-US" dirty="0" smtClean="0"/>
              <a:t>Uses host cell metabolism for growth and replication.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Epidemiology of Syphilis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exclusively human pathogen.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Transmission by contact with mucosal surfaces or </a:t>
            </a:r>
            <a:r>
              <a:rPr lang="en-US" b="1" dirty="0" smtClean="0">
                <a:solidFill>
                  <a:srgbClr val="C00000"/>
                </a:solidFill>
              </a:rPr>
              <a:t>blood</a:t>
            </a:r>
            <a:r>
              <a:rPr lang="en-US" b="1" dirty="0" smtClean="0">
                <a:solidFill>
                  <a:srgbClr val="0070C0"/>
                </a:solidFill>
              </a:rPr>
              <a:t>, less commonly by non-genital contacts with a lesion, sharing needles by IV drug users, or </a:t>
            </a:r>
            <a:r>
              <a:rPr lang="en-US" b="1" dirty="0" err="1" smtClean="0">
                <a:solidFill>
                  <a:srgbClr val="0070C0"/>
                </a:solidFill>
              </a:rPr>
              <a:t>transplacental</a:t>
            </a:r>
            <a:r>
              <a:rPr lang="en-US" b="1" dirty="0" smtClean="0">
                <a:solidFill>
                  <a:srgbClr val="0070C0"/>
                </a:solidFill>
              </a:rPr>
              <a:t> transmission to fetus.</a:t>
            </a:r>
          </a:p>
          <a:p>
            <a:r>
              <a:rPr lang="en-US" b="1" dirty="0" smtClean="0"/>
              <a:t>Early disease is infectious.</a:t>
            </a:r>
          </a:p>
          <a:p>
            <a:r>
              <a:rPr lang="en-US" dirty="0" smtClean="0"/>
              <a:t>Late disease is not infectious .</a:t>
            </a:r>
            <a:endParaRPr lang="ar-SA" dirty="0"/>
          </a:p>
        </p:txBody>
      </p:sp>
      <p:pic>
        <p:nvPicPr>
          <p:cNvPr id="12290" name="Picture 2" descr="http://t2.gstatic.com/images?q=tbn:rDBxWveglHS_vM:http://s99.middlebury.edu/BI330A/projects/MAtt/Syphilis/tpal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990600"/>
            <a:ext cx="1171575" cy="7810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Pathogenesis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Bacteria access through in-apparent skin or mucosal breaks.</a:t>
            </a:r>
          </a:p>
          <a:p>
            <a:r>
              <a:rPr lang="en-US" dirty="0" smtClean="0"/>
              <a:t>Slow multiplication produces </a:t>
            </a:r>
            <a:r>
              <a:rPr lang="en-US" b="1" dirty="0" smtClean="0">
                <a:solidFill>
                  <a:srgbClr val="C00000"/>
                </a:solidFill>
              </a:rPr>
              <a:t>endarteritis </a:t>
            </a:r>
            <a:r>
              <a:rPr lang="en-US" b="1" dirty="0" smtClean="0">
                <a:solidFill>
                  <a:srgbClr val="002060"/>
                </a:solidFill>
              </a:rPr>
              <a:t>&amp; 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granulomas</a:t>
            </a:r>
            <a:r>
              <a:rPr lang="en-US" b="1" dirty="0" smtClean="0"/>
              <a:t>.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Ulcer heals but spirochete disseminate</a:t>
            </a:r>
            <a:r>
              <a:rPr lang="en-US" b="1" dirty="0" smtClean="0"/>
              <a:t>.</a:t>
            </a:r>
          </a:p>
          <a:p>
            <a:r>
              <a:rPr lang="en-US" dirty="0" smtClean="0"/>
              <a:t>Latent periods may be due to surface binding of host components.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Injury is due to delayed hypersensitivity responses to the persistence of the spirochetes.</a:t>
            </a:r>
            <a:endParaRPr lang="ar-SA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Clinical Manifestations</a:t>
            </a:r>
            <a:br>
              <a:rPr lang="en-US" b="1" dirty="0" smtClean="0"/>
            </a:br>
            <a:r>
              <a:rPr lang="en-US" b="1" dirty="0" smtClean="0"/>
              <a:t>Stages of Syphilis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Primary syphilis</a:t>
            </a:r>
            <a:r>
              <a:rPr lang="en-US" dirty="0" smtClean="0"/>
              <a:t>: </a:t>
            </a:r>
            <a:r>
              <a:rPr lang="en-US" b="1" dirty="0" smtClean="0"/>
              <a:t>chancre</a:t>
            </a:r>
            <a:r>
              <a:rPr lang="en-US" dirty="0" smtClean="0"/>
              <a:t> is a painless, </a:t>
            </a:r>
            <a:r>
              <a:rPr lang="en-US" dirty="0" err="1" smtClean="0"/>
              <a:t>indurated</a:t>
            </a:r>
            <a:r>
              <a:rPr lang="en-US" dirty="0" smtClean="0"/>
              <a:t> ulcer  with firm base and raised margins on external genitalia or cervix , anal or oral site appear after an IP of about 2-6 weeks .</a:t>
            </a:r>
          </a:p>
          <a:p>
            <a:r>
              <a:rPr lang="en-US" dirty="0" smtClean="0"/>
              <a:t>Enlarged inguinal lymph nodes may persist for months.</a:t>
            </a:r>
          </a:p>
          <a:p>
            <a:r>
              <a:rPr lang="en-US" dirty="0" smtClean="0"/>
              <a:t>Lesion heals spontaneously after 4-6 weeks.</a:t>
            </a: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Secondary Syphilis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Develops 2-8 weeks after primary lesion healed.</a:t>
            </a:r>
          </a:p>
          <a:p>
            <a:r>
              <a:rPr lang="en-US" dirty="0" smtClean="0"/>
              <a:t>Characterized by symmetric </a:t>
            </a:r>
            <a:r>
              <a:rPr lang="en-US" dirty="0" err="1" smtClean="0"/>
              <a:t>mucocutaneous</a:t>
            </a:r>
            <a:r>
              <a:rPr lang="en-US" dirty="0" smtClean="0"/>
              <a:t> rash , mouth lesions ( </a:t>
            </a:r>
            <a:r>
              <a:rPr lang="en-US" i="1" dirty="0" smtClean="0"/>
              <a:t>snail track ulcers</a:t>
            </a:r>
            <a:r>
              <a:rPr lang="en-US" dirty="0" smtClean="0"/>
              <a:t>) and generalized non-tender lymph nodes enlargement ( </a:t>
            </a:r>
            <a:r>
              <a:rPr lang="en-US" i="1" dirty="0" smtClean="0">
                <a:solidFill>
                  <a:srgbClr val="C00000"/>
                </a:solidFill>
              </a:rPr>
              <a:t>full of spirochete</a:t>
            </a:r>
            <a:r>
              <a:rPr lang="en-US" dirty="0" smtClean="0"/>
              <a:t>) with </a:t>
            </a:r>
            <a:r>
              <a:rPr lang="en-US" dirty="0" err="1" smtClean="0"/>
              <a:t>bacteremia</a:t>
            </a:r>
            <a:r>
              <a:rPr lang="en-US" dirty="0" smtClean="0"/>
              <a:t> causing fever, malaise and other systemic manifestations.</a:t>
            </a:r>
          </a:p>
          <a:p>
            <a:r>
              <a:rPr lang="en-US" dirty="0" smtClean="0"/>
              <a:t>Skin lesion distributed on trunk and extremities often palms, soles and face.</a:t>
            </a:r>
          </a:p>
          <a:p>
            <a:r>
              <a:rPr lang="en-US" dirty="0" smtClean="0"/>
              <a:t>1/3 develop </a:t>
            </a:r>
            <a:r>
              <a:rPr lang="en-US" b="1" dirty="0" err="1" smtClean="0">
                <a:solidFill>
                  <a:srgbClr val="C00000"/>
                </a:solidFill>
              </a:rPr>
              <a:t>condylomata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lata</a:t>
            </a:r>
            <a:r>
              <a:rPr lang="en-US" dirty="0" smtClean="0"/>
              <a:t>: which are painless mucosal warty erosions on genital area and perineum.</a:t>
            </a:r>
            <a:endParaRPr lang="ar-SA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Snail track ulcers</a:t>
            </a:r>
            <a:endParaRPr lang="en-US" dirty="0"/>
          </a:p>
        </p:txBody>
      </p:sp>
      <p:pic>
        <p:nvPicPr>
          <p:cNvPr id="1026" name="Picture 2" descr="http://www.intelligentdental.com/wp-content/uploads/2009/11/Snail-track-mucous-patch-of-secondary-syphilis-300x26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057400"/>
            <a:ext cx="2857500" cy="3276600"/>
          </a:xfrm>
          <a:prstGeom prst="rect">
            <a:avLst/>
          </a:prstGeom>
          <a:noFill/>
        </p:spPr>
      </p:pic>
      <p:pic>
        <p:nvPicPr>
          <p:cNvPr id="1028" name="Picture 4" descr="http://ars.sciencedirect.com/content/image/1-s2.0-S0901502704000438-gr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1" y="2057400"/>
            <a:ext cx="4419600" cy="33432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Secondary lesion resolve after few days to many weeks but disease continue in 1/3 of patients. Disease enter into a latent state.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Latent syphilis</a:t>
            </a:r>
            <a:r>
              <a:rPr lang="en-US" dirty="0" smtClean="0"/>
              <a:t>: a stage where there is no clinical manifestations but </a:t>
            </a:r>
            <a:r>
              <a:rPr lang="en-US" b="1" dirty="0" smtClean="0">
                <a:solidFill>
                  <a:srgbClr val="0070C0"/>
                </a:solidFill>
              </a:rPr>
              <a:t>infection evident by serologic tests</a:t>
            </a:r>
            <a:r>
              <a:rPr lang="en-US" dirty="0" smtClean="0"/>
              <a:t>. Relapse cease.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rgbClr val="002060"/>
                </a:solidFill>
              </a:rPr>
              <a:t>Risk of blood-borne transmission or  from relapsing infection or mother to fetus continue.</a:t>
            </a:r>
            <a:endParaRPr lang="ar-SA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Tertiary syphilis</a:t>
            </a:r>
            <a:r>
              <a:rPr lang="en-US" dirty="0" smtClean="0"/>
              <a:t>: in 1/3 of untreated cases. Manifestations may appear after 15-20 years or may be asymptomatic but serological tests positive.</a:t>
            </a:r>
          </a:p>
          <a:p>
            <a:pPr>
              <a:buNone/>
            </a:pPr>
            <a:r>
              <a:rPr lang="en-US" b="1" dirty="0" err="1" smtClean="0"/>
              <a:t>Neurosyphilis</a:t>
            </a:r>
            <a:r>
              <a:rPr lang="en-US" dirty="0" smtClean="0"/>
              <a:t>: chronic meningitis, with increased cells and protein in CSF, leads to degenerative changes and psychosis.  </a:t>
            </a:r>
            <a:r>
              <a:rPr lang="en-US" dirty="0" err="1" smtClean="0"/>
              <a:t>Demyelination</a:t>
            </a:r>
            <a:r>
              <a:rPr lang="en-US" dirty="0" smtClean="0"/>
              <a:t> causes peripheral neuropathies. Most advanced cases result in </a:t>
            </a:r>
            <a:r>
              <a:rPr lang="en-US" b="1" dirty="0" smtClean="0">
                <a:solidFill>
                  <a:srgbClr val="C00000"/>
                </a:solidFill>
              </a:rPr>
              <a:t>paresis</a:t>
            </a:r>
            <a:r>
              <a:rPr lang="en-US" dirty="0" smtClean="0"/>
              <a:t> (</a:t>
            </a:r>
            <a:r>
              <a:rPr lang="en-US" b="1" i="1" dirty="0" smtClean="0">
                <a:solidFill>
                  <a:srgbClr val="C00000"/>
                </a:solidFill>
              </a:rPr>
              <a:t>p</a:t>
            </a:r>
            <a:r>
              <a:rPr lang="en-US" i="1" dirty="0" smtClean="0"/>
              <a:t>ersonality, </a:t>
            </a:r>
            <a:r>
              <a:rPr lang="en-US" b="1" i="1" dirty="0" smtClean="0">
                <a:solidFill>
                  <a:srgbClr val="C00000"/>
                </a:solidFill>
              </a:rPr>
              <a:t>a</a:t>
            </a:r>
            <a:r>
              <a:rPr lang="en-US" i="1" dirty="0" smtClean="0"/>
              <a:t>ffect , </a:t>
            </a:r>
            <a:r>
              <a:rPr lang="en-US" b="1" i="1" dirty="0" smtClean="0">
                <a:solidFill>
                  <a:srgbClr val="C00000"/>
                </a:solidFill>
              </a:rPr>
              <a:t>r</a:t>
            </a:r>
            <a:r>
              <a:rPr lang="en-US" i="1" dirty="0" smtClean="0"/>
              <a:t>eflexes, </a:t>
            </a:r>
            <a:r>
              <a:rPr lang="en-US" b="1" i="1" dirty="0" smtClean="0">
                <a:solidFill>
                  <a:srgbClr val="C00000"/>
                </a:solidFill>
              </a:rPr>
              <a:t>e</a:t>
            </a:r>
            <a:r>
              <a:rPr lang="en-US" i="1" dirty="0" smtClean="0"/>
              <a:t>yes, </a:t>
            </a:r>
            <a:r>
              <a:rPr lang="en-US" b="1" i="1" dirty="0" err="1" smtClean="0">
                <a:solidFill>
                  <a:srgbClr val="C00000"/>
                </a:solidFill>
              </a:rPr>
              <a:t>s</a:t>
            </a:r>
            <a:r>
              <a:rPr lang="en-US" i="1" dirty="0" err="1" smtClean="0"/>
              <a:t>enorium</a:t>
            </a:r>
            <a:r>
              <a:rPr lang="en-US" i="1" dirty="0" smtClean="0"/>
              <a:t>, </a:t>
            </a:r>
            <a:r>
              <a:rPr lang="en-US" b="1" i="1" dirty="0" smtClean="0">
                <a:solidFill>
                  <a:srgbClr val="C00000"/>
                </a:solidFill>
              </a:rPr>
              <a:t>i</a:t>
            </a:r>
            <a:r>
              <a:rPr lang="en-US" i="1" dirty="0" smtClean="0"/>
              <a:t>ntellect, </a:t>
            </a:r>
            <a:r>
              <a:rPr lang="en-US" b="1" i="1" dirty="0" smtClean="0">
                <a:solidFill>
                  <a:srgbClr val="C00000"/>
                </a:solidFill>
              </a:rPr>
              <a:t>s</a:t>
            </a:r>
            <a:r>
              <a:rPr lang="en-US" i="1" dirty="0" smtClean="0"/>
              <a:t>peech) </a:t>
            </a:r>
            <a:r>
              <a:rPr lang="en-US" dirty="0" smtClean="0"/>
              <a:t>due to the effect on the brain parenchyma and posterior columns of spinal cord and dorsal roots</a:t>
            </a:r>
            <a:r>
              <a:rPr lang="en-US" i="1" dirty="0" smtClean="0"/>
              <a:t>.</a:t>
            </a:r>
            <a:endParaRPr lang="ar-SA" i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Cardiovascular Syphilis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Due to </a:t>
            </a:r>
            <a:r>
              <a:rPr lang="en-US" b="1" dirty="0" err="1" smtClean="0">
                <a:solidFill>
                  <a:srgbClr val="C00000"/>
                </a:solidFill>
              </a:rPr>
              <a:t>arteritis</a:t>
            </a:r>
            <a:r>
              <a:rPr lang="en-US" b="1" dirty="0" smtClean="0"/>
              <a:t> </a:t>
            </a:r>
            <a:r>
              <a:rPr lang="en-US" dirty="0" smtClean="0"/>
              <a:t> leads to aneurysm of aorta and aortic valve ring.</a:t>
            </a:r>
          </a:p>
          <a:p>
            <a:pPr>
              <a:buNone/>
            </a:pPr>
            <a:r>
              <a:rPr lang="en-US" dirty="0" smtClean="0"/>
              <a:t>Localized  </a:t>
            </a:r>
            <a:r>
              <a:rPr lang="en-US" dirty="0" err="1" smtClean="0"/>
              <a:t>granulomatous</a:t>
            </a:r>
            <a:r>
              <a:rPr lang="en-US" dirty="0" smtClean="0"/>
              <a:t> reaction called </a:t>
            </a:r>
            <a:r>
              <a:rPr lang="en-US" b="1" dirty="0" err="1" smtClean="0">
                <a:solidFill>
                  <a:srgbClr val="002060"/>
                </a:solidFill>
              </a:rPr>
              <a:t>gumma</a:t>
            </a:r>
            <a:r>
              <a:rPr lang="en-US" dirty="0" smtClean="0"/>
              <a:t> on skin, bones, joints or other organs leads to local destruction .</a:t>
            </a:r>
          </a:p>
          <a:p>
            <a:r>
              <a:rPr lang="en-US" b="1" dirty="0" smtClean="0"/>
              <a:t>Congenital syphilis : </a:t>
            </a:r>
            <a:r>
              <a:rPr lang="en-US" dirty="0" smtClean="0"/>
              <a:t>develop if the mother not treated , fetus susceptible </a:t>
            </a:r>
            <a:r>
              <a:rPr lang="en-US" b="1" dirty="0" smtClean="0">
                <a:solidFill>
                  <a:srgbClr val="7030A0"/>
                </a:solidFill>
              </a:rPr>
              <a:t>after 4</a:t>
            </a:r>
            <a:r>
              <a:rPr lang="en-US" b="1" baseline="30000" dirty="0" smtClean="0">
                <a:solidFill>
                  <a:srgbClr val="7030A0"/>
                </a:solidFill>
              </a:rPr>
              <a:t>th</a:t>
            </a:r>
            <a:r>
              <a:rPr lang="en-US" b="1" dirty="0" smtClean="0">
                <a:solidFill>
                  <a:srgbClr val="7030A0"/>
                </a:solidFill>
              </a:rPr>
              <a:t> month </a:t>
            </a:r>
            <a:r>
              <a:rPr lang="en-US" dirty="0" smtClean="0"/>
              <a:t>of gestation. Fetal loss or congenital syphilis result. Rhinitis ,rash and bone changes ( </a:t>
            </a:r>
            <a:r>
              <a:rPr lang="en-US" i="1" dirty="0" smtClean="0">
                <a:solidFill>
                  <a:srgbClr val="7030A0"/>
                </a:solidFill>
              </a:rPr>
              <a:t>saddle nose, saber shine</a:t>
            </a:r>
            <a:r>
              <a:rPr lang="en-US" dirty="0" smtClean="0"/>
              <a:t>) ,anemia thrombocytopenia, and liver failure.</a:t>
            </a:r>
            <a:endParaRPr lang="ar-SA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Diagnosis of syphilis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Dark field microscopy of smear from primary or secondary lesions. May be negative.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Serologic tests</a:t>
            </a:r>
            <a:r>
              <a:rPr lang="en-US" dirty="0" smtClean="0">
                <a:solidFill>
                  <a:srgbClr val="C00000"/>
                </a:solidFill>
              </a:rPr>
              <a:t>: commonly used 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err="1" smtClean="0"/>
              <a:t>Nontreponemal</a:t>
            </a:r>
            <a:r>
              <a:rPr lang="en-US" b="1" dirty="0" smtClean="0"/>
              <a:t> tests</a:t>
            </a:r>
            <a:r>
              <a:rPr lang="en-US" dirty="0" smtClean="0"/>
              <a:t>: antibody to </a:t>
            </a:r>
            <a:r>
              <a:rPr lang="en-US" dirty="0" err="1" smtClean="0"/>
              <a:t>cardiolipin</a:t>
            </a:r>
            <a:r>
              <a:rPr lang="en-US" dirty="0" smtClean="0"/>
              <a:t> (</a:t>
            </a:r>
            <a:r>
              <a:rPr lang="en-US" i="1" dirty="0" smtClean="0"/>
              <a:t>lipid complex extracted from beef heart</a:t>
            </a:r>
            <a:r>
              <a:rPr lang="en-US" dirty="0" smtClean="0"/>
              <a:t>) called </a:t>
            </a:r>
            <a:r>
              <a:rPr lang="en-US" b="1" dirty="0" err="1" smtClean="0"/>
              <a:t>reagin</a:t>
            </a:r>
            <a:r>
              <a:rPr lang="en-US" dirty="0" smtClean="0"/>
              <a:t> . The tests are called rapid plasma </a:t>
            </a:r>
            <a:r>
              <a:rPr lang="en-US" dirty="0" err="1" smtClean="0"/>
              <a:t>reagin</a:t>
            </a:r>
            <a:r>
              <a:rPr lang="en-US" dirty="0" smtClean="0"/>
              <a:t> (</a:t>
            </a:r>
            <a:r>
              <a:rPr lang="en-US" b="1" dirty="0" smtClean="0"/>
              <a:t>RPR</a:t>
            </a:r>
            <a:r>
              <a:rPr lang="en-US" dirty="0" smtClean="0"/>
              <a:t>) and venereal disease research laboratory ( </a:t>
            </a:r>
            <a:r>
              <a:rPr lang="en-US" b="1" dirty="0" smtClean="0"/>
              <a:t>VDRL</a:t>
            </a:r>
            <a:r>
              <a:rPr lang="en-US" dirty="0" smtClean="0"/>
              <a:t>). Become positive during the primary stage ( </a:t>
            </a:r>
            <a:r>
              <a:rPr lang="en-US" i="1" dirty="0" smtClean="0"/>
              <a:t>possible exception HIV</a:t>
            </a:r>
            <a:r>
              <a:rPr lang="en-US" dirty="0" smtClean="0"/>
              <a:t>) , antibody peak in secondary syphilis. Slowly wane in later stages.</a:t>
            </a:r>
          </a:p>
          <a:p>
            <a:pPr>
              <a:buNone/>
            </a:pPr>
            <a:r>
              <a:rPr lang="en-US" dirty="0" smtClean="0"/>
              <a:t> Used for </a:t>
            </a:r>
            <a:r>
              <a:rPr lang="en-US" b="1" dirty="0" smtClean="0"/>
              <a:t>screening</a:t>
            </a:r>
            <a:r>
              <a:rPr lang="en-US" dirty="0" smtClean="0"/>
              <a:t> and titer used to </a:t>
            </a:r>
            <a:r>
              <a:rPr lang="en-US" b="1" dirty="0" smtClean="0"/>
              <a:t>follow up therapy</a:t>
            </a:r>
            <a:r>
              <a:rPr lang="en-US" dirty="0" smtClean="0"/>
              <a:t>.</a:t>
            </a:r>
            <a:endParaRPr lang="ar-SA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err="1" smtClean="0"/>
              <a:t>Treponemal</a:t>
            </a:r>
            <a:r>
              <a:rPr lang="en-US" b="1" dirty="0" smtClean="0"/>
              <a:t> tests</a:t>
            </a:r>
            <a:r>
              <a:rPr lang="en-US" dirty="0" smtClean="0"/>
              <a:t>: </a:t>
            </a:r>
            <a:r>
              <a:rPr lang="en-US" dirty="0" err="1" smtClean="0"/>
              <a:t>treponemal</a:t>
            </a:r>
            <a:r>
              <a:rPr lang="en-US" dirty="0" smtClean="0"/>
              <a:t> antigen used. 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Detects specific antibody to </a:t>
            </a:r>
            <a:r>
              <a:rPr lang="en-US" b="1" i="1" dirty="0" err="1" smtClean="0">
                <a:solidFill>
                  <a:srgbClr val="C00000"/>
                </a:solidFill>
              </a:rPr>
              <a:t>T.pallidum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/>
              <a:t>eg</a:t>
            </a:r>
            <a:r>
              <a:rPr lang="en-US" b="1" i="1" dirty="0" smtClean="0"/>
              <a:t>.:</a:t>
            </a:r>
          </a:p>
          <a:p>
            <a:r>
              <a:rPr lang="en-US" dirty="0" smtClean="0"/>
              <a:t>Fluorescent </a:t>
            </a:r>
            <a:r>
              <a:rPr lang="en-US" dirty="0" err="1" smtClean="0"/>
              <a:t>treponemal</a:t>
            </a:r>
            <a:r>
              <a:rPr lang="en-US" dirty="0" smtClean="0"/>
              <a:t> antibody ( </a:t>
            </a:r>
            <a:r>
              <a:rPr lang="en-US" b="1" dirty="0" smtClean="0"/>
              <a:t>FTA-ABS</a:t>
            </a:r>
            <a:r>
              <a:rPr lang="en-US" dirty="0" smtClean="0"/>
              <a:t>) .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Microhemagglutination</a:t>
            </a:r>
            <a:r>
              <a:rPr lang="en-US" dirty="0" smtClean="0"/>
              <a:t> test(</a:t>
            </a:r>
            <a:r>
              <a:rPr lang="en-US" b="1" dirty="0" smtClean="0"/>
              <a:t>MHA-TP</a:t>
            </a:r>
            <a:r>
              <a:rPr lang="en-US" dirty="0" smtClean="0"/>
              <a:t>) (</a:t>
            </a:r>
            <a:r>
              <a:rPr lang="en-US" i="1" dirty="0" smtClean="0"/>
              <a:t>antigen attached to erythrocytes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b="1" dirty="0" smtClean="0"/>
              <a:t>Positive results confirm RPR and VDRL.</a:t>
            </a:r>
          </a:p>
          <a:p>
            <a:r>
              <a:rPr lang="en-US" b="1" dirty="0" err="1" smtClean="0"/>
              <a:t>IgM</a:t>
            </a:r>
            <a:r>
              <a:rPr lang="en-US" dirty="0" smtClean="0"/>
              <a:t> used to diagnose congenital syphilis.</a:t>
            </a: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60" name="Picture 4" descr="http://www2a.cdc.gov/stdtraining/Self-Study/images/Chlamydia/clam-b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04800"/>
            <a:ext cx="8229600" cy="6308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syphilis serology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Test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Stage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err="1" smtClean="0"/>
              <a:t>Nontreponemal</a:t>
            </a:r>
            <a:r>
              <a:rPr lang="en-US" dirty="0" smtClean="0"/>
              <a:t> tests </a:t>
            </a:r>
          </a:p>
          <a:p>
            <a:r>
              <a:rPr lang="en-US" dirty="0" smtClean="0"/>
              <a:t>(</a:t>
            </a:r>
            <a:r>
              <a:rPr lang="en-US" b="1" dirty="0" smtClean="0">
                <a:solidFill>
                  <a:srgbClr val="C00000"/>
                </a:solidFill>
              </a:rPr>
              <a:t>RPR &amp; VDRL 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err="1" smtClean="0"/>
              <a:t>Treponemal</a:t>
            </a:r>
            <a:r>
              <a:rPr lang="en-US" dirty="0" smtClean="0"/>
              <a:t> tests </a:t>
            </a:r>
          </a:p>
          <a:p>
            <a:r>
              <a:rPr lang="en-US" dirty="0" smtClean="0"/>
              <a:t>( </a:t>
            </a:r>
            <a:r>
              <a:rPr lang="en-US" b="1" dirty="0" smtClean="0">
                <a:solidFill>
                  <a:srgbClr val="C00000"/>
                </a:solidFill>
              </a:rPr>
              <a:t>FTA-ABS)</a:t>
            </a:r>
            <a:r>
              <a:rPr lang="en-US" b="1" dirty="0" smtClean="0"/>
              <a:t>&amp;</a:t>
            </a:r>
            <a:r>
              <a:rPr lang="en-US" b="1" dirty="0" smtClean="0">
                <a:solidFill>
                  <a:srgbClr val="C00000"/>
                </a:solidFill>
              </a:rPr>
              <a:t>( MHA-TP 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err="1" smtClean="0">
                <a:solidFill>
                  <a:srgbClr val="C00000"/>
                </a:solidFill>
              </a:rPr>
              <a:t>IgM</a:t>
            </a:r>
            <a:r>
              <a:rPr lang="en-US" dirty="0" smtClean="0"/>
              <a:t> antibody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POSITIVE</a:t>
            </a:r>
            <a:r>
              <a:rPr lang="en-US" dirty="0" smtClean="0"/>
              <a:t> during primary stage ,screening, follow up therapy 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C00000"/>
                </a:solidFill>
              </a:rPr>
              <a:t>POSITIVE</a:t>
            </a:r>
            <a:r>
              <a:rPr lang="en-US" dirty="0" smtClean="0"/>
              <a:t> at all stages , confirm RPR &amp; VDRL</a:t>
            </a:r>
          </a:p>
          <a:p>
            <a:endParaRPr lang="en-US" dirty="0" smtClean="0"/>
          </a:p>
          <a:p>
            <a:r>
              <a:rPr lang="en-US" dirty="0" smtClean="0"/>
              <a:t>Congenital syphilis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Treatment and Prevention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Treponema</a:t>
            </a:r>
            <a:r>
              <a:rPr lang="en-US" b="1" dirty="0" smtClean="0"/>
              <a:t> is sensitive to Penicillin.</a:t>
            </a:r>
          </a:p>
          <a:p>
            <a:r>
              <a:rPr lang="en-US" dirty="0" smtClean="0"/>
              <a:t>Hypersensitive patients treated with Tetracycline, Erythromycin or </a:t>
            </a:r>
            <a:r>
              <a:rPr lang="en-US" dirty="0" err="1" smtClean="0"/>
              <a:t>Cephalosporins</a:t>
            </a:r>
            <a:endParaRPr lang="en-US" dirty="0" smtClean="0"/>
          </a:p>
          <a:p>
            <a:r>
              <a:rPr lang="en-US" b="1" dirty="0" smtClean="0"/>
              <a:t>Prevention</a:t>
            </a:r>
            <a:r>
              <a:rPr lang="en-US" dirty="0" smtClean="0"/>
              <a:t>: </a:t>
            </a:r>
            <a:r>
              <a:rPr lang="en-US" dirty="0" err="1" smtClean="0"/>
              <a:t>counselling</a:t>
            </a:r>
            <a:endParaRPr lang="ar-SA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Syphilis</a:t>
            </a:r>
            <a:endParaRPr lang="ar-SA" b="1" dirty="0"/>
          </a:p>
        </p:txBody>
      </p:sp>
      <p:pic>
        <p:nvPicPr>
          <p:cNvPr id="1026" name="Picture 2" descr="http://t2.gstatic.com/images?q=tbn:BhpeTl3giwCPtM:http://img.webmd.com/dtmcms/live/webmd/consumer_assets/site_images/articles/health_and_medical_reference/sexual_health/syphilis-basics_syphilis-bacteri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304800"/>
            <a:ext cx="1085850" cy="1019176"/>
          </a:xfrm>
          <a:prstGeom prst="rect">
            <a:avLst/>
          </a:prstGeom>
          <a:noFill/>
        </p:spPr>
      </p:pic>
      <p:pic>
        <p:nvPicPr>
          <p:cNvPr id="1028" name="Picture 4" descr="http://upload.wikimedia.org/wikipedia/commons/thumb/e/e4/Extragenital_syphilitic_chancre_of_the_left_index_finger_PHIL_4147_lores.jpg/220px-Extragenital_syphilitic_chancre_of_the_left_index_finger_PHIL_4147_lores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4419600"/>
            <a:ext cx="2247900" cy="2209800"/>
          </a:xfrm>
          <a:prstGeom prst="rect">
            <a:avLst/>
          </a:prstGeom>
          <a:noFill/>
        </p:spPr>
      </p:pic>
      <p:pic>
        <p:nvPicPr>
          <p:cNvPr id="1030" name="Picture 6" descr="http://upload.wikimedia.org/wikipedia/commons/thumb/e/eb/2ndsyphil2.jpg/120px-2ndsyphil2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05200" y="1752600"/>
            <a:ext cx="2438400" cy="2362200"/>
          </a:xfrm>
          <a:prstGeom prst="rect">
            <a:avLst/>
          </a:prstGeom>
          <a:noFill/>
        </p:spPr>
      </p:pic>
      <p:pic>
        <p:nvPicPr>
          <p:cNvPr id="1034" name="Picture 10" descr="http://t2.gstatic.com/images?q=tbn:diFCIlFnuPncnM:http://www.isradiology.org/tropical_deseases/tmcr/chapter35/large35/35-15B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10400" y="4267200"/>
            <a:ext cx="1600200" cy="1905000"/>
          </a:xfrm>
          <a:prstGeom prst="rect">
            <a:avLst/>
          </a:prstGeom>
          <a:noFill/>
        </p:spPr>
      </p:pic>
      <p:pic>
        <p:nvPicPr>
          <p:cNvPr id="1036" name="Picture 12" descr="http://t2.gstatic.com/images?q=tbn:8HXCpOaT0YQExM:http://upload.wikimedia.org/wikipedia/commons/9/96/Hutchinson_teeth_congenital_syphilis_PHIL_2385.rsh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800600" y="4419600"/>
            <a:ext cx="1905000" cy="1828800"/>
          </a:xfrm>
          <a:prstGeom prst="rect">
            <a:avLst/>
          </a:prstGeom>
          <a:noFill/>
        </p:spPr>
      </p:pic>
      <p:pic>
        <p:nvPicPr>
          <p:cNvPr id="1040" name="Picture 16" descr="http://t0.gstatic.com/images?q=tbn:8euAA7Dhbn6udM:http://www.sehha.com/diseases/id/syphilis/chancre3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705600" y="1828800"/>
            <a:ext cx="1828800" cy="1981200"/>
          </a:xfrm>
          <a:prstGeom prst="rect">
            <a:avLst/>
          </a:prstGeom>
          <a:noFill/>
        </p:spPr>
      </p:pic>
      <p:pic>
        <p:nvPicPr>
          <p:cNvPr id="1042" name="Picture 18" descr="http://t0.gstatic.com/images?q=tbn:bdaIM8j0k1W_RM:http://s99.middlebury.edu/BI330A/projects/MAtt/Syphilis/sec9.gif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743200" y="4419600"/>
            <a:ext cx="1905000" cy="1981200"/>
          </a:xfrm>
          <a:prstGeom prst="rect">
            <a:avLst/>
          </a:prstGeom>
          <a:noFill/>
        </p:spPr>
      </p:pic>
      <p:pic>
        <p:nvPicPr>
          <p:cNvPr id="3074" name="Picture 2" descr="http://www.langetextbooks.com/_levinson/gallery/130_ch24.jp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533400" y="1828800"/>
            <a:ext cx="2514601" cy="243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Take Home Message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Syphilis, Chlamydia and Gonorrhea are the main STDs ,caused by delicate organisms ,cannot survive outside the body.</a:t>
            </a:r>
          </a:p>
          <a:p>
            <a:r>
              <a:rPr lang="en-US" dirty="0" smtClean="0"/>
              <a:t>Infection may not be localized.</a:t>
            </a:r>
          </a:p>
          <a:p>
            <a:r>
              <a:rPr lang="en-US" dirty="0" smtClean="0"/>
              <a:t>Clinical presentation may be similar ( urethral or genital discharge, ulcers ).</a:t>
            </a:r>
          </a:p>
          <a:p>
            <a:r>
              <a:rPr lang="en-US" dirty="0" smtClean="0"/>
              <a:t>One or more organisms ( Bacteria, Virus</a:t>
            </a:r>
            <a:r>
              <a:rPr lang="en-US" smtClean="0"/>
              <a:t>, Parasite </a:t>
            </a:r>
            <a:r>
              <a:rPr lang="en-US" dirty="0" smtClean="0"/>
              <a:t>) may be transmitted </a:t>
            </a:r>
            <a:r>
              <a:rPr lang="en-US" smtClean="0"/>
              <a:t>by a sexual </a:t>
            </a:r>
            <a:r>
              <a:rPr lang="en-US" dirty="0" smtClean="0"/>
              <a:t>contact.</a:t>
            </a:r>
          </a:p>
          <a:p>
            <a:r>
              <a:rPr lang="en-US" dirty="0" smtClean="0"/>
              <a:t>Screening for HIV required .</a:t>
            </a:r>
          </a:p>
          <a:p>
            <a:r>
              <a:rPr lang="en-US" dirty="0" smtClean="0"/>
              <a:t>If not treated early may end in serious complications  .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Chlamydia species  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SPECIES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DISEASE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C. </a:t>
            </a:r>
            <a:r>
              <a:rPr lang="en-US" b="1" i="1" dirty="0" err="1" smtClean="0"/>
              <a:t>trachomatis</a:t>
            </a:r>
            <a:endParaRPr lang="en-US" b="1" i="1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</a:t>
            </a:r>
            <a:r>
              <a:rPr lang="en-US" b="1" dirty="0" smtClean="0">
                <a:solidFill>
                  <a:srgbClr val="FF0000"/>
                </a:solidFill>
              </a:rPr>
              <a:t>A,B,C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        D - K</a:t>
            </a:r>
          </a:p>
          <a:p>
            <a:pPr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         L1, L2, L3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b="1" i="1" dirty="0" err="1" smtClean="0"/>
              <a:t>C.psittaci</a:t>
            </a:r>
            <a:endParaRPr lang="en-US" b="1" i="1" dirty="0" smtClean="0"/>
          </a:p>
          <a:p>
            <a:r>
              <a:rPr lang="en-US" b="1" i="1" dirty="0" err="1" smtClean="0"/>
              <a:t>C.pneumoniae</a:t>
            </a:r>
            <a:endParaRPr lang="en-US" b="1" i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b="1" dirty="0" smtClean="0">
                <a:solidFill>
                  <a:srgbClr val="0070C0"/>
                </a:solidFill>
              </a:rPr>
              <a:t>Trachoma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Inclusion conjunctivitis, genital infection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0070C0"/>
                </a:solidFill>
              </a:rPr>
              <a:t>Lymphogranuloma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venerum</a:t>
            </a:r>
            <a:r>
              <a:rPr lang="en-US" b="1" dirty="0" smtClean="0">
                <a:solidFill>
                  <a:srgbClr val="0070C0"/>
                </a:solidFill>
              </a:rPr>
              <a:t> (LGV)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Psittacosis</a:t>
            </a: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Respiratory infections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Epidemiology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err="1" smtClean="0"/>
              <a:t>C.trachomatis</a:t>
            </a:r>
            <a:r>
              <a:rPr lang="en-US" b="1" dirty="0" smtClean="0"/>
              <a:t> is a common cause of sexually transmitted disease (STD).</a:t>
            </a:r>
          </a:p>
          <a:p>
            <a:r>
              <a:rPr lang="en-US" b="1" dirty="0" smtClean="0"/>
              <a:t>Spread by genital secretions , anal or oral sex.</a:t>
            </a:r>
          </a:p>
          <a:p>
            <a:r>
              <a:rPr lang="en-US" b="1" dirty="0" smtClean="0"/>
              <a:t>Wide spread, 5-20 % among STD clinic in USA.</a:t>
            </a:r>
          </a:p>
          <a:p>
            <a:r>
              <a:rPr lang="en-US" b="1" dirty="0" smtClean="0"/>
              <a:t>Human are the sole reservoir .</a:t>
            </a:r>
          </a:p>
          <a:p>
            <a:r>
              <a:rPr lang="en-US" b="1" dirty="0" smtClean="0"/>
              <a:t>1/3 of male sexual contacts of women with </a:t>
            </a:r>
            <a:r>
              <a:rPr lang="en-US" b="1" i="1" dirty="0" err="1" smtClean="0"/>
              <a:t>C.trachomatis</a:t>
            </a:r>
            <a:r>
              <a:rPr lang="en-US" b="1" dirty="0" smtClean="0"/>
              <a:t>  </a:t>
            </a:r>
            <a:r>
              <a:rPr lang="en-US" b="1" dirty="0" err="1" smtClean="0"/>
              <a:t>cervicitis</a:t>
            </a:r>
            <a:r>
              <a:rPr lang="en-US" b="1" dirty="0" smtClean="0"/>
              <a:t>  develop </a:t>
            </a:r>
            <a:r>
              <a:rPr lang="en-US" b="1" dirty="0" err="1" smtClean="0"/>
              <a:t>urethritis</a:t>
            </a:r>
            <a:r>
              <a:rPr lang="en-US" b="1" dirty="0" smtClean="0"/>
              <a:t>  after 2-6 w incubation period.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Pathogenesis of Chlamydia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Chlamydia have tropism for epithelial cells of </a:t>
            </a:r>
            <a:r>
              <a:rPr lang="en-US" dirty="0" err="1" smtClean="0">
                <a:solidFill>
                  <a:srgbClr val="FF0000"/>
                </a:solidFill>
              </a:rPr>
              <a:t>e</a:t>
            </a:r>
            <a:r>
              <a:rPr lang="en-US" dirty="0" err="1" smtClean="0">
                <a:solidFill>
                  <a:srgbClr val="FF0000"/>
                </a:solidFill>
              </a:rPr>
              <a:t>ndocervix</a:t>
            </a:r>
            <a:r>
              <a:rPr lang="en-US" dirty="0" err="1" smtClean="0">
                <a:solidFill>
                  <a:srgbClr val="002060"/>
                </a:solidFill>
              </a:rPr>
              <a:t>e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and upper genital tract of </a:t>
            </a:r>
            <a:r>
              <a:rPr lang="en-US" dirty="0" smtClean="0">
                <a:solidFill>
                  <a:srgbClr val="FF0000"/>
                </a:solidFill>
              </a:rPr>
              <a:t>women, urethra, rectum and conjunctiva of both sexes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LGV can enter through skin or mucosal breaks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Release of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proinflammatory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cytokines, leads to tissue infiltration by inflammatory cells, progress to necrosis, fibrosis then scaring.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Genital infections caused by </a:t>
            </a:r>
            <a:r>
              <a:rPr lang="en-US" b="1" i="1" dirty="0" err="1" smtClean="0"/>
              <a:t>C.trachomatis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In men</a:t>
            </a:r>
            <a:r>
              <a:rPr lang="en-US" dirty="0" smtClean="0"/>
              <a:t>: </a:t>
            </a:r>
            <a:r>
              <a:rPr lang="en-US" dirty="0" err="1" smtClean="0"/>
              <a:t>urethritis</a:t>
            </a:r>
            <a:r>
              <a:rPr lang="en-US" dirty="0" smtClean="0"/>
              <a:t> ( non </a:t>
            </a:r>
            <a:r>
              <a:rPr lang="en-US" dirty="0" err="1" smtClean="0"/>
              <a:t>gonococcal</a:t>
            </a:r>
            <a:r>
              <a:rPr lang="en-US" dirty="0" smtClean="0"/>
              <a:t> </a:t>
            </a:r>
            <a:r>
              <a:rPr lang="en-US" dirty="0" err="1" smtClean="0"/>
              <a:t>urethritis</a:t>
            </a:r>
            <a:r>
              <a:rPr lang="en-US" dirty="0" smtClean="0"/>
              <a:t> ,NGU), </a:t>
            </a:r>
            <a:r>
              <a:rPr lang="en-US" dirty="0" err="1" smtClean="0"/>
              <a:t>epididymitis</a:t>
            </a:r>
            <a:r>
              <a:rPr lang="en-US" dirty="0" smtClean="0"/>
              <a:t> &amp; </a:t>
            </a:r>
            <a:r>
              <a:rPr lang="en-US" dirty="0" err="1" smtClean="0"/>
              <a:t>proctitis</a:t>
            </a:r>
            <a:r>
              <a:rPr lang="en-US" dirty="0" smtClean="0"/>
              <a:t>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In women</a:t>
            </a:r>
            <a:r>
              <a:rPr lang="en-US" dirty="0" smtClean="0"/>
              <a:t>: </a:t>
            </a:r>
            <a:r>
              <a:rPr lang="en-US" dirty="0" err="1" smtClean="0"/>
              <a:t>cervicitis</a:t>
            </a:r>
            <a:r>
              <a:rPr lang="en-US" dirty="0" smtClean="0"/>
              <a:t>, </a:t>
            </a:r>
            <a:r>
              <a:rPr lang="en-US" dirty="0" err="1" smtClean="0"/>
              <a:t>salpingitis</a:t>
            </a:r>
            <a:r>
              <a:rPr lang="en-US" dirty="0" smtClean="0"/>
              <a:t>, urethral syndrome, </a:t>
            </a:r>
            <a:r>
              <a:rPr lang="en-US" dirty="0" err="1" smtClean="0"/>
              <a:t>endometritis</a:t>
            </a:r>
            <a:r>
              <a:rPr lang="en-US" dirty="0" smtClean="0"/>
              <a:t> &amp; </a:t>
            </a:r>
            <a:r>
              <a:rPr lang="en-US" dirty="0" err="1" smtClean="0"/>
              <a:t>proctitis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Urethritis</a:t>
            </a:r>
            <a:r>
              <a:rPr lang="en-US" dirty="0" smtClean="0"/>
              <a:t>  present as </a:t>
            </a:r>
            <a:r>
              <a:rPr lang="en-US" dirty="0" err="1" smtClean="0"/>
              <a:t>dysuria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C00000"/>
                </a:solidFill>
              </a:rPr>
              <a:t>thin</a:t>
            </a:r>
            <a:r>
              <a:rPr lang="en-US" dirty="0" smtClean="0"/>
              <a:t> urethral discharge in 50 % of men.</a:t>
            </a: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Uterine cervix infection may produce vaginal discharge but is asymptomatic in 50-70% of women.</a:t>
            </a:r>
          </a:p>
          <a:p>
            <a:pPr>
              <a:buNone/>
            </a:pPr>
            <a:r>
              <a:rPr lang="en-US" dirty="0" err="1" smtClean="0">
                <a:solidFill>
                  <a:srgbClr val="C00000"/>
                </a:solidFill>
              </a:rPr>
              <a:t>Salpingitis</a:t>
            </a:r>
            <a:r>
              <a:rPr lang="en-US" dirty="0" smtClean="0">
                <a:solidFill>
                  <a:srgbClr val="C00000"/>
                </a:solidFill>
              </a:rPr>
              <a:t> and pelvic inflammatory disease  can cause sterility and ectopic pregnancy.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50% of infants born to mothers excreting </a:t>
            </a:r>
            <a:r>
              <a:rPr lang="en-US" i="1" dirty="0" err="1" smtClean="0"/>
              <a:t>C.trachomatis</a:t>
            </a:r>
            <a:r>
              <a:rPr lang="en-US" dirty="0" smtClean="0"/>
              <a:t>  during labor show evidence of infection during the first year of life. Most develop </a:t>
            </a:r>
            <a:r>
              <a:rPr lang="en-US" dirty="0" smtClean="0">
                <a:solidFill>
                  <a:srgbClr val="C00000"/>
                </a:solidFill>
              </a:rPr>
              <a:t>inclusion conjunctivitis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2060"/>
                </a:solidFill>
              </a:rPr>
              <a:t>5-10% develop infant pneumonia syndrome</a:t>
            </a:r>
            <a:r>
              <a:rPr lang="en-US" dirty="0" smtClean="0"/>
              <a:t>.</a:t>
            </a:r>
            <a:endParaRPr lang="ar-SA" dirty="0" smtClean="0"/>
          </a:p>
          <a:p>
            <a:r>
              <a:rPr lang="en-US" b="1" dirty="0" smtClean="0"/>
              <a:t>LGV caused by </a:t>
            </a:r>
            <a:r>
              <a:rPr lang="en-US" b="1" i="1" dirty="0" err="1" smtClean="0"/>
              <a:t>C.trachomatis</a:t>
            </a:r>
            <a:r>
              <a:rPr lang="en-US" b="1" dirty="0" smtClean="0"/>
              <a:t> strains L1,L2,L3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LGV is Common in S. America  and Africa. 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LGV presents as papule and inguinal </a:t>
            </a:r>
            <a:r>
              <a:rPr lang="en-US" dirty="0" err="1" smtClean="0">
                <a:solidFill>
                  <a:srgbClr val="002060"/>
                </a:solidFill>
              </a:rPr>
              <a:t>lymphadenopathy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Chronic infection leads to abscesses, strictures and fistulas.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Diagnosis of Chlamydia genital infections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Polymerase chain reaction (PCR)  is </a:t>
            </a:r>
            <a:r>
              <a:rPr lang="en-US" b="1" dirty="0" smtClean="0">
                <a:solidFill>
                  <a:srgbClr val="002060"/>
                </a:solidFill>
              </a:rPr>
              <a:t>the most sensitive method of diagnosis. Performed on vaginal ,cervical , urethral swabs, or urine .</a:t>
            </a:r>
          </a:p>
          <a:p>
            <a:r>
              <a:rPr lang="en-US" b="1" dirty="0" smtClean="0"/>
              <a:t>Isolation on tissue culture ( McCoy cell line) but </a:t>
            </a:r>
            <a:r>
              <a:rPr lang="en-US" b="1" i="1" dirty="0" smtClean="0"/>
              <a:t>rarely done</a:t>
            </a:r>
            <a:r>
              <a:rPr lang="en-US" b="1" dirty="0" smtClean="0"/>
              <a:t>. </a:t>
            </a:r>
          </a:p>
          <a:p>
            <a:pPr>
              <a:buNone/>
            </a:pPr>
            <a:r>
              <a:rPr lang="en-US" b="1" i="1" dirty="0" err="1" smtClean="0"/>
              <a:t>C.tracomatis</a:t>
            </a:r>
            <a:r>
              <a:rPr lang="en-US" b="1" dirty="0" smtClean="0"/>
              <a:t> inclusions can be seen by iodine or </a:t>
            </a:r>
            <a:r>
              <a:rPr lang="en-US" b="1" dirty="0" err="1" smtClean="0"/>
              <a:t>Giemsa</a:t>
            </a:r>
            <a:r>
              <a:rPr lang="en-US" b="1" dirty="0" smtClean="0"/>
              <a:t> stained smear.</a:t>
            </a:r>
            <a:endParaRPr lang="ar-SA" b="1" dirty="0"/>
          </a:p>
        </p:txBody>
      </p:sp>
      <p:pic>
        <p:nvPicPr>
          <p:cNvPr id="24578" name="Picture 2" descr="http://t1.gstatic.com/images?q=tbn:ANd9GcSbHfqVr9tFkK3fIi75HMmH24ljgioMp8ELFupSxfbY1d6CGub1X8AW2IQ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4800600"/>
            <a:ext cx="2133600" cy="144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816</TotalTime>
  <Words>1646</Words>
  <Application>Microsoft Office PowerPoint</Application>
  <PresentationFormat>On-screen Show (4:3)</PresentationFormat>
  <Paragraphs>170</Paragraphs>
  <Slides>33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Flow</vt:lpstr>
      <vt:lpstr>Chlamydia, Syphilis &amp; Gonorrhea Reproductive Block</vt:lpstr>
      <vt:lpstr>Chlamydia</vt:lpstr>
      <vt:lpstr>Slide 3</vt:lpstr>
      <vt:lpstr>Chlamydia species  </vt:lpstr>
      <vt:lpstr>Epidemiology</vt:lpstr>
      <vt:lpstr>Pathogenesis of Chlamydia</vt:lpstr>
      <vt:lpstr>Genital infections caused by C.trachomatis</vt:lpstr>
      <vt:lpstr>Slide 8</vt:lpstr>
      <vt:lpstr>Diagnosis of Chlamydia genital infections</vt:lpstr>
      <vt:lpstr>Treatment &amp; Prevention</vt:lpstr>
      <vt:lpstr>Gonorrhea-Clinical Aspects</vt:lpstr>
      <vt:lpstr>Pelvic Inflammatory Disease (PID)</vt:lpstr>
      <vt:lpstr>Disseminated Gonococcal Infection (DGI)</vt:lpstr>
      <vt:lpstr>Epidemiology of Gonorrhea</vt:lpstr>
      <vt:lpstr>Neisseria gonorrheae</vt:lpstr>
      <vt:lpstr>Diagnosis of Gonorrhea </vt:lpstr>
      <vt:lpstr>Slide 17</vt:lpstr>
      <vt:lpstr>Treatment of Gonorrhea</vt:lpstr>
      <vt:lpstr>Syphilis</vt:lpstr>
      <vt:lpstr>Epidemiology of Syphilis</vt:lpstr>
      <vt:lpstr>Pathogenesis</vt:lpstr>
      <vt:lpstr>Clinical Manifestations Stages of Syphilis</vt:lpstr>
      <vt:lpstr>Secondary Syphilis</vt:lpstr>
      <vt:lpstr>Snail track ulcers</vt:lpstr>
      <vt:lpstr>Slide 25</vt:lpstr>
      <vt:lpstr>Slide 26</vt:lpstr>
      <vt:lpstr>Cardiovascular Syphilis</vt:lpstr>
      <vt:lpstr>Diagnosis of syphilis</vt:lpstr>
      <vt:lpstr>Slide 29</vt:lpstr>
      <vt:lpstr>Summary of syphilis serology</vt:lpstr>
      <vt:lpstr>Treatment and Prevention</vt:lpstr>
      <vt:lpstr>Syphilis</vt:lpstr>
      <vt:lpstr>Take Home Message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Chlamydia, syphilis &amp; gonorrhea</dc:title>
  <dc:creator>Dr.Hannan</dc:creator>
  <cp:lastModifiedBy>Prof Kambal</cp:lastModifiedBy>
  <cp:revision>85</cp:revision>
  <dcterms:created xsi:type="dcterms:W3CDTF">2011-01-09T10:07:58Z</dcterms:created>
  <dcterms:modified xsi:type="dcterms:W3CDTF">2012-04-28T05:46:18Z</dcterms:modified>
</cp:coreProperties>
</file>