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7"/>
  </p:notesMasterIdLst>
  <p:sldIdLst>
    <p:sldId id="256" r:id="rId2"/>
    <p:sldId id="257" r:id="rId3"/>
    <p:sldId id="285" r:id="rId4"/>
    <p:sldId id="282" r:id="rId5"/>
    <p:sldId id="259" r:id="rId6"/>
    <p:sldId id="261" r:id="rId7"/>
    <p:sldId id="288" r:id="rId8"/>
    <p:sldId id="262" r:id="rId9"/>
    <p:sldId id="275" r:id="rId10"/>
    <p:sldId id="274" r:id="rId11"/>
    <p:sldId id="273" r:id="rId12"/>
    <p:sldId id="277" r:id="rId13"/>
    <p:sldId id="289" r:id="rId14"/>
    <p:sldId id="287" r:id="rId15"/>
    <p:sldId id="263" r:id="rId16"/>
    <p:sldId id="265" r:id="rId17"/>
    <p:sldId id="276" r:id="rId18"/>
    <p:sldId id="279" r:id="rId19"/>
    <p:sldId id="280" r:id="rId20"/>
    <p:sldId id="267" r:id="rId21"/>
    <p:sldId id="286" r:id="rId22"/>
    <p:sldId id="268" r:id="rId23"/>
    <p:sldId id="270" r:id="rId24"/>
    <p:sldId id="271" r:id="rId25"/>
    <p:sldId id="27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B5D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3946" autoAdjust="0"/>
  </p:normalViewPr>
  <p:slideViewPr>
    <p:cSldViewPr>
      <p:cViewPr>
        <p:scale>
          <a:sx n="44" d="100"/>
          <a:sy n="44" d="100"/>
        </p:scale>
        <p:origin x="-1080" y="-86"/>
      </p:cViewPr>
      <p:guideLst>
        <p:guide orient="horz" pos="2160"/>
        <p:guide pos="2880"/>
      </p:guideLst>
    </p:cSldViewPr>
  </p:slideViewPr>
  <p:outlineViewPr>
    <p:cViewPr>
      <p:scale>
        <a:sx n="33" d="100"/>
        <a:sy n="33" d="100"/>
      </p:scale>
      <p:origin x="0" y="1710"/>
    </p:cViewPr>
  </p:outlineViewPr>
  <p:notesTextViewPr>
    <p:cViewPr>
      <p:scale>
        <a:sx n="100" d="100"/>
        <a:sy n="100" d="100"/>
      </p:scale>
      <p:origin x="0" y="0"/>
    </p:cViewPr>
  </p:notesTextViewPr>
  <p:sorterViewPr>
    <p:cViewPr>
      <p:scale>
        <a:sx n="66" d="100"/>
        <a:sy n="66" d="100"/>
      </p:scale>
      <p:origin x="0" y="29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81B6C-8188-4782-82AC-95255D0AE9EE}" type="datetimeFigureOut">
              <a:rPr lang="en-US" smtClean="0"/>
              <a:pPr/>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1A525-9EFC-4792-871C-6ED888EB4EEB}" type="slidenum">
              <a:rPr lang="en-US" smtClean="0"/>
              <a:pPr/>
              <a:t>‹#›</a:t>
            </a:fld>
            <a:endParaRPr lang="en-US"/>
          </a:p>
        </p:txBody>
      </p:sp>
    </p:spTree>
    <p:extLst>
      <p:ext uri="{BB962C8B-B14F-4D97-AF65-F5344CB8AC3E}">
        <p14:creationId xmlns:p14="http://schemas.microsoft.com/office/powerpoint/2010/main" val="126780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ECE7B-B830-4737-BC2E-62E45FA76193}" type="slidenum">
              <a:rPr lang="en-US"/>
              <a:pPr/>
              <a:t>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a:t>The prostate includes three zones.  The peripheral zone is in the outer most part of the prostate, and the lower peripheral zone is fairly close to the rectal wall.  The peripheral zone is the most common site for prostatic adenocarcinoma.  The central zone is in the center of the prostate and cancer does not originate there often.  The transitional zone is above the central zone and is a common site for benign prostatic hypertrophy, a non-malignant condition of the prostate, but cancer may originate there as well but not as often as in the peripheral zone.</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64D82-B514-4D1C-B81B-E7AA11124988}" type="slidenum">
              <a:rPr lang="en-US"/>
              <a:pPr/>
              <a:t>13</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5FCC9990-3376-471F-B8E5-71503819D2CC}"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F34354-C48A-41D7-897B-F5A402FB8F7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D15AF6-FF8D-4FEC-B196-55960A3B039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696035-2B23-4D74-A1B2-629CD5E8B6CB}"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674BFDA0-6783-4167-AE90-3B86FCF2245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BF81362-BAF5-4285-81D5-099F8CFB9A90}"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B976650-715A-4F65-915D-5639E3E9A2FC}"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7C74D7E-5B2C-4D18-B3CB-4449EC6BB7B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7D105F5-4E13-49FE-A186-D2BB28281F0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961816-BE7E-497E-B9A2-F2506D2AB84A}"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2E08B3C6-335B-4887-8A5C-9A7D0A6BCED8}"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FBA4E57-96ED-4859-A429-919A813DC34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400" b="1" dirty="0" err="1" smtClean="0"/>
              <a:t>Shaesta</a:t>
            </a:r>
            <a:r>
              <a:rPr lang="en-US" sz="2400" b="1" dirty="0" smtClean="0"/>
              <a:t> </a:t>
            </a:r>
            <a:r>
              <a:rPr lang="en-US" sz="2400" b="1" dirty="0" err="1" smtClean="0"/>
              <a:t>Naseem</a:t>
            </a:r>
            <a:endParaRPr lang="en-US" sz="2400" b="1" dirty="0" smtClean="0"/>
          </a:p>
          <a:p>
            <a:r>
              <a:rPr lang="en-US" sz="2400" b="1" smtClean="0"/>
              <a:t>3-4-2013</a:t>
            </a:r>
            <a:endParaRPr lang="en-US" sz="2400" b="1" dirty="0"/>
          </a:p>
        </p:txBody>
      </p:sp>
      <p:sp>
        <p:nvSpPr>
          <p:cNvPr id="2050" name="Rectangle 2"/>
          <p:cNvSpPr>
            <a:spLocks noGrp="1" noChangeArrowheads="1"/>
          </p:cNvSpPr>
          <p:nvPr>
            <p:ph type="ctrTitle"/>
          </p:nvPr>
        </p:nvSpPr>
        <p:spPr/>
        <p:txBody>
          <a:bodyPr/>
          <a:lstStyle/>
          <a:p>
            <a:r>
              <a:rPr lang="en-US" sz="2400" b="1" dirty="0" smtClean="0"/>
              <a:t>Prostate Pathology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MALE041"/>
          <p:cNvPicPr>
            <a:picLocks noChangeAspect="1" noChangeArrowheads="1"/>
          </p:cNvPicPr>
          <p:nvPr/>
        </p:nvPicPr>
        <p:blipFill>
          <a:blip r:embed="rId2" cstate="print"/>
          <a:srcRect/>
          <a:stretch>
            <a:fillRect/>
          </a:stretch>
        </p:blipFill>
        <p:spPr bwMode="auto">
          <a:xfrm>
            <a:off x="0" y="0"/>
            <a:ext cx="9144000" cy="5877272"/>
          </a:xfrm>
          <a:prstGeom prst="rect">
            <a:avLst/>
          </a:prstGeom>
          <a:noFill/>
          <a:ln w="9525">
            <a:noFill/>
            <a:miter lim="800000"/>
            <a:headEnd/>
            <a:tailEnd/>
          </a:ln>
        </p:spPr>
      </p:pic>
      <p:sp>
        <p:nvSpPr>
          <p:cNvPr id="3" name="Rectangle 2"/>
          <p:cNvSpPr/>
          <p:nvPr/>
        </p:nvSpPr>
        <p:spPr>
          <a:xfrm>
            <a:off x="0" y="5373216"/>
            <a:ext cx="9144000" cy="1323439"/>
          </a:xfrm>
          <a:prstGeom prst="rect">
            <a:avLst/>
          </a:prstGeom>
          <a:solidFill>
            <a:schemeClr val="tx1">
              <a:lumMod val="50000"/>
              <a:lumOff val="50000"/>
            </a:schemeClr>
          </a:solidFill>
        </p:spPr>
        <p:txBody>
          <a:bodyPr wrap="square">
            <a:spAutoFit/>
          </a:bodyPr>
          <a:lstStyle/>
          <a:p>
            <a:r>
              <a:rPr lang="en-US" sz="2000" dirty="0" smtClean="0"/>
              <a:t>Nodules appear mainly in the lateral lobes. Such an enlarged prostate can obstruct urinary outflow from the bladder causing dysuria and hematuria and lead to an obstructive </a:t>
            </a:r>
            <a:r>
              <a:rPr lang="en-US" sz="2000" dirty="0" err="1" smtClean="0"/>
              <a:t>uropathy</a:t>
            </a:r>
            <a:r>
              <a:rPr lang="en-US" sz="2000" dirty="0" smtClean="0"/>
              <a:t> or bladder diverticulum</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BLAD062"/>
          <p:cNvPicPr>
            <a:picLocks noChangeAspect="1" noChangeArrowheads="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
        <p:nvSpPr>
          <p:cNvPr id="3" name="Rectangle 2"/>
          <p:cNvSpPr/>
          <p:nvPr/>
        </p:nvSpPr>
        <p:spPr>
          <a:xfrm>
            <a:off x="0" y="0"/>
            <a:ext cx="4427984" cy="6740307"/>
          </a:xfrm>
          <a:prstGeom prst="rect">
            <a:avLst/>
          </a:prstGeom>
        </p:spPr>
        <p:txBody>
          <a:bodyPr wrap="square">
            <a:spAutoFit/>
          </a:bodyPr>
          <a:lstStyle/>
          <a:p>
            <a:pPr>
              <a:buFont typeface="Wingdings" pitchFamily="2" charset="2"/>
              <a:buChar char="Ø"/>
            </a:pPr>
            <a:r>
              <a:rPr lang="en-US" sz="2400" dirty="0" smtClean="0"/>
              <a:t>The enlarged prostate gland seen here not only has enlarged lateral lobes, but also a greatly enlarged median lobe that obstructs the prostatic urethra.</a:t>
            </a:r>
          </a:p>
          <a:p>
            <a:endParaRPr lang="en-US" sz="2400" dirty="0" smtClean="0"/>
          </a:p>
          <a:p>
            <a:pPr>
              <a:buFont typeface="Wingdings" pitchFamily="2" charset="2"/>
              <a:buChar char="Ø"/>
            </a:pPr>
            <a:r>
              <a:rPr lang="en-US" sz="2400" dirty="0" smtClean="0"/>
              <a:t> This led to obstruction with bladder hypertrophy, as evidenced by the prominent </a:t>
            </a:r>
            <a:r>
              <a:rPr lang="en-US" sz="2400" dirty="0" err="1" smtClean="0"/>
              <a:t>trabeculation</a:t>
            </a:r>
            <a:r>
              <a:rPr lang="en-US" sz="2400" dirty="0" smtClean="0"/>
              <a:t> of the bladder wall seen here from the mucosal surface.</a:t>
            </a:r>
          </a:p>
          <a:p>
            <a:endParaRPr lang="en-US" sz="2400" dirty="0" smtClean="0"/>
          </a:p>
          <a:p>
            <a:pPr>
              <a:buFont typeface="Wingdings" pitchFamily="2" charset="2"/>
              <a:buChar char="Ø"/>
            </a:pPr>
            <a:r>
              <a:rPr lang="en-US" sz="2400" dirty="0" smtClean="0"/>
              <a:t> Obstruction with stasis also led to the formation of the yellow-brown calculus (stone).</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MALE073"/>
          <p:cNvPicPr>
            <a:picLocks noChangeAspect="1" noChangeArrowheads="1"/>
          </p:cNvPicPr>
          <p:nvPr/>
        </p:nvPicPr>
        <p:blipFill>
          <a:blip r:embed="rId2" cstate="print"/>
          <a:srcRect/>
          <a:stretch>
            <a:fillRect/>
          </a:stretch>
        </p:blipFill>
        <p:spPr bwMode="auto">
          <a:xfrm>
            <a:off x="4211960" y="0"/>
            <a:ext cx="4932040" cy="5445224"/>
          </a:xfrm>
          <a:prstGeom prst="rect">
            <a:avLst/>
          </a:prstGeom>
          <a:noFill/>
          <a:ln w="9525">
            <a:noFill/>
            <a:miter lim="800000"/>
            <a:headEnd/>
            <a:tailEnd/>
          </a:ln>
        </p:spPr>
      </p:pic>
      <p:sp>
        <p:nvSpPr>
          <p:cNvPr id="3" name="Rectangle 2"/>
          <p:cNvSpPr/>
          <p:nvPr/>
        </p:nvSpPr>
        <p:spPr>
          <a:xfrm>
            <a:off x="4067944" y="5380672"/>
            <a:ext cx="5076056" cy="1477328"/>
          </a:xfrm>
          <a:prstGeom prst="rect">
            <a:avLst/>
          </a:prstGeom>
          <a:solidFill>
            <a:srgbClr val="DBB5D6"/>
          </a:solidFill>
        </p:spPr>
        <p:txBody>
          <a:bodyPr wrap="square">
            <a:spAutoFit/>
          </a:bodyPr>
          <a:lstStyle/>
          <a:p>
            <a:r>
              <a:rPr lang="en-US" dirty="0" smtClean="0"/>
              <a:t>The glands are w</a:t>
            </a:r>
            <a:r>
              <a:rPr lang="en-US" b="1" dirty="0" smtClean="0"/>
              <a:t>ell-differentiated </a:t>
            </a:r>
            <a:r>
              <a:rPr lang="en-US" dirty="0" smtClean="0"/>
              <a:t>and still have </a:t>
            </a:r>
            <a:r>
              <a:rPr lang="en-US" b="1" dirty="0" smtClean="0"/>
              <a:t>some </a:t>
            </a:r>
            <a:r>
              <a:rPr lang="en-US" dirty="0" smtClean="0"/>
              <a:t>intervening </a:t>
            </a:r>
            <a:r>
              <a:rPr lang="en-US" dirty="0" err="1" smtClean="0"/>
              <a:t>stroma</a:t>
            </a:r>
            <a:r>
              <a:rPr lang="en-US" dirty="0" smtClean="0"/>
              <a:t>. The small laminated pink concretions within the glandular lumens are known as </a:t>
            </a:r>
            <a:r>
              <a:rPr lang="en-US" b="1" dirty="0" smtClean="0"/>
              <a:t>corpora </a:t>
            </a:r>
            <a:r>
              <a:rPr lang="en-US" b="1" dirty="0" err="1" smtClean="0"/>
              <a:t>amylacea</a:t>
            </a:r>
            <a:r>
              <a:rPr lang="en-US" b="1" dirty="0" smtClean="0"/>
              <a:t>.</a:t>
            </a:r>
            <a:endParaRPr lang="en-US" b="1" dirty="0"/>
          </a:p>
        </p:txBody>
      </p:sp>
      <p:pic>
        <p:nvPicPr>
          <p:cNvPr id="14338" name="Picture 2" descr="http://library.med.utah.edu/WebPath/jpeg1/MALE072.jpg"/>
          <p:cNvPicPr>
            <a:picLocks noChangeAspect="1" noChangeArrowheads="1"/>
          </p:cNvPicPr>
          <p:nvPr/>
        </p:nvPicPr>
        <p:blipFill>
          <a:blip r:embed="rId3" cstate="print"/>
          <a:srcRect/>
          <a:stretch>
            <a:fillRect/>
          </a:stretch>
        </p:blipFill>
        <p:spPr bwMode="auto">
          <a:xfrm>
            <a:off x="0" y="0"/>
            <a:ext cx="4139952" cy="5373216"/>
          </a:xfrm>
          <a:prstGeom prst="rect">
            <a:avLst/>
          </a:prstGeom>
          <a:noFill/>
        </p:spPr>
      </p:pic>
      <p:sp>
        <p:nvSpPr>
          <p:cNvPr id="5" name="Rectangle 4"/>
          <p:cNvSpPr/>
          <p:nvPr/>
        </p:nvSpPr>
        <p:spPr>
          <a:xfrm>
            <a:off x="0" y="5380672"/>
            <a:ext cx="4139952"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a:spAutoFit/>
          </a:bodyPr>
          <a:lstStyle/>
          <a:p>
            <a:r>
              <a:rPr lang="en-US" dirty="0" smtClean="0"/>
              <a:t>BPH can involve both glands and </a:t>
            </a:r>
            <a:r>
              <a:rPr lang="en-US" dirty="0" err="1" smtClean="0"/>
              <a:t>stroma</a:t>
            </a:r>
            <a:r>
              <a:rPr lang="en-US" dirty="0" smtClean="0"/>
              <a:t>, though the former is usually more prominent. Here, a large </a:t>
            </a:r>
            <a:r>
              <a:rPr lang="en-US" b="1" dirty="0" err="1" smtClean="0"/>
              <a:t>hyperplastic</a:t>
            </a:r>
            <a:r>
              <a:rPr lang="en-US" b="1" dirty="0" smtClean="0"/>
              <a:t> nodule </a:t>
            </a:r>
            <a:r>
              <a:rPr lang="en-US" dirty="0" smtClean="0"/>
              <a:t>of glands is seen.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28" name="Group 20"/>
          <p:cNvGrpSpPr>
            <a:grpSpLocks/>
          </p:cNvGrpSpPr>
          <p:nvPr/>
        </p:nvGrpSpPr>
        <p:grpSpPr bwMode="auto">
          <a:xfrm>
            <a:off x="522288" y="1285081"/>
            <a:ext cx="8050212" cy="2954337"/>
            <a:chOff x="329" y="1231"/>
            <a:chExt cx="5071" cy="1861"/>
          </a:xfrm>
        </p:grpSpPr>
        <p:pic>
          <p:nvPicPr>
            <p:cNvPr id="17411" name="Picture 3" descr="P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 y="1231"/>
              <a:ext cx="5040" cy="185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2" name="Text Box 4"/>
            <p:cNvSpPr txBox="1">
              <a:spLocks noChangeArrowheads="1"/>
            </p:cNvSpPr>
            <p:nvPr/>
          </p:nvSpPr>
          <p:spPr bwMode="auto">
            <a:xfrm>
              <a:off x="376" y="2030"/>
              <a:ext cx="6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b="1">
                  <a:latin typeface="Arial" charset="0"/>
                </a:rPr>
                <a:t>Secretory</a:t>
              </a:r>
            </a:p>
            <a:p>
              <a:pPr algn="ctr"/>
              <a:r>
                <a:rPr lang="en-US" sz="1400" b="1">
                  <a:latin typeface="Arial" charset="0"/>
                </a:rPr>
                <a:t>cells</a:t>
              </a:r>
            </a:p>
          </p:txBody>
        </p:sp>
        <p:sp>
          <p:nvSpPr>
            <p:cNvPr id="17413" name="Text Box 5"/>
            <p:cNvSpPr txBox="1">
              <a:spLocks noChangeArrowheads="1"/>
            </p:cNvSpPr>
            <p:nvPr/>
          </p:nvSpPr>
          <p:spPr bwMode="auto">
            <a:xfrm>
              <a:off x="699" y="1469"/>
              <a:ext cx="48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Lumen</a:t>
              </a:r>
            </a:p>
          </p:txBody>
        </p:sp>
        <p:sp>
          <p:nvSpPr>
            <p:cNvPr id="17414" name="Text Box 6"/>
            <p:cNvSpPr txBox="1">
              <a:spLocks noChangeArrowheads="1"/>
            </p:cNvSpPr>
            <p:nvPr/>
          </p:nvSpPr>
          <p:spPr bwMode="auto">
            <a:xfrm>
              <a:off x="329" y="2427"/>
              <a:ext cx="71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Basal Cells</a:t>
              </a:r>
            </a:p>
          </p:txBody>
        </p:sp>
        <p:sp>
          <p:nvSpPr>
            <p:cNvPr id="17415" name="Text Box 7"/>
            <p:cNvSpPr txBox="1">
              <a:spLocks noChangeArrowheads="1"/>
            </p:cNvSpPr>
            <p:nvPr/>
          </p:nvSpPr>
          <p:spPr bwMode="auto">
            <a:xfrm>
              <a:off x="360" y="2701"/>
              <a:ext cx="675"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Basal</a:t>
              </a:r>
            </a:p>
            <a:p>
              <a:r>
                <a:rPr lang="en-US" sz="1400" b="1">
                  <a:latin typeface="Arial" charset="0"/>
                </a:rPr>
                <a:t>Membrane</a:t>
              </a:r>
            </a:p>
          </p:txBody>
        </p:sp>
        <p:sp>
          <p:nvSpPr>
            <p:cNvPr id="17416" name="Text Box 8"/>
            <p:cNvSpPr txBox="1">
              <a:spLocks noChangeArrowheads="1"/>
            </p:cNvSpPr>
            <p:nvPr/>
          </p:nvSpPr>
          <p:spPr bwMode="auto">
            <a:xfrm>
              <a:off x="1211" y="2043"/>
              <a:ext cx="5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Normal</a:t>
              </a:r>
            </a:p>
          </p:txBody>
        </p:sp>
        <p:sp>
          <p:nvSpPr>
            <p:cNvPr id="17417" name="Text Box 9"/>
            <p:cNvSpPr txBox="1">
              <a:spLocks noChangeArrowheads="1"/>
            </p:cNvSpPr>
            <p:nvPr/>
          </p:nvSpPr>
          <p:spPr bwMode="auto">
            <a:xfrm>
              <a:off x="2808" y="1415"/>
              <a:ext cx="63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Dysplasia</a:t>
              </a:r>
            </a:p>
          </p:txBody>
        </p:sp>
        <p:sp>
          <p:nvSpPr>
            <p:cNvPr id="17418" name="Text Box 10"/>
            <p:cNvSpPr txBox="1">
              <a:spLocks noChangeArrowheads="1"/>
            </p:cNvSpPr>
            <p:nvPr/>
          </p:nvSpPr>
          <p:spPr bwMode="auto">
            <a:xfrm>
              <a:off x="4400" y="1406"/>
              <a:ext cx="69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Carcinoma</a:t>
              </a:r>
            </a:p>
          </p:txBody>
        </p:sp>
        <p:sp>
          <p:nvSpPr>
            <p:cNvPr id="17419" name="Text Box 11"/>
            <p:cNvSpPr txBox="1">
              <a:spLocks noChangeArrowheads="1"/>
            </p:cNvSpPr>
            <p:nvPr/>
          </p:nvSpPr>
          <p:spPr bwMode="auto">
            <a:xfrm>
              <a:off x="2268" y="1730"/>
              <a:ext cx="33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Mild</a:t>
              </a:r>
            </a:p>
          </p:txBody>
        </p:sp>
        <p:sp>
          <p:nvSpPr>
            <p:cNvPr id="17420" name="Text Box 12"/>
            <p:cNvSpPr txBox="1">
              <a:spLocks noChangeArrowheads="1"/>
            </p:cNvSpPr>
            <p:nvPr/>
          </p:nvSpPr>
          <p:spPr bwMode="auto">
            <a:xfrm>
              <a:off x="2917" y="1730"/>
              <a:ext cx="61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Moderate</a:t>
              </a:r>
            </a:p>
          </p:txBody>
        </p:sp>
        <p:sp>
          <p:nvSpPr>
            <p:cNvPr id="17421" name="Text Box 13"/>
            <p:cNvSpPr txBox="1">
              <a:spLocks noChangeArrowheads="1"/>
            </p:cNvSpPr>
            <p:nvPr/>
          </p:nvSpPr>
          <p:spPr bwMode="auto">
            <a:xfrm>
              <a:off x="3679" y="1726"/>
              <a:ext cx="48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Severe</a:t>
              </a:r>
            </a:p>
          </p:txBody>
        </p:sp>
        <p:sp>
          <p:nvSpPr>
            <p:cNvPr id="17422" name="Text Box 14"/>
            <p:cNvSpPr txBox="1">
              <a:spLocks noChangeArrowheads="1"/>
            </p:cNvSpPr>
            <p:nvPr/>
          </p:nvSpPr>
          <p:spPr bwMode="auto">
            <a:xfrm>
              <a:off x="4134" y="1740"/>
              <a:ext cx="4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latin typeface="Arial" charset="0"/>
                </a:rPr>
                <a:t>In situ</a:t>
              </a:r>
            </a:p>
          </p:txBody>
        </p:sp>
        <p:sp>
          <p:nvSpPr>
            <p:cNvPr id="17423" name="Text Box 15"/>
            <p:cNvSpPr txBox="1">
              <a:spLocks noChangeArrowheads="1"/>
            </p:cNvSpPr>
            <p:nvPr/>
          </p:nvSpPr>
          <p:spPr bwMode="auto">
            <a:xfrm>
              <a:off x="4512" y="1726"/>
              <a:ext cx="8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Microinvasive</a:t>
              </a:r>
            </a:p>
          </p:txBody>
        </p:sp>
        <p:sp>
          <p:nvSpPr>
            <p:cNvPr id="17424" name="Text Box 16"/>
            <p:cNvSpPr txBox="1">
              <a:spLocks noChangeArrowheads="1"/>
            </p:cNvSpPr>
            <p:nvPr/>
          </p:nvSpPr>
          <p:spPr bwMode="auto">
            <a:xfrm>
              <a:off x="2114" y="2605"/>
              <a:ext cx="6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Low Grade</a:t>
              </a:r>
            </a:p>
          </p:txBody>
        </p:sp>
        <p:sp>
          <p:nvSpPr>
            <p:cNvPr id="17425" name="Text Box 17"/>
            <p:cNvSpPr txBox="1">
              <a:spLocks noChangeArrowheads="1"/>
            </p:cNvSpPr>
            <p:nvPr/>
          </p:nvSpPr>
          <p:spPr bwMode="auto">
            <a:xfrm>
              <a:off x="3337" y="2605"/>
              <a:ext cx="71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High Grade</a:t>
              </a:r>
            </a:p>
          </p:txBody>
        </p:sp>
        <p:sp>
          <p:nvSpPr>
            <p:cNvPr id="17426" name="Text Box 18"/>
            <p:cNvSpPr txBox="1">
              <a:spLocks noChangeArrowheads="1"/>
            </p:cNvSpPr>
            <p:nvPr/>
          </p:nvSpPr>
          <p:spPr bwMode="auto">
            <a:xfrm>
              <a:off x="2281" y="2900"/>
              <a:ext cx="194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latin typeface="Arial" charset="0"/>
                </a:rPr>
                <a:t>Prostatic Intra-epithelial Neoplasia</a:t>
              </a:r>
            </a:p>
          </p:txBody>
        </p:sp>
      </p:grpSp>
      <p:sp>
        <p:nvSpPr>
          <p:cNvPr id="17427" name="Text Box 19"/>
          <p:cNvSpPr txBox="1">
            <a:spLocks noChangeArrowheads="1"/>
          </p:cNvSpPr>
          <p:nvPr/>
        </p:nvSpPr>
        <p:spPr bwMode="auto">
          <a:xfrm>
            <a:off x="771246" y="470379"/>
            <a:ext cx="68964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dirty="0">
                <a:solidFill>
                  <a:srgbClr val="002060"/>
                </a:solidFill>
                <a:latin typeface="Arial" charset="0"/>
              </a:rPr>
              <a:t>Prostatic Intraepithelial </a:t>
            </a:r>
            <a:r>
              <a:rPr lang="en-US" sz="2800" b="1" dirty="0" err="1" smtClean="0">
                <a:solidFill>
                  <a:srgbClr val="002060"/>
                </a:solidFill>
                <a:latin typeface="Arial" charset="0"/>
              </a:rPr>
              <a:t>Neoplasia</a:t>
            </a:r>
            <a:r>
              <a:rPr lang="en-US" sz="2800" b="1" dirty="0" smtClean="0">
                <a:solidFill>
                  <a:srgbClr val="002060"/>
                </a:solidFill>
                <a:latin typeface="Arial" charset="0"/>
              </a:rPr>
              <a:t> (PIN)</a:t>
            </a:r>
            <a:endParaRPr lang="en-US" sz="2800" b="1" dirty="0">
              <a:solidFill>
                <a:srgbClr val="002060"/>
              </a:solidFill>
              <a:latin typeface="Arial" charset="0"/>
            </a:endParaRPr>
          </a:p>
        </p:txBody>
      </p:sp>
      <p:sp>
        <p:nvSpPr>
          <p:cNvPr id="2" name="Rectangle 1"/>
          <p:cNvSpPr/>
          <p:nvPr/>
        </p:nvSpPr>
        <p:spPr>
          <a:xfrm>
            <a:off x="596180" y="4509120"/>
            <a:ext cx="8152283" cy="1754326"/>
          </a:xfrm>
          <a:prstGeom prst="rect">
            <a:avLst/>
          </a:prstGeom>
        </p:spPr>
        <p:txBody>
          <a:bodyPr wrap="square">
            <a:spAutoFit/>
          </a:bodyPr>
          <a:lstStyle/>
          <a:p>
            <a:pPr marL="285750" indent="-285750">
              <a:buFont typeface="Wingdings" pitchFamily="2" charset="2"/>
              <a:buChar char="Ø"/>
            </a:pPr>
            <a:r>
              <a:rPr lang="en-IN" b="1" dirty="0"/>
              <a:t>PIN consists of architecturally benign prostatic </a:t>
            </a:r>
            <a:r>
              <a:rPr lang="en-IN" b="1" dirty="0" err="1"/>
              <a:t>acini</a:t>
            </a:r>
            <a:r>
              <a:rPr lang="en-IN" b="1" dirty="0"/>
              <a:t> lined by </a:t>
            </a:r>
            <a:r>
              <a:rPr lang="en-IN" b="1" dirty="0" err="1"/>
              <a:t>cytologically</a:t>
            </a:r>
            <a:r>
              <a:rPr lang="en-IN" b="1" dirty="0"/>
              <a:t> atypical cells with prominent </a:t>
            </a:r>
            <a:r>
              <a:rPr lang="en-IN" b="1" dirty="0" smtClean="0"/>
              <a:t>nucleoli</a:t>
            </a:r>
          </a:p>
          <a:p>
            <a:pPr marL="285750" indent="-285750">
              <a:buFont typeface="Wingdings" pitchFamily="2" charset="2"/>
              <a:buChar char="Ø"/>
            </a:pPr>
            <a:endParaRPr lang="en-IN" b="1" dirty="0" smtClean="0"/>
          </a:p>
          <a:p>
            <a:pPr marL="285750" indent="-285750">
              <a:buFont typeface="Wingdings" pitchFamily="2" charset="2"/>
              <a:buChar char="Ø"/>
            </a:pPr>
            <a:r>
              <a:rPr lang="en-IN" b="1" dirty="0" smtClean="0"/>
              <a:t>PIN </a:t>
            </a:r>
            <a:r>
              <a:rPr lang="en-IN" b="1" dirty="0"/>
              <a:t>is an intermediate lesion between normal and invasive </a:t>
            </a:r>
            <a:r>
              <a:rPr lang="en-IN" b="1" dirty="0" smtClean="0"/>
              <a:t>cancer and is considered as predisposing factor and precursor of prostatic adenocarcinoma.</a:t>
            </a:r>
            <a:endParaRPr lang="en-IN" dirty="0"/>
          </a:p>
        </p:txBody>
      </p:sp>
    </p:spTree>
    <p:extLst>
      <p:ext uri="{BB962C8B-B14F-4D97-AF65-F5344CB8AC3E}">
        <p14:creationId xmlns:p14="http://schemas.microsoft.com/office/powerpoint/2010/main" val="414260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b="1" dirty="0" smtClean="0"/>
              <a:t>Prostatic </a:t>
            </a:r>
            <a:r>
              <a:rPr lang="en-US" b="1" dirty="0" err="1" smtClean="0"/>
              <a:t>Adenocarcinoma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274638"/>
            <a:ext cx="7772400" cy="706090"/>
          </a:xfrm>
        </p:spPr>
        <p:txBody>
          <a:bodyPr>
            <a:normAutofit/>
          </a:bodyPr>
          <a:lstStyle/>
          <a:p>
            <a:pPr algn="ctr"/>
            <a:r>
              <a:rPr lang="en-US" sz="3200" b="1" dirty="0" smtClean="0"/>
              <a:t>Prostatic </a:t>
            </a:r>
            <a:r>
              <a:rPr lang="en-US" sz="3200" b="1" dirty="0" err="1" smtClean="0"/>
              <a:t>Adenocarcinoma</a:t>
            </a:r>
            <a:endParaRPr lang="en-US" sz="3200" b="1" dirty="0" smtClean="0"/>
          </a:p>
        </p:txBody>
      </p:sp>
      <p:sp>
        <p:nvSpPr>
          <p:cNvPr id="16387" name="Rectangle 3"/>
          <p:cNvSpPr>
            <a:spLocks noGrp="1" noChangeArrowheads="1"/>
          </p:cNvSpPr>
          <p:nvPr>
            <p:ph sz="quarter" idx="1"/>
          </p:nvPr>
        </p:nvSpPr>
        <p:spPr>
          <a:xfrm>
            <a:off x="323528" y="1124744"/>
            <a:ext cx="8363272" cy="5400600"/>
          </a:xfrm>
        </p:spPr>
        <p:txBody>
          <a:bodyPr>
            <a:normAutofit lnSpcReduction="10000"/>
          </a:bodyPr>
          <a:lstStyle/>
          <a:p>
            <a:r>
              <a:rPr lang="en-US" sz="2800" b="1" dirty="0" err="1" smtClean="0"/>
              <a:t>Adenocarcinoma</a:t>
            </a:r>
            <a:r>
              <a:rPr lang="en-US" sz="2800" b="1" dirty="0" smtClean="0"/>
              <a:t> of the prostate is the most common form of cancer in men</a:t>
            </a:r>
          </a:p>
          <a:p>
            <a:r>
              <a:rPr lang="en-US" sz="2800" b="1" dirty="0" smtClean="0"/>
              <a:t>Second leading cause of cancer death</a:t>
            </a:r>
          </a:p>
          <a:p>
            <a:r>
              <a:rPr lang="en-US" sz="2800" b="1" dirty="0" smtClean="0"/>
              <a:t>Disease of men over age 50</a:t>
            </a:r>
          </a:p>
          <a:p>
            <a:r>
              <a:rPr lang="en-US" sz="2800" b="1" dirty="0" smtClean="0"/>
              <a:t>More prevalent among blacks in the USA</a:t>
            </a:r>
          </a:p>
          <a:p>
            <a:endParaRPr lang="en-US" sz="2800" b="1" dirty="0" smtClean="0"/>
          </a:p>
          <a:p>
            <a:pPr>
              <a:buNone/>
            </a:pPr>
            <a:r>
              <a:rPr lang="en-US" sz="2800" b="1" dirty="0" smtClean="0">
                <a:solidFill>
                  <a:srgbClr val="FF0000"/>
                </a:solidFill>
              </a:rPr>
              <a:t>Etiology</a:t>
            </a:r>
          </a:p>
          <a:p>
            <a:pPr>
              <a:buNone/>
            </a:pPr>
            <a:r>
              <a:rPr lang="en-US" sz="2800" b="1" dirty="0" smtClean="0"/>
              <a:t> Several risk factors :</a:t>
            </a:r>
          </a:p>
          <a:p>
            <a:r>
              <a:rPr lang="en-US" sz="2800" b="1" dirty="0" smtClean="0"/>
              <a:t>Age , race, family history ,hormone level ,and environmental influences .</a:t>
            </a:r>
          </a:p>
          <a:p>
            <a:r>
              <a:rPr lang="en-US" sz="2800" b="1" dirty="0" smtClean="0"/>
              <a:t>Androgen are believed to play a role in the pathogenesis</a:t>
            </a:r>
          </a:p>
          <a:p>
            <a:endParaRPr lang="en-US"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274638"/>
            <a:ext cx="7772400" cy="634082"/>
          </a:xfrm>
        </p:spPr>
        <p:txBody>
          <a:bodyPr>
            <a:normAutofit fontScale="90000"/>
          </a:bodyPr>
          <a:lstStyle/>
          <a:p>
            <a:pPr algn="ctr"/>
            <a:r>
              <a:rPr lang="en-US" sz="3200" b="1" dirty="0" smtClean="0"/>
              <a:t>Prostatic </a:t>
            </a:r>
            <a:r>
              <a:rPr lang="en-US" sz="3200" b="1" dirty="0" err="1" smtClean="0"/>
              <a:t>Adenocarcinoma</a:t>
            </a:r>
            <a:r>
              <a:rPr lang="en-US" sz="3200" b="1" dirty="0" smtClean="0"/>
              <a:t> , Morphology</a:t>
            </a:r>
          </a:p>
        </p:txBody>
      </p:sp>
      <p:sp>
        <p:nvSpPr>
          <p:cNvPr id="18435" name="Rectangle 3"/>
          <p:cNvSpPr>
            <a:spLocks noGrp="1" noChangeArrowheads="1"/>
          </p:cNvSpPr>
          <p:nvPr>
            <p:ph sz="quarter" idx="1"/>
          </p:nvPr>
        </p:nvSpPr>
        <p:spPr>
          <a:xfrm>
            <a:off x="539552" y="1052736"/>
            <a:ext cx="8604448" cy="5472608"/>
          </a:xfrm>
        </p:spPr>
        <p:txBody>
          <a:bodyPr>
            <a:normAutofit/>
          </a:bodyPr>
          <a:lstStyle/>
          <a:p>
            <a:pPr>
              <a:lnSpc>
                <a:spcPct val="90000"/>
              </a:lnSpc>
            </a:pPr>
            <a:endParaRPr lang="en-US" sz="2400" b="1" dirty="0" smtClean="0"/>
          </a:p>
          <a:p>
            <a:pPr>
              <a:lnSpc>
                <a:spcPct val="90000"/>
              </a:lnSpc>
            </a:pPr>
            <a:r>
              <a:rPr lang="en-US" sz="3200" b="1" dirty="0" smtClean="0"/>
              <a:t>70% arises in the </a:t>
            </a:r>
            <a:r>
              <a:rPr lang="en-US" sz="3200" b="1" u="sng" dirty="0" smtClean="0">
                <a:solidFill>
                  <a:srgbClr val="FF0000"/>
                </a:solidFill>
              </a:rPr>
              <a:t>peripheral </a:t>
            </a:r>
            <a:r>
              <a:rPr lang="en-US" sz="3200" b="1" dirty="0" smtClean="0"/>
              <a:t>zone of the gland</a:t>
            </a:r>
          </a:p>
          <a:p>
            <a:pPr>
              <a:lnSpc>
                <a:spcPct val="90000"/>
              </a:lnSpc>
            </a:pPr>
            <a:endParaRPr lang="en-US" sz="3200" b="1" smtClean="0">
              <a:solidFill>
                <a:srgbClr val="7030A0"/>
              </a:solidFill>
            </a:endParaRPr>
          </a:p>
          <a:p>
            <a:pPr>
              <a:lnSpc>
                <a:spcPct val="90000"/>
              </a:lnSpc>
            </a:pPr>
            <a:r>
              <a:rPr lang="en-US" sz="3200" b="1" smtClean="0">
                <a:solidFill>
                  <a:srgbClr val="7030A0"/>
                </a:solidFill>
              </a:rPr>
              <a:t>Palpable</a:t>
            </a:r>
            <a:r>
              <a:rPr lang="en-US" sz="3200" b="1" smtClean="0"/>
              <a:t> </a:t>
            </a:r>
            <a:r>
              <a:rPr lang="en-US" sz="3200" b="1" dirty="0" smtClean="0"/>
              <a:t>in rectal exam</a:t>
            </a:r>
          </a:p>
          <a:p>
            <a:pPr>
              <a:lnSpc>
                <a:spcPct val="90000"/>
              </a:lnSpc>
              <a:buNone/>
            </a:pPr>
            <a:endParaRPr lang="en-US" sz="3200" b="1" dirty="0" smtClean="0"/>
          </a:p>
          <a:p>
            <a:pPr>
              <a:lnSpc>
                <a:spcPct val="90000"/>
              </a:lnSpc>
            </a:pPr>
            <a:r>
              <a:rPr lang="en-US" sz="3200" b="1" dirty="0" smtClean="0"/>
              <a:t>cross-section of the prostate the </a:t>
            </a:r>
            <a:r>
              <a:rPr lang="en-US" sz="3200" b="1" dirty="0" err="1" smtClean="0"/>
              <a:t>neoplastic</a:t>
            </a:r>
            <a:r>
              <a:rPr lang="en-US" sz="3200" b="1" dirty="0" smtClean="0"/>
              <a:t> tissue is </a:t>
            </a:r>
            <a:r>
              <a:rPr lang="en-US" sz="3200" b="1" dirty="0" smtClean="0">
                <a:solidFill>
                  <a:srgbClr val="00B0F0"/>
                </a:solidFill>
              </a:rPr>
              <a:t>gritt</a:t>
            </a:r>
            <a:r>
              <a:rPr lang="en-US" sz="3200" b="1" dirty="0" smtClean="0">
                <a:solidFill>
                  <a:srgbClr val="0070C0"/>
                </a:solidFill>
              </a:rPr>
              <a:t>y and firm</a:t>
            </a:r>
          </a:p>
          <a:p>
            <a:pPr>
              <a:lnSpc>
                <a:spcPct val="90000"/>
              </a:lnSpc>
              <a:buNone/>
            </a:pPr>
            <a:endParaRPr lang="en-US" sz="3200" b="1" dirty="0" smtClean="0">
              <a:solidFill>
                <a:srgbClr val="0070C0"/>
              </a:solidFill>
            </a:endParaRPr>
          </a:p>
          <a:p>
            <a:pPr>
              <a:lnSpc>
                <a:spcPct val="90000"/>
              </a:lnSpc>
            </a:pPr>
            <a:endParaRPr lang="en-US" sz="3200" b="1" dirty="0" smtClean="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MALE074"/>
          <p:cNvPicPr>
            <a:picLocks noChangeAspect="1" noChangeArrowheads="1"/>
          </p:cNvPicPr>
          <p:nvPr/>
        </p:nvPicPr>
        <p:blipFill>
          <a:blip r:embed="rId2" cstate="print"/>
          <a:srcRect/>
          <a:stretch>
            <a:fillRect/>
          </a:stretch>
        </p:blipFill>
        <p:spPr bwMode="auto">
          <a:xfrm>
            <a:off x="3995936" y="0"/>
            <a:ext cx="5148064" cy="6858000"/>
          </a:xfrm>
          <a:prstGeom prst="rect">
            <a:avLst/>
          </a:prstGeom>
          <a:noFill/>
          <a:ln w="9525">
            <a:noFill/>
            <a:miter lim="800000"/>
            <a:headEnd/>
            <a:tailEnd/>
          </a:ln>
        </p:spPr>
      </p:pic>
      <p:sp>
        <p:nvSpPr>
          <p:cNvPr id="3" name="Rectangle 2"/>
          <p:cNvSpPr/>
          <p:nvPr/>
        </p:nvSpPr>
        <p:spPr>
          <a:xfrm>
            <a:off x="0" y="1"/>
            <a:ext cx="3995936" cy="7109639"/>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txBody>
          <a:bodyPr wrap="square">
            <a:spAutoFit/>
          </a:bodyPr>
          <a:lstStyle/>
          <a:p>
            <a:pPr>
              <a:buFont typeface="Wingdings" pitchFamily="2" charset="2"/>
              <a:buChar char="Ø"/>
            </a:pPr>
            <a:endParaRPr lang="en-US" sz="2400" dirty="0" smtClean="0"/>
          </a:p>
          <a:p>
            <a:pPr algn="ctr"/>
            <a:r>
              <a:rPr lang="en-US" sz="2400" b="1" u="sng" dirty="0" smtClean="0"/>
              <a:t>Prostatic </a:t>
            </a:r>
            <a:r>
              <a:rPr lang="en-US" sz="2400" b="1" u="sng" dirty="0" err="1" smtClean="0"/>
              <a:t>adenocarcinoma</a:t>
            </a:r>
            <a:r>
              <a:rPr lang="en-US" sz="2400" b="1" u="sng" dirty="0" smtClean="0"/>
              <a:t>.</a:t>
            </a:r>
          </a:p>
          <a:p>
            <a:pPr>
              <a:buFont typeface="Wingdings" pitchFamily="2" charset="2"/>
              <a:buChar char="Ø"/>
            </a:pPr>
            <a:endParaRPr lang="en-US" sz="2400" dirty="0" smtClean="0"/>
          </a:p>
          <a:p>
            <a:pPr>
              <a:buFont typeface="Wingdings" pitchFamily="2" charset="2"/>
              <a:buChar char="Ø"/>
            </a:pPr>
            <a:r>
              <a:rPr lang="en-US" sz="2400" dirty="0" smtClean="0"/>
              <a:t>Irregular </a:t>
            </a:r>
            <a:r>
              <a:rPr lang="en-US" sz="2400" b="1" dirty="0" smtClean="0">
                <a:solidFill>
                  <a:srgbClr val="002060"/>
                </a:solidFill>
              </a:rPr>
              <a:t>yellowish nodules.</a:t>
            </a:r>
          </a:p>
          <a:p>
            <a:endParaRPr lang="en-US" sz="2400" dirty="0" smtClean="0"/>
          </a:p>
          <a:p>
            <a:pPr>
              <a:buFont typeface="Wingdings" pitchFamily="2" charset="2"/>
              <a:buChar char="Ø"/>
            </a:pPr>
            <a:r>
              <a:rPr lang="en-US" sz="2400" dirty="0" smtClean="0"/>
              <a:t>Prostate glands containing </a:t>
            </a:r>
            <a:r>
              <a:rPr lang="en-US" sz="2400" dirty="0" err="1" smtClean="0"/>
              <a:t>adenocarcinoma</a:t>
            </a:r>
            <a:r>
              <a:rPr lang="en-US" sz="2400" dirty="0" smtClean="0"/>
              <a:t> are not necessarily enlarged. </a:t>
            </a:r>
          </a:p>
          <a:p>
            <a:pPr>
              <a:buFont typeface="Wingdings" pitchFamily="2" charset="2"/>
              <a:buChar char="Ø"/>
            </a:pPr>
            <a:endParaRPr lang="en-US" sz="2400" dirty="0" smtClean="0"/>
          </a:p>
          <a:p>
            <a:pPr>
              <a:buFont typeface="Wingdings" pitchFamily="2" charset="2"/>
              <a:buChar char="Ø"/>
            </a:pPr>
            <a:r>
              <a:rPr lang="en-US" sz="2400" dirty="0" err="1" smtClean="0"/>
              <a:t>Adenocarcinoma</a:t>
            </a:r>
            <a:r>
              <a:rPr lang="en-US" sz="2400" dirty="0" smtClean="0"/>
              <a:t> may also coexist with hyperplasia. </a:t>
            </a:r>
          </a:p>
          <a:p>
            <a:pPr>
              <a:buFont typeface="Wingdings" pitchFamily="2" charset="2"/>
              <a:buChar char="Ø"/>
            </a:pPr>
            <a:endParaRPr lang="en-US" sz="2400" dirty="0" smtClean="0"/>
          </a:p>
          <a:p>
            <a:pPr>
              <a:buFont typeface="Wingdings" pitchFamily="2" charset="2"/>
              <a:buChar char="Ø"/>
            </a:pPr>
            <a:r>
              <a:rPr lang="en-US" sz="2400" dirty="0" smtClean="0"/>
              <a:t>However, prostatic hyperplasia is </a:t>
            </a:r>
            <a:r>
              <a:rPr lang="en-US" sz="2400" b="1" dirty="0" smtClean="0"/>
              <a:t>not</a:t>
            </a:r>
            <a:r>
              <a:rPr lang="en-US" sz="2400" dirty="0" smtClean="0"/>
              <a:t> a premalignant lesion</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MALE076"/>
          <p:cNvPicPr>
            <a:picLocks noChangeAspect="1" noChangeArrowheads="1"/>
          </p:cNvPicPr>
          <p:nvPr/>
        </p:nvPicPr>
        <p:blipFill>
          <a:blip r:embed="rId2" cstate="print"/>
          <a:srcRect/>
          <a:stretch>
            <a:fillRect/>
          </a:stretch>
        </p:blipFill>
        <p:spPr bwMode="auto">
          <a:xfrm>
            <a:off x="0" y="0"/>
            <a:ext cx="9144000" cy="5229200"/>
          </a:xfrm>
          <a:prstGeom prst="rect">
            <a:avLst/>
          </a:prstGeom>
          <a:noFill/>
          <a:ln w="9525">
            <a:noFill/>
            <a:miter lim="800000"/>
            <a:headEnd/>
            <a:tailEnd/>
          </a:ln>
        </p:spPr>
      </p:pic>
      <p:sp>
        <p:nvSpPr>
          <p:cNvPr id="4" name="Rectangle 3"/>
          <p:cNvSpPr/>
          <p:nvPr/>
        </p:nvSpPr>
        <p:spPr>
          <a:xfrm>
            <a:off x="0" y="5288340"/>
            <a:ext cx="9144000" cy="15696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t="100000"/>
            </a:path>
            <a:tileRect r="-100000" b="-100000"/>
          </a:gradFill>
        </p:spPr>
        <p:txBody>
          <a:bodyPr wrap="square">
            <a:spAutoFit/>
          </a:bodyPr>
          <a:lstStyle/>
          <a:p>
            <a:r>
              <a:rPr lang="en-US" sz="2400" dirty="0" smtClean="0"/>
              <a:t>At high magnification, the </a:t>
            </a:r>
            <a:r>
              <a:rPr lang="en-US" sz="2400" dirty="0" err="1" smtClean="0"/>
              <a:t>neoplastic</a:t>
            </a:r>
            <a:r>
              <a:rPr lang="en-US" sz="2400" dirty="0" smtClean="0"/>
              <a:t> glands of prostatic </a:t>
            </a:r>
            <a:r>
              <a:rPr lang="en-US" sz="2400" dirty="0" err="1" smtClean="0"/>
              <a:t>adenocarcinoma</a:t>
            </a:r>
            <a:r>
              <a:rPr lang="en-US" sz="2400" dirty="0" smtClean="0"/>
              <a:t> are still recognizable as glands, but there is </a:t>
            </a:r>
            <a:r>
              <a:rPr lang="en-US" sz="2400" u="sng" dirty="0" smtClean="0"/>
              <a:t>no intervening </a:t>
            </a:r>
            <a:r>
              <a:rPr lang="en-US" sz="2400" u="sng" dirty="0" err="1" smtClean="0"/>
              <a:t>stroma</a:t>
            </a:r>
            <a:r>
              <a:rPr lang="en-US" sz="2400" u="sng" dirty="0" smtClean="0"/>
              <a:t> </a:t>
            </a:r>
            <a:r>
              <a:rPr lang="en-US" sz="2400" dirty="0" smtClean="0"/>
              <a:t>and the nuclei are </a:t>
            </a:r>
            <a:r>
              <a:rPr lang="en-US" sz="2400" u="sng" dirty="0" err="1" smtClean="0"/>
              <a:t>hyperchromatic</a:t>
            </a:r>
            <a:r>
              <a:rPr lang="en-US" sz="2400" dirty="0" smtClean="0"/>
              <a:t>.</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MALE077"/>
          <p:cNvPicPr>
            <a:picLocks noChangeAspect="1" noChangeArrowheads="1"/>
          </p:cNvPicPr>
          <p:nvPr/>
        </p:nvPicPr>
        <p:blipFill>
          <a:blip r:embed="rId2" cstate="print"/>
          <a:srcRect/>
          <a:stretch>
            <a:fillRect/>
          </a:stretch>
        </p:blipFill>
        <p:spPr bwMode="auto">
          <a:xfrm>
            <a:off x="0" y="0"/>
            <a:ext cx="9144000" cy="5949280"/>
          </a:xfrm>
          <a:prstGeom prst="rect">
            <a:avLst/>
          </a:prstGeom>
          <a:noFill/>
          <a:ln w="9525">
            <a:noFill/>
            <a:miter lim="800000"/>
            <a:headEnd/>
            <a:tailEnd/>
          </a:ln>
        </p:spPr>
      </p:pic>
      <p:sp>
        <p:nvSpPr>
          <p:cNvPr id="3" name="Rectangle 2"/>
          <p:cNvSpPr/>
          <p:nvPr/>
        </p:nvSpPr>
        <p:spPr>
          <a:xfrm>
            <a:off x="0" y="5934670"/>
            <a:ext cx="9144000" cy="830997"/>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p:spPr>
        <p:txBody>
          <a:bodyPr wrap="square">
            <a:spAutoFit/>
          </a:bodyPr>
          <a:lstStyle/>
          <a:p>
            <a:r>
              <a:rPr lang="en-US" sz="2400" dirty="0" smtClean="0"/>
              <a:t>Poorly differentiated prostatic </a:t>
            </a:r>
            <a:r>
              <a:rPr lang="en-US" sz="2400" dirty="0" err="1" smtClean="0"/>
              <a:t>adenocarcinoma</a:t>
            </a:r>
            <a:r>
              <a:rPr lang="en-US" sz="2400" dirty="0" smtClean="0"/>
              <a:t> demonstrates cells with nucleoli and mitotic figures.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772400" cy="562074"/>
          </a:xfrm>
        </p:spPr>
        <p:txBody>
          <a:bodyPr>
            <a:normAutofit fontScale="90000"/>
          </a:bodyPr>
          <a:lstStyle/>
          <a:p>
            <a:pPr algn="ctr"/>
            <a:r>
              <a:rPr lang="en-US" sz="3200" b="1" dirty="0" smtClean="0"/>
              <a:t>Prostate gland</a:t>
            </a:r>
          </a:p>
        </p:txBody>
      </p:sp>
      <p:sp>
        <p:nvSpPr>
          <p:cNvPr id="3075" name="Rectangle 3"/>
          <p:cNvSpPr>
            <a:spLocks noGrp="1" noChangeArrowheads="1"/>
          </p:cNvSpPr>
          <p:nvPr>
            <p:ph sz="quarter" idx="1"/>
          </p:nvPr>
        </p:nvSpPr>
        <p:spPr>
          <a:xfrm>
            <a:off x="251520" y="980728"/>
            <a:ext cx="8892480" cy="5544616"/>
          </a:xfrm>
        </p:spPr>
        <p:txBody>
          <a:bodyPr>
            <a:normAutofit/>
          </a:bodyPr>
          <a:lstStyle/>
          <a:p>
            <a:endParaRPr lang="en-US" sz="2400" b="1" dirty="0" smtClean="0"/>
          </a:p>
          <a:p>
            <a:r>
              <a:rPr lang="en-US" sz="3000" b="1" dirty="0" smtClean="0"/>
              <a:t>Prostate weighs </a:t>
            </a:r>
            <a:r>
              <a:rPr lang="en-US" sz="3000" b="1" dirty="0" smtClean="0">
                <a:solidFill>
                  <a:srgbClr val="FF0000"/>
                </a:solidFill>
              </a:rPr>
              <a:t>20 grams </a:t>
            </a:r>
            <a:r>
              <a:rPr lang="en-US" sz="3000" b="1" dirty="0" smtClean="0"/>
              <a:t>in normal adult</a:t>
            </a:r>
          </a:p>
          <a:p>
            <a:r>
              <a:rPr lang="en-US" sz="3000" b="1" dirty="0" smtClean="0">
                <a:solidFill>
                  <a:srgbClr val="FF0000"/>
                </a:solidFill>
              </a:rPr>
              <a:t>Retroperitoneal organ </a:t>
            </a:r>
            <a:r>
              <a:rPr lang="en-US" sz="3000" b="1" dirty="0" smtClean="0"/>
              <a:t>,</a:t>
            </a:r>
            <a:r>
              <a:rPr lang="en-US" sz="3000" b="1" dirty="0" smtClean="0">
                <a:solidFill>
                  <a:srgbClr val="7030A0"/>
                </a:solidFill>
              </a:rPr>
              <a:t>encircling the neck of bladder and urethra</a:t>
            </a:r>
            <a:endParaRPr lang="en-US" sz="3000" b="1" dirty="0" smtClean="0"/>
          </a:p>
          <a:p>
            <a:r>
              <a:rPr lang="en-US" sz="3000" b="1" dirty="0" smtClean="0"/>
              <a:t>Divided into distinct zones or regions: the </a:t>
            </a:r>
            <a:r>
              <a:rPr lang="en-US" sz="3000" b="1" dirty="0" smtClean="0">
                <a:solidFill>
                  <a:srgbClr val="002060"/>
                </a:solidFill>
              </a:rPr>
              <a:t>peripheral, central, and transitional zones</a:t>
            </a:r>
          </a:p>
          <a:p>
            <a:r>
              <a:rPr lang="en-US" sz="3200" b="1" dirty="0" smtClean="0"/>
              <a:t>Histologically the prostate is composed of glands lined by two layers of cells: a </a:t>
            </a:r>
            <a:r>
              <a:rPr lang="en-US" sz="3200" b="1" u="sng" dirty="0" smtClean="0">
                <a:solidFill>
                  <a:srgbClr val="7030A0"/>
                </a:solidFill>
              </a:rPr>
              <a:t>basal layer </a:t>
            </a:r>
            <a:r>
              <a:rPr lang="en-US" sz="3200" b="1" dirty="0" smtClean="0"/>
              <a:t>of </a:t>
            </a:r>
            <a:r>
              <a:rPr lang="en-US" sz="3200" b="1" dirty="0" smtClean="0">
                <a:solidFill>
                  <a:srgbClr val="002060"/>
                </a:solidFill>
              </a:rPr>
              <a:t>low cuboidal </a:t>
            </a:r>
            <a:r>
              <a:rPr lang="en-US" sz="3200" b="1" dirty="0" smtClean="0"/>
              <a:t>epithelium covered by a layer of </a:t>
            </a:r>
            <a:r>
              <a:rPr lang="en-US" sz="3200" b="1" dirty="0" smtClean="0">
                <a:solidFill>
                  <a:srgbClr val="C00000"/>
                </a:solidFill>
              </a:rPr>
              <a:t>columnar secretory cells</a:t>
            </a:r>
            <a:endParaRPr lang="en-US" sz="2400" b="1" dirty="0" smtClean="0">
              <a:solidFill>
                <a:srgbClr val="C00000"/>
              </a:solidFill>
            </a:endParaRPr>
          </a:p>
          <a:p>
            <a:pPr>
              <a:buNone/>
            </a:pPr>
            <a:endParaRPr lang="en-US" sz="24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27584" y="332656"/>
            <a:ext cx="7772400" cy="1143000"/>
          </a:xfrm>
        </p:spPr>
        <p:txBody>
          <a:bodyPr rtlCol="0">
            <a:normAutofit fontScale="90000"/>
          </a:bodyPr>
          <a:lstStyle/>
          <a:p>
            <a:pPr fontAlgn="auto">
              <a:spcAft>
                <a:spcPts val="0"/>
              </a:spcAft>
              <a:defRPr/>
            </a:pPr>
            <a:r>
              <a:rPr lang="en-US" sz="3200" b="1" dirty="0" smtClean="0"/>
              <a:t>Prostatic </a:t>
            </a:r>
            <a:r>
              <a:rPr lang="en-US" sz="3200" b="1" dirty="0" err="1" smtClean="0"/>
              <a:t>Adenocarcinoma,Microscopic</a:t>
            </a:r>
            <a:r>
              <a:rPr lang="en-US" sz="2400" b="1" dirty="0" smtClean="0"/>
              <a:t/>
            </a:r>
            <a:br>
              <a:rPr lang="en-US" sz="2400" b="1" dirty="0" smtClean="0"/>
            </a:br>
            <a:endParaRPr lang="en-US" sz="2400" b="1" dirty="0" smtClean="0"/>
          </a:p>
        </p:txBody>
      </p:sp>
      <p:sp>
        <p:nvSpPr>
          <p:cNvPr id="24579" name="Rectangle 3"/>
          <p:cNvSpPr>
            <a:spLocks noGrp="1" noChangeArrowheads="1"/>
          </p:cNvSpPr>
          <p:nvPr>
            <p:ph sz="quarter" idx="1"/>
          </p:nvPr>
        </p:nvSpPr>
        <p:spPr>
          <a:xfrm>
            <a:off x="323528" y="836712"/>
            <a:ext cx="8229600" cy="5877272"/>
          </a:xfrm>
        </p:spPr>
        <p:txBody>
          <a:bodyPr>
            <a:normAutofit fontScale="92500" lnSpcReduction="20000"/>
          </a:bodyPr>
          <a:lstStyle/>
          <a:p>
            <a:endParaRPr lang="en-US" sz="2400" b="1" dirty="0" smtClean="0"/>
          </a:p>
          <a:p>
            <a:pPr>
              <a:buFont typeface="Wingdings" pitchFamily="2" charset="2"/>
              <a:buChar char="Ø"/>
            </a:pPr>
            <a:r>
              <a:rPr lang="en-US" sz="3200" b="1" dirty="0" smtClean="0"/>
              <a:t>The glands are typically </a:t>
            </a:r>
            <a:r>
              <a:rPr lang="en-US" sz="3200" b="1" dirty="0" smtClean="0">
                <a:solidFill>
                  <a:srgbClr val="C00000"/>
                </a:solidFill>
              </a:rPr>
              <a:t>smaller</a:t>
            </a:r>
            <a:r>
              <a:rPr lang="en-US" sz="3200" b="1" dirty="0" smtClean="0"/>
              <a:t> than benign glands and are lined by a </a:t>
            </a:r>
            <a:r>
              <a:rPr lang="en-US" sz="3200" b="1" dirty="0" smtClean="0">
                <a:solidFill>
                  <a:srgbClr val="7030A0"/>
                </a:solidFill>
              </a:rPr>
              <a:t>single uniform layer </a:t>
            </a:r>
            <a:r>
              <a:rPr lang="en-US" sz="3200" b="1" dirty="0" smtClean="0"/>
              <a:t>of </a:t>
            </a:r>
            <a:r>
              <a:rPr lang="en-US" sz="3200" b="1" dirty="0" err="1" smtClean="0"/>
              <a:t>c</a:t>
            </a:r>
            <a:r>
              <a:rPr lang="en-US" sz="3200" b="1" dirty="0" err="1" smtClean="0">
                <a:solidFill>
                  <a:srgbClr val="7030A0"/>
                </a:solidFill>
              </a:rPr>
              <a:t>uboidal</a:t>
            </a:r>
            <a:r>
              <a:rPr lang="en-US" sz="3200" b="1" dirty="0" smtClean="0">
                <a:solidFill>
                  <a:srgbClr val="7030A0"/>
                </a:solidFill>
              </a:rPr>
              <a:t> </a:t>
            </a:r>
            <a:r>
              <a:rPr lang="en-US" sz="3200" b="1" dirty="0" smtClean="0"/>
              <a:t>or low columnar epithelium. </a:t>
            </a:r>
          </a:p>
          <a:p>
            <a:pPr>
              <a:buFont typeface="Wingdings" pitchFamily="2" charset="2"/>
              <a:buChar char="Ø"/>
            </a:pPr>
            <a:r>
              <a:rPr lang="en-US" sz="3200" b="1" dirty="0" smtClean="0"/>
              <a:t>In contrast to benign glands, prostate cancer glands are more </a:t>
            </a:r>
            <a:r>
              <a:rPr lang="en-US" sz="3200" b="1" u="sng" dirty="0" smtClean="0"/>
              <a:t>crowded, </a:t>
            </a:r>
            <a:r>
              <a:rPr lang="en-US" sz="3200" b="1" dirty="0" smtClean="0"/>
              <a:t>and characteristically </a:t>
            </a:r>
            <a:r>
              <a:rPr lang="en-US" sz="3200" b="1" dirty="0" smtClean="0">
                <a:solidFill>
                  <a:srgbClr val="7030A0"/>
                </a:solidFill>
              </a:rPr>
              <a:t>lack branching and papillary </a:t>
            </a:r>
            <a:r>
              <a:rPr lang="en-US" sz="3200" b="1" dirty="0" err="1" smtClean="0">
                <a:solidFill>
                  <a:srgbClr val="7030A0"/>
                </a:solidFill>
              </a:rPr>
              <a:t>infolding</a:t>
            </a:r>
            <a:r>
              <a:rPr lang="en-US" sz="3200" b="1" dirty="0" smtClean="0"/>
              <a:t>. </a:t>
            </a:r>
          </a:p>
          <a:p>
            <a:pPr>
              <a:buFont typeface="Wingdings" pitchFamily="2" charset="2"/>
              <a:buChar char="Ø"/>
            </a:pPr>
            <a:r>
              <a:rPr lang="en-US" sz="3200" b="1" dirty="0" smtClean="0"/>
              <a:t>The </a:t>
            </a:r>
            <a:r>
              <a:rPr lang="en-US" sz="3200" b="1" dirty="0" smtClean="0">
                <a:solidFill>
                  <a:srgbClr val="C00000"/>
                </a:solidFill>
              </a:rPr>
              <a:t>outer basal cell layer </a:t>
            </a:r>
            <a:r>
              <a:rPr lang="en-US" sz="3200" b="1" dirty="0" smtClean="0"/>
              <a:t>typical of benign glands is </a:t>
            </a:r>
            <a:r>
              <a:rPr lang="en-US" sz="3200" b="1" u="sng" dirty="0" smtClean="0"/>
              <a:t>absent.</a:t>
            </a:r>
          </a:p>
          <a:p>
            <a:pPr>
              <a:buFont typeface="Wingdings" pitchFamily="2" charset="2"/>
              <a:buChar char="Ø"/>
            </a:pPr>
            <a:r>
              <a:rPr lang="en-US" sz="3500" b="1" u="sng" dirty="0" smtClean="0"/>
              <a:t>Nuclei are large</a:t>
            </a:r>
            <a:r>
              <a:rPr lang="en-US" sz="3500" b="1" dirty="0" smtClean="0"/>
              <a:t> and often contain one or more large </a:t>
            </a:r>
            <a:r>
              <a:rPr lang="en-US" sz="3500" b="1" dirty="0" smtClean="0">
                <a:solidFill>
                  <a:schemeClr val="accent2"/>
                </a:solidFill>
              </a:rPr>
              <a:t>nucleoli</a:t>
            </a:r>
          </a:p>
          <a:p>
            <a:pPr>
              <a:buFont typeface="Wingdings" pitchFamily="2" charset="2"/>
              <a:buChar char="Ø"/>
            </a:pPr>
            <a:r>
              <a:rPr lang="en-US" b="1" dirty="0" err="1" smtClean="0">
                <a:solidFill>
                  <a:schemeClr val="accent2"/>
                </a:solidFill>
              </a:rPr>
              <a:t>Peri</a:t>
            </a:r>
            <a:r>
              <a:rPr lang="en-US" b="1" dirty="0" smtClean="0">
                <a:solidFill>
                  <a:schemeClr val="accent2"/>
                </a:solidFill>
              </a:rPr>
              <a:t>-neural invasion </a:t>
            </a:r>
            <a:r>
              <a:rPr lang="en-US" b="1" dirty="0" smtClean="0"/>
              <a:t>is common and typical</a:t>
            </a:r>
          </a:p>
          <a:p>
            <a:pPr>
              <a:buFont typeface="Wingdings" pitchFamily="2" charset="2"/>
              <a:buNone/>
            </a:pPr>
            <a:endParaRPr lang="en-US" sz="24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2074"/>
          </a:xfrm>
        </p:spPr>
        <p:txBody>
          <a:bodyPr>
            <a:normAutofit fontScale="90000"/>
          </a:bodyPr>
          <a:lstStyle/>
          <a:p>
            <a:r>
              <a:rPr lang="en-US" sz="3200" b="1" dirty="0" smtClean="0"/>
              <a:t>Spread of prostatic </a:t>
            </a:r>
            <a:r>
              <a:rPr lang="en-US" sz="3200" b="1" dirty="0" err="1" smtClean="0"/>
              <a:t>Adenocarcinoma</a:t>
            </a:r>
            <a:endParaRPr lang="en-US" sz="3200" dirty="0"/>
          </a:p>
        </p:txBody>
      </p:sp>
      <p:sp>
        <p:nvSpPr>
          <p:cNvPr id="3" name="Content Placeholder 2"/>
          <p:cNvSpPr>
            <a:spLocks noGrp="1"/>
          </p:cNvSpPr>
          <p:nvPr>
            <p:ph sz="quarter" idx="1"/>
          </p:nvPr>
        </p:nvSpPr>
        <p:spPr>
          <a:xfrm>
            <a:off x="445840" y="980728"/>
            <a:ext cx="8698160" cy="5004048"/>
          </a:xfrm>
        </p:spPr>
        <p:txBody>
          <a:bodyPr>
            <a:noAutofit/>
          </a:bodyPr>
          <a:lstStyle/>
          <a:p>
            <a:endParaRPr lang="en-US" sz="3200" b="1" dirty="0" smtClean="0"/>
          </a:p>
          <a:p>
            <a:pPr>
              <a:lnSpc>
                <a:spcPct val="90000"/>
              </a:lnSpc>
            </a:pPr>
            <a:r>
              <a:rPr lang="en-US" sz="3200" b="1" dirty="0" smtClean="0"/>
              <a:t>By </a:t>
            </a:r>
            <a:r>
              <a:rPr lang="en-US" sz="3200" b="1" dirty="0" smtClean="0">
                <a:solidFill>
                  <a:schemeClr val="accent6">
                    <a:lumMod val="50000"/>
                  </a:schemeClr>
                </a:solidFill>
              </a:rPr>
              <a:t>direct local invasion </a:t>
            </a:r>
            <a:r>
              <a:rPr lang="en-US" sz="3200" b="1" dirty="0" smtClean="0"/>
              <a:t>and through </a:t>
            </a:r>
            <a:r>
              <a:rPr lang="en-US" sz="3200" b="1" dirty="0" smtClean="0">
                <a:solidFill>
                  <a:srgbClr val="0070C0"/>
                </a:solidFill>
              </a:rPr>
              <a:t>blood</a:t>
            </a:r>
            <a:r>
              <a:rPr lang="en-US" sz="3200" b="1" dirty="0" smtClean="0"/>
              <a:t> stream and </a:t>
            </a:r>
            <a:r>
              <a:rPr lang="en-US" sz="3200" b="1" dirty="0" smtClean="0">
                <a:solidFill>
                  <a:schemeClr val="accent2"/>
                </a:solidFill>
              </a:rPr>
              <a:t>lymph</a:t>
            </a:r>
          </a:p>
          <a:p>
            <a:pPr>
              <a:lnSpc>
                <a:spcPct val="90000"/>
              </a:lnSpc>
              <a:buNone/>
            </a:pPr>
            <a:endParaRPr lang="en-US" sz="3200" b="1" dirty="0" smtClean="0">
              <a:solidFill>
                <a:schemeClr val="accent2"/>
              </a:solidFill>
            </a:endParaRPr>
          </a:p>
          <a:p>
            <a:pPr>
              <a:lnSpc>
                <a:spcPct val="90000"/>
              </a:lnSpc>
            </a:pPr>
            <a:r>
              <a:rPr lang="en-US" sz="3200" b="1" u="sng" dirty="0" smtClean="0"/>
              <a:t>Local extension </a:t>
            </a:r>
            <a:r>
              <a:rPr lang="en-US" sz="3200" b="1" dirty="0" smtClean="0"/>
              <a:t>most commonly involves the </a:t>
            </a:r>
            <a:r>
              <a:rPr lang="en-US" sz="3200" b="1" dirty="0" smtClean="0">
                <a:solidFill>
                  <a:srgbClr val="FF0000"/>
                </a:solidFill>
              </a:rPr>
              <a:t>seminal vesicles and the base </a:t>
            </a:r>
            <a:r>
              <a:rPr lang="en-US" sz="3200" b="1" dirty="0" smtClean="0">
                <a:solidFill>
                  <a:srgbClr val="002060"/>
                </a:solidFill>
              </a:rPr>
              <a:t>of the urinary bladder</a:t>
            </a:r>
          </a:p>
          <a:p>
            <a:r>
              <a:rPr lang="en-US" sz="3200" b="1" u="sng" dirty="0" err="1" smtClean="0">
                <a:solidFill>
                  <a:srgbClr val="FF0000"/>
                </a:solidFill>
              </a:rPr>
              <a:t>Hematogenous</a:t>
            </a:r>
            <a:r>
              <a:rPr lang="en-US" sz="3200" b="1" u="sng" dirty="0" smtClean="0">
                <a:solidFill>
                  <a:srgbClr val="FF0000"/>
                </a:solidFill>
              </a:rPr>
              <a:t> </a:t>
            </a:r>
            <a:r>
              <a:rPr lang="en-US" sz="3200" b="1" dirty="0" smtClean="0"/>
              <a:t>extension occurs chiefly to the bones.</a:t>
            </a:r>
          </a:p>
          <a:p>
            <a:r>
              <a:rPr lang="en-US" sz="3200" b="1" dirty="0" smtClean="0"/>
              <a:t>The bony metastasis are typically </a:t>
            </a:r>
            <a:r>
              <a:rPr lang="en-US" sz="3200" b="1" u="sng" dirty="0" err="1" smtClean="0">
                <a:solidFill>
                  <a:srgbClr val="7030A0"/>
                </a:solidFill>
              </a:rPr>
              <a:t>osteoblastic</a:t>
            </a:r>
            <a:r>
              <a:rPr lang="en-US" sz="3200" b="1" u="sng" dirty="0" smtClean="0">
                <a:solidFill>
                  <a:srgbClr val="7030A0"/>
                </a:solidFill>
              </a:rPr>
              <a:t> </a:t>
            </a:r>
            <a:endParaRPr lang="en-US" sz="3200" u="sng"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3568" y="332656"/>
            <a:ext cx="7772400" cy="634082"/>
          </a:xfrm>
        </p:spPr>
        <p:txBody>
          <a:bodyPr rtlCol="0">
            <a:normAutofit fontScale="90000"/>
          </a:bodyPr>
          <a:lstStyle/>
          <a:p>
            <a:pPr fontAlgn="auto">
              <a:spcAft>
                <a:spcPts val="0"/>
              </a:spcAft>
              <a:defRPr/>
            </a:pPr>
            <a:r>
              <a:rPr lang="en-US" sz="3200" b="1" dirty="0" smtClean="0"/>
              <a:t>Prostatic </a:t>
            </a:r>
            <a:r>
              <a:rPr lang="en-US" sz="3200" b="1" dirty="0" err="1" smtClean="0"/>
              <a:t>Adenocarcinoma</a:t>
            </a:r>
            <a:r>
              <a:rPr lang="en-US" sz="3200" b="1" dirty="0" smtClean="0"/>
              <a:t>  Grading and Stagin</a:t>
            </a:r>
            <a:r>
              <a:rPr lang="en-US" sz="2400" b="1" dirty="0" smtClean="0"/>
              <a:t>g </a:t>
            </a:r>
          </a:p>
        </p:txBody>
      </p:sp>
      <p:sp>
        <p:nvSpPr>
          <p:cNvPr id="25603" name="Rectangle 3"/>
          <p:cNvSpPr>
            <a:spLocks noGrp="1" noChangeArrowheads="1"/>
          </p:cNvSpPr>
          <p:nvPr>
            <p:ph sz="quarter" idx="1"/>
          </p:nvPr>
        </p:nvSpPr>
        <p:spPr>
          <a:xfrm>
            <a:off x="467544" y="1447800"/>
            <a:ext cx="8676456" cy="5410200"/>
          </a:xfrm>
        </p:spPr>
        <p:txBody>
          <a:bodyPr>
            <a:noAutofit/>
          </a:bodyPr>
          <a:lstStyle/>
          <a:p>
            <a:pPr>
              <a:lnSpc>
                <a:spcPct val="90000"/>
              </a:lnSpc>
            </a:pPr>
            <a:r>
              <a:rPr lang="en-US" sz="3200" b="1" u="sng" dirty="0" smtClean="0">
                <a:solidFill>
                  <a:srgbClr val="C00000"/>
                </a:solidFill>
              </a:rPr>
              <a:t>Gleason grading system </a:t>
            </a:r>
            <a:r>
              <a:rPr lang="en-US" sz="3200" b="1" dirty="0" smtClean="0"/>
              <a:t>is the best known for grading</a:t>
            </a:r>
          </a:p>
          <a:p>
            <a:pPr>
              <a:lnSpc>
                <a:spcPct val="90000"/>
              </a:lnSpc>
            </a:pPr>
            <a:r>
              <a:rPr lang="en-US" sz="3200" b="1" u="sng" dirty="0" smtClean="0">
                <a:solidFill>
                  <a:srgbClr val="7030A0"/>
                </a:solidFill>
              </a:rPr>
              <a:t>Five </a:t>
            </a:r>
            <a:r>
              <a:rPr lang="en-US" sz="3200" b="1" dirty="0" smtClean="0"/>
              <a:t>grades on the basis of </a:t>
            </a:r>
            <a:r>
              <a:rPr lang="en-US" sz="3200" b="1" dirty="0" smtClean="0">
                <a:solidFill>
                  <a:srgbClr val="0070C0"/>
                </a:solidFill>
              </a:rPr>
              <a:t>glandular pattern </a:t>
            </a:r>
            <a:r>
              <a:rPr lang="en-US" sz="3200" b="1" dirty="0" smtClean="0"/>
              <a:t>and </a:t>
            </a:r>
            <a:r>
              <a:rPr lang="en-US" sz="3200" b="1" dirty="0" smtClean="0">
                <a:solidFill>
                  <a:schemeClr val="accent6">
                    <a:lumMod val="75000"/>
                  </a:schemeClr>
                </a:solidFill>
              </a:rPr>
              <a:t>degree of differentiation </a:t>
            </a:r>
            <a:r>
              <a:rPr lang="en-US" sz="3200" b="1" dirty="0" smtClean="0"/>
              <a:t>as seen under low magnification</a:t>
            </a:r>
          </a:p>
          <a:p>
            <a:pPr>
              <a:lnSpc>
                <a:spcPct val="90000"/>
              </a:lnSpc>
            </a:pPr>
            <a:r>
              <a:rPr lang="en-US" sz="3200" b="1" u="sng" dirty="0" smtClean="0"/>
              <a:t>Grading </a:t>
            </a:r>
            <a:r>
              <a:rPr lang="en-US" sz="3200" b="1" dirty="0" smtClean="0"/>
              <a:t>is of particular important in prostate cancer ,because it is the best marker ,along with the stage ,for predicting prognosis </a:t>
            </a:r>
          </a:p>
          <a:p>
            <a:pPr>
              <a:lnSpc>
                <a:spcPct val="90000"/>
              </a:lnSpc>
            </a:pPr>
            <a:r>
              <a:rPr lang="en-US" sz="3200" b="1" u="sng" dirty="0" smtClean="0"/>
              <a:t>Staging </a:t>
            </a:r>
            <a:r>
              <a:rPr lang="en-US" sz="3200" b="1" dirty="0" smtClean="0"/>
              <a:t>in prostate cancer depends on the </a:t>
            </a:r>
            <a:r>
              <a:rPr lang="en-US" sz="3200" b="1" dirty="0" smtClean="0">
                <a:solidFill>
                  <a:srgbClr val="C00000"/>
                </a:solidFill>
              </a:rPr>
              <a:t>TNM </a:t>
            </a:r>
            <a:r>
              <a:rPr lang="en-US" sz="3200" b="1" dirty="0" smtClean="0"/>
              <a:t>system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sz="3200" b="1" dirty="0" smtClean="0"/>
              <a:t>Prostatic </a:t>
            </a:r>
            <a:r>
              <a:rPr lang="en-US" sz="3200" b="1" dirty="0" err="1" smtClean="0"/>
              <a:t>Adenocarcinoma,</a:t>
            </a:r>
            <a:r>
              <a:rPr lang="en-US" sz="3200" b="1" dirty="0" err="1" smtClean="0">
                <a:solidFill>
                  <a:srgbClr val="C00000"/>
                </a:solidFill>
              </a:rPr>
              <a:t>Clinical</a:t>
            </a:r>
            <a:r>
              <a:rPr lang="en-US" sz="3200" b="1" dirty="0" smtClean="0">
                <a:solidFill>
                  <a:srgbClr val="C00000"/>
                </a:solidFill>
              </a:rPr>
              <a:t> Course</a:t>
            </a:r>
          </a:p>
        </p:txBody>
      </p:sp>
      <p:sp>
        <p:nvSpPr>
          <p:cNvPr id="27651" name="Rectangle 3"/>
          <p:cNvSpPr>
            <a:spLocks noGrp="1" noChangeArrowheads="1"/>
          </p:cNvSpPr>
          <p:nvPr>
            <p:ph sz="quarter" idx="1"/>
          </p:nvPr>
        </p:nvSpPr>
        <p:spPr>
          <a:xfrm>
            <a:off x="323528" y="1484784"/>
            <a:ext cx="8424936" cy="4535016"/>
          </a:xfrm>
        </p:spPr>
        <p:txBody>
          <a:bodyPr>
            <a:noAutofit/>
          </a:bodyPr>
          <a:lstStyle/>
          <a:p>
            <a:r>
              <a:rPr lang="en-US" sz="3600" b="1" dirty="0" smtClean="0">
                <a:solidFill>
                  <a:srgbClr val="00B050"/>
                </a:solidFill>
              </a:rPr>
              <a:t>Microscopic cancers </a:t>
            </a:r>
            <a:r>
              <a:rPr lang="en-US" sz="3600" b="1" dirty="0" smtClean="0"/>
              <a:t>are asymptomatic, discovered incidentally</a:t>
            </a:r>
          </a:p>
          <a:p>
            <a:r>
              <a:rPr lang="en-US" sz="3600" b="1" dirty="0" smtClean="0"/>
              <a:t>Patients with clinically </a:t>
            </a:r>
            <a:r>
              <a:rPr lang="en-US" sz="3600" b="1" dirty="0" smtClean="0">
                <a:solidFill>
                  <a:srgbClr val="C00000"/>
                </a:solidFill>
              </a:rPr>
              <a:t>localized disease </a:t>
            </a:r>
            <a:r>
              <a:rPr lang="en-US" sz="3600" b="1" dirty="0" smtClean="0">
                <a:solidFill>
                  <a:srgbClr val="7030A0"/>
                </a:solidFill>
              </a:rPr>
              <a:t>do not </a:t>
            </a:r>
            <a:r>
              <a:rPr lang="en-US" sz="3600" b="1" dirty="0" smtClean="0"/>
              <a:t>have urinary symptoms</a:t>
            </a:r>
          </a:p>
          <a:p>
            <a:r>
              <a:rPr lang="en-US" sz="3600" b="1" dirty="0" smtClean="0"/>
              <a:t>Most arise peripherally ,away from urethra ,therefore ,</a:t>
            </a:r>
            <a:r>
              <a:rPr lang="en-US" sz="3600" b="1" u="sng" dirty="0" smtClean="0"/>
              <a:t>urinary symptoms occur late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sz="3200" b="1" dirty="0" smtClean="0"/>
              <a:t>Prostatic </a:t>
            </a:r>
            <a:r>
              <a:rPr lang="en-US" sz="3200" b="1" dirty="0" err="1" smtClean="0"/>
              <a:t>Adenocarcinoma</a:t>
            </a:r>
            <a:r>
              <a:rPr lang="en-US" sz="3200" b="1" dirty="0" smtClean="0"/>
              <a:t> ,Clinical Course</a:t>
            </a:r>
          </a:p>
        </p:txBody>
      </p:sp>
      <p:sp>
        <p:nvSpPr>
          <p:cNvPr id="28675" name="Rectangle 3"/>
          <p:cNvSpPr>
            <a:spLocks noGrp="1" noChangeArrowheads="1"/>
          </p:cNvSpPr>
          <p:nvPr>
            <p:ph sz="quarter" idx="1"/>
          </p:nvPr>
        </p:nvSpPr>
        <p:spPr>
          <a:xfrm>
            <a:off x="539552" y="1447800"/>
            <a:ext cx="8604448" cy="5005536"/>
          </a:xfrm>
        </p:spPr>
        <p:txBody>
          <a:bodyPr>
            <a:normAutofit/>
          </a:bodyPr>
          <a:lstStyle/>
          <a:p>
            <a:pPr>
              <a:lnSpc>
                <a:spcPct val="90000"/>
              </a:lnSpc>
            </a:pPr>
            <a:endParaRPr lang="en-US" sz="2400" b="1" dirty="0" smtClean="0"/>
          </a:p>
          <a:p>
            <a:pPr>
              <a:lnSpc>
                <a:spcPct val="90000"/>
              </a:lnSpc>
            </a:pPr>
            <a:r>
              <a:rPr lang="en-US" sz="3200" b="1" dirty="0" smtClean="0"/>
              <a:t>Careful </a:t>
            </a:r>
            <a:r>
              <a:rPr lang="en-US" sz="3200" b="1" dirty="0" smtClean="0">
                <a:solidFill>
                  <a:srgbClr val="C00000"/>
                </a:solidFill>
              </a:rPr>
              <a:t>digital exam </a:t>
            </a:r>
            <a:r>
              <a:rPr lang="en-US" sz="3200" b="1" dirty="0" smtClean="0"/>
              <a:t>may detect some early cancers</a:t>
            </a:r>
          </a:p>
          <a:p>
            <a:pPr>
              <a:lnSpc>
                <a:spcPct val="90000"/>
              </a:lnSpc>
            </a:pPr>
            <a:r>
              <a:rPr lang="en-US" sz="3200" b="1" u="sng" dirty="0" smtClean="0">
                <a:solidFill>
                  <a:srgbClr val="7030A0"/>
                </a:solidFill>
              </a:rPr>
              <a:t>PSA</a:t>
            </a:r>
            <a:r>
              <a:rPr lang="en-US" sz="3200" b="1" dirty="0" smtClean="0"/>
              <a:t> (Prostate Specific Antigen) has been used in the </a:t>
            </a:r>
            <a:r>
              <a:rPr lang="en-US" sz="3200" b="1" dirty="0" smtClean="0">
                <a:solidFill>
                  <a:srgbClr val="002060"/>
                </a:solidFill>
              </a:rPr>
              <a:t>diagnosis and management </a:t>
            </a:r>
            <a:r>
              <a:rPr lang="en-US" sz="3200" b="1" dirty="0" smtClean="0"/>
              <a:t>of prostate cancer </a:t>
            </a:r>
          </a:p>
          <a:p>
            <a:pPr>
              <a:lnSpc>
                <a:spcPct val="90000"/>
              </a:lnSpc>
            </a:pPr>
            <a:r>
              <a:rPr lang="en-US" sz="3200" b="1" dirty="0" smtClean="0"/>
              <a:t>PSA is </a:t>
            </a:r>
            <a:r>
              <a:rPr lang="en-US" sz="3200" b="1" dirty="0" smtClean="0">
                <a:solidFill>
                  <a:srgbClr val="C00000"/>
                </a:solidFill>
              </a:rPr>
              <a:t>organ specific </a:t>
            </a:r>
            <a:r>
              <a:rPr lang="en-US" sz="3200" b="1" dirty="0" smtClean="0"/>
              <a:t>but </a:t>
            </a:r>
            <a:r>
              <a:rPr lang="en-US" sz="3200" b="1" dirty="0" smtClean="0">
                <a:solidFill>
                  <a:srgbClr val="002060"/>
                </a:solidFill>
              </a:rPr>
              <a:t>not cancer specific</a:t>
            </a:r>
          </a:p>
          <a:p>
            <a:pPr>
              <a:lnSpc>
                <a:spcPct val="90000"/>
              </a:lnSpc>
            </a:pPr>
            <a:r>
              <a:rPr lang="en-US" sz="3200" b="1" dirty="0" smtClean="0"/>
              <a:t>Could be increased in BPH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14400" y="274638"/>
            <a:ext cx="7772400" cy="778098"/>
          </a:xfrm>
        </p:spPr>
        <p:txBody>
          <a:bodyPr rtlCol="0">
            <a:normAutofit/>
          </a:bodyPr>
          <a:lstStyle/>
          <a:p>
            <a:pPr fontAlgn="auto">
              <a:spcAft>
                <a:spcPts val="0"/>
              </a:spcAft>
              <a:defRPr/>
            </a:pPr>
            <a:r>
              <a:rPr lang="en-US" sz="3200" b="1" dirty="0" smtClean="0"/>
              <a:t>Prostatic </a:t>
            </a:r>
            <a:r>
              <a:rPr lang="en-US" sz="3200" b="1" dirty="0" err="1" smtClean="0"/>
              <a:t>Adenocarcinoma</a:t>
            </a:r>
            <a:r>
              <a:rPr lang="en-US" sz="3200" b="1" dirty="0" smtClean="0"/>
              <a:t>, Treatment</a:t>
            </a:r>
          </a:p>
        </p:txBody>
      </p:sp>
      <p:sp>
        <p:nvSpPr>
          <p:cNvPr id="29699" name="Rectangle 3"/>
          <p:cNvSpPr>
            <a:spLocks noGrp="1" noChangeArrowheads="1"/>
          </p:cNvSpPr>
          <p:nvPr>
            <p:ph sz="quarter" idx="1"/>
          </p:nvPr>
        </p:nvSpPr>
        <p:spPr>
          <a:xfrm>
            <a:off x="395536" y="1447800"/>
            <a:ext cx="8748464" cy="5005536"/>
          </a:xfrm>
        </p:spPr>
        <p:txBody>
          <a:bodyPr>
            <a:normAutofit lnSpcReduction="10000"/>
          </a:bodyPr>
          <a:lstStyle/>
          <a:p>
            <a:pPr>
              <a:lnSpc>
                <a:spcPct val="80000"/>
              </a:lnSpc>
            </a:pPr>
            <a:endParaRPr lang="en-US" sz="2400" b="1" dirty="0" smtClean="0"/>
          </a:p>
          <a:p>
            <a:pPr>
              <a:lnSpc>
                <a:spcPct val="80000"/>
              </a:lnSpc>
            </a:pPr>
            <a:r>
              <a:rPr lang="en-US" sz="3200" b="1" dirty="0" smtClean="0"/>
              <a:t>Surgery ,radiotherapy ,and hormonal therapy</a:t>
            </a:r>
          </a:p>
          <a:p>
            <a:pPr>
              <a:lnSpc>
                <a:spcPct val="80000"/>
              </a:lnSpc>
            </a:pPr>
            <a:r>
              <a:rPr lang="en-US" sz="3200" b="1" dirty="0" smtClean="0"/>
              <a:t>90% of treated patients expected to live for </a:t>
            </a:r>
            <a:r>
              <a:rPr lang="en-US" sz="3200" b="1" dirty="0" smtClean="0">
                <a:solidFill>
                  <a:srgbClr val="C00000"/>
                </a:solidFill>
              </a:rPr>
              <a:t>15 years</a:t>
            </a:r>
          </a:p>
          <a:p>
            <a:pPr>
              <a:lnSpc>
                <a:spcPct val="80000"/>
              </a:lnSpc>
            </a:pPr>
            <a:r>
              <a:rPr lang="en-US" sz="3200" b="1" dirty="0" smtClean="0"/>
              <a:t>Currently the most acceptable treatment for clinically localized cancer is </a:t>
            </a:r>
            <a:r>
              <a:rPr lang="en-US" sz="3200" b="1" dirty="0" smtClean="0">
                <a:solidFill>
                  <a:srgbClr val="C00000"/>
                </a:solidFill>
              </a:rPr>
              <a:t>radical surgery</a:t>
            </a:r>
          </a:p>
          <a:p>
            <a:pPr>
              <a:lnSpc>
                <a:spcPct val="80000"/>
              </a:lnSpc>
            </a:pPr>
            <a:r>
              <a:rPr lang="en-US" sz="3200" b="1" dirty="0" smtClean="0"/>
              <a:t>Locally advanced cancers can be treated by </a:t>
            </a:r>
            <a:r>
              <a:rPr lang="en-US" sz="3200" b="1" dirty="0" smtClean="0">
                <a:solidFill>
                  <a:srgbClr val="C00000"/>
                </a:solidFill>
              </a:rPr>
              <a:t>radiotherapy</a:t>
            </a:r>
          </a:p>
          <a:p>
            <a:pPr>
              <a:lnSpc>
                <a:spcPct val="80000"/>
              </a:lnSpc>
            </a:pPr>
            <a:r>
              <a:rPr lang="en-US" sz="3200" b="1" dirty="0" smtClean="0"/>
              <a:t>Hormonal therapy (</a:t>
            </a:r>
            <a:r>
              <a:rPr lang="en-US" sz="3200" b="1" u="sng" dirty="0" smtClean="0">
                <a:solidFill>
                  <a:srgbClr val="7030A0"/>
                </a:solidFill>
              </a:rPr>
              <a:t>Anti-androgen therapy) </a:t>
            </a:r>
            <a:r>
              <a:rPr lang="en-US" sz="3200" b="1" dirty="0" smtClean="0"/>
              <a:t>could induce remission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5" name="Picture 5" descr="Diagram showing the urethra; the transitional zone, TZ, 20 percent; the central zone, CZ, 5 to 8 percent; the peripheral zone, PZ, 75 percent, the fibromuscular stroma; and the rectal wall."/>
          <p:cNvPicPr>
            <a:picLocks noChangeAspect="1" noChangeArrowheads="1"/>
          </p:cNvPicPr>
          <p:nvPr>
            <p:custDataLst>
              <p:tags r:id="rId1"/>
            </p:custDataLst>
          </p:nvPr>
        </p:nvPicPr>
        <p:blipFill>
          <a:blip r:embed="rId4" cstate="print"/>
          <a:srcRect/>
          <a:stretch>
            <a:fillRect/>
          </a:stretch>
        </p:blipFill>
        <p:spPr bwMode="auto">
          <a:xfrm>
            <a:off x="4572000" y="1447800"/>
            <a:ext cx="4343400" cy="4038600"/>
          </a:xfrm>
          <a:prstGeom prst="rect">
            <a:avLst/>
          </a:prstGeom>
          <a:noFill/>
        </p:spPr>
      </p:pic>
      <p:sp>
        <p:nvSpPr>
          <p:cNvPr id="158722" name="Rectangle 2"/>
          <p:cNvSpPr>
            <a:spLocks noGrp="1" noChangeArrowheads="1"/>
          </p:cNvSpPr>
          <p:nvPr>
            <p:ph type="title"/>
          </p:nvPr>
        </p:nvSpPr>
        <p:spPr/>
        <p:txBody>
          <a:bodyPr>
            <a:normAutofit/>
          </a:bodyPr>
          <a:lstStyle/>
          <a:p>
            <a:r>
              <a:rPr lang="en-US" sz="3200" dirty="0"/>
              <a:t>Zones of the Prostate</a:t>
            </a:r>
          </a:p>
        </p:txBody>
      </p:sp>
      <p:sp>
        <p:nvSpPr>
          <p:cNvPr id="158723" name="Rectangle 3"/>
          <p:cNvSpPr>
            <a:spLocks noGrp="1" noChangeArrowheads="1"/>
          </p:cNvSpPr>
          <p:nvPr>
            <p:ph type="body" idx="1"/>
          </p:nvPr>
        </p:nvSpPr>
        <p:spPr>
          <a:xfrm>
            <a:off x="914400" y="1447800"/>
            <a:ext cx="3009528" cy="4572000"/>
          </a:xfrm>
        </p:spPr>
        <p:txBody>
          <a:bodyPr>
            <a:normAutofit fontScale="92500"/>
          </a:bodyPr>
          <a:lstStyle/>
          <a:p>
            <a:r>
              <a:rPr lang="en-US" dirty="0"/>
              <a:t>Peripheral</a:t>
            </a:r>
          </a:p>
          <a:p>
            <a:r>
              <a:rPr lang="en-US" dirty="0"/>
              <a:t>Central</a:t>
            </a:r>
          </a:p>
          <a:p>
            <a:r>
              <a:rPr lang="en-US" dirty="0" smtClean="0"/>
              <a:t>Transitional</a:t>
            </a:r>
          </a:p>
          <a:p>
            <a:endParaRPr lang="en-US" dirty="0" smtClean="0"/>
          </a:p>
          <a:p>
            <a:r>
              <a:rPr lang="en-US" b="1" dirty="0" smtClean="0"/>
              <a:t>Most </a:t>
            </a:r>
            <a:r>
              <a:rPr lang="en-US" b="1" dirty="0" err="1" smtClean="0"/>
              <a:t>hyperplasias</a:t>
            </a:r>
            <a:r>
              <a:rPr lang="en-US" b="1" dirty="0" smtClean="0"/>
              <a:t> arise in the transitional zone,</a:t>
            </a:r>
          </a:p>
          <a:p>
            <a:r>
              <a:rPr lang="en-US" b="1" dirty="0" smtClean="0"/>
              <a:t>Most carcinomas originate in the peripheral zone.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MALE098"/>
          <p:cNvPicPr>
            <a:picLocks noChangeAspect="1" noChangeArrowheads="1"/>
          </p:cNvPicPr>
          <p:nvPr/>
        </p:nvPicPr>
        <p:blipFill>
          <a:blip r:embed="rId2" cstate="print"/>
          <a:srcRect/>
          <a:stretch>
            <a:fillRect/>
          </a:stretch>
        </p:blipFill>
        <p:spPr bwMode="auto">
          <a:xfrm>
            <a:off x="2627784" y="0"/>
            <a:ext cx="6516216" cy="5517232"/>
          </a:xfrm>
          <a:prstGeom prst="rect">
            <a:avLst/>
          </a:prstGeom>
          <a:noFill/>
          <a:ln w="9525">
            <a:noFill/>
            <a:miter lim="800000"/>
            <a:headEnd/>
            <a:tailEnd/>
          </a:ln>
        </p:spPr>
      </p:pic>
      <p:sp>
        <p:nvSpPr>
          <p:cNvPr id="3" name="Rectangle 2"/>
          <p:cNvSpPr/>
          <p:nvPr/>
        </p:nvSpPr>
        <p:spPr>
          <a:xfrm>
            <a:off x="0" y="5657671"/>
            <a:ext cx="9144000" cy="1200329"/>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txBody>
          <a:bodyPr wrap="square">
            <a:spAutoFit/>
          </a:bodyPr>
          <a:lstStyle/>
          <a:p>
            <a:r>
              <a:rPr lang="en-US" dirty="0" smtClean="0"/>
              <a:t>A small pink concretion (typical of the </a:t>
            </a:r>
            <a:r>
              <a:rPr lang="en-US" b="1" dirty="0" smtClean="0"/>
              <a:t>corpora </a:t>
            </a:r>
            <a:r>
              <a:rPr lang="en-US" b="1" dirty="0" err="1" smtClean="0"/>
              <a:t>amylacea</a:t>
            </a:r>
            <a:r>
              <a:rPr lang="en-US" b="1" dirty="0" smtClean="0"/>
              <a:t> </a:t>
            </a:r>
            <a:r>
              <a:rPr lang="en-US" dirty="0" smtClean="0"/>
              <a:t>seen in benign prostatic glands) appears in the gland just to the left of center. Note the </a:t>
            </a:r>
            <a:r>
              <a:rPr lang="en-US" b="1" dirty="0" smtClean="0"/>
              <a:t>well-differentiated glands with tall columnar epithelial lining </a:t>
            </a:r>
            <a:r>
              <a:rPr lang="en-US" dirty="0" smtClean="0"/>
              <a:t>cells. These cells </a:t>
            </a:r>
            <a:r>
              <a:rPr lang="en-US" b="1" dirty="0" smtClean="0"/>
              <a:t>do not </a:t>
            </a:r>
            <a:r>
              <a:rPr lang="en-US" dirty="0" smtClean="0"/>
              <a:t>have prominent nucleoli.</a:t>
            </a:r>
            <a:endParaRPr lang="en-US" dirty="0"/>
          </a:p>
        </p:txBody>
      </p:sp>
      <p:sp>
        <p:nvSpPr>
          <p:cNvPr id="4" name="Rectangle 3"/>
          <p:cNvSpPr/>
          <p:nvPr/>
        </p:nvSpPr>
        <p:spPr>
          <a:xfrm>
            <a:off x="0" y="188640"/>
            <a:ext cx="2555776" cy="3416320"/>
          </a:xfrm>
          <a:prstGeom prst="rect">
            <a:avLst/>
          </a:prstGeom>
        </p:spPr>
        <p:txBody>
          <a:bodyPr wrap="square">
            <a:spAutoFit/>
          </a:bodyPr>
          <a:lstStyle/>
          <a:p>
            <a:r>
              <a:rPr lang="en-US" sz="2400" dirty="0" smtClean="0"/>
              <a:t>The </a:t>
            </a:r>
            <a:r>
              <a:rPr lang="en-US" sz="2400" b="1" dirty="0" smtClean="0"/>
              <a:t>normal </a:t>
            </a:r>
            <a:r>
              <a:rPr lang="en-US" sz="2400" dirty="0" err="1" smtClean="0"/>
              <a:t>histologic</a:t>
            </a:r>
            <a:r>
              <a:rPr lang="en-US" sz="2400" dirty="0" smtClean="0"/>
              <a:t> appearance of prostate glands </a:t>
            </a:r>
          </a:p>
          <a:p>
            <a:r>
              <a:rPr lang="en-US" sz="2400" dirty="0" smtClean="0"/>
              <a:t>and surrounding </a:t>
            </a:r>
            <a:r>
              <a:rPr lang="en-US" sz="2400" dirty="0" err="1" smtClean="0"/>
              <a:t>fibromuscular</a:t>
            </a:r>
            <a:r>
              <a:rPr lang="en-US" sz="2400" dirty="0" smtClean="0"/>
              <a:t> </a:t>
            </a:r>
            <a:r>
              <a:rPr lang="en-US" sz="2400" dirty="0" err="1" smtClean="0"/>
              <a:t>stroma</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274638"/>
            <a:ext cx="7772400" cy="778098"/>
          </a:xfrm>
        </p:spPr>
        <p:txBody>
          <a:bodyPr>
            <a:normAutofit/>
          </a:bodyPr>
          <a:lstStyle/>
          <a:p>
            <a:pPr algn="ctr"/>
            <a:r>
              <a:rPr lang="en-US" sz="3200" b="1" dirty="0" smtClean="0"/>
              <a:t>Benign Prostatic Hyperplasia(BPH)</a:t>
            </a:r>
          </a:p>
        </p:txBody>
      </p:sp>
      <p:sp>
        <p:nvSpPr>
          <p:cNvPr id="6147" name="Rectangle 3"/>
          <p:cNvSpPr>
            <a:spLocks noGrp="1" noChangeArrowheads="1"/>
          </p:cNvSpPr>
          <p:nvPr>
            <p:ph sz="quarter" idx="1"/>
          </p:nvPr>
        </p:nvSpPr>
        <p:spPr>
          <a:xfrm>
            <a:off x="611560" y="1124744"/>
            <a:ext cx="8075240" cy="4895056"/>
          </a:xfrm>
        </p:spPr>
        <p:txBody>
          <a:bodyPr/>
          <a:lstStyle/>
          <a:p>
            <a:r>
              <a:rPr lang="en-US" sz="2800" b="1" dirty="0" smtClean="0"/>
              <a:t>Extremely common lesion in men over age 50 </a:t>
            </a:r>
          </a:p>
          <a:p>
            <a:pPr>
              <a:buNone/>
            </a:pPr>
            <a:r>
              <a:rPr lang="en-US" sz="2800" b="1" dirty="0" smtClean="0"/>
              <a:t>    (20% in men over age 40,up to 70% by age 60 ,and 90% by age 70)</a:t>
            </a:r>
          </a:p>
          <a:p>
            <a:r>
              <a:rPr lang="en-US" sz="2800" b="1" u="sng" dirty="0" smtClean="0">
                <a:solidFill>
                  <a:srgbClr val="C00000"/>
                </a:solidFill>
              </a:rPr>
              <a:t>Hyperplasia</a:t>
            </a:r>
            <a:r>
              <a:rPr lang="en-US" sz="2800" b="1" dirty="0" smtClean="0"/>
              <a:t> of </a:t>
            </a:r>
            <a:r>
              <a:rPr lang="en-US" sz="2800" b="1" u="sng" dirty="0" smtClean="0"/>
              <a:t>glands and </a:t>
            </a:r>
            <a:r>
              <a:rPr lang="en-US" sz="2800" b="1" u="sng" dirty="0" err="1" smtClean="0"/>
              <a:t>stroma</a:t>
            </a:r>
            <a:endParaRPr lang="en-US" sz="2800" b="1" u="sng" dirty="0" smtClean="0"/>
          </a:p>
          <a:p>
            <a:r>
              <a:rPr lang="en-US" sz="2800" b="1" dirty="0" smtClean="0"/>
              <a:t>Fairly large ,</a:t>
            </a:r>
            <a:r>
              <a:rPr lang="en-US" sz="2800" b="1" dirty="0" smtClean="0">
                <a:solidFill>
                  <a:schemeClr val="accent2">
                    <a:lumMod val="50000"/>
                  </a:schemeClr>
                </a:solidFill>
              </a:rPr>
              <a:t>well defined </a:t>
            </a:r>
            <a:r>
              <a:rPr lang="en-US" sz="2800" b="1" dirty="0" smtClean="0"/>
              <a:t>nodules</a:t>
            </a:r>
          </a:p>
          <a:p>
            <a:r>
              <a:rPr lang="en-US" sz="2800" b="1" dirty="0" smtClean="0"/>
              <a:t>Related to the </a:t>
            </a:r>
            <a:r>
              <a:rPr lang="en-US" sz="2800" b="1" dirty="0" smtClean="0">
                <a:solidFill>
                  <a:srgbClr val="7030A0"/>
                </a:solidFill>
              </a:rPr>
              <a:t>action of androgen</a:t>
            </a:r>
          </a:p>
          <a:p>
            <a:r>
              <a:rPr lang="en-US" sz="2800" b="1" dirty="0" smtClean="0"/>
              <a:t>DHT , </a:t>
            </a:r>
            <a:r>
              <a:rPr lang="en-US" sz="2800" b="1" dirty="0" err="1" smtClean="0"/>
              <a:t>Dihydrotestesterone</a:t>
            </a:r>
            <a:r>
              <a:rPr lang="en-US" sz="2800" b="1" dirty="0" smtClean="0"/>
              <a:t> is the ultimate mediator for prostatic growth</a:t>
            </a:r>
          </a:p>
          <a:p>
            <a:r>
              <a:rPr lang="en-US" sz="2800" b="1" dirty="0" err="1" smtClean="0"/>
              <a:t>Prepubertal</a:t>
            </a:r>
            <a:r>
              <a:rPr lang="en-US" sz="2800" b="1" dirty="0" smtClean="0"/>
              <a:t> castration prevents BPH</a:t>
            </a:r>
          </a:p>
          <a:p>
            <a:endParaRPr lang="en-US" sz="2400" b="1" dirty="0" smtClean="0"/>
          </a:p>
          <a:p>
            <a:endParaRPr lang="en-US" sz="2400" b="1" dirty="0" smtClean="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3200" b="1" dirty="0" smtClean="0"/>
              <a:t>BPH , Morphology</a:t>
            </a:r>
          </a:p>
        </p:txBody>
      </p:sp>
      <p:sp>
        <p:nvSpPr>
          <p:cNvPr id="8195" name="Rectangle 3"/>
          <p:cNvSpPr>
            <a:spLocks noGrp="1" noChangeArrowheads="1"/>
          </p:cNvSpPr>
          <p:nvPr>
            <p:ph sz="quarter" idx="1"/>
          </p:nvPr>
        </p:nvSpPr>
        <p:spPr/>
        <p:txBody>
          <a:bodyPr/>
          <a:lstStyle/>
          <a:p>
            <a:endParaRPr lang="en-US" sz="2400" b="1" dirty="0" smtClean="0"/>
          </a:p>
          <a:p>
            <a:endParaRPr lang="en-US" sz="2400" b="1" dirty="0" smtClean="0"/>
          </a:p>
          <a:p>
            <a:r>
              <a:rPr lang="en-US" sz="2400" b="1" dirty="0" smtClean="0"/>
              <a:t>The prostate weighs between </a:t>
            </a:r>
            <a:r>
              <a:rPr lang="en-US" sz="2400" b="1" dirty="0" smtClean="0">
                <a:solidFill>
                  <a:srgbClr val="7030A0"/>
                </a:solidFill>
              </a:rPr>
              <a:t>60 and 100 </a:t>
            </a:r>
            <a:r>
              <a:rPr lang="en-US" sz="2400" b="1" dirty="0" smtClean="0"/>
              <a:t>grams( normal 20 gm) </a:t>
            </a:r>
          </a:p>
          <a:p>
            <a:r>
              <a:rPr lang="en-US" sz="2400" b="1" dirty="0" smtClean="0"/>
              <a:t>Almost exclusively in the </a:t>
            </a:r>
            <a:r>
              <a:rPr lang="en-US" sz="3200" dirty="0" smtClean="0">
                <a:solidFill>
                  <a:srgbClr val="FF0000"/>
                </a:solidFill>
              </a:rPr>
              <a:t>transitional zone</a:t>
            </a:r>
            <a:r>
              <a:rPr lang="en-US" sz="3200" b="1" dirty="0" smtClean="0">
                <a:solidFill>
                  <a:srgbClr val="FF0000"/>
                </a:solidFill>
              </a:rPr>
              <a:t> </a:t>
            </a:r>
            <a:r>
              <a:rPr lang="en-US" sz="2400" b="1" dirty="0" smtClean="0"/>
              <a:t>of the prostate gland</a:t>
            </a:r>
          </a:p>
          <a:p>
            <a:r>
              <a:rPr lang="en-US" sz="2400" b="1" dirty="0" smtClean="0"/>
              <a:t>Nodules ,vary in color and consistency</a:t>
            </a:r>
          </a:p>
          <a:p>
            <a:endParaRPr lang="en-US"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15416"/>
            <a:ext cx="7772400" cy="1143000"/>
          </a:xfrm>
        </p:spPr>
        <p:txBody>
          <a:bodyPr/>
          <a:lstStyle/>
          <a:p>
            <a:r>
              <a:rPr lang="en-IN" dirty="0" smtClean="0"/>
              <a:t>BPH Clinical features</a:t>
            </a:r>
            <a:endParaRPr lang="en-IN" dirty="0"/>
          </a:p>
        </p:txBody>
      </p:sp>
      <p:sp>
        <p:nvSpPr>
          <p:cNvPr id="3" name="Content Placeholder 2"/>
          <p:cNvSpPr>
            <a:spLocks noGrp="1"/>
          </p:cNvSpPr>
          <p:nvPr>
            <p:ph sz="quarter" idx="1"/>
          </p:nvPr>
        </p:nvSpPr>
        <p:spPr>
          <a:xfrm>
            <a:off x="107504" y="908720"/>
            <a:ext cx="8579296" cy="5760640"/>
          </a:xfrm>
        </p:spPr>
        <p:txBody>
          <a:bodyPr>
            <a:normAutofit/>
          </a:bodyPr>
          <a:lstStyle/>
          <a:p>
            <a:r>
              <a:rPr lang="en-IN" dirty="0"/>
              <a:t>The increased size of the gland, and the smooth muscle-mediated contraction of the prostate cause </a:t>
            </a:r>
            <a:r>
              <a:rPr lang="en-IN" b="1" dirty="0" err="1">
                <a:solidFill>
                  <a:srgbClr val="FF0000"/>
                </a:solidFill>
              </a:rPr>
              <a:t>uretheral</a:t>
            </a:r>
            <a:r>
              <a:rPr lang="en-IN" b="1" dirty="0">
                <a:solidFill>
                  <a:srgbClr val="FF0000"/>
                </a:solidFill>
              </a:rPr>
              <a:t> obstruction. </a:t>
            </a:r>
            <a:endParaRPr lang="en-IN" b="1" dirty="0" smtClean="0">
              <a:solidFill>
                <a:srgbClr val="FF0000"/>
              </a:solidFill>
            </a:endParaRPr>
          </a:p>
          <a:p>
            <a:r>
              <a:rPr lang="en-IN" dirty="0" smtClean="0"/>
              <a:t>The </a:t>
            </a:r>
            <a:r>
              <a:rPr lang="en-IN" dirty="0"/>
              <a:t>increased resistance to urinary outflow leads to </a:t>
            </a:r>
            <a:r>
              <a:rPr lang="en-IN" b="1" dirty="0" smtClean="0">
                <a:solidFill>
                  <a:srgbClr val="FF0000"/>
                </a:solidFill>
              </a:rPr>
              <a:t>bladder </a:t>
            </a:r>
            <a:r>
              <a:rPr lang="en-IN" b="1" dirty="0">
                <a:solidFill>
                  <a:srgbClr val="FF0000"/>
                </a:solidFill>
              </a:rPr>
              <a:t>hypertrophy </a:t>
            </a:r>
            <a:r>
              <a:rPr lang="en-IN" b="1" dirty="0" smtClean="0">
                <a:solidFill>
                  <a:srgbClr val="FF0000"/>
                </a:solidFill>
              </a:rPr>
              <a:t>or diverticulum </a:t>
            </a:r>
            <a:r>
              <a:rPr lang="en-IN" dirty="0" smtClean="0"/>
              <a:t>and distension. </a:t>
            </a:r>
          </a:p>
          <a:p>
            <a:r>
              <a:rPr lang="en-IN" dirty="0" smtClean="0"/>
              <a:t>The </a:t>
            </a:r>
            <a:r>
              <a:rPr lang="en-IN" dirty="0"/>
              <a:t>inability to empty the bladder completely creates a reservoir of residual </a:t>
            </a:r>
            <a:r>
              <a:rPr lang="en-IN" dirty="0" smtClean="0"/>
              <a:t>urine </a:t>
            </a:r>
            <a:r>
              <a:rPr lang="en-IN" dirty="0" smtClean="0">
                <a:sym typeface="Wingdings" pitchFamily="2" charset="2"/>
              </a:rPr>
              <a:t></a:t>
            </a:r>
            <a:r>
              <a:rPr lang="en-IN" dirty="0" smtClean="0"/>
              <a:t>common </a:t>
            </a:r>
            <a:r>
              <a:rPr lang="en-IN" dirty="0"/>
              <a:t>source of </a:t>
            </a:r>
            <a:r>
              <a:rPr lang="en-IN" dirty="0">
                <a:solidFill>
                  <a:srgbClr val="FF0000"/>
                </a:solidFill>
              </a:rPr>
              <a:t>infection</a:t>
            </a:r>
            <a:r>
              <a:rPr lang="en-IN" dirty="0" smtClean="0">
                <a:solidFill>
                  <a:srgbClr val="FF0000"/>
                </a:solidFill>
              </a:rPr>
              <a:t>.</a:t>
            </a:r>
          </a:p>
          <a:p>
            <a:r>
              <a:rPr lang="en-IN" dirty="0" smtClean="0"/>
              <a:t> </a:t>
            </a:r>
            <a:r>
              <a:rPr lang="en-IN" dirty="0"/>
              <a:t>Patients experience increased </a:t>
            </a:r>
            <a:r>
              <a:rPr lang="en-IN" dirty="0">
                <a:solidFill>
                  <a:srgbClr val="FF0000"/>
                </a:solidFill>
              </a:rPr>
              <a:t>urinary frequency, </a:t>
            </a:r>
            <a:r>
              <a:rPr lang="en-IN" dirty="0" err="1"/>
              <a:t>nocturia</a:t>
            </a:r>
            <a:r>
              <a:rPr lang="en-IN" dirty="0"/>
              <a:t>, difficulty in starting and stopping the stream of urine, overflow dribbling, dysuria (painful micturition), and have an increased risk of developing bacterial infections of the bladder and </a:t>
            </a:r>
            <a:r>
              <a:rPr lang="en-IN" dirty="0" smtClean="0"/>
              <a:t>kidney.</a:t>
            </a:r>
            <a:endParaRPr lang="en-IN" dirty="0"/>
          </a:p>
        </p:txBody>
      </p:sp>
    </p:spTree>
    <p:extLst>
      <p:ext uri="{BB962C8B-B14F-4D97-AF65-F5344CB8AC3E}">
        <p14:creationId xmlns:p14="http://schemas.microsoft.com/office/powerpoint/2010/main" val="246114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sz="3200" b="1" dirty="0" smtClean="0"/>
              <a:t>BPH, Morphology</a:t>
            </a:r>
          </a:p>
        </p:txBody>
      </p:sp>
      <p:sp>
        <p:nvSpPr>
          <p:cNvPr id="9219" name="Rectangle 3"/>
          <p:cNvSpPr>
            <a:spLocks noGrp="1" noChangeArrowheads="1"/>
          </p:cNvSpPr>
          <p:nvPr>
            <p:ph sz="quarter" idx="1"/>
          </p:nvPr>
        </p:nvSpPr>
        <p:spPr/>
        <p:txBody>
          <a:bodyPr/>
          <a:lstStyle/>
          <a:p>
            <a:endParaRPr lang="en-US" sz="2400" b="1" dirty="0" smtClean="0"/>
          </a:p>
          <a:p>
            <a:r>
              <a:rPr lang="en-US" sz="2400" b="1" dirty="0" smtClean="0"/>
              <a:t>The hallmark of BPH is </a:t>
            </a:r>
            <a:r>
              <a:rPr lang="en-US" sz="2400" b="1" dirty="0" err="1" smtClean="0">
                <a:solidFill>
                  <a:srgbClr val="C00000"/>
                </a:solidFill>
              </a:rPr>
              <a:t>nodularity</a:t>
            </a:r>
            <a:r>
              <a:rPr lang="en-US" sz="2400" b="1" dirty="0" smtClean="0"/>
              <a:t> due to </a:t>
            </a:r>
            <a:r>
              <a:rPr lang="en-US" sz="2400" b="1" dirty="0" smtClean="0">
                <a:solidFill>
                  <a:srgbClr val="00B050"/>
                </a:solidFill>
              </a:rPr>
              <a:t>glandular</a:t>
            </a:r>
            <a:r>
              <a:rPr lang="en-US" sz="2400" b="1" dirty="0" smtClean="0"/>
              <a:t> proliferation or dilation and to </a:t>
            </a:r>
            <a:r>
              <a:rPr lang="en-US" sz="2400" b="1" dirty="0" smtClean="0">
                <a:solidFill>
                  <a:srgbClr val="993366"/>
                </a:solidFill>
              </a:rPr>
              <a:t>fibrous or muscular </a:t>
            </a:r>
            <a:r>
              <a:rPr lang="en-US" sz="2400" b="1" dirty="0" smtClean="0"/>
              <a:t>proliferation</a:t>
            </a:r>
          </a:p>
          <a:p>
            <a:pPr>
              <a:buNone/>
            </a:pPr>
            <a:endParaRPr lang="en-US" sz="2400" b="1" dirty="0" smtClean="0"/>
          </a:p>
          <a:p>
            <a:r>
              <a:rPr lang="en-US" sz="2400" b="1" dirty="0" smtClean="0"/>
              <a:t>Aggregation of </a:t>
            </a:r>
            <a:r>
              <a:rPr lang="en-US" sz="2400" b="1" dirty="0" smtClean="0">
                <a:solidFill>
                  <a:srgbClr val="7030A0"/>
                </a:solidFill>
              </a:rPr>
              <a:t>small</a:t>
            </a:r>
            <a:r>
              <a:rPr lang="en-US" sz="2400" b="1" dirty="0" smtClean="0"/>
              <a:t> to </a:t>
            </a:r>
            <a:r>
              <a:rPr lang="en-US" sz="2400" b="1" dirty="0" smtClean="0">
                <a:solidFill>
                  <a:srgbClr val="C00000"/>
                </a:solidFill>
              </a:rPr>
              <a:t>large</a:t>
            </a:r>
            <a:r>
              <a:rPr lang="en-US" sz="2400" b="1" dirty="0" smtClean="0"/>
              <a:t> to </a:t>
            </a:r>
            <a:r>
              <a:rPr lang="en-US" sz="2400" b="1" dirty="0" err="1" smtClean="0">
                <a:solidFill>
                  <a:srgbClr val="C00000"/>
                </a:solidFill>
              </a:rPr>
              <a:t>cystically</a:t>
            </a:r>
            <a:r>
              <a:rPr lang="en-US" sz="2400" b="1" dirty="0" smtClean="0"/>
              <a:t> dilated glands</a:t>
            </a:r>
          </a:p>
          <a:p>
            <a:pPr>
              <a:buNone/>
            </a:pPr>
            <a:endParaRPr lang="en-US" sz="2400" b="1" dirty="0" smtClean="0"/>
          </a:p>
          <a:p>
            <a:r>
              <a:rPr lang="en-US" sz="2400" b="1" dirty="0" smtClean="0"/>
              <a:t>Needle biopsy doesn’t sample the transitional zone where BPH occur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MALE071"/>
          <p:cNvPicPr>
            <a:picLocks noGrp="1" noChangeAspect="1" noChangeArrowheads="1"/>
          </p:cNvPicPr>
          <p:nvPr>
            <p:ph idx="4294967295"/>
          </p:nvPr>
        </p:nvPicPr>
        <p:blipFill>
          <a:blip r:embed="rId2" cstate="print"/>
          <a:srcRect/>
          <a:stretch>
            <a:fillRect/>
          </a:stretch>
        </p:blipFill>
        <p:spPr>
          <a:xfrm>
            <a:off x="0" y="0"/>
            <a:ext cx="9144000" cy="5733256"/>
          </a:xfrm>
          <a:noFill/>
        </p:spPr>
      </p:pic>
      <p:sp>
        <p:nvSpPr>
          <p:cNvPr id="3" name="Rectangle 2"/>
          <p:cNvSpPr/>
          <p:nvPr/>
        </p:nvSpPr>
        <p:spPr>
          <a:xfrm>
            <a:off x="0" y="5657671"/>
            <a:ext cx="9144000" cy="1200329"/>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2700000" scaled="1"/>
            <a:tileRect/>
          </a:gradFill>
        </p:spPr>
        <p:txBody>
          <a:bodyPr wrap="square">
            <a:spAutoFit/>
          </a:bodyPr>
          <a:lstStyle/>
          <a:p>
            <a:r>
              <a:rPr lang="en-US" dirty="0" smtClean="0"/>
              <a:t>A normal prostate gland is about 3 to 4 cm in diameter. This prostate is enlarged due to prostatic hyperplasia, which appears nodular. Thus, this condition is termed either BPH (benign prostatic hyperplasia) or nodular prostatic hyperplasia</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LT" val="Diagram showing the urethra; the transitional zone, TZ, 20 percent; the central zone, CZ, 5 to 8 percent; the peripheral zone, PZ, 75 percent, the fibromuscular stroma; and the rectal wall."/>
  <p:tag name="ALT_NULL" val="0"/>
  <p:tag name="LONGDESC_NULL"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610</TotalTime>
  <Words>1231</Words>
  <Application>Microsoft Office PowerPoint</Application>
  <PresentationFormat>On-screen Show (4:3)</PresentationFormat>
  <Paragraphs>144</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Prostate Pathology</vt:lpstr>
      <vt:lpstr>Prostate gland</vt:lpstr>
      <vt:lpstr>Zones of the Prostate</vt:lpstr>
      <vt:lpstr>PowerPoint Presentation</vt:lpstr>
      <vt:lpstr>Benign Prostatic Hyperplasia(BPH)</vt:lpstr>
      <vt:lpstr>BPH , Morphology</vt:lpstr>
      <vt:lpstr>BPH Clinical features</vt:lpstr>
      <vt:lpstr>BPH, Morphology</vt:lpstr>
      <vt:lpstr>PowerPoint Presentation</vt:lpstr>
      <vt:lpstr>PowerPoint Presentation</vt:lpstr>
      <vt:lpstr>PowerPoint Presentation</vt:lpstr>
      <vt:lpstr>PowerPoint Presentation</vt:lpstr>
      <vt:lpstr>PowerPoint Presentation</vt:lpstr>
      <vt:lpstr>Prostatic Adenocarcinoma</vt:lpstr>
      <vt:lpstr>Prostatic Adenocarcinoma</vt:lpstr>
      <vt:lpstr>Prostatic Adenocarcinoma , Morphology</vt:lpstr>
      <vt:lpstr>PowerPoint Presentation</vt:lpstr>
      <vt:lpstr>PowerPoint Presentation</vt:lpstr>
      <vt:lpstr>PowerPoint Presentation</vt:lpstr>
      <vt:lpstr>Prostatic Adenocarcinoma,Microscopic </vt:lpstr>
      <vt:lpstr>Spread of prostatic Adenocarcinoma</vt:lpstr>
      <vt:lpstr>Prostatic Adenocarcinoma  Grading and Staging </vt:lpstr>
      <vt:lpstr>Prostatic Adenocarcinoma,Clinical Course</vt:lpstr>
      <vt:lpstr>Prostatic Adenocarcinoma ,Clinical Course</vt:lpstr>
      <vt:lpstr>Prostatic Adenocarcinoma, Treatment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Prostate Pathology</dc:title>
  <dc:creator>Emad</dc:creator>
  <cp:lastModifiedBy>user</cp:lastModifiedBy>
  <cp:revision>73</cp:revision>
  <dcterms:created xsi:type="dcterms:W3CDTF">2005-03-05T10:03:09Z</dcterms:created>
  <dcterms:modified xsi:type="dcterms:W3CDTF">2013-04-02T17:45:45Z</dcterms:modified>
</cp:coreProperties>
</file>