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1" r:id="rId1"/>
  </p:sldMasterIdLst>
  <p:notesMasterIdLst>
    <p:notesMasterId r:id="rId44"/>
  </p:notesMasterIdLst>
  <p:sldIdLst>
    <p:sldId id="404" r:id="rId2"/>
    <p:sldId id="397" r:id="rId3"/>
    <p:sldId id="335" r:id="rId4"/>
    <p:sldId id="334" r:id="rId5"/>
    <p:sldId id="301" r:id="rId6"/>
    <p:sldId id="302" r:id="rId7"/>
    <p:sldId id="312" r:id="rId8"/>
    <p:sldId id="314" r:id="rId9"/>
    <p:sldId id="315" r:id="rId10"/>
    <p:sldId id="399" r:id="rId11"/>
    <p:sldId id="316" r:id="rId12"/>
    <p:sldId id="317" r:id="rId13"/>
    <p:sldId id="400" r:id="rId14"/>
    <p:sldId id="401" r:id="rId15"/>
    <p:sldId id="402" r:id="rId16"/>
    <p:sldId id="318" r:id="rId17"/>
    <p:sldId id="319" r:id="rId18"/>
    <p:sldId id="339" r:id="rId19"/>
    <p:sldId id="256" r:id="rId20"/>
    <p:sldId id="344" r:id="rId21"/>
    <p:sldId id="341" r:id="rId22"/>
    <p:sldId id="261" r:id="rId23"/>
    <p:sldId id="323" r:id="rId24"/>
    <p:sldId id="345" r:id="rId25"/>
    <p:sldId id="324" r:id="rId26"/>
    <p:sldId id="326" r:id="rId27"/>
    <p:sldId id="347" r:id="rId28"/>
    <p:sldId id="265" r:id="rId29"/>
    <p:sldId id="336" r:id="rId30"/>
    <p:sldId id="328" r:id="rId31"/>
    <p:sldId id="348" r:id="rId32"/>
    <p:sldId id="405" r:id="rId33"/>
    <p:sldId id="350" r:id="rId34"/>
    <p:sldId id="403" r:id="rId35"/>
    <p:sldId id="351" r:id="rId36"/>
    <p:sldId id="352" r:id="rId37"/>
    <p:sldId id="278" r:id="rId38"/>
    <p:sldId id="280" r:id="rId39"/>
    <p:sldId id="266" r:id="rId40"/>
    <p:sldId id="284" r:id="rId41"/>
    <p:sldId id="286" r:id="rId42"/>
    <p:sldId id="294" r:id="rId4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sz="4400" kern="1200">
        <a:solidFill>
          <a:schemeClr val="tx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sz="4400" kern="1200">
        <a:solidFill>
          <a:schemeClr val="tx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sz="4400" kern="1200">
        <a:solidFill>
          <a:schemeClr val="tx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sz="4400" kern="1200">
        <a:solidFill>
          <a:schemeClr val="tx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29" autoAdjust="0"/>
    <p:restoredTop sz="86391" autoAdjust="0"/>
  </p:normalViewPr>
  <p:slideViewPr>
    <p:cSldViewPr>
      <p:cViewPr>
        <p:scale>
          <a:sx n="50" d="100"/>
          <a:sy n="50" d="100"/>
        </p:scale>
        <p:origin x="-936" y="-3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2546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E0D9A1-A0B4-4829-B31D-DCA9E535760B}" type="datetimeFigureOut">
              <a:rPr lang="en-US" smtClean="0"/>
              <a:pPr/>
              <a:t>4/9/2013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D1FC45-CA42-4960-98C4-013C44128EE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Proliferative </a:t>
            </a:r>
            <a:r>
              <a:rPr lang="en-US" dirty="0" err="1" smtClean="0"/>
              <a:t>endomertium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1FC45-CA42-4960-98C4-013C44128EE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Secretary </a:t>
            </a:r>
            <a:r>
              <a:rPr lang="en-US" dirty="0" err="1" smtClean="0"/>
              <a:t>Endometrium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1FC45-CA42-4960-98C4-013C44128EEB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1FC45-CA42-4960-98C4-013C44128EEB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Mutations in the PTEN tumor suppressor gene have been identified in 30% to 80% of </a:t>
            </a:r>
            <a:r>
              <a:rPr lang="en-US" sz="1200" b="1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endometrioid</a:t>
            </a:r>
            <a:r>
              <a:rPr lang="en-US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carcinomas and in approximately 20% of endometrial </a:t>
            </a:r>
            <a:r>
              <a:rPr lang="en-US" sz="1200" b="1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hyperplasias</a:t>
            </a:r>
            <a:r>
              <a:rPr lang="en-US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both with and without </a:t>
            </a:r>
            <a:r>
              <a:rPr lang="en-US" sz="1200" b="1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atypia</a:t>
            </a:r>
            <a:r>
              <a:rPr lang="en-US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endParaRPr lang="en-US" b="1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1FC45-CA42-4960-98C4-013C44128EEB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Grading:</a:t>
            </a:r>
            <a:r>
              <a:rPr lang="en-US" sz="1200" b="1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r>
              <a:rPr lang="en-US" sz="12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G1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Well-differentiated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adenocarcinoma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less than 5% solid growth</a:t>
            </a:r>
          </a:p>
          <a:p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G2. Moderately differentiated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adenocarcinoma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with partly (less than 50%) solid growth</a:t>
            </a:r>
          </a:p>
          <a:p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G3. Poorly differentiated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adenocarcinoma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with predominantly solid growth (greater than 50%)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1FC45-CA42-4960-98C4-013C44128EEB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1FC45-CA42-4960-98C4-013C44128EEB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pPr>
              <a:defRPr/>
            </a:pPr>
            <a:fld id="{623AFEE2-5525-473F-9312-483DA634F19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AA525B-DF9F-4479-AD4B-EB725F076A8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7313C9-905E-4604-94B1-882786E4D9C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DA7AF685-1F7A-4AF4-AFC2-C79E4018E84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pPr>
              <a:defRPr/>
            </a:pPr>
            <a:fld id="{57D1C767-B290-48BF-BDB1-5DEC888F22C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A5A741-71F4-4AA3-83A4-78A0BFB54D6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DFFBB2-3435-4847-890D-036BE20679B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8B3437F0-0CE5-48A0-86C2-391B38D2EC7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483656-EEDA-4D68-A992-C5B1F1CB4F0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DDEE71BD-65F5-4FAF-BECE-345018DA9B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4CF7893F-F942-476C-A708-4B6B798005E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B38792B-B74C-499C-8A90-4B24DCBF25A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2" r:id="rId1"/>
    <p:sldLayoutId id="2147483973" r:id="rId2"/>
    <p:sldLayoutId id="2147483974" r:id="rId3"/>
    <p:sldLayoutId id="2147483975" r:id="rId4"/>
    <p:sldLayoutId id="2147483976" r:id="rId5"/>
    <p:sldLayoutId id="2147483977" r:id="rId6"/>
    <p:sldLayoutId id="2147483978" r:id="rId7"/>
    <p:sldLayoutId id="2147483979" r:id="rId8"/>
    <p:sldLayoutId id="2147483980" r:id="rId9"/>
    <p:sldLayoutId id="2147483981" r:id="rId10"/>
    <p:sldLayoutId id="2147483982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400" b="1" dirty="0" smtClean="0"/>
              <a:t>The Uterine Corpus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400" b="1" dirty="0" err="1" smtClean="0"/>
              <a:t>Emad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Raddaoui</a:t>
            </a:r>
            <a:endParaRPr lang="en-US" sz="2400" b="1" dirty="0" smtClean="0"/>
          </a:p>
          <a:p>
            <a:r>
              <a:rPr lang="en-US" sz="2400" b="1" dirty="0" err="1" smtClean="0"/>
              <a:t>Shaesta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Naseem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Zaidi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FEM0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7467600" cy="692696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 b="1" dirty="0" err="1" smtClean="0"/>
              <a:t>Leiomyoma</a:t>
            </a:r>
            <a:r>
              <a:rPr lang="en-US" sz="2400" b="1" dirty="0" smtClean="0"/>
              <a:t> (Fibroid) </a:t>
            </a:r>
            <a:br>
              <a:rPr lang="en-US" sz="2400" b="1" dirty="0" smtClean="0"/>
            </a:br>
            <a:endParaRPr lang="en-US" sz="2400" b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51520" y="888104"/>
            <a:ext cx="8892480" cy="5709248"/>
          </a:xfrm>
        </p:spPr>
        <p:txBody>
          <a:bodyPr rtlCol="0"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err="1" smtClean="0"/>
              <a:t>Leiomyoma</a:t>
            </a:r>
            <a:r>
              <a:rPr lang="en-US" sz="2400" b="1" dirty="0" smtClean="0"/>
              <a:t> is a benign tumor of smooth muscle origin.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It is the most common neoplasm of the female genital tract and probably the most common benign  neoplasm in women.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u="sng" dirty="0" smtClean="0">
                <a:solidFill>
                  <a:srgbClr val="FF0000"/>
                </a:solidFill>
              </a:rPr>
              <a:t>Clinical and gross appearances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Patients may present with irregular bleeding, pelvic pain, pelvic mass, infertility.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The tumor is estrogen responsive and often increases in size during pregnancy and decreases in size during menopause.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It can be single or multiple. Mostly it is multiple.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0"/>
            <a:ext cx="9144000" cy="6858000"/>
          </a:xfrm>
        </p:spPr>
        <p:txBody>
          <a:bodyPr rtlCol="0">
            <a:normAutofit lnSpcReduction="10000"/>
          </a:bodyPr>
          <a:lstStyle/>
          <a:p>
            <a:pPr marL="365760" indent="-256032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u="sng" dirty="0" err="1" smtClean="0">
                <a:solidFill>
                  <a:srgbClr val="7030A0"/>
                </a:solidFill>
              </a:rPr>
              <a:t>Leiomyoma</a:t>
            </a:r>
            <a:r>
              <a:rPr lang="en-US" sz="2400" b="1" u="sng" dirty="0" smtClean="0">
                <a:solidFill>
                  <a:srgbClr val="7030A0"/>
                </a:solidFill>
              </a:rPr>
              <a:t> may be located anywhere in </a:t>
            </a:r>
            <a:r>
              <a:rPr lang="en-US" sz="2400" b="1" u="sng" dirty="0" err="1" smtClean="0">
                <a:solidFill>
                  <a:srgbClr val="7030A0"/>
                </a:solidFill>
              </a:rPr>
              <a:t>myometrium</a:t>
            </a:r>
            <a:r>
              <a:rPr lang="en-US" sz="2400" b="1" dirty="0" smtClean="0"/>
              <a:t>.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4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u="sng" dirty="0" err="1" smtClean="0">
                <a:solidFill>
                  <a:srgbClr val="FF0000"/>
                </a:solidFill>
              </a:rPr>
              <a:t>Submucosal</a:t>
            </a:r>
            <a:r>
              <a:rPr lang="en-US" sz="2400" b="1" u="sng" dirty="0" smtClean="0">
                <a:solidFill>
                  <a:srgbClr val="FF0000"/>
                </a:solidFill>
              </a:rPr>
              <a:t> tumors </a:t>
            </a:r>
            <a:r>
              <a:rPr lang="en-US" sz="2400" b="1" dirty="0" smtClean="0"/>
              <a:t>are present immediately below the </a:t>
            </a:r>
            <a:r>
              <a:rPr lang="en-US" sz="2400" b="1" dirty="0" err="1" smtClean="0"/>
              <a:t>endometrium</a:t>
            </a:r>
            <a:r>
              <a:rPr lang="en-US" sz="2400" b="1" dirty="0" smtClean="0"/>
              <a:t>, may be </a:t>
            </a:r>
            <a:r>
              <a:rPr lang="en-US" sz="2400" b="1" dirty="0" err="1" smtClean="0"/>
              <a:t>pedunculated</a:t>
            </a:r>
            <a:r>
              <a:rPr lang="en-US" sz="2400" b="1" dirty="0" smtClean="0"/>
              <a:t> and occasionally protrude though the cervix.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u="sng" dirty="0" smtClean="0">
                <a:solidFill>
                  <a:srgbClr val="FF0000"/>
                </a:solidFill>
              </a:rPr>
              <a:t>Intramural tumors, </a:t>
            </a:r>
            <a:r>
              <a:rPr lang="en-US" sz="2400" b="1" dirty="0" smtClean="0"/>
              <a:t>the most common, lie within the </a:t>
            </a:r>
            <a:r>
              <a:rPr lang="en-US" sz="2400" b="1" dirty="0" err="1" smtClean="0"/>
              <a:t>myometrium</a:t>
            </a:r>
            <a:r>
              <a:rPr lang="en-US" sz="2400" b="1" dirty="0" smtClean="0"/>
              <a:t>.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u="sng" dirty="0" err="1" smtClean="0">
                <a:solidFill>
                  <a:srgbClr val="FF0000"/>
                </a:solidFill>
              </a:rPr>
              <a:t>Subserosal</a:t>
            </a:r>
            <a:r>
              <a:rPr lang="en-US" sz="2400" b="1" u="sng" dirty="0" smtClean="0">
                <a:solidFill>
                  <a:srgbClr val="FF0000"/>
                </a:solidFill>
              </a:rPr>
              <a:t> fibroids </a:t>
            </a:r>
            <a:r>
              <a:rPr lang="en-US" sz="2400" b="1" dirty="0" smtClean="0"/>
              <a:t>lie beneath the </a:t>
            </a:r>
            <a:r>
              <a:rPr lang="en-US" sz="2400" b="1" dirty="0" err="1" smtClean="0"/>
              <a:t>serosal</a:t>
            </a:r>
            <a:r>
              <a:rPr lang="en-US" sz="2400" b="1" dirty="0" smtClean="0"/>
              <a:t> covering of the uterus or are </a:t>
            </a:r>
            <a:r>
              <a:rPr lang="en-US" sz="2400" b="1" dirty="0" err="1" smtClean="0"/>
              <a:t>pedunculated</a:t>
            </a:r>
            <a:r>
              <a:rPr lang="en-US" sz="2400" b="1" dirty="0" smtClean="0"/>
              <a:t> and attached to the </a:t>
            </a:r>
            <a:r>
              <a:rPr lang="en-US" sz="2400" b="1" dirty="0" err="1" smtClean="0"/>
              <a:t>serosa</a:t>
            </a:r>
            <a:r>
              <a:rPr lang="en-US" sz="2400" b="1" dirty="0" smtClean="0"/>
              <a:t>.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err="1" smtClean="0"/>
              <a:t>Pedunculated</a:t>
            </a:r>
            <a:r>
              <a:rPr lang="en-US" sz="2400" b="1" dirty="0" smtClean="0"/>
              <a:t> ones may undergo torsion and infarction or loose their connection to the uterus and become attached to another pelvic organ forming a "parasitic </a:t>
            </a:r>
            <a:r>
              <a:rPr lang="en-US" sz="2400" b="1" dirty="0" err="1" smtClean="0"/>
              <a:t>leiomyoma</a:t>
            </a:r>
            <a:r>
              <a:rPr lang="en-US" sz="2400" b="1" dirty="0" smtClean="0"/>
              <a:t>".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67544" y="0"/>
            <a:ext cx="7467600" cy="594320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2400" b="1" dirty="0" err="1" smtClean="0"/>
              <a:t>Leiomyoma</a:t>
            </a:r>
            <a:r>
              <a:rPr lang="en-US" sz="2400" b="1" dirty="0" smtClean="0"/>
              <a:t>. </a:t>
            </a:r>
          </a:p>
        </p:txBody>
      </p:sp>
      <p:pic>
        <p:nvPicPr>
          <p:cNvPr id="16388" name="Picture 4" descr="C:\Users\EMAD\Desktop\New folder\Picture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7"/>
            <a:ext cx="4797176" cy="4536504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5148064" y="1628800"/>
            <a:ext cx="399593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u="sng" dirty="0" smtClean="0">
                <a:solidFill>
                  <a:srgbClr val="7030A0"/>
                </a:solidFill>
                <a:effectLst/>
              </a:rPr>
              <a:t>Grossly </a:t>
            </a:r>
            <a:r>
              <a:rPr lang="en-US" sz="2400" b="1" dirty="0" smtClean="0">
                <a:effectLst/>
              </a:rPr>
              <a:t>: </a:t>
            </a:r>
          </a:p>
          <a:p>
            <a:r>
              <a:rPr lang="en-US" sz="2400" b="1" dirty="0" smtClean="0">
                <a:effectLst/>
              </a:rPr>
              <a:t>The tumors appear as </a:t>
            </a:r>
          </a:p>
          <a:p>
            <a:endParaRPr lang="en-US" sz="2400" b="1" dirty="0" smtClean="0">
              <a:effectLst/>
            </a:endParaRPr>
          </a:p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effectLst/>
              </a:rPr>
              <a:t>well circumscribed</a:t>
            </a:r>
          </a:p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effectLst/>
              </a:rPr>
              <a:t>round to spherical</a:t>
            </a:r>
          </a:p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effectLst/>
              </a:rPr>
              <a:t> dense and firm-to-hard masses</a:t>
            </a:r>
          </a:p>
          <a:p>
            <a:endParaRPr lang="en-US" sz="2400" b="1" dirty="0" smtClean="0">
              <a:effectLst/>
            </a:endParaRPr>
          </a:p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effectLst/>
              </a:rPr>
              <a:t> The cut surface is  whorled, tan-white</a:t>
            </a:r>
          </a:p>
          <a:p>
            <a:endParaRPr lang="en-US" sz="2400" b="1" dirty="0" smtClean="0">
              <a:effectLst/>
            </a:endParaRPr>
          </a:p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effectLst/>
              </a:rPr>
              <a:t>Areas of hemorrhage can be seen</a:t>
            </a:r>
            <a:endParaRPr lang="en-US" sz="2400" dirty="0">
              <a:effectLst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library.med.utah.edu/WebPath/jpeg4/FEM0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51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2400" b="1" u="sng" dirty="0" err="1" smtClean="0"/>
              <a:t>Leiomyoma</a:t>
            </a:r>
            <a:r>
              <a:rPr lang="en-US" sz="2400" b="1" u="sng" dirty="0" smtClean="0"/>
              <a:t> 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 smtClean="0"/>
              <a:t>composed of interlacing fibers of bland smooth muscle with </a:t>
            </a:r>
            <a:r>
              <a:rPr lang="en-US" sz="2400" b="1" dirty="0" err="1" smtClean="0"/>
              <a:t>collagenous</a:t>
            </a:r>
            <a:r>
              <a:rPr lang="en-US" sz="2400" b="1" dirty="0" smtClean="0"/>
              <a:t>  </a:t>
            </a:r>
            <a:r>
              <a:rPr lang="en-US" sz="2400" b="1" dirty="0" err="1" smtClean="0"/>
              <a:t>stroma</a:t>
            </a:r>
            <a:r>
              <a:rPr lang="en-US" sz="2400" b="1" dirty="0" smtClean="0"/>
              <a:t> between bundles</a:t>
            </a:r>
          </a:p>
        </p:txBody>
      </p:sp>
      <p:pic>
        <p:nvPicPr>
          <p:cNvPr id="19459" name="Picture 2" descr="http://www.med-ed.virginia.edu/mmdbObjects/medium/p/path00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412776"/>
            <a:ext cx="8280920" cy="518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90872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 b="1" dirty="0" err="1" smtClean="0"/>
              <a:t>Leiomyoma</a:t>
            </a:r>
            <a:r>
              <a:rPr lang="en-US" sz="2400" b="1" dirty="0" smtClean="0"/>
              <a:t> (Fibroid) Degenerative changes </a:t>
            </a:r>
            <a:br>
              <a:rPr lang="en-US" sz="2400" b="1" dirty="0" smtClean="0"/>
            </a:br>
            <a:endParaRPr lang="en-US" sz="2400" b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79512" y="1004736"/>
            <a:ext cx="8964488" cy="5853264"/>
          </a:xfrm>
        </p:spPr>
        <p:txBody>
          <a:bodyPr rtlCol="0"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u="sng" dirty="0" smtClean="0">
                <a:solidFill>
                  <a:srgbClr val="7030A0"/>
                </a:solidFill>
              </a:rPr>
              <a:t>Atrophy</a:t>
            </a:r>
            <a:r>
              <a:rPr lang="en-US" sz="2400" b="1" dirty="0" smtClean="0"/>
              <a:t> — the tumor reduces in size at menopause or after pregnancy following drop in estrogen level.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u="sng" dirty="0" smtClean="0">
                <a:solidFill>
                  <a:srgbClr val="7030A0"/>
                </a:solidFill>
              </a:rPr>
              <a:t>Hyaline change </a:t>
            </a:r>
            <a:r>
              <a:rPr lang="en-US" sz="2400" b="1" dirty="0" smtClean="0"/>
              <a:t>(hyalinization) — Usually occurs as the tumor "ages".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u="sng" dirty="0" err="1" smtClean="0">
                <a:solidFill>
                  <a:srgbClr val="7030A0"/>
                </a:solidFill>
              </a:rPr>
              <a:t>Myxoid</a:t>
            </a:r>
            <a:r>
              <a:rPr lang="en-US" sz="2400" b="1" u="sng" dirty="0" smtClean="0">
                <a:solidFill>
                  <a:srgbClr val="7030A0"/>
                </a:solidFill>
              </a:rPr>
              <a:t> and cystic change</a:t>
            </a:r>
            <a:r>
              <a:rPr lang="en-US" sz="2400" b="1" dirty="0" smtClean="0"/>
              <a:t>.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u="sng" dirty="0" smtClean="0">
                <a:solidFill>
                  <a:srgbClr val="7030A0"/>
                </a:solidFill>
              </a:rPr>
              <a:t>Calcification</a:t>
            </a:r>
            <a:r>
              <a:rPr lang="en-US" sz="2400" b="1" dirty="0" smtClean="0"/>
              <a:t> — common in menopausal women.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u="sng" dirty="0" smtClean="0">
                <a:solidFill>
                  <a:srgbClr val="7030A0"/>
                </a:solidFill>
              </a:rPr>
              <a:t>Necrosis </a:t>
            </a:r>
            <a:r>
              <a:rPr lang="en-US" sz="2400" b="1" dirty="0" smtClean="0"/>
              <a:t>of the center due to circulatory inadequacy.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u="sng" dirty="0" smtClean="0">
                <a:solidFill>
                  <a:srgbClr val="7030A0"/>
                </a:solidFill>
              </a:rPr>
              <a:t>Red degeneration</a:t>
            </a:r>
            <a:r>
              <a:rPr lang="en-US" sz="2400" b="1" dirty="0" smtClean="0"/>
              <a:t>— </a:t>
            </a:r>
            <a:r>
              <a:rPr lang="en-US" sz="2400" b="1" dirty="0" smtClean="0">
                <a:solidFill>
                  <a:srgbClr val="FF0000"/>
                </a:solidFill>
              </a:rPr>
              <a:t>venous thrombosis and congestion </a:t>
            </a:r>
            <a:r>
              <a:rPr lang="en-US" sz="2400" b="1" dirty="0" smtClean="0"/>
              <a:t>with interstitial hemorrhage may occur, most commonly in pregnancy. This is usually accompanied by pain, which may produce a clinical picture of acute abdomen.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 smtClean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 err="1" smtClean="0"/>
              <a:t>Leiomyoma</a:t>
            </a:r>
            <a:r>
              <a:rPr lang="en-US" sz="2400" b="1" dirty="0" smtClean="0"/>
              <a:t> (Fibroid)  Clinical behavior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8435280" cy="5277200"/>
          </a:xfrm>
        </p:spPr>
        <p:txBody>
          <a:bodyPr rtlCol="0"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This is a benign tumor with no appreciable malignant potential (</a:t>
            </a:r>
            <a:r>
              <a:rPr lang="en-US" sz="2400" b="1" dirty="0" smtClean="0">
                <a:solidFill>
                  <a:srgbClr val="7030A0"/>
                </a:solidFill>
              </a:rPr>
              <a:t>incidence of malignant transformation is 0.1-0.5%).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It may cause anemia from heavy bleeding, or urinary or bowel obstruction (</a:t>
            </a:r>
            <a:r>
              <a:rPr lang="en-US" sz="2400" b="1" dirty="0" err="1" smtClean="0"/>
              <a:t>subserosal</a:t>
            </a:r>
            <a:r>
              <a:rPr lang="en-US" sz="2400" b="1" dirty="0" smtClean="0"/>
              <a:t> or parasitic tumors)</a:t>
            </a:r>
          </a:p>
          <a:p>
            <a:pPr marL="365760" indent="-256032" fontAlgn="auto">
              <a:spcAft>
                <a:spcPts val="0"/>
              </a:spcAft>
              <a:buNone/>
              <a:defRPr/>
            </a:pPr>
            <a:endParaRPr lang="en-US" sz="24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 </a:t>
            </a:r>
            <a:r>
              <a:rPr lang="en-US" sz="2400" b="1" dirty="0" smtClean="0">
                <a:solidFill>
                  <a:srgbClr val="7030A0"/>
                </a:solidFill>
              </a:rPr>
              <a:t>In pregnant women </a:t>
            </a:r>
            <a:r>
              <a:rPr lang="en-US" sz="2400" b="1" dirty="0" smtClean="0"/>
              <a:t>it may cause spontaneous abortion, precipitate labor, obstructed labor ,post partum hemorrhage (due to interference with uterine contraction), and red degeneration.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400" b="1" smtClean="0"/>
              <a:t>Endometrial Hyperplasia</a:t>
            </a:r>
          </a:p>
        </p:txBody>
      </p:sp>
      <p:sp>
        <p:nvSpPr>
          <p:cNvPr id="29699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r>
              <a:rPr lang="en-US" sz="2400" b="1" dirty="0" smtClean="0"/>
              <a:t>Endometrial Hyperplasia</a:t>
            </a:r>
          </a:p>
        </p:txBody>
      </p:sp>
      <p:sp>
        <p:nvSpPr>
          <p:cNvPr id="23555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457200" y="1124744"/>
            <a:ext cx="7355160" cy="5349208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en-US" sz="2400" b="1" dirty="0" smtClean="0"/>
          </a:p>
          <a:p>
            <a:pPr>
              <a:lnSpc>
                <a:spcPct val="90000"/>
              </a:lnSpc>
            </a:pPr>
            <a:r>
              <a:rPr lang="en-US" sz="2400" b="1" dirty="0" smtClean="0"/>
              <a:t>It refers to a process in which there is a </a:t>
            </a:r>
            <a:r>
              <a:rPr lang="en-US" sz="2400" b="1" u="sng" dirty="0" smtClean="0">
                <a:solidFill>
                  <a:srgbClr val="FF0000"/>
                </a:solidFill>
              </a:rPr>
              <a:t>proliferation</a:t>
            </a:r>
            <a:r>
              <a:rPr lang="en-US" sz="2400" b="1" dirty="0" smtClean="0"/>
              <a:t> of endometrial glands.</a:t>
            </a:r>
          </a:p>
          <a:p>
            <a:pPr>
              <a:lnSpc>
                <a:spcPct val="90000"/>
              </a:lnSpc>
            </a:pPr>
            <a:endParaRPr lang="en-US" sz="2400" b="1" dirty="0" smtClean="0"/>
          </a:p>
          <a:p>
            <a:pPr>
              <a:lnSpc>
                <a:spcPct val="90000"/>
              </a:lnSpc>
            </a:pPr>
            <a:r>
              <a:rPr lang="en-US" sz="2400" b="1" dirty="0" smtClean="0"/>
              <a:t> The glands are </a:t>
            </a:r>
            <a:r>
              <a:rPr lang="en-US" sz="2400" b="1" u="sng" dirty="0" smtClean="0">
                <a:solidFill>
                  <a:srgbClr val="FF0000"/>
                </a:solidFill>
              </a:rPr>
              <a:t>irregular size and shape </a:t>
            </a:r>
            <a:r>
              <a:rPr lang="en-US" sz="2400" b="1" dirty="0" smtClean="0"/>
              <a:t>with an increase in gland/</a:t>
            </a:r>
            <a:r>
              <a:rPr lang="en-US" sz="2400" b="1" dirty="0" err="1" smtClean="0"/>
              <a:t>stroma</a:t>
            </a:r>
            <a:r>
              <a:rPr lang="en-US" sz="2400" b="1" dirty="0" smtClean="0"/>
              <a:t> ratio </a:t>
            </a:r>
            <a:r>
              <a:rPr lang="en-US" sz="2400" b="1" dirty="0" smtClean="0">
                <a:solidFill>
                  <a:srgbClr val="7030A0"/>
                </a:solidFill>
              </a:rPr>
              <a:t>compared</a:t>
            </a:r>
            <a:r>
              <a:rPr lang="en-US" sz="2400" b="1" dirty="0" smtClean="0"/>
              <a:t> </a:t>
            </a:r>
            <a:r>
              <a:rPr lang="en-US" sz="2400" b="1" dirty="0" smtClean="0">
                <a:solidFill>
                  <a:srgbClr val="7030A0"/>
                </a:solidFill>
              </a:rPr>
              <a:t>to proliferative </a:t>
            </a:r>
            <a:r>
              <a:rPr lang="en-US" sz="2400" b="1" dirty="0" err="1" smtClean="0">
                <a:solidFill>
                  <a:srgbClr val="7030A0"/>
                </a:solidFill>
              </a:rPr>
              <a:t>endometrium</a:t>
            </a:r>
            <a:r>
              <a:rPr lang="en-US" sz="2400" b="1" dirty="0" smtClean="0">
                <a:solidFill>
                  <a:srgbClr val="7030A0"/>
                </a:solidFill>
              </a:rPr>
              <a:t>. </a:t>
            </a:r>
          </a:p>
          <a:p>
            <a:pPr>
              <a:lnSpc>
                <a:spcPct val="90000"/>
              </a:lnSpc>
              <a:buNone/>
            </a:pPr>
            <a:endParaRPr lang="en-US" sz="2400" b="1" dirty="0" smtClean="0"/>
          </a:p>
          <a:p>
            <a:pPr>
              <a:lnSpc>
                <a:spcPct val="90000"/>
              </a:lnSpc>
            </a:pPr>
            <a:r>
              <a:rPr lang="en-US" sz="2400" b="1" dirty="0" smtClean="0"/>
              <a:t>It is induced by persistent, prolonged estrogenic stimulation of the </a:t>
            </a:r>
            <a:r>
              <a:rPr lang="en-US" sz="2400" b="1" dirty="0" err="1" smtClean="0"/>
              <a:t>endometrium</a:t>
            </a:r>
            <a:r>
              <a:rPr lang="en-US" sz="2400" b="1" dirty="0" smtClean="0"/>
              <a:t>. </a:t>
            </a:r>
          </a:p>
          <a:p>
            <a:pPr>
              <a:lnSpc>
                <a:spcPct val="90000"/>
              </a:lnSpc>
            </a:pPr>
            <a:endParaRPr lang="en-US" sz="2400" b="1" dirty="0" smtClean="0"/>
          </a:p>
          <a:p>
            <a:pPr>
              <a:lnSpc>
                <a:spcPct val="90000"/>
              </a:lnSpc>
            </a:pPr>
            <a:endParaRPr lang="en-US" sz="2400" b="1" dirty="0" smtClean="0"/>
          </a:p>
          <a:p>
            <a:pPr>
              <a:lnSpc>
                <a:spcPct val="90000"/>
              </a:lnSpc>
              <a:buFont typeface="Arial" charset="0"/>
              <a:buNone/>
            </a:pPr>
            <a:endParaRPr lang="en-US" sz="2400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FEM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r>
              <a:rPr lang="en-US" sz="2400" b="1" dirty="0" smtClean="0"/>
              <a:t>Endometrial Hyperplasia</a:t>
            </a:r>
          </a:p>
        </p:txBody>
      </p:sp>
      <p:sp>
        <p:nvSpPr>
          <p:cNvPr id="24579" name="Rectangle 7"/>
          <p:cNvSpPr>
            <a:spLocks noGrp="1" noChangeArrowheads="1"/>
          </p:cNvSpPr>
          <p:nvPr>
            <p:ph sz="quarter" idx="1"/>
          </p:nvPr>
        </p:nvSpPr>
        <p:spPr>
          <a:xfrm>
            <a:off x="457200" y="980728"/>
            <a:ext cx="8075240" cy="5493224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en-US" sz="2400" b="1" dirty="0" smtClean="0"/>
          </a:p>
          <a:p>
            <a:pPr>
              <a:lnSpc>
                <a:spcPct val="90000"/>
              </a:lnSpc>
            </a:pPr>
            <a:r>
              <a:rPr lang="en-US" sz="2400" b="1" dirty="0" smtClean="0"/>
              <a:t>The endometrial hyperplasia </a:t>
            </a:r>
            <a:r>
              <a:rPr lang="en-US" sz="2400" b="1" dirty="0" smtClean="0">
                <a:solidFill>
                  <a:srgbClr val="C00000"/>
                </a:solidFill>
              </a:rPr>
              <a:t>may progress to </a:t>
            </a:r>
            <a:r>
              <a:rPr lang="en-US" sz="2400" b="1" u="sng" dirty="0" smtClean="0">
                <a:solidFill>
                  <a:srgbClr val="C00000"/>
                </a:solidFill>
              </a:rPr>
              <a:t>endometrial carcinoma</a:t>
            </a:r>
            <a:r>
              <a:rPr lang="en-US" sz="2400" b="1" dirty="0" smtClean="0">
                <a:solidFill>
                  <a:srgbClr val="C00000"/>
                </a:solidFill>
              </a:rPr>
              <a:t>.</a:t>
            </a:r>
          </a:p>
          <a:p>
            <a:pPr>
              <a:lnSpc>
                <a:spcPct val="90000"/>
              </a:lnSpc>
              <a:buNone/>
            </a:pPr>
            <a:endParaRPr lang="en-US" sz="2400" b="1" dirty="0" smtClean="0"/>
          </a:p>
          <a:p>
            <a:pPr>
              <a:lnSpc>
                <a:spcPct val="90000"/>
              </a:lnSpc>
            </a:pPr>
            <a:r>
              <a:rPr lang="en-US" sz="2400" b="1" dirty="0" smtClean="0"/>
              <a:t>The development of cancer is based on the level and duration of the estrogen excess.</a:t>
            </a:r>
          </a:p>
          <a:p>
            <a:pPr>
              <a:lnSpc>
                <a:spcPct val="90000"/>
              </a:lnSpc>
              <a:buNone/>
            </a:pPr>
            <a:endParaRPr lang="en-US" sz="2400" b="1" dirty="0" smtClean="0"/>
          </a:p>
          <a:p>
            <a:pPr>
              <a:lnSpc>
                <a:spcPct val="90000"/>
              </a:lnSpc>
            </a:pPr>
            <a:r>
              <a:rPr lang="en-US" sz="2400" b="1" dirty="0" smtClean="0"/>
              <a:t>The risk depends on the </a:t>
            </a:r>
            <a:r>
              <a:rPr lang="en-US" sz="2400" b="1" dirty="0" smtClean="0">
                <a:solidFill>
                  <a:srgbClr val="C00000"/>
                </a:solidFill>
              </a:rPr>
              <a:t>severity</a:t>
            </a:r>
            <a:r>
              <a:rPr lang="en-US" sz="2400" b="1" dirty="0" smtClean="0"/>
              <a:t> of the </a:t>
            </a:r>
            <a:r>
              <a:rPr lang="en-US" sz="2400" b="1" dirty="0" err="1" smtClean="0"/>
              <a:t>hyperplastic</a:t>
            </a:r>
            <a:r>
              <a:rPr lang="en-US" sz="2400" b="1" dirty="0" smtClean="0"/>
              <a:t> changes and associated cellular </a:t>
            </a:r>
            <a:r>
              <a:rPr lang="en-US" sz="2400" b="1" dirty="0" err="1" smtClean="0">
                <a:solidFill>
                  <a:srgbClr val="C00000"/>
                </a:solidFill>
              </a:rPr>
              <a:t>atypia</a:t>
            </a:r>
            <a:r>
              <a:rPr lang="en-US" sz="2400" b="1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640"/>
            <a:ext cx="7467600" cy="648072"/>
          </a:xfrm>
        </p:spPr>
        <p:txBody>
          <a:bodyPr/>
          <a:lstStyle/>
          <a:p>
            <a:r>
              <a:rPr lang="en-US" sz="2400" b="1" dirty="0" smtClean="0"/>
              <a:t>Endometrial Hyperplasia, causes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052736"/>
            <a:ext cx="8363272" cy="5421216"/>
          </a:xfrm>
        </p:spPr>
        <p:txBody>
          <a:bodyPr rtlCol="0">
            <a:normAutofit lnSpcReduction="10000"/>
          </a:bodyPr>
          <a:lstStyle/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en-US" sz="2400" b="1" dirty="0" smtClean="0"/>
              <a:t>A common cause is a succession of </a:t>
            </a:r>
            <a:r>
              <a:rPr lang="en-US" sz="2400" b="1" dirty="0" err="1" smtClean="0"/>
              <a:t>anovulatory</a:t>
            </a:r>
            <a:r>
              <a:rPr lang="en-US" sz="2400" b="1" dirty="0" smtClean="0"/>
              <a:t> cycles (failure of ovulation ). 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None/>
              <a:defRPr/>
            </a:pPr>
            <a:endParaRPr lang="en-US" sz="2400" b="1" dirty="0" smtClean="0"/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en-US" sz="2400" b="1" dirty="0" smtClean="0"/>
              <a:t>It may also be caused by excessive </a:t>
            </a:r>
            <a:r>
              <a:rPr lang="en-US" sz="2400" b="1" dirty="0" smtClean="0">
                <a:solidFill>
                  <a:srgbClr val="7030A0"/>
                </a:solidFill>
              </a:rPr>
              <a:t>endogenously</a:t>
            </a:r>
            <a:r>
              <a:rPr lang="en-US" sz="2400" b="1" dirty="0" smtClean="0"/>
              <a:t> produced estrogen in 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2400" b="1" dirty="0" smtClean="0"/>
              <a:t>      -</a:t>
            </a:r>
            <a:r>
              <a:rPr lang="en-US" sz="2400" b="1" dirty="0" smtClean="0">
                <a:solidFill>
                  <a:srgbClr val="7030A0"/>
                </a:solidFill>
              </a:rPr>
              <a:t>polycystic ovary sy</a:t>
            </a:r>
            <a:r>
              <a:rPr lang="en-US" sz="2400" b="1" dirty="0" smtClean="0"/>
              <a:t>ndrome including Stein-</a:t>
            </a:r>
            <a:r>
              <a:rPr lang="en-US" sz="2400" b="1" dirty="0" err="1" smtClean="0"/>
              <a:t>Leventhal</a:t>
            </a:r>
            <a:r>
              <a:rPr lang="en-US" sz="2400" b="1" dirty="0" smtClean="0"/>
              <a:t> syndrome,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2400" b="1" dirty="0" smtClean="0"/>
              <a:t>      -</a:t>
            </a:r>
            <a:r>
              <a:rPr lang="en-US" sz="2400" b="1" dirty="0" err="1" smtClean="0">
                <a:solidFill>
                  <a:srgbClr val="7030A0"/>
                </a:solidFill>
              </a:rPr>
              <a:t>granulosa</a:t>
            </a:r>
            <a:r>
              <a:rPr lang="en-US" sz="2400" b="1" dirty="0" smtClean="0">
                <a:solidFill>
                  <a:srgbClr val="7030A0"/>
                </a:solidFill>
              </a:rPr>
              <a:t> cell tumors </a:t>
            </a:r>
            <a:r>
              <a:rPr lang="en-US" sz="2400" b="1" dirty="0" smtClean="0"/>
              <a:t>of the ovary 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2400" b="1" dirty="0" smtClean="0"/>
              <a:t>      -excessive ovarian cortical function (</a:t>
            </a:r>
            <a:r>
              <a:rPr lang="en-US" sz="2400" b="1" dirty="0" smtClean="0">
                <a:solidFill>
                  <a:srgbClr val="7030A0"/>
                </a:solidFill>
              </a:rPr>
              <a:t>cortical </a:t>
            </a:r>
            <a:r>
              <a:rPr lang="en-US" sz="2400" b="1" dirty="0" err="1" smtClean="0">
                <a:solidFill>
                  <a:srgbClr val="7030A0"/>
                </a:solidFill>
              </a:rPr>
              <a:t>stromal</a:t>
            </a:r>
            <a:r>
              <a:rPr lang="en-US" sz="2400" b="1" dirty="0" smtClean="0">
                <a:solidFill>
                  <a:srgbClr val="7030A0"/>
                </a:solidFill>
              </a:rPr>
              <a:t> hyperplasia)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 typeface="Arial" charset="0"/>
              <a:buNone/>
              <a:defRPr/>
            </a:pPr>
            <a:endParaRPr lang="en-US" sz="2400" b="1" dirty="0" smtClean="0">
              <a:solidFill>
                <a:srgbClr val="7030A0"/>
              </a:solidFill>
            </a:endParaRP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en-US" sz="2400" b="1" dirty="0" smtClean="0"/>
              <a:t>Prolonged exogenous administration of estrogenic steroids without counter balancing </a:t>
            </a:r>
            <a:r>
              <a:rPr lang="en-US" sz="2400" b="1" dirty="0" err="1" smtClean="0"/>
              <a:t>progestins</a:t>
            </a:r>
            <a:endParaRPr lang="en-US" sz="2400" b="1" dirty="0" smtClean="0"/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2400" b="1" dirty="0" smtClean="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r>
              <a:rPr lang="en-US" sz="2400" b="1" dirty="0" smtClean="0"/>
              <a:t>Endometrial Hyperplasia ,Clinical </a:t>
            </a:r>
          </a:p>
        </p:txBody>
      </p:sp>
      <p:sp>
        <p:nvSpPr>
          <p:cNvPr id="33794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980728"/>
            <a:ext cx="8219256" cy="5493224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 b="1" dirty="0" smtClean="0"/>
              <a:t>Milder forms of hyperplasia tends to occur in younger patients </a:t>
            </a:r>
          </a:p>
          <a:p>
            <a:pPr fontAlgn="auto">
              <a:spcAft>
                <a:spcPts val="0"/>
              </a:spcAft>
              <a:buNone/>
              <a:defRPr/>
            </a:pPr>
            <a:endParaRPr lang="en-US" sz="2400" b="1" dirty="0" smtClean="0"/>
          </a:p>
          <a:p>
            <a:pPr fontAlgn="auto">
              <a:spcAft>
                <a:spcPts val="0"/>
              </a:spcAft>
              <a:defRPr/>
            </a:pPr>
            <a:r>
              <a:rPr lang="en-US" sz="2400" b="1" dirty="0" smtClean="0"/>
              <a:t>The great majority of mild hyperplasia regress , either spontaneously or after treatment .</a:t>
            </a:r>
          </a:p>
          <a:p>
            <a:pPr fontAlgn="auto">
              <a:spcAft>
                <a:spcPts val="0"/>
              </a:spcAft>
              <a:buNone/>
              <a:defRPr/>
            </a:pPr>
            <a:endParaRPr lang="en-US" sz="2400" b="1" dirty="0" smtClean="0"/>
          </a:p>
          <a:p>
            <a:pPr fontAlgn="auto">
              <a:spcAft>
                <a:spcPts val="0"/>
              </a:spcAft>
              <a:defRPr/>
            </a:pPr>
            <a:r>
              <a:rPr lang="en-US" sz="2400" b="1" dirty="0" smtClean="0"/>
              <a:t>The more severe forms ,occur predominantly in </a:t>
            </a:r>
            <a:r>
              <a:rPr lang="en-US" sz="2400" b="1" dirty="0" err="1" smtClean="0"/>
              <a:t>peri</a:t>
            </a:r>
            <a:r>
              <a:rPr lang="en-US" sz="2400" b="1" dirty="0" smtClean="0"/>
              <a:t>- and postmenopausal women .This form has a </a:t>
            </a:r>
            <a:r>
              <a:rPr lang="en-US" sz="2400" b="1" dirty="0" smtClean="0">
                <a:solidFill>
                  <a:srgbClr val="FF0000"/>
                </a:solidFill>
              </a:rPr>
              <a:t>significant premalignant potential</a:t>
            </a:r>
            <a:r>
              <a:rPr lang="en-US" sz="2400" b="1" dirty="0" smtClean="0"/>
              <a:t>.</a:t>
            </a:r>
          </a:p>
          <a:p>
            <a:pPr fontAlgn="auto">
              <a:spcAft>
                <a:spcPts val="0"/>
              </a:spcAft>
              <a:buNone/>
              <a:defRPr/>
            </a:pPr>
            <a:endParaRPr lang="en-US" sz="2400" b="1" dirty="0" smtClean="0"/>
          </a:p>
          <a:p>
            <a:pPr fontAlgn="auto">
              <a:spcAft>
                <a:spcPts val="0"/>
              </a:spcAft>
              <a:defRPr/>
            </a:pPr>
            <a:r>
              <a:rPr lang="en-US" sz="2400" b="1" dirty="0" smtClean="0"/>
              <a:t>Patients usually present with abnormal uterine bleeding . </a:t>
            </a:r>
          </a:p>
          <a:p>
            <a:pPr fontAlgn="auto">
              <a:spcAft>
                <a:spcPts val="0"/>
              </a:spcAft>
              <a:defRPr/>
            </a:pPr>
            <a:endParaRPr lang="en-US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764704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 b="1" dirty="0" smtClean="0"/>
              <a:t>Endometrial Hyperplasia: microscopy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980728"/>
            <a:ext cx="8435280" cy="5493224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 Characterized by </a:t>
            </a:r>
            <a:r>
              <a:rPr lang="en-US" sz="2400" b="1" dirty="0" smtClean="0">
                <a:solidFill>
                  <a:srgbClr val="FF0000"/>
                </a:solidFill>
              </a:rPr>
              <a:t>proliferation</a:t>
            </a:r>
            <a:r>
              <a:rPr lang="en-US" sz="2400" b="1" dirty="0" smtClean="0"/>
              <a:t> of both </a:t>
            </a:r>
            <a:r>
              <a:rPr lang="en-US" sz="2400" b="1" dirty="0" smtClean="0">
                <a:solidFill>
                  <a:srgbClr val="00B050"/>
                </a:solidFill>
              </a:rPr>
              <a:t>glands and </a:t>
            </a:r>
            <a:r>
              <a:rPr lang="en-US" sz="2400" b="1" dirty="0" err="1" smtClean="0">
                <a:solidFill>
                  <a:srgbClr val="00B050"/>
                </a:solidFill>
              </a:rPr>
              <a:t>stroma</a:t>
            </a:r>
            <a:r>
              <a:rPr lang="en-US" sz="2400" b="1" dirty="0" smtClean="0">
                <a:solidFill>
                  <a:srgbClr val="00B050"/>
                </a:solidFill>
              </a:rPr>
              <a:t>. </a:t>
            </a:r>
          </a:p>
          <a:p>
            <a:pPr>
              <a:buFont typeface="Wingdings" pitchFamily="2" charset="2"/>
              <a:buChar char="Ø"/>
            </a:pPr>
            <a:endParaRPr lang="en-US" sz="2400" b="1" dirty="0" smtClean="0"/>
          </a:p>
          <a:p>
            <a:pPr>
              <a:buFont typeface="Wingdings" pitchFamily="2" charset="2"/>
              <a:buChar char="Ø"/>
            </a:pPr>
            <a:r>
              <a:rPr lang="en-US" b="1" dirty="0" smtClean="0"/>
              <a:t>   </a:t>
            </a:r>
            <a:r>
              <a:rPr lang="en-US" sz="2400" b="1" dirty="0" smtClean="0"/>
              <a:t>In spite of proliferation of both components, 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glandular overcrowding </a:t>
            </a:r>
            <a:r>
              <a:rPr lang="en-US" sz="2400" b="1" dirty="0" smtClean="0"/>
              <a:t>occurs. </a:t>
            </a:r>
          </a:p>
          <a:p>
            <a:pPr>
              <a:buFont typeface="Wingdings" pitchFamily="2" charset="2"/>
              <a:buChar char="Ø"/>
            </a:pPr>
            <a:endParaRPr lang="en-US" sz="2400" b="1" dirty="0" smtClean="0"/>
          </a:p>
          <a:p>
            <a:pPr>
              <a:buFont typeface="Wingdings" pitchFamily="2" charset="2"/>
              <a:buChar char="Ø"/>
            </a:pPr>
            <a:r>
              <a:rPr lang="en-US" b="1" dirty="0" smtClean="0"/>
              <a:t>   </a:t>
            </a:r>
            <a:r>
              <a:rPr lang="en-US" sz="2400" b="1" dirty="0" smtClean="0"/>
              <a:t>Endometrial hyperplasia is </a:t>
            </a:r>
            <a:r>
              <a:rPr lang="en-US" sz="2400" b="1" dirty="0" err="1" smtClean="0">
                <a:solidFill>
                  <a:srgbClr val="7030A0"/>
                </a:solidFill>
              </a:rPr>
              <a:t>histologically</a:t>
            </a:r>
            <a:r>
              <a:rPr lang="en-US" sz="2400" b="1" dirty="0" smtClean="0">
                <a:solidFill>
                  <a:srgbClr val="7030A0"/>
                </a:solidFill>
              </a:rPr>
              <a:t> classified</a:t>
            </a:r>
            <a:r>
              <a:rPr lang="en-US" sz="2400" b="1" dirty="0" smtClean="0"/>
              <a:t> according to:</a:t>
            </a:r>
          </a:p>
          <a:p>
            <a:pPr algn="ctr">
              <a:buFont typeface="Arial" charset="0"/>
              <a:buNone/>
            </a:pPr>
            <a:r>
              <a:rPr lang="en-US" sz="2400" b="1" dirty="0" smtClean="0"/>
              <a:t>1) </a:t>
            </a:r>
            <a:r>
              <a:rPr lang="en-US" sz="2400" b="1" u="sng" dirty="0" smtClean="0">
                <a:solidFill>
                  <a:srgbClr val="7030A0"/>
                </a:solidFill>
              </a:rPr>
              <a:t>Architecture</a:t>
            </a:r>
            <a:r>
              <a:rPr lang="en-US" sz="2400" b="1" dirty="0" smtClean="0"/>
              <a:t> as: simple or complex depending on the degree of glandular complexity and crowding, </a:t>
            </a:r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</a:rPr>
              <a:t>and</a:t>
            </a:r>
          </a:p>
          <a:p>
            <a:pPr>
              <a:buFont typeface="Arial" charset="0"/>
              <a:buNone/>
            </a:pPr>
            <a:r>
              <a:rPr lang="en-US" sz="2400" b="1" dirty="0" smtClean="0"/>
              <a:t>2) </a:t>
            </a:r>
            <a:r>
              <a:rPr lang="en-US" sz="2400" b="1" u="sng" dirty="0" err="1" smtClean="0">
                <a:solidFill>
                  <a:srgbClr val="7030A0"/>
                </a:solidFill>
              </a:rPr>
              <a:t>Cytologic</a:t>
            </a:r>
            <a:r>
              <a:rPr lang="en-US" sz="2400" b="1" u="sng" dirty="0" smtClean="0">
                <a:solidFill>
                  <a:srgbClr val="7030A0"/>
                </a:solidFill>
              </a:rPr>
              <a:t> features </a:t>
            </a:r>
            <a:r>
              <a:rPr lang="en-US" sz="2400" b="1" dirty="0" smtClean="0"/>
              <a:t>as: with or without </a:t>
            </a:r>
            <a:r>
              <a:rPr lang="en-US" sz="2400" b="1" dirty="0" err="1" smtClean="0"/>
              <a:t>atypia</a:t>
            </a:r>
            <a:r>
              <a:rPr lang="en-US" sz="2400" b="1" dirty="0" smtClean="0"/>
              <a:t>.</a:t>
            </a:r>
          </a:p>
          <a:p>
            <a:endParaRPr lang="en-US" sz="2400" b="1" dirty="0" smtClean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 b="1" dirty="0" smtClean="0"/>
              <a:t>Endometrial Hyperplasia: classification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b="1" dirty="0" smtClean="0"/>
              <a:t>                                                    With </a:t>
            </a:r>
            <a:r>
              <a:rPr lang="en-US" b="1" dirty="0" err="1" smtClean="0"/>
              <a:t>atypia</a:t>
            </a:r>
            <a:endParaRPr lang="en-US" sz="2400" b="1" dirty="0" smtClean="0"/>
          </a:p>
          <a:p>
            <a:r>
              <a:rPr lang="en-US" b="1" dirty="0" smtClean="0"/>
              <a:t>S</a:t>
            </a:r>
            <a:r>
              <a:rPr lang="en-US" sz="2400" b="1" dirty="0" smtClean="0"/>
              <a:t>imple hyperplasia</a:t>
            </a:r>
          </a:p>
          <a:p>
            <a:endParaRPr lang="en-US" b="1" dirty="0" smtClean="0"/>
          </a:p>
          <a:p>
            <a:pPr>
              <a:buNone/>
            </a:pPr>
            <a:r>
              <a:rPr lang="en-US" b="1" dirty="0" smtClean="0"/>
              <a:t>                                                    Without </a:t>
            </a:r>
            <a:r>
              <a:rPr lang="en-US" b="1" dirty="0" err="1" smtClean="0"/>
              <a:t>atypia</a:t>
            </a:r>
            <a:endParaRPr lang="en-US" b="1" dirty="0" smtClean="0"/>
          </a:p>
          <a:p>
            <a:pPr>
              <a:buNone/>
            </a:pPr>
            <a:endParaRPr lang="en-US" sz="2400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r>
              <a:rPr lang="en-US" b="1" dirty="0" smtClean="0"/>
              <a:t>                                                     With </a:t>
            </a:r>
            <a:r>
              <a:rPr lang="en-US" b="1" dirty="0" err="1" smtClean="0"/>
              <a:t>atypia</a:t>
            </a:r>
            <a:endParaRPr lang="en-US" sz="2400" b="1" dirty="0" smtClean="0"/>
          </a:p>
          <a:p>
            <a:r>
              <a:rPr lang="en-US" b="1" dirty="0" smtClean="0"/>
              <a:t>C</a:t>
            </a:r>
            <a:r>
              <a:rPr lang="en-US" sz="2400" b="1" dirty="0" smtClean="0"/>
              <a:t>omplex hyperplasia</a:t>
            </a:r>
          </a:p>
          <a:p>
            <a:endParaRPr lang="en-US" sz="2400" b="1" dirty="0" smtClean="0"/>
          </a:p>
          <a:p>
            <a:pPr>
              <a:buFont typeface="Arial" charset="0"/>
              <a:buNone/>
            </a:pPr>
            <a:endParaRPr lang="en-US" sz="2400" b="1" dirty="0" smtClean="0"/>
          </a:p>
          <a:p>
            <a:pPr>
              <a:lnSpc>
                <a:spcPct val="90000"/>
              </a:lnSpc>
              <a:buNone/>
            </a:pPr>
            <a:r>
              <a:rPr lang="en-US" sz="2400" b="1" dirty="0" smtClean="0"/>
              <a:t>                                                      Without </a:t>
            </a:r>
            <a:r>
              <a:rPr lang="en-US" sz="2400" b="1" dirty="0" err="1" smtClean="0"/>
              <a:t>atypia</a:t>
            </a:r>
            <a:r>
              <a:rPr lang="en-US" sz="2400" b="1" dirty="0" smtClean="0"/>
              <a:t>.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en-US" sz="2400" b="1" dirty="0" smtClean="0"/>
              <a:t> </a:t>
            </a:r>
          </a:p>
          <a:p>
            <a:endParaRPr lang="en-US" sz="2400" b="1" dirty="0" smtClean="0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3923928" y="1844824"/>
            <a:ext cx="108012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3923928" y="2348880"/>
            <a:ext cx="1080120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4067944" y="4293096"/>
            <a:ext cx="1080120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4067944" y="4797152"/>
            <a:ext cx="1152128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54868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 b="1" dirty="0" smtClean="0"/>
              <a:t>Endometrial Hyperplasia: microscopy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764704"/>
            <a:ext cx="8435280" cy="5709248"/>
          </a:xfrm>
        </p:spPr>
        <p:txBody>
          <a:bodyPr rtlCol="0"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>
                <a:solidFill>
                  <a:srgbClr val="C00000"/>
                </a:solidFill>
              </a:rPr>
              <a:t>Simple hyperplasia </a:t>
            </a:r>
            <a:r>
              <a:rPr lang="en-US" sz="2400" b="1" dirty="0" smtClean="0"/>
              <a:t>(cystic hyperplasia) — glands are </a:t>
            </a:r>
            <a:r>
              <a:rPr lang="en-US" sz="2400" b="1" dirty="0" err="1" smtClean="0">
                <a:solidFill>
                  <a:srgbClr val="0070C0"/>
                </a:solidFill>
              </a:rPr>
              <a:t>cystically</a:t>
            </a:r>
            <a:r>
              <a:rPr lang="en-US" sz="2400" b="1" dirty="0" smtClean="0">
                <a:solidFill>
                  <a:srgbClr val="0070C0"/>
                </a:solidFill>
              </a:rPr>
              <a:t> dilated </a:t>
            </a:r>
            <a:r>
              <a:rPr lang="en-US" sz="2400" b="1" dirty="0" smtClean="0"/>
              <a:t>and dispersed within abundant cellular </a:t>
            </a:r>
            <a:r>
              <a:rPr lang="en-US" sz="2400" b="1" dirty="0" err="1" smtClean="0"/>
              <a:t>stroma</a:t>
            </a:r>
            <a:r>
              <a:rPr lang="en-US" sz="2400" b="1" dirty="0" smtClean="0"/>
              <a:t> and give a "Swiss Cheese" appearance.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>
                <a:solidFill>
                  <a:srgbClr val="C00000"/>
                </a:solidFill>
              </a:rPr>
              <a:t>Complex hyperplasia </a:t>
            </a:r>
            <a:r>
              <a:rPr lang="en-US" sz="2400" b="1" dirty="0" smtClean="0"/>
              <a:t>—characterized by complex crowded glands with </a:t>
            </a:r>
            <a:r>
              <a:rPr lang="en-US" sz="2400" b="1" dirty="0" smtClean="0">
                <a:solidFill>
                  <a:srgbClr val="7030A0"/>
                </a:solidFill>
              </a:rPr>
              <a:t>papillary </a:t>
            </a:r>
            <a:r>
              <a:rPr lang="en-US" sz="2400" b="1" dirty="0" err="1" smtClean="0">
                <a:solidFill>
                  <a:srgbClr val="7030A0"/>
                </a:solidFill>
              </a:rPr>
              <a:t>infoldings</a:t>
            </a:r>
            <a:r>
              <a:rPr lang="en-US" sz="2400" b="1" dirty="0" smtClean="0">
                <a:solidFill>
                  <a:srgbClr val="7030A0"/>
                </a:solidFill>
              </a:rPr>
              <a:t> </a:t>
            </a:r>
            <a:r>
              <a:rPr lang="en-US" sz="2400" b="1" smtClean="0">
                <a:solidFill>
                  <a:srgbClr val="7030A0"/>
                </a:solidFill>
              </a:rPr>
              <a:t>, budding and </a:t>
            </a:r>
            <a:r>
              <a:rPr lang="en-US" sz="2400" b="1" dirty="0" smtClean="0">
                <a:solidFill>
                  <a:srgbClr val="7030A0"/>
                </a:solidFill>
              </a:rPr>
              <a:t>irregular shapes</a:t>
            </a:r>
            <a:r>
              <a:rPr lang="en-US" sz="2400" b="1" dirty="0" smtClean="0"/>
              <a:t>.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US" sz="2400" b="1" dirty="0" smtClean="0"/>
              <a:t> The crowded glands are back-to-back with very little intervening </a:t>
            </a:r>
            <a:r>
              <a:rPr lang="en-US" sz="2400" b="1" dirty="0" err="1" smtClean="0"/>
              <a:t>stroma</a:t>
            </a:r>
            <a:r>
              <a:rPr lang="en-US" sz="2400" b="1" dirty="0" smtClean="0"/>
              <a:t>.</a:t>
            </a:r>
          </a:p>
          <a:p>
            <a:pPr marL="365760" indent="-256032" fontAlgn="auto">
              <a:spcAft>
                <a:spcPts val="0"/>
              </a:spcAft>
              <a:buNone/>
              <a:defRPr/>
            </a:pPr>
            <a:endParaRPr lang="en-US" sz="2400" b="1" dirty="0" smtClean="0"/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US" sz="2400" b="1" dirty="0" smtClean="0"/>
              <a:t>Both simple and complex hyperplasia can be with or without </a:t>
            </a:r>
            <a:r>
              <a:rPr lang="en-US" sz="2400" b="1" dirty="0" err="1" smtClean="0"/>
              <a:t>atypia</a:t>
            </a:r>
            <a:r>
              <a:rPr lang="en-US" sz="2400" b="1" dirty="0" smtClean="0"/>
              <a:t>.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 smtClean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7467600" cy="692696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 smtClean="0"/>
              <a:t> Endometrial Hyperplasia: Clinical behavior    and premalignant potential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980728"/>
            <a:ext cx="9144000" cy="5493224"/>
          </a:xfrm>
        </p:spPr>
        <p:txBody>
          <a:bodyPr rtlCol="0">
            <a:normAutofit fontScale="92500" lnSpcReduction="10000"/>
          </a:bodyPr>
          <a:lstStyle/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Some endometrial hyperplasia revert to normal spontaneously or with medical treatment, others persist as hyperplasia, and </a:t>
            </a:r>
            <a:r>
              <a:rPr lang="en-US" sz="2400" b="1" dirty="0" smtClean="0">
                <a:solidFill>
                  <a:srgbClr val="7030A0"/>
                </a:solidFill>
              </a:rPr>
              <a:t>a few </a:t>
            </a:r>
            <a:r>
              <a:rPr lang="en-US" sz="2400" b="1" dirty="0" smtClean="0"/>
              <a:t>progresses to endometrial </a:t>
            </a:r>
            <a:r>
              <a:rPr lang="en-US" sz="2400" b="1" dirty="0" err="1" smtClean="0"/>
              <a:t>adenocarcinoma</a:t>
            </a:r>
            <a:r>
              <a:rPr lang="en-US" sz="2400" b="1" dirty="0" smtClean="0"/>
              <a:t>.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Generally, patients who have hyperplasia </a:t>
            </a:r>
            <a:r>
              <a:rPr lang="en-US" sz="2400" b="1" u="sng" dirty="0" smtClean="0">
                <a:solidFill>
                  <a:srgbClr val="7030A0"/>
                </a:solidFill>
              </a:rPr>
              <a:t>with </a:t>
            </a:r>
            <a:r>
              <a:rPr lang="en-US" sz="2400" b="1" u="sng" dirty="0" err="1" smtClean="0">
                <a:solidFill>
                  <a:srgbClr val="7030A0"/>
                </a:solidFill>
              </a:rPr>
              <a:t>atypia</a:t>
            </a:r>
            <a:r>
              <a:rPr lang="en-US" sz="2400" b="1" u="sng" dirty="0" smtClean="0">
                <a:solidFill>
                  <a:srgbClr val="7030A0"/>
                </a:solidFill>
              </a:rPr>
              <a:t> </a:t>
            </a:r>
            <a:r>
              <a:rPr lang="en-US" sz="2400" b="1" dirty="0" smtClean="0"/>
              <a:t>are more likely to develop carcinoma than those without </a:t>
            </a:r>
            <a:r>
              <a:rPr lang="en-US" sz="2400" b="1" dirty="0" err="1" smtClean="0"/>
              <a:t>atypia</a:t>
            </a:r>
            <a:r>
              <a:rPr lang="en-US" sz="2400" b="1" dirty="0" smtClean="0"/>
              <a:t>.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The </a:t>
            </a:r>
            <a:r>
              <a:rPr lang="en-US" sz="2400" b="1" dirty="0" smtClean="0">
                <a:solidFill>
                  <a:srgbClr val="00B050"/>
                </a:solidFill>
              </a:rPr>
              <a:t>risks for developing </a:t>
            </a:r>
            <a:r>
              <a:rPr lang="en-US" sz="2400" b="1" dirty="0" err="1" smtClean="0">
                <a:solidFill>
                  <a:srgbClr val="00B050"/>
                </a:solidFill>
              </a:rPr>
              <a:t>adenocarcinoma</a:t>
            </a:r>
            <a:r>
              <a:rPr lang="en-US" sz="2400" b="1" dirty="0" smtClean="0">
                <a:solidFill>
                  <a:srgbClr val="00B050"/>
                </a:solidFill>
              </a:rPr>
              <a:t> </a:t>
            </a:r>
            <a:r>
              <a:rPr lang="en-US" sz="2400" b="1" dirty="0" smtClean="0"/>
              <a:t>in each are as follows: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2200" b="1" dirty="0" smtClean="0"/>
              <a:t>Complex atypical — 30% 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2200" b="1" dirty="0" smtClean="0"/>
              <a:t>Simple atypical — 10% 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2200" b="1" dirty="0" smtClean="0"/>
              <a:t>Complex — 3% 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2200" b="1" dirty="0" smtClean="0"/>
              <a:t>Simple — 1%</a:t>
            </a:r>
          </a:p>
          <a:p>
            <a:pPr marL="365760" indent="-256032" fontAlgn="auto">
              <a:spcAft>
                <a:spcPts val="0"/>
              </a:spcAft>
              <a:buNone/>
              <a:defRPr/>
            </a:pPr>
            <a:endParaRPr lang="en-US" sz="22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>
                <a:solidFill>
                  <a:schemeClr val="accent3"/>
                </a:solidFill>
              </a:rPr>
              <a:t>Atypical hyperplasia in postmenopausal women appears </a:t>
            </a:r>
            <a:r>
              <a:rPr lang="en-US" sz="2400" b="1" dirty="0" smtClean="0"/>
              <a:t>to have a higher rate of progression to </a:t>
            </a:r>
            <a:r>
              <a:rPr lang="en-US" sz="2400" b="1" dirty="0" err="1" smtClean="0"/>
              <a:t>adenocarcinoma</a:t>
            </a:r>
            <a:r>
              <a:rPr lang="en-US" sz="2400" b="1" dirty="0" smtClean="0"/>
              <a:t>.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 smtClean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 b="1" dirty="0" smtClean="0"/>
              <a:t>Endometrial Hyperplasia,</a:t>
            </a:r>
            <a:br>
              <a:rPr lang="en-US" sz="2400" b="1" dirty="0" smtClean="0"/>
            </a:br>
            <a:r>
              <a:rPr lang="en-US" sz="2400" b="1" dirty="0" smtClean="0"/>
              <a:t>Risk Factors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400" b="1" smtClean="0"/>
              <a:t>Obesity</a:t>
            </a:r>
          </a:p>
          <a:p>
            <a:r>
              <a:rPr lang="en-US" sz="2400" b="1" smtClean="0"/>
              <a:t>Western diet</a:t>
            </a:r>
          </a:p>
          <a:p>
            <a:r>
              <a:rPr lang="en-US" sz="2400" b="1" smtClean="0"/>
              <a:t>Nulliparity</a:t>
            </a:r>
          </a:p>
          <a:p>
            <a:r>
              <a:rPr lang="en-US" sz="2400" b="1" smtClean="0"/>
              <a:t>Diabetes Mellitus</a:t>
            </a:r>
          </a:p>
          <a:p>
            <a:r>
              <a:rPr lang="en-US" sz="2400" b="1" smtClean="0"/>
              <a:t>Hypertension</a:t>
            </a:r>
          </a:p>
          <a:p>
            <a:r>
              <a:rPr lang="en-US" sz="2400" b="1" smtClean="0"/>
              <a:t>Hyperestrinism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FEM0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 b="1" dirty="0" smtClean="0"/>
              <a:t>Simple hyperplasia with dilated glands</a:t>
            </a:r>
          </a:p>
        </p:txBody>
      </p:sp>
      <p:pic>
        <p:nvPicPr>
          <p:cNvPr id="33795" name="Picture 2" descr="http://www.med-ed.virginia.edu/mmdbObjects/medium/p/path00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40768"/>
            <a:ext cx="407479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86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91472" y="1268760"/>
            <a:ext cx="4501008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FEM0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92696"/>
            <a:ext cx="9144000" cy="6165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1331640" y="0"/>
            <a:ext cx="68042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Proliferative </a:t>
            </a:r>
            <a:r>
              <a:rPr lang="en-US" dirty="0" err="1" smtClean="0"/>
              <a:t>Endomertium</a:t>
            </a:r>
            <a:endParaRPr lang="en-US" dirty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91264" cy="620688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2400" b="1" dirty="0" smtClean="0"/>
              <a:t>Complex atypical hyperplasia</a:t>
            </a:r>
          </a:p>
        </p:txBody>
      </p:sp>
      <p:pic>
        <p:nvPicPr>
          <p:cNvPr id="36867" name="Picture 2" descr="http://www.med-ed.virginia.edu/mmdbObjects/medium/p/path00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6"/>
            <a:ext cx="4571999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327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692696"/>
            <a:ext cx="4932040" cy="5040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0" y="5733256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/>
              <a:t>Back-to-back arrangement (Crowding) of endometrial glands with budding and papillary tufting with epithelial </a:t>
            </a:r>
            <a:r>
              <a:rPr lang="en-US" sz="2000" b="1" dirty="0" err="1" smtClean="0"/>
              <a:t>atypia</a:t>
            </a:r>
            <a:r>
              <a:rPr lang="en-US" sz="2000" b="1" dirty="0" smtClean="0"/>
              <a:t>.</a:t>
            </a:r>
            <a:endParaRPr lang="en-US" sz="20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>
            <a:normAutofit/>
          </a:bodyPr>
          <a:lstStyle/>
          <a:p>
            <a:pPr algn="ctr"/>
            <a:r>
              <a:rPr lang="en-US" sz="2400" b="1" dirty="0" smtClean="0"/>
              <a:t>Endometrial </a:t>
            </a:r>
            <a:r>
              <a:rPr lang="en-US" sz="2400" b="1" dirty="0" err="1" smtClean="0"/>
              <a:t>adenocarcinoma</a:t>
            </a:r>
            <a:endParaRPr lang="en-US" sz="2400" b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052736"/>
            <a:ext cx="8219256" cy="5421216"/>
          </a:xfrm>
        </p:spPr>
        <p:txBody>
          <a:bodyPr rtlCol="0">
            <a:noAutofit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None/>
              <a:defRPr/>
            </a:pPr>
            <a:endParaRPr lang="en-US" sz="2400" b="1" dirty="0" smtClean="0"/>
          </a:p>
          <a:p>
            <a:pPr marL="365760" indent="-256032" fontAlgn="auto">
              <a:spcAft>
                <a:spcPts val="0"/>
              </a:spcAft>
              <a:buFont typeface="Wingdings 3"/>
              <a:buNone/>
              <a:defRPr/>
            </a:pPr>
            <a:r>
              <a:rPr lang="en-US" sz="2400" b="1" dirty="0" smtClean="0"/>
              <a:t>Epidemiology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It is the most common invasive tumor of the female genital tract in the U.S.</a:t>
            </a:r>
          </a:p>
          <a:p>
            <a:pPr marL="365760" indent="-256032" fontAlgn="auto">
              <a:spcAft>
                <a:spcPts val="0"/>
              </a:spcAft>
              <a:buNone/>
              <a:defRPr/>
            </a:pPr>
            <a:endParaRPr lang="en-US" sz="24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 Worldwide, it is the </a:t>
            </a:r>
            <a:r>
              <a:rPr lang="en-US" sz="2400" b="1" u="sng" dirty="0" smtClean="0">
                <a:solidFill>
                  <a:srgbClr val="7030A0"/>
                </a:solidFill>
              </a:rPr>
              <a:t>fifth</a:t>
            </a:r>
            <a:r>
              <a:rPr lang="en-US" sz="2400" b="1" dirty="0" smtClean="0"/>
              <a:t> commonest cancer in women.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b="1" dirty="0" smtClean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836712"/>
          </a:xfrm>
        </p:spPr>
        <p:txBody>
          <a:bodyPr>
            <a:normAutofit/>
          </a:bodyPr>
          <a:lstStyle/>
          <a:p>
            <a:r>
              <a:rPr lang="en-US" sz="2400" b="1" dirty="0" smtClean="0"/>
              <a:t>Risk Factors, </a:t>
            </a:r>
            <a:r>
              <a:rPr lang="en-US" sz="2400" b="1" dirty="0" err="1" smtClean="0"/>
              <a:t>Adenocarcinoma</a:t>
            </a:r>
            <a:endParaRPr lang="en-US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79512" y="908720"/>
            <a:ext cx="8784976" cy="5565232"/>
          </a:xfrm>
        </p:spPr>
        <p:txBody>
          <a:bodyPr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rgbClr val="FF0000"/>
                </a:solidFill>
              </a:rPr>
              <a:t>Obesity</a:t>
            </a:r>
            <a:r>
              <a:rPr lang="en-US" sz="2400" b="1" dirty="0" smtClean="0"/>
              <a:t> 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rgbClr val="FF0000"/>
                </a:solidFill>
              </a:rPr>
              <a:t>Estrogen therapy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dirty="0" err="1" smtClean="0">
                <a:solidFill>
                  <a:srgbClr val="FF0000"/>
                </a:solidFill>
              </a:rPr>
              <a:t>Nulliparity</a:t>
            </a:r>
            <a:r>
              <a:rPr lang="en-US" sz="2400" b="1" dirty="0" smtClean="0"/>
              <a:t> (as a result of infertility due to chronic </a:t>
            </a:r>
            <a:r>
              <a:rPr lang="en-US" sz="2400" b="1" dirty="0" err="1" smtClean="0"/>
              <a:t>anovulation</a:t>
            </a:r>
            <a:r>
              <a:rPr lang="en-US" sz="2400" b="1" dirty="0" smtClean="0"/>
              <a:t>), 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rgbClr val="FF0000"/>
                </a:solidFill>
              </a:rPr>
              <a:t>Chronic </a:t>
            </a:r>
            <a:r>
              <a:rPr lang="en-US" sz="2400" b="1" dirty="0" err="1" smtClean="0">
                <a:solidFill>
                  <a:srgbClr val="FF0000"/>
                </a:solidFill>
              </a:rPr>
              <a:t>anovula</a:t>
            </a:r>
            <a:r>
              <a:rPr lang="en-US" sz="2400" b="1" dirty="0" err="1" smtClean="0"/>
              <a:t>tion</a:t>
            </a:r>
            <a:r>
              <a:rPr lang="en-US" sz="2400" b="1" dirty="0" smtClean="0"/>
              <a:t> 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b="1" dirty="0" smtClean="0">
                <a:solidFill>
                  <a:srgbClr val="FF0000"/>
                </a:solidFill>
              </a:rPr>
              <a:t>L</a:t>
            </a:r>
            <a:r>
              <a:rPr lang="en-US" sz="2400" b="1" dirty="0" smtClean="0">
                <a:solidFill>
                  <a:srgbClr val="FF0000"/>
                </a:solidFill>
              </a:rPr>
              <a:t>ate menopause</a:t>
            </a:r>
          </a:p>
          <a:p>
            <a:pPr marL="365760" indent="-256032">
              <a:buFont typeface="Wingdings" pitchFamily="2" charset="2"/>
              <a:buChar char="Ø"/>
              <a:defRPr/>
            </a:pPr>
            <a:r>
              <a:rPr lang="en-US" b="1" dirty="0" smtClean="0"/>
              <a:t>Diabetes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dirty="0" smtClean="0"/>
              <a:t>Hypertension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dirty="0" err="1" smtClean="0"/>
              <a:t>Tamoxifen</a:t>
            </a:r>
            <a:r>
              <a:rPr lang="en-US" sz="2400" b="1" dirty="0" smtClean="0"/>
              <a:t> therapy 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dirty="0" smtClean="0"/>
              <a:t>High socioeconomic status.</a:t>
            </a:r>
          </a:p>
          <a:p>
            <a:pPr marL="365760" indent="-256032" fontAlgn="auto">
              <a:spcAft>
                <a:spcPts val="0"/>
              </a:spcAft>
              <a:buFontTx/>
              <a:buChar char="-"/>
              <a:defRPr/>
            </a:pPr>
            <a:r>
              <a:rPr lang="en-US" sz="2400" b="1" dirty="0" smtClean="0"/>
              <a:t> The disease may follow atypical hyperplasia but may occur independently of it especially in older patients. </a:t>
            </a:r>
          </a:p>
          <a:p>
            <a:endParaRPr lang="en-US" sz="2400" b="1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r>
              <a:rPr lang="en-US" sz="2400" b="1" dirty="0" smtClean="0"/>
              <a:t>Endometrial </a:t>
            </a:r>
            <a:r>
              <a:rPr lang="en-US" sz="2400" b="1" dirty="0" err="1" smtClean="0"/>
              <a:t>adenocarcinoma</a:t>
            </a:r>
            <a:endParaRPr lang="en-US" sz="2400" b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052736"/>
            <a:ext cx="7467600" cy="5421216"/>
          </a:xfrm>
        </p:spPr>
        <p:txBody>
          <a:bodyPr rtlCol="0"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None/>
              <a:defRPr/>
            </a:pPr>
            <a:r>
              <a:rPr lang="en-US" sz="2400" b="1" u="sng" dirty="0" smtClean="0">
                <a:solidFill>
                  <a:srgbClr val="C00000"/>
                </a:solidFill>
              </a:rPr>
              <a:t>Clinical presentation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Most patients are between </a:t>
            </a:r>
            <a:r>
              <a:rPr lang="en-US" sz="2400" b="1" dirty="0" smtClean="0">
                <a:solidFill>
                  <a:srgbClr val="C00000"/>
                </a:solidFill>
              </a:rPr>
              <a:t>50 and 59 </a:t>
            </a:r>
            <a:r>
              <a:rPr lang="en-US" sz="2400" b="1" dirty="0" smtClean="0"/>
              <a:t>years.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Endometrial </a:t>
            </a:r>
            <a:r>
              <a:rPr lang="en-US" sz="2400" b="1" dirty="0" err="1" smtClean="0"/>
              <a:t>adenocarcinoma</a:t>
            </a:r>
            <a:r>
              <a:rPr lang="en-US" sz="2400" b="1" dirty="0" smtClean="0"/>
              <a:t> manifests as </a:t>
            </a:r>
            <a:r>
              <a:rPr lang="en-US" sz="2400" b="1" dirty="0" smtClean="0">
                <a:solidFill>
                  <a:srgbClr val="C00000"/>
                </a:solidFill>
              </a:rPr>
              <a:t>abnormal vaginal bleeding</a:t>
            </a:r>
            <a:r>
              <a:rPr lang="en-US" sz="2400" b="1" dirty="0" smtClean="0"/>
              <a:t>.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The tumor may grow in a </a:t>
            </a:r>
            <a:r>
              <a:rPr lang="en-US" sz="2400" b="1" dirty="0" smtClean="0">
                <a:solidFill>
                  <a:srgbClr val="7030A0"/>
                </a:solidFill>
              </a:rPr>
              <a:t>diffuse</a:t>
            </a:r>
            <a:r>
              <a:rPr lang="en-US" sz="2400" b="1" dirty="0" smtClean="0"/>
              <a:t> or </a:t>
            </a:r>
            <a:r>
              <a:rPr lang="en-US" sz="2400" b="1" dirty="0" err="1" smtClean="0">
                <a:solidFill>
                  <a:srgbClr val="7030A0"/>
                </a:solidFill>
              </a:rPr>
              <a:t>polypoid</a:t>
            </a:r>
            <a:r>
              <a:rPr lang="en-US" sz="2400" b="1" dirty="0" smtClean="0"/>
              <a:t> pattern usually at the </a:t>
            </a:r>
            <a:r>
              <a:rPr lang="en-US" sz="2400" b="1" dirty="0" err="1" smtClean="0"/>
              <a:t>fundus</a:t>
            </a:r>
            <a:r>
              <a:rPr lang="en-US" sz="2400" b="1" dirty="0" smtClean="0"/>
              <a:t> however any site can be involved.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It often involves multiple areas of the </a:t>
            </a:r>
            <a:r>
              <a:rPr lang="en-US" sz="2400" b="1" dirty="0" err="1" smtClean="0"/>
              <a:t>endometrium</a:t>
            </a:r>
            <a:r>
              <a:rPr lang="en-US" sz="2400" b="1" dirty="0" smtClean="0"/>
              <a:t>,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 smtClean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 b="1" dirty="0" smtClean="0"/>
              <a:t>Endometrial </a:t>
            </a:r>
            <a:r>
              <a:rPr lang="en-US" sz="2400" b="1" dirty="0" err="1" smtClean="0"/>
              <a:t>Adenocarcinoma</a:t>
            </a:r>
            <a:r>
              <a:rPr lang="en-US" sz="2400" b="1" dirty="0" smtClean="0"/>
              <a:t>, morphology: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US" sz="2400" b="1" dirty="0" smtClean="0"/>
          </a:p>
          <a:p>
            <a:r>
              <a:rPr lang="en-US" sz="2400" b="1" dirty="0" smtClean="0"/>
              <a:t>May closely resemble normal </a:t>
            </a:r>
            <a:r>
              <a:rPr lang="en-US" sz="2400" b="1" dirty="0" err="1" smtClean="0"/>
              <a:t>endometrium</a:t>
            </a:r>
            <a:endParaRPr lang="en-US" sz="2400" b="1" dirty="0" smtClean="0"/>
          </a:p>
          <a:p>
            <a:pPr>
              <a:buNone/>
            </a:pPr>
            <a:r>
              <a:rPr lang="en-US" sz="2400" b="1" dirty="0" smtClean="0"/>
              <a:t> </a:t>
            </a:r>
          </a:p>
          <a:p>
            <a:pPr>
              <a:buFont typeface="Wingdings" pitchFamily="2" charset="2"/>
              <a:buChar char="Ø"/>
            </a:pPr>
            <a:r>
              <a:rPr lang="en-US" b="1" dirty="0" smtClean="0"/>
              <a:t>May be </a:t>
            </a:r>
            <a:r>
              <a:rPr lang="en-US" b="1" dirty="0" err="1" smtClean="0"/>
              <a:t>polypoid</a:t>
            </a:r>
            <a:endParaRPr lang="en-US" b="1" dirty="0" smtClean="0"/>
          </a:p>
          <a:p>
            <a:pPr>
              <a:buFont typeface="Wingdings" pitchFamily="2" charset="2"/>
              <a:buChar char="Ø"/>
            </a:pPr>
            <a:endParaRPr lang="en-US" b="1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May be </a:t>
            </a:r>
            <a:r>
              <a:rPr lang="en-US" sz="2400" b="1" dirty="0" err="1" smtClean="0"/>
              <a:t>exophytic</a:t>
            </a:r>
            <a:r>
              <a:rPr lang="en-US" sz="2400" b="1" dirty="0" smtClean="0"/>
              <a:t> </a:t>
            </a:r>
          </a:p>
          <a:p>
            <a:pPr>
              <a:buNone/>
            </a:pPr>
            <a:endParaRPr lang="en-US" sz="2400" b="1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May be Infiltrative</a:t>
            </a:r>
          </a:p>
          <a:p>
            <a:pPr>
              <a:buFontTx/>
              <a:buNone/>
            </a:pPr>
            <a:endParaRPr lang="en-US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>
            <a:normAutofit/>
          </a:bodyPr>
          <a:lstStyle/>
          <a:p>
            <a:r>
              <a:rPr lang="en-US" sz="2400" b="1" dirty="0" smtClean="0"/>
              <a:t>Endometrial </a:t>
            </a:r>
            <a:r>
              <a:rPr lang="en-US" sz="2400" b="1" dirty="0" err="1" smtClean="0"/>
              <a:t>adenocarcinoma</a:t>
            </a:r>
            <a:r>
              <a:rPr lang="en-US" sz="2400" b="1" dirty="0" smtClean="0"/>
              <a:t>, histology: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79512" y="980728"/>
            <a:ext cx="9361040" cy="5544616"/>
          </a:xfrm>
        </p:spPr>
        <p:txBody>
          <a:bodyPr rtlCol="0"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200" b="1" dirty="0" smtClean="0"/>
              <a:t>The commonest type is </a:t>
            </a:r>
            <a:r>
              <a:rPr lang="en-US" sz="2400" b="1" dirty="0" smtClean="0"/>
              <a:t>:  </a:t>
            </a:r>
            <a:r>
              <a:rPr lang="en-US" sz="2800" b="1" dirty="0" err="1" smtClean="0">
                <a:solidFill>
                  <a:srgbClr val="7030A0"/>
                </a:solidFill>
              </a:rPr>
              <a:t>Endometrioid</a:t>
            </a:r>
            <a:r>
              <a:rPr lang="en-US" sz="2800" b="1" dirty="0" smtClean="0">
                <a:solidFill>
                  <a:srgbClr val="7030A0"/>
                </a:solidFill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</a:rPr>
              <a:t>adenocarcinoma</a:t>
            </a:r>
            <a:r>
              <a:rPr lang="en-US" sz="2400" b="1" dirty="0" smtClean="0">
                <a:solidFill>
                  <a:srgbClr val="7030A0"/>
                </a:solidFill>
              </a:rPr>
              <a:t>.</a:t>
            </a:r>
          </a:p>
          <a:p>
            <a:pPr marL="365760" indent="-256032" fontAlgn="auto">
              <a:spcAft>
                <a:spcPts val="0"/>
              </a:spcAft>
              <a:buNone/>
              <a:defRPr/>
            </a:pPr>
            <a:endParaRPr lang="en-US" sz="24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 Other types include: 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b="1" dirty="0" smtClean="0"/>
              <a:t>Clear cell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b="1" dirty="0" err="1" smtClean="0"/>
              <a:t>Adeno-squamous</a:t>
            </a:r>
            <a:endParaRPr lang="en-US" sz="2000" b="1" dirty="0" smtClean="0"/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b="1" dirty="0" smtClean="0"/>
              <a:t>Papillary serous carcinoma</a:t>
            </a:r>
            <a:r>
              <a:rPr lang="en-US" sz="2400" b="1" dirty="0" smtClean="0"/>
              <a:t>. </a:t>
            </a:r>
          </a:p>
          <a:p>
            <a:pPr marL="365760" indent="-256032" fontAlgn="auto">
              <a:spcAft>
                <a:spcPts val="0"/>
              </a:spcAft>
              <a:buNone/>
              <a:defRPr/>
            </a:pPr>
            <a:endParaRPr lang="en-US" sz="24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err="1" smtClean="0"/>
              <a:t>Endometrioid</a:t>
            </a:r>
            <a:r>
              <a:rPr lang="en-US" sz="2400" b="1" dirty="0" smtClean="0"/>
              <a:t> carcinoma may show areas of benign looking </a:t>
            </a:r>
            <a:r>
              <a:rPr lang="en-US" sz="2400" b="1" dirty="0" err="1" smtClean="0"/>
              <a:t>squamous</a:t>
            </a:r>
            <a:r>
              <a:rPr lang="en-US" sz="2400" b="1" dirty="0" smtClean="0"/>
              <a:t> epithelium ( </a:t>
            </a:r>
            <a:r>
              <a:rPr lang="en-US" sz="2400" b="1" u="sng" dirty="0" err="1" smtClean="0">
                <a:solidFill>
                  <a:srgbClr val="7030A0"/>
                </a:solidFill>
              </a:rPr>
              <a:t>adenoacanthoma</a:t>
            </a:r>
            <a:r>
              <a:rPr lang="en-US" sz="2400" b="1" u="sng" dirty="0" smtClean="0">
                <a:solidFill>
                  <a:srgbClr val="7030A0"/>
                </a:solidFill>
              </a:rPr>
              <a:t>).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 In </a:t>
            </a:r>
            <a:r>
              <a:rPr lang="en-US" sz="2400" b="1" dirty="0" err="1" smtClean="0"/>
              <a:t>adenosquamous</a:t>
            </a:r>
            <a:r>
              <a:rPr lang="en-US" sz="2400" b="1" dirty="0" smtClean="0"/>
              <a:t> carcinoma </a:t>
            </a:r>
            <a:r>
              <a:rPr lang="en-US" sz="2400" b="1" dirty="0" smtClean="0">
                <a:solidFill>
                  <a:srgbClr val="7030A0"/>
                </a:solidFill>
              </a:rPr>
              <a:t>both glandular and </a:t>
            </a:r>
            <a:r>
              <a:rPr lang="en-US" sz="2400" b="1" dirty="0" err="1" smtClean="0">
                <a:solidFill>
                  <a:srgbClr val="7030A0"/>
                </a:solidFill>
              </a:rPr>
              <a:t>squamous</a:t>
            </a:r>
            <a:r>
              <a:rPr lang="en-US" sz="2400" b="1" dirty="0" smtClean="0"/>
              <a:t> components appear </a:t>
            </a:r>
            <a:r>
              <a:rPr lang="en-US" sz="2400" b="1" dirty="0" smtClean="0">
                <a:solidFill>
                  <a:srgbClr val="C00000"/>
                </a:solidFill>
              </a:rPr>
              <a:t>malignant</a:t>
            </a:r>
            <a:r>
              <a:rPr lang="en-US" sz="2400" b="1" dirty="0" smtClean="0"/>
              <a:t>.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 smtClean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548680"/>
          </a:xfrm>
        </p:spPr>
        <p:txBody>
          <a:bodyPr>
            <a:normAutofit/>
          </a:bodyPr>
          <a:lstStyle/>
          <a:p>
            <a:r>
              <a:rPr lang="en-US" sz="2400" b="1" dirty="0" smtClean="0"/>
              <a:t>Endometrial </a:t>
            </a:r>
            <a:r>
              <a:rPr lang="en-US" sz="2400" b="1" dirty="0" err="1" smtClean="0"/>
              <a:t>adenocarcinoma</a:t>
            </a:r>
            <a:r>
              <a:rPr lang="en-US" sz="2400" b="1" dirty="0" smtClean="0"/>
              <a:t>, prognosis: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79512" y="1052736"/>
            <a:ext cx="8964488" cy="5421216"/>
          </a:xfrm>
        </p:spPr>
        <p:txBody>
          <a:bodyPr rtlCol="0"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Clinical behavior depends on the </a:t>
            </a:r>
            <a:r>
              <a:rPr lang="en-US" sz="2400" b="1" dirty="0" err="1" smtClean="0">
                <a:solidFill>
                  <a:srgbClr val="C00000"/>
                </a:solidFill>
              </a:rPr>
              <a:t>histologic</a:t>
            </a:r>
            <a:r>
              <a:rPr lang="en-US" sz="2400" b="1" dirty="0" smtClean="0">
                <a:solidFill>
                  <a:srgbClr val="C00000"/>
                </a:solidFill>
              </a:rPr>
              <a:t> type, the grade </a:t>
            </a:r>
            <a:r>
              <a:rPr lang="en-US" sz="2400" b="1" dirty="0" smtClean="0"/>
              <a:t>(degree of differentiation) and </a:t>
            </a:r>
            <a:r>
              <a:rPr lang="en-US" sz="2400" b="1" dirty="0" smtClean="0">
                <a:solidFill>
                  <a:srgbClr val="C00000"/>
                </a:solidFill>
              </a:rPr>
              <a:t>the stage </a:t>
            </a:r>
            <a:r>
              <a:rPr lang="en-US" sz="2400" b="1" dirty="0" smtClean="0"/>
              <a:t>(extent of spread).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err="1" smtClean="0">
                <a:solidFill>
                  <a:srgbClr val="C00000"/>
                </a:solidFill>
              </a:rPr>
              <a:t>Endometrioid</a:t>
            </a:r>
            <a:r>
              <a:rPr lang="en-US" sz="2400" b="1" dirty="0" smtClean="0">
                <a:solidFill>
                  <a:srgbClr val="C00000"/>
                </a:solidFill>
              </a:rPr>
              <a:t> carcinoma </a:t>
            </a:r>
            <a:r>
              <a:rPr lang="en-US" sz="2400" b="1" dirty="0" smtClean="0"/>
              <a:t>has a better prognosis than the other histological types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Staging is based on: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2400" b="1" dirty="0" smtClean="0"/>
              <a:t> </a:t>
            </a:r>
            <a:r>
              <a:rPr lang="en-US" sz="2400" b="1" dirty="0" smtClean="0">
                <a:solidFill>
                  <a:srgbClr val="C00000"/>
                </a:solidFill>
              </a:rPr>
              <a:t>degree</a:t>
            </a:r>
            <a:r>
              <a:rPr lang="en-US" sz="2400" b="1" dirty="0" smtClean="0"/>
              <a:t> of </a:t>
            </a:r>
            <a:r>
              <a:rPr lang="en-US" sz="2400" b="1" dirty="0" err="1" smtClean="0"/>
              <a:t>myometrial</a:t>
            </a:r>
            <a:r>
              <a:rPr lang="en-US" sz="2400" b="1" dirty="0" smtClean="0"/>
              <a:t> </a:t>
            </a:r>
            <a:r>
              <a:rPr lang="en-US" sz="2400" b="1" dirty="0" smtClean="0">
                <a:solidFill>
                  <a:srgbClr val="7030A0"/>
                </a:solidFill>
              </a:rPr>
              <a:t>invasion,</a:t>
            </a:r>
            <a:r>
              <a:rPr lang="en-US" sz="2400" b="1" dirty="0" smtClean="0"/>
              <a:t> cervical, </a:t>
            </a:r>
            <a:r>
              <a:rPr lang="en-US" sz="2400" b="1" dirty="0" err="1" smtClean="0"/>
              <a:t>adnexal</a:t>
            </a:r>
            <a:r>
              <a:rPr lang="en-US" sz="2400" b="1" dirty="0" smtClean="0"/>
              <a:t> and adjacent pelvic organ invasion, 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2400" b="1" dirty="0" smtClean="0"/>
              <a:t>result of </a:t>
            </a:r>
            <a:r>
              <a:rPr lang="en-US" sz="2400" b="1" dirty="0" smtClean="0">
                <a:solidFill>
                  <a:srgbClr val="7030A0"/>
                </a:solidFill>
              </a:rPr>
              <a:t>peritoneal fluid cytology </a:t>
            </a:r>
            <a:r>
              <a:rPr lang="en-US" sz="2400" b="1" dirty="0" smtClean="0"/>
              <a:t>and 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2400" b="1" dirty="0" smtClean="0"/>
              <a:t>distant organ </a:t>
            </a:r>
            <a:r>
              <a:rPr lang="en-US" sz="2400" b="1" dirty="0" smtClean="0">
                <a:solidFill>
                  <a:srgbClr val="7030A0"/>
                </a:solidFill>
              </a:rPr>
              <a:t>metastasis</a:t>
            </a:r>
            <a:r>
              <a:rPr lang="en-US" sz="2400" b="1" dirty="0" smtClean="0"/>
              <a:t>.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Lymph node status is an important prognostic factor. 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None/>
              <a:defRPr/>
            </a:pPr>
            <a:endParaRPr lang="en-US" sz="24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 smtClean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7600" cy="490066"/>
          </a:xfrm>
        </p:spPr>
        <p:txBody>
          <a:bodyPr/>
          <a:lstStyle/>
          <a:p>
            <a:r>
              <a:rPr lang="en-US" sz="2400" b="1" dirty="0" smtClean="0"/>
              <a:t>Endometrial </a:t>
            </a:r>
            <a:r>
              <a:rPr lang="en-US" sz="2400" b="1" dirty="0" err="1" smtClean="0"/>
              <a:t>Adenocarcinoma,prognosis</a:t>
            </a:r>
            <a:r>
              <a:rPr lang="en-US" sz="2400" b="1" dirty="0" smtClean="0"/>
              <a:t>: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980728"/>
            <a:ext cx="8291264" cy="5493224"/>
          </a:xfrm>
        </p:spPr>
        <p:txBody>
          <a:bodyPr rtlCol="0"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400" b="1" dirty="0" smtClean="0">
                <a:solidFill>
                  <a:srgbClr val="7030A0"/>
                </a:solidFill>
              </a:rPr>
              <a:t>75%</a:t>
            </a:r>
            <a:r>
              <a:rPr lang="en-US" sz="2400" b="1" dirty="0" smtClean="0"/>
              <a:t> of patients present with stage I disease and these have </a:t>
            </a:r>
            <a:r>
              <a:rPr lang="en-US" sz="2400" b="1" dirty="0" smtClean="0">
                <a:solidFill>
                  <a:srgbClr val="7030A0"/>
                </a:solidFill>
              </a:rPr>
              <a:t>95% 5-year survival</a:t>
            </a:r>
            <a:r>
              <a:rPr lang="en-US" sz="2400" b="1" dirty="0" smtClean="0"/>
              <a:t>.</a:t>
            </a:r>
          </a:p>
          <a:p>
            <a:pPr marL="365760" indent="-256032" fontAlgn="auto">
              <a:spcAft>
                <a:spcPts val="0"/>
              </a:spcAft>
              <a:buNone/>
              <a:defRPr/>
            </a:pPr>
            <a:r>
              <a:rPr lang="en-US" sz="2400" b="1" dirty="0" smtClean="0"/>
              <a:t> 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400" b="1" dirty="0" smtClean="0"/>
              <a:t>The tumors associated with unopposed estrogen tend to have low </a:t>
            </a:r>
            <a:r>
              <a:rPr lang="en-US" sz="2400" b="1" dirty="0" err="1" smtClean="0"/>
              <a:t>histologic</a:t>
            </a:r>
            <a:r>
              <a:rPr lang="en-US" sz="2400" b="1" dirty="0" smtClean="0"/>
              <a:t> grade and clinical stage, hence tend to have better prognosis. 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000" b="1" dirty="0" smtClean="0"/>
              <a:t>These usually occur in young women.</a:t>
            </a:r>
          </a:p>
          <a:p>
            <a:pPr marL="365760" indent="-256032" fontAlgn="auto">
              <a:spcAft>
                <a:spcPts val="0"/>
              </a:spcAft>
              <a:buNone/>
              <a:defRPr/>
            </a:pPr>
            <a:endParaRPr lang="en-US" sz="2400" b="1" dirty="0" smtClean="0"/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400" b="1" dirty="0" smtClean="0">
                <a:solidFill>
                  <a:srgbClr val="7030A0"/>
                </a:solidFill>
              </a:rPr>
              <a:t>20%</a:t>
            </a:r>
            <a:r>
              <a:rPr lang="en-US" sz="2400" b="1" dirty="0" smtClean="0"/>
              <a:t> of endometrial carcinoma there is no association with </a:t>
            </a:r>
            <a:r>
              <a:rPr lang="en-US" sz="2400" b="1" dirty="0" err="1" smtClean="0"/>
              <a:t>hyperestrinism</a:t>
            </a:r>
            <a:r>
              <a:rPr lang="en-US" sz="2400" b="1" dirty="0" smtClean="0"/>
              <a:t> or preexisting hyperplasia ,these cancers tend to occur late in life and have a poor prognosis.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075240" cy="70609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 b="1" dirty="0" smtClean="0"/>
              <a:t>Endometrial Carcinoma , Grading and staging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68760"/>
            <a:ext cx="7467600" cy="5205192"/>
          </a:xfrm>
        </p:spPr>
        <p:txBody>
          <a:bodyPr/>
          <a:lstStyle/>
          <a:p>
            <a:endParaRPr lang="en-US" sz="2400" b="1" dirty="0" smtClean="0"/>
          </a:p>
          <a:p>
            <a:r>
              <a:rPr lang="en-US" sz="2800" b="1" dirty="0" smtClean="0">
                <a:solidFill>
                  <a:srgbClr val="7030A0"/>
                </a:solidFill>
              </a:rPr>
              <a:t>Grading</a:t>
            </a:r>
            <a:r>
              <a:rPr lang="en-US" sz="2800" b="1" dirty="0" smtClean="0"/>
              <a:t> is from 1 to 3</a:t>
            </a:r>
          </a:p>
          <a:p>
            <a:r>
              <a:rPr lang="en-US" sz="2800" b="1" dirty="0" smtClean="0">
                <a:solidFill>
                  <a:srgbClr val="C00000"/>
                </a:solidFill>
              </a:rPr>
              <a:t>Staging</a:t>
            </a:r>
            <a:r>
              <a:rPr lang="en-US" sz="2800" b="1" dirty="0" smtClean="0"/>
              <a:t> is from 1 to 4</a:t>
            </a:r>
          </a:p>
          <a:p>
            <a:endParaRPr lang="en-US" sz="2400" b="1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Stage 1 : Confined to uterus corpus</a:t>
            </a:r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Stage 2 : Cervix involvement</a:t>
            </a:r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Stage 3 : beyond the uterus ,but within the true pelvis</a:t>
            </a:r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Stage 4 : Distant metastasis/ </a:t>
            </a:r>
            <a:r>
              <a:rPr lang="en-US" sz="2400" b="1" dirty="0" err="1" smtClean="0"/>
              <a:t>extrapelvic</a:t>
            </a:r>
            <a:r>
              <a:rPr lang="en-US" sz="2400" b="1" dirty="0" smtClean="0"/>
              <a:t> extension.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4" descr="FEM0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1070992" y="1070992"/>
            <a:ext cx="6858000" cy="471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FEM07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FEM06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4704"/>
            <a:ext cx="9144000" cy="609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0" y="0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Secretary </a:t>
            </a:r>
            <a:r>
              <a:rPr lang="en-US" dirty="0" err="1" smtClean="0"/>
              <a:t>Endometrium</a:t>
            </a:r>
            <a:endParaRPr lang="en-US" dirty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33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412776" y="206896"/>
            <a:ext cx="6858000" cy="6444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4" descr="FEM07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4" descr="32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smtClean="0"/>
              <a:t>Acute endometritis </a:t>
            </a:r>
          </a:p>
        </p:txBody>
      </p:sp>
      <p:sp>
        <p:nvSpPr>
          <p:cNvPr id="15362" name="Content Placeholder 2"/>
          <p:cNvSpPr>
            <a:spLocks noGrp="1"/>
          </p:cNvSpPr>
          <p:nvPr>
            <p:ph sz="quarter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 b="1" dirty="0" smtClean="0"/>
              <a:t>Is most often related to </a:t>
            </a:r>
            <a:r>
              <a:rPr lang="en-US" sz="2400" b="1" dirty="0" err="1" smtClean="0"/>
              <a:t>intrautreine</a:t>
            </a:r>
            <a:r>
              <a:rPr lang="en-US" sz="2400" b="1" dirty="0" smtClean="0"/>
              <a:t> trauma    e.g. after an abortion either spontaneous or induced, complications of pregnancy, medical instrumentation or intrauterine contraceptive devices.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2400" b="1" dirty="0" smtClean="0"/>
              <a:t>Is most often caused by </a:t>
            </a:r>
            <a:r>
              <a:rPr lang="en-US" sz="2400" b="1" u="sng" dirty="0" smtClean="0">
                <a:solidFill>
                  <a:srgbClr val="FF0000"/>
                </a:solidFill>
              </a:rPr>
              <a:t>Staphylococci, Streptococci.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2400" b="1" dirty="0" smtClean="0"/>
              <a:t> </a:t>
            </a:r>
            <a:r>
              <a:rPr lang="en-US" sz="2000" b="1" dirty="0" smtClean="0"/>
              <a:t>Others like N. </a:t>
            </a:r>
            <a:r>
              <a:rPr lang="en-US" sz="2000" b="1" dirty="0" err="1" smtClean="0"/>
              <a:t>gonorrhoeae</a:t>
            </a:r>
            <a:r>
              <a:rPr lang="en-US" sz="2000" b="1" dirty="0" smtClean="0"/>
              <a:t>, gram-negative bacilli and occasionally fungi and viruses can also cause infection</a:t>
            </a:r>
            <a:r>
              <a:rPr lang="en-US" sz="2400" b="1" dirty="0" smtClean="0"/>
              <a:t>. </a:t>
            </a:r>
          </a:p>
          <a:p>
            <a:pPr fontAlgn="auto">
              <a:spcAft>
                <a:spcPts val="0"/>
              </a:spcAft>
              <a:defRPr/>
            </a:pPr>
            <a:endParaRPr lang="en-US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smtClean="0"/>
              <a:t>Chronic endometritis 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8229600" cy="4572000"/>
          </a:xfrm>
        </p:spPr>
        <p:txBody>
          <a:bodyPr/>
          <a:lstStyle/>
          <a:p>
            <a:endParaRPr lang="en-US" sz="2400" b="1" dirty="0" smtClean="0"/>
          </a:p>
          <a:p>
            <a:r>
              <a:rPr lang="en-US" sz="2400" b="1" dirty="0" smtClean="0"/>
              <a:t>Chronic </a:t>
            </a:r>
            <a:r>
              <a:rPr lang="en-US" sz="2400" b="1" dirty="0" err="1" smtClean="0"/>
              <a:t>endometritis</a:t>
            </a:r>
            <a:r>
              <a:rPr lang="en-US" sz="2400" b="1" dirty="0" smtClean="0"/>
              <a:t> is associated with </a:t>
            </a:r>
          </a:p>
          <a:p>
            <a:pPr>
              <a:buFont typeface="Courier New" pitchFamily="49" charset="0"/>
              <a:buChar char="o"/>
            </a:pPr>
            <a:r>
              <a:rPr lang="en-US" sz="2400" dirty="0" smtClean="0"/>
              <a:t>Intrauterine contraceptive device use</a:t>
            </a:r>
          </a:p>
          <a:p>
            <a:pPr>
              <a:buFont typeface="Courier New" pitchFamily="49" charset="0"/>
              <a:buChar char="o"/>
            </a:pPr>
            <a:r>
              <a:rPr lang="en-US" sz="2400" dirty="0" smtClean="0"/>
              <a:t> pelvic inflammatory disease</a:t>
            </a:r>
          </a:p>
          <a:p>
            <a:pPr>
              <a:buFont typeface="Courier New" pitchFamily="49" charset="0"/>
              <a:buChar char="o"/>
            </a:pPr>
            <a:r>
              <a:rPr lang="en-US" sz="2400" dirty="0" smtClean="0"/>
              <a:t> retained products of conception following an abortion or delivery. </a:t>
            </a:r>
          </a:p>
          <a:p>
            <a:pPr>
              <a:buNone/>
            </a:pPr>
            <a:endParaRPr lang="en-US" sz="2400" dirty="0" smtClean="0"/>
          </a:p>
          <a:p>
            <a:r>
              <a:rPr lang="en-US" sz="2400" b="1" dirty="0" smtClean="0"/>
              <a:t>The etiologic agent is often not apparent and the patient is said to have </a:t>
            </a:r>
            <a:r>
              <a:rPr lang="en-US" sz="2400" b="1" dirty="0" smtClean="0">
                <a:solidFill>
                  <a:srgbClr val="FF0000"/>
                </a:solidFill>
              </a:rPr>
              <a:t>non-specific chronic </a:t>
            </a:r>
            <a:r>
              <a:rPr lang="en-US" sz="2400" b="1" dirty="0" err="1" smtClean="0">
                <a:solidFill>
                  <a:srgbClr val="FF0000"/>
                </a:solidFill>
              </a:rPr>
              <a:t>endometritis</a:t>
            </a:r>
            <a:r>
              <a:rPr lang="en-US" sz="2400" b="1" dirty="0" smtClean="0">
                <a:solidFill>
                  <a:srgbClr val="FF0000"/>
                </a:solidFill>
              </a:rPr>
              <a:t>. </a:t>
            </a:r>
          </a:p>
          <a:p>
            <a:endParaRPr lang="en-US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 smtClean="0"/>
              <a:t>Chronic </a:t>
            </a:r>
            <a:r>
              <a:rPr lang="en-US" sz="2400" b="1" dirty="0" err="1" smtClean="0"/>
              <a:t>endometritis</a:t>
            </a:r>
            <a:r>
              <a:rPr lang="en-US" sz="2400" b="1" dirty="0" smtClean="0"/>
              <a:t> 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400" b="1" dirty="0" smtClean="0"/>
              <a:t>Patients present with irregular bleeding.</a:t>
            </a:r>
          </a:p>
          <a:p>
            <a:pPr>
              <a:buNone/>
            </a:pPr>
            <a:endParaRPr lang="en-US" sz="2400" b="1" dirty="0" smtClean="0"/>
          </a:p>
          <a:p>
            <a:r>
              <a:rPr lang="en-US" sz="2400" b="1" dirty="0" err="1" smtClean="0"/>
              <a:t>Histologically</a:t>
            </a:r>
            <a:r>
              <a:rPr lang="en-US" sz="2400" b="1" dirty="0" smtClean="0"/>
              <a:t>, the presence of </a:t>
            </a:r>
            <a:r>
              <a:rPr lang="en-US" sz="2400" b="1" dirty="0" smtClean="0">
                <a:solidFill>
                  <a:srgbClr val="FF0000"/>
                </a:solidFill>
              </a:rPr>
              <a:t>plasma cells </a:t>
            </a:r>
            <a:r>
              <a:rPr lang="en-US" sz="2400" b="1" dirty="0" smtClean="0"/>
              <a:t>in the </a:t>
            </a:r>
            <a:r>
              <a:rPr lang="en-US" sz="2400" b="1" dirty="0" err="1" smtClean="0"/>
              <a:t>endometrium</a:t>
            </a:r>
            <a:r>
              <a:rPr lang="en-US" sz="2400" b="1" dirty="0" smtClean="0"/>
              <a:t> is diagnostic.  The </a:t>
            </a:r>
            <a:r>
              <a:rPr lang="en-US" sz="2400" b="1" dirty="0" err="1" smtClean="0"/>
              <a:t>stromal</a:t>
            </a:r>
            <a:r>
              <a:rPr lang="en-US" sz="2400" b="1" dirty="0" smtClean="0"/>
              <a:t> cells become spindled and swirl around the glands.</a:t>
            </a:r>
          </a:p>
          <a:p>
            <a:pPr>
              <a:buNone/>
            </a:pPr>
            <a:endParaRPr lang="en-US" sz="2400" b="1" dirty="0" smtClean="0"/>
          </a:p>
          <a:p>
            <a:r>
              <a:rPr lang="en-US" sz="2400" b="1" dirty="0" smtClean="0"/>
              <a:t>Sometimes </a:t>
            </a:r>
            <a:r>
              <a:rPr lang="en-US" sz="2400" b="1" dirty="0" err="1" smtClean="0"/>
              <a:t>granulomatous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endometritis</a:t>
            </a:r>
            <a:r>
              <a:rPr lang="en-US" sz="2400" b="1" dirty="0" smtClean="0"/>
              <a:t> is noted in patients with tuberculosis.</a:t>
            </a:r>
          </a:p>
          <a:p>
            <a:endParaRPr lang="en-US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 b="1" dirty="0" smtClean="0"/>
              <a:t>Endometrial polyp </a:t>
            </a:r>
            <a:br>
              <a:rPr lang="en-US" sz="2400" b="1" dirty="0" smtClean="0"/>
            </a:br>
            <a:endParaRPr lang="en-US" sz="2400" b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692696"/>
            <a:ext cx="9011344" cy="6165304"/>
          </a:xfrm>
        </p:spPr>
        <p:txBody>
          <a:bodyPr rtlCol="0"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Is a localized benign overgrowth of endometrial tissue covered by epithelium.</a:t>
            </a:r>
          </a:p>
          <a:p>
            <a:pPr marL="365760" indent="-256032" fontAlgn="auto">
              <a:spcAft>
                <a:spcPts val="0"/>
              </a:spcAft>
              <a:buNone/>
              <a:defRPr/>
            </a:pPr>
            <a:r>
              <a:rPr lang="en-US" sz="2400" b="1" dirty="0" smtClean="0"/>
              <a:t>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Endometrial polyps are most common in women between 40 and 50 years.</a:t>
            </a:r>
          </a:p>
          <a:p>
            <a:pPr marL="365760" indent="-256032" fontAlgn="auto">
              <a:spcAft>
                <a:spcPts val="0"/>
              </a:spcAft>
              <a:buNone/>
              <a:defRPr/>
            </a:pPr>
            <a:endParaRPr lang="en-US" sz="24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The polyp may cause irregular bleeding.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 It may be broad-based and sessile, </a:t>
            </a:r>
            <a:r>
              <a:rPr lang="en-US" sz="2400" b="1" dirty="0" err="1" smtClean="0"/>
              <a:t>pedunculated</a:t>
            </a:r>
            <a:r>
              <a:rPr lang="en-US" sz="2400" b="1" dirty="0" smtClean="0"/>
              <a:t> or attached to the </a:t>
            </a:r>
            <a:r>
              <a:rPr lang="en-US" sz="2400" b="1" dirty="0" err="1" smtClean="0"/>
              <a:t>endometrium</a:t>
            </a:r>
            <a:r>
              <a:rPr lang="en-US" sz="2400" b="1" dirty="0" smtClean="0"/>
              <a:t> by a slender stalk.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The size is variable from 1mm to a mass that fills the endometrial cavity.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Occasionally a polyp may protrude through the external </a:t>
            </a:r>
            <a:r>
              <a:rPr lang="en-US" sz="2400" b="1" dirty="0" err="1" smtClean="0"/>
              <a:t>os</a:t>
            </a:r>
            <a:r>
              <a:rPr lang="en-US" sz="2400" b="1" dirty="0" smtClean="0"/>
              <a:t>.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 b="1" dirty="0" smtClean="0"/>
              <a:t>Endometrial polyp </a:t>
            </a:r>
            <a:br>
              <a:rPr lang="en-US" sz="2400" b="1" dirty="0" smtClean="0"/>
            </a:br>
            <a:endParaRPr lang="en-US" sz="2400" b="1" dirty="0" smtClean="0"/>
          </a:p>
        </p:txBody>
      </p:sp>
      <p:sp>
        <p:nvSpPr>
          <p:cNvPr id="12291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7467600" cy="52772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sz="2400" b="1" dirty="0" smtClean="0"/>
              <a:t>Histology</a:t>
            </a:r>
          </a:p>
          <a:p>
            <a:r>
              <a:rPr lang="en-US" sz="2400" b="1" dirty="0" smtClean="0"/>
              <a:t>Composed of </a:t>
            </a:r>
            <a:r>
              <a:rPr lang="en-US" sz="2400" b="1" dirty="0" smtClean="0">
                <a:solidFill>
                  <a:srgbClr val="FF0000"/>
                </a:solidFill>
              </a:rPr>
              <a:t>glands of variable size and shap</a:t>
            </a:r>
            <a:r>
              <a:rPr lang="en-US" sz="2400" b="1" dirty="0" smtClean="0"/>
              <a:t>e, </a:t>
            </a:r>
            <a:r>
              <a:rPr lang="en-US" sz="2400" b="1" dirty="0" smtClean="0">
                <a:solidFill>
                  <a:srgbClr val="002060"/>
                </a:solidFill>
              </a:rPr>
              <a:t>fibrotic </a:t>
            </a:r>
            <a:r>
              <a:rPr lang="en-US" sz="2400" b="1" dirty="0" err="1" smtClean="0">
                <a:solidFill>
                  <a:srgbClr val="002060"/>
                </a:solidFill>
              </a:rPr>
              <a:t>stroma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smtClean="0"/>
              <a:t>and </a:t>
            </a:r>
            <a:r>
              <a:rPr lang="en-US" sz="2400" b="1" dirty="0" smtClean="0">
                <a:solidFill>
                  <a:srgbClr val="00B050"/>
                </a:solidFill>
              </a:rPr>
              <a:t>thick-walled blood vessels. </a:t>
            </a:r>
          </a:p>
          <a:p>
            <a:pPr>
              <a:buNone/>
            </a:pPr>
            <a:endParaRPr lang="en-US" sz="2400" b="1" dirty="0" smtClean="0"/>
          </a:p>
          <a:p>
            <a:pPr>
              <a:buFont typeface="Arial" charset="0"/>
              <a:buNone/>
            </a:pPr>
            <a:r>
              <a:rPr lang="en-US" sz="2400" b="1" dirty="0" smtClean="0"/>
              <a:t>Clinical behavior</a:t>
            </a:r>
          </a:p>
          <a:p>
            <a:r>
              <a:rPr lang="en-US" sz="2400" b="1" dirty="0" smtClean="0"/>
              <a:t>Endometrial polyps are benign with no malignant potential </a:t>
            </a:r>
          </a:p>
          <a:p>
            <a:pPr algn="ctr">
              <a:buNone/>
            </a:pPr>
            <a:r>
              <a:rPr lang="en-US" sz="2400" b="1" dirty="0" smtClean="0"/>
              <a:t>but </a:t>
            </a:r>
          </a:p>
          <a:p>
            <a:r>
              <a:rPr lang="en-US" b="1" dirty="0" smtClean="0"/>
              <a:t>S</a:t>
            </a:r>
            <a:r>
              <a:rPr lang="en-US" sz="2400" b="1" dirty="0" smtClean="0"/>
              <a:t>ometimes malignant tumors may be found in them. 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888</TotalTime>
  <Words>1636</Words>
  <Application>Microsoft Office PowerPoint</Application>
  <PresentationFormat>On-screen Show (4:3)</PresentationFormat>
  <Paragraphs>249</Paragraphs>
  <Slides>42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Oriel</vt:lpstr>
      <vt:lpstr>The Uterine Corpus</vt:lpstr>
      <vt:lpstr>Slide 2</vt:lpstr>
      <vt:lpstr>Slide 3</vt:lpstr>
      <vt:lpstr>Slide 4</vt:lpstr>
      <vt:lpstr>Acute endometritis </vt:lpstr>
      <vt:lpstr>Chronic endometritis </vt:lpstr>
      <vt:lpstr>Chronic endometritis </vt:lpstr>
      <vt:lpstr>Endometrial polyp  </vt:lpstr>
      <vt:lpstr>Endometrial polyp  </vt:lpstr>
      <vt:lpstr>Slide 10</vt:lpstr>
      <vt:lpstr>Leiomyoma (Fibroid)  </vt:lpstr>
      <vt:lpstr>Slide 12</vt:lpstr>
      <vt:lpstr>Leiomyoma. </vt:lpstr>
      <vt:lpstr>Slide 14</vt:lpstr>
      <vt:lpstr>Leiomyoma  composed of interlacing fibers of bland smooth muscle with collagenous  stroma between bundles</vt:lpstr>
      <vt:lpstr>Leiomyoma (Fibroid) Degenerative changes  </vt:lpstr>
      <vt:lpstr>  Leiomyoma (Fibroid)  Clinical behavior</vt:lpstr>
      <vt:lpstr>Endometrial Hyperplasia</vt:lpstr>
      <vt:lpstr>Endometrial Hyperplasia</vt:lpstr>
      <vt:lpstr>Endometrial Hyperplasia</vt:lpstr>
      <vt:lpstr>Endometrial Hyperplasia, causes</vt:lpstr>
      <vt:lpstr>Endometrial Hyperplasia ,Clinical </vt:lpstr>
      <vt:lpstr>Endometrial Hyperplasia: microscopy</vt:lpstr>
      <vt:lpstr>Endometrial Hyperplasia: classification</vt:lpstr>
      <vt:lpstr>Endometrial Hyperplasia: microscopy</vt:lpstr>
      <vt:lpstr>    Endometrial Hyperplasia: Clinical behavior    and premalignant potential</vt:lpstr>
      <vt:lpstr>Endometrial Hyperplasia, Risk Factors</vt:lpstr>
      <vt:lpstr>Slide 28</vt:lpstr>
      <vt:lpstr>Simple hyperplasia with dilated glands</vt:lpstr>
      <vt:lpstr>Complex atypical hyperplasia</vt:lpstr>
      <vt:lpstr>Endometrial adenocarcinoma</vt:lpstr>
      <vt:lpstr>Risk Factors, Adenocarcinoma</vt:lpstr>
      <vt:lpstr>Endometrial adenocarcinoma</vt:lpstr>
      <vt:lpstr>Endometrial Adenocarcinoma, morphology:</vt:lpstr>
      <vt:lpstr>Endometrial adenocarcinoma, histology:</vt:lpstr>
      <vt:lpstr>Endometrial adenocarcinoma, prognosis:</vt:lpstr>
      <vt:lpstr>Endometrial Adenocarcinoma,prognosis:</vt:lpstr>
      <vt:lpstr>Endometrial Carcinoma , Grading and staging</vt:lpstr>
      <vt:lpstr>Slide 39</vt:lpstr>
      <vt:lpstr>Slide 40</vt:lpstr>
      <vt:lpstr>Slide 41</vt:lpstr>
      <vt:lpstr>Slide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Endometrial Hyperplasia</dc:title>
  <dc:creator>Emad</dc:creator>
  <cp:lastModifiedBy>DrShaesta</cp:lastModifiedBy>
  <cp:revision>96</cp:revision>
  <dcterms:created xsi:type="dcterms:W3CDTF">2005-02-23T11:15:07Z</dcterms:created>
  <dcterms:modified xsi:type="dcterms:W3CDTF">2013-04-09T04:55:34Z</dcterms:modified>
</cp:coreProperties>
</file>