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63"/>
  </p:notesMasterIdLst>
  <p:sldIdLst>
    <p:sldId id="328" r:id="rId2"/>
    <p:sldId id="362" r:id="rId3"/>
    <p:sldId id="332" r:id="rId4"/>
    <p:sldId id="365" r:id="rId5"/>
    <p:sldId id="352" r:id="rId6"/>
    <p:sldId id="350" r:id="rId7"/>
    <p:sldId id="351" r:id="rId8"/>
    <p:sldId id="338" r:id="rId9"/>
    <p:sldId id="333" r:id="rId10"/>
    <p:sldId id="334" r:id="rId11"/>
    <p:sldId id="339" r:id="rId12"/>
    <p:sldId id="340" r:id="rId13"/>
    <p:sldId id="341" r:id="rId14"/>
    <p:sldId id="355" r:id="rId15"/>
    <p:sldId id="344" r:id="rId16"/>
    <p:sldId id="345" r:id="rId17"/>
    <p:sldId id="369" r:id="rId18"/>
    <p:sldId id="335" r:id="rId19"/>
    <p:sldId id="336" r:id="rId20"/>
    <p:sldId id="347" r:id="rId21"/>
    <p:sldId id="348" r:id="rId22"/>
    <p:sldId id="349" r:id="rId23"/>
    <p:sldId id="258" r:id="rId24"/>
    <p:sldId id="259" r:id="rId25"/>
    <p:sldId id="322" r:id="rId26"/>
    <p:sldId id="260" r:id="rId27"/>
    <p:sldId id="261" r:id="rId28"/>
    <p:sldId id="314" r:id="rId29"/>
    <p:sldId id="319" r:id="rId30"/>
    <p:sldId id="321" r:id="rId31"/>
    <p:sldId id="315" r:id="rId32"/>
    <p:sldId id="316" r:id="rId33"/>
    <p:sldId id="323" r:id="rId34"/>
    <p:sldId id="262" r:id="rId35"/>
    <p:sldId id="361" r:id="rId36"/>
    <p:sldId id="358" r:id="rId37"/>
    <p:sldId id="302" r:id="rId38"/>
    <p:sldId id="301" r:id="rId39"/>
    <p:sldId id="360" r:id="rId40"/>
    <p:sldId id="367" r:id="rId41"/>
    <p:sldId id="359"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96" r:id="rId55"/>
    <p:sldId id="283" r:id="rId56"/>
    <p:sldId id="284" r:id="rId57"/>
    <p:sldId id="285" r:id="rId58"/>
    <p:sldId id="286" r:id="rId59"/>
    <p:sldId id="288" r:id="rId60"/>
    <p:sldId id="290" r:id="rId61"/>
    <p:sldId id="291"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91" autoAdjust="0"/>
  </p:normalViewPr>
  <p:slideViewPr>
    <p:cSldViewPr>
      <p:cViewPr varScale="1">
        <p:scale>
          <a:sx n="94" d="100"/>
          <a:sy n="94" d="100"/>
        </p:scale>
        <p:origin x="-204" y="-108"/>
      </p:cViewPr>
      <p:guideLst>
        <p:guide orient="horz" pos="2160"/>
        <p:guide pos="2880"/>
      </p:guideLst>
    </p:cSldViewPr>
  </p:slideViewPr>
  <p:outlineViewPr>
    <p:cViewPr>
      <p:scale>
        <a:sx n="33" d="100"/>
        <a:sy n="33" d="100"/>
      </p:scale>
      <p:origin x="42" y="10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E17CFF99-93DA-4FB8-8640-1E85EE95F2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FD09577-CD36-49CF-92D5-ED984852C802}" type="slidenum">
              <a:rPr lang="en-US" smtClean="0">
                <a:latin typeface="Arial" charset="0"/>
                <a:cs typeface="Arial" charset="0"/>
              </a:rPr>
              <a:pPr/>
              <a:t>1</a:t>
            </a:fld>
            <a:endParaRPr lang="en-US" smtClean="0">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342148C-2D39-4FBF-B923-37B7043CF603}" type="slidenum">
              <a:rPr lang="en-US" smtClean="0">
                <a:latin typeface="Arial" charset="0"/>
                <a:cs typeface="Arial" charset="0"/>
              </a:rPr>
              <a:pPr/>
              <a:t>31</a:t>
            </a:fld>
            <a:endParaRPr lang="en-US" smtClean="0">
              <a:latin typeface="Arial" charset="0"/>
              <a:cs typeface="Arial" charset="0"/>
            </a:endParaRPr>
          </a:p>
        </p:txBody>
      </p:sp>
      <p:sp>
        <p:nvSpPr>
          <p:cNvPr id="95235" name="Rectangle 2"/>
          <p:cNvSpPr>
            <a:spLocks noGrp="1" noRot="1" noChangeAspect="1" noChangeArrowheads="1" noTextEdit="1"/>
          </p:cNvSpPr>
          <p:nvPr>
            <p:ph type="sldImg"/>
          </p:nvPr>
        </p:nvSpPr>
        <p:spPr>
          <a:ln>
            <a:noFill/>
          </a:ln>
        </p:spPr>
      </p:sp>
      <p:sp>
        <p:nvSpPr>
          <p:cNvPr id="952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B8C151C-B29A-4171-A146-410F25D9FFD8}" type="slidenum">
              <a:rPr lang="en-US" smtClean="0">
                <a:latin typeface="Arial" charset="0"/>
                <a:cs typeface="Arial" charset="0"/>
              </a:rPr>
              <a:pPr/>
              <a:t>32</a:t>
            </a:fld>
            <a:endParaRPr lang="en-US" smtClean="0">
              <a:latin typeface="Arial" charset="0"/>
              <a:cs typeface="Arial" charset="0"/>
            </a:endParaRPr>
          </a:p>
        </p:txBody>
      </p:sp>
      <p:sp>
        <p:nvSpPr>
          <p:cNvPr id="96259" name="Rectangle 2"/>
          <p:cNvSpPr>
            <a:spLocks noGrp="1" noRot="1" noChangeAspect="1" noChangeArrowheads="1" noTextEdit="1"/>
          </p:cNvSpPr>
          <p:nvPr>
            <p:ph type="sldImg"/>
          </p:nvPr>
        </p:nvSpPr>
        <p:spPr>
          <a:ln>
            <a:noFill/>
          </a:ln>
        </p:spPr>
      </p:sp>
      <p:sp>
        <p:nvSpPr>
          <p:cNvPr id="96260"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30B84A3-23F3-4863-A522-9EFFDA0447C5}" type="slidenum">
              <a:rPr lang="en-US" smtClean="0">
                <a:latin typeface="Arial" charset="0"/>
                <a:cs typeface="Arial" charset="0"/>
              </a:rPr>
              <a:pPr/>
              <a:t>34</a:t>
            </a:fld>
            <a:endParaRPr lang="en-US" smtClean="0">
              <a:latin typeface="Arial" charset="0"/>
              <a:cs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4E5CF1D-6A52-4B9A-AE56-2EE32C21D894}" type="slidenum">
              <a:rPr lang="en-US" smtClean="0">
                <a:latin typeface="Arial" charset="0"/>
                <a:cs typeface="Arial" charset="0"/>
              </a:rPr>
              <a:pPr/>
              <a:t>37</a:t>
            </a:fld>
            <a:endParaRPr lang="en-US" smtClean="0">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95F77E4-B25E-4611-9B0F-FE81A5267BEE}" type="slidenum">
              <a:rPr lang="en-US" smtClean="0">
                <a:latin typeface="Arial" charset="0"/>
                <a:cs typeface="Arial" charset="0"/>
              </a:rPr>
              <a:pPr/>
              <a:t>38</a:t>
            </a:fld>
            <a:endParaRPr lang="en-US" smtClean="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0795DD0-5D10-4ED4-B8A0-42D62322696B}" type="slidenum">
              <a:rPr lang="en-US" smtClean="0">
                <a:latin typeface="Arial" charset="0"/>
                <a:cs typeface="Arial" charset="0"/>
              </a:rPr>
              <a:pPr/>
              <a:t>41</a:t>
            </a:fld>
            <a:endParaRPr lang="en-US" smtClean="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A766755-8BC7-4C11-BEC9-F724E496F919}" type="slidenum">
              <a:rPr lang="en-US" smtClean="0">
                <a:latin typeface="Arial" charset="0"/>
                <a:cs typeface="Arial" charset="0"/>
              </a:rPr>
              <a:pPr/>
              <a:t>42</a:t>
            </a:fld>
            <a:endParaRPr lang="en-US" smtClean="0">
              <a:latin typeface="Arial" charset="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0A5DD9B-C7D7-46B2-901C-1A3DED2EC4E7}" type="slidenum">
              <a:rPr lang="en-US" smtClean="0">
                <a:latin typeface="Arial" charset="0"/>
                <a:cs typeface="Arial" charset="0"/>
              </a:rPr>
              <a:pPr/>
              <a:t>43</a:t>
            </a:fld>
            <a:endParaRPr lang="en-US" smtClean="0">
              <a:latin typeface="Arial" charset="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F8FC12E-8ED3-4525-9673-10EA8F9246E8}" type="slidenum">
              <a:rPr lang="en-US" smtClean="0">
                <a:latin typeface="Arial" charset="0"/>
                <a:cs typeface="Arial" charset="0"/>
              </a:rPr>
              <a:pPr/>
              <a:t>44</a:t>
            </a:fld>
            <a:endParaRPr lang="en-US" smtClean="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C95FD8D-939F-44C8-BEAC-03FECB99A437}" type="slidenum">
              <a:rPr lang="en-US" smtClean="0">
                <a:latin typeface="Arial" charset="0"/>
                <a:cs typeface="Arial" charset="0"/>
              </a:rPr>
              <a:pPr/>
              <a:t>45</a:t>
            </a:fld>
            <a:endParaRPr lang="en-US" smtClean="0">
              <a:latin typeface="Arial" charset="0"/>
              <a:cs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0073B7C-A85D-4B88-AB8B-F22A598AFB35}" type="slidenum">
              <a:rPr lang="en-US" smtClean="0">
                <a:latin typeface="Arial" charset="0"/>
                <a:cs typeface="Arial" charset="0"/>
              </a:rPr>
              <a:pPr/>
              <a:t>4</a:t>
            </a:fld>
            <a:endParaRPr lang="en-US" smtClean="0">
              <a:latin typeface="Arial" charset="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84A5AEA-3EC4-4A25-AD0B-F69737F7CD7D}" type="slidenum">
              <a:rPr lang="en-US" smtClean="0">
                <a:latin typeface="Arial" charset="0"/>
                <a:cs typeface="Arial" charset="0"/>
              </a:rPr>
              <a:pPr/>
              <a:t>46</a:t>
            </a:fld>
            <a:endParaRPr lang="en-US" smtClean="0">
              <a:latin typeface="Arial" charset="0"/>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C02AAAB-FA18-4A37-986A-F19C90F96885}" type="slidenum">
              <a:rPr lang="en-US" smtClean="0">
                <a:latin typeface="Arial" charset="0"/>
                <a:cs typeface="Arial" charset="0"/>
              </a:rPr>
              <a:pPr/>
              <a:t>47</a:t>
            </a:fld>
            <a:endParaRPr lang="en-US" smtClean="0">
              <a:latin typeface="Arial" charset="0"/>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FC53A99-A6C7-4834-A3FF-54DE55504AA7}" type="slidenum">
              <a:rPr lang="en-US" smtClean="0">
                <a:latin typeface="Arial" charset="0"/>
                <a:cs typeface="Arial" charset="0"/>
              </a:rPr>
              <a:pPr/>
              <a:t>48</a:t>
            </a:fld>
            <a:endParaRPr lang="en-US" smtClean="0">
              <a:latin typeface="Arial" charset="0"/>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279F5C0-F880-4E4D-BFFC-587FD38E5364}" type="slidenum">
              <a:rPr lang="en-US" smtClean="0">
                <a:latin typeface="Arial" charset="0"/>
                <a:cs typeface="Arial" charset="0"/>
              </a:rPr>
              <a:pPr/>
              <a:t>49</a:t>
            </a:fld>
            <a:endParaRPr lang="en-US" smtClean="0">
              <a:latin typeface="Arial" charset="0"/>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93AD025-3C34-4FAB-8395-27B65CA78C22}" type="slidenum">
              <a:rPr lang="en-US" smtClean="0">
                <a:latin typeface="Arial" charset="0"/>
                <a:cs typeface="Arial" charset="0"/>
              </a:rPr>
              <a:pPr/>
              <a:t>50</a:t>
            </a:fld>
            <a:endParaRPr lang="en-US" smtClean="0">
              <a:latin typeface="Arial" charset="0"/>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491E7B0-8EDA-45F3-8E56-CE40FA44C5BE}" type="slidenum">
              <a:rPr lang="en-US" smtClean="0">
                <a:latin typeface="Arial" charset="0"/>
                <a:cs typeface="Arial" charset="0"/>
              </a:rPr>
              <a:pPr/>
              <a:t>51</a:t>
            </a:fld>
            <a:endParaRPr lang="en-US" smtClean="0">
              <a:latin typeface="Arial" charset="0"/>
              <a:cs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DD7D8A4-DB73-47CC-B4FD-59B26705FFA3}" type="slidenum">
              <a:rPr lang="en-US" smtClean="0">
                <a:latin typeface="Arial" charset="0"/>
                <a:cs typeface="Arial" charset="0"/>
              </a:rPr>
              <a:pPr/>
              <a:t>52</a:t>
            </a:fld>
            <a:endParaRPr lang="en-US" smtClean="0">
              <a:latin typeface="Arial" charset="0"/>
              <a:cs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38B6759-052E-49B1-991C-DE48C18BF976}" type="slidenum">
              <a:rPr lang="en-US" smtClean="0">
                <a:latin typeface="Arial" charset="0"/>
                <a:cs typeface="Arial" charset="0"/>
              </a:rPr>
              <a:pPr/>
              <a:t>53</a:t>
            </a:fld>
            <a:endParaRPr lang="en-US" smtClean="0">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0F199A3-E2D4-4295-B32E-E704168FD025}" type="slidenum">
              <a:rPr lang="en-US" smtClean="0">
                <a:latin typeface="Arial" charset="0"/>
                <a:cs typeface="Arial" charset="0"/>
              </a:rPr>
              <a:pPr/>
              <a:t>54</a:t>
            </a:fld>
            <a:endParaRPr lang="en-US" smtClean="0">
              <a:latin typeface="Arial" charset="0"/>
              <a:cs typeface="Arial" charset="0"/>
            </a:endParaRPr>
          </a:p>
        </p:txBody>
      </p:sp>
      <p:sp>
        <p:nvSpPr>
          <p:cNvPr id="115715" name="Rectangle 2"/>
          <p:cNvSpPr>
            <a:spLocks noGrp="1" noRot="1" noChangeAspect="1" noChangeArrowheads="1" noTextEdit="1"/>
          </p:cNvSpPr>
          <p:nvPr>
            <p:ph type="sldImg"/>
          </p:nvPr>
        </p:nvSpPr>
        <p:spPr>
          <a:ln>
            <a:noFill/>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2484257-89F4-437C-B1BE-60F690B1C835}" type="slidenum">
              <a:rPr lang="en-US" smtClean="0">
                <a:latin typeface="Arial" charset="0"/>
                <a:cs typeface="Arial" charset="0"/>
              </a:rPr>
              <a:pPr/>
              <a:t>55</a:t>
            </a:fld>
            <a:endParaRPr lang="en-US" smtClean="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D775B21-664D-4989-8AB6-1EE04A5DAAEA}" type="slidenum">
              <a:rPr lang="en-US" smtClean="0">
                <a:latin typeface="Arial" charset="0"/>
                <a:cs typeface="Arial" charset="0"/>
              </a:rPr>
              <a:pPr/>
              <a:t>23</a:t>
            </a:fld>
            <a:endParaRPr lang="en-US" smtClean="0">
              <a:latin typeface="Arial" charset="0"/>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0E75584-EC93-499F-9967-F9B600698D5E}" type="slidenum">
              <a:rPr lang="en-US" smtClean="0">
                <a:latin typeface="Arial" charset="0"/>
                <a:cs typeface="Arial" charset="0"/>
              </a:rPr>
              <a:pPr/>
              <a:t>56</a:t>
            </a:fld>
            <a:endParaRPr lang="en-US" smtClean="0">
              <a:latin typeface="Arial" charset="0"/>
              <a:cs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51C7F17-BEEA-4D66-ABE6-83042A2C3A2A}" type="slidenum">
              <a:rPr lang="en-US" smtClean="0">
                <a:latin typeface="Arial" charset="0"/>
                <a:cs typeface="Arial" charset="0"/>
              </a:rPr>
              <a:pPr/>
              <a:t>57</a:t>
            </a:fld>
            <a:endParaRPr lang="en-US" smtClean="0">
              <a:latin typeface="Arial" charset="0"/>
              <a:cs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E679720-9BA4-4225-BC61-C87018CD1A27}" type="slidenum">
              <a:rPr lang="en-US" smtClean="0">
                <a:latin typeface="Arial" charset="0"/>
                <a:cs typeface="Arial" charset="0"/>
              </a:rPr>
              <a:pPr/>
              <a:t>58</a:t>
            </a:fld>
            <a:endParaRPr lang="en-US" smtClean="0">
              <a:latin typeface="Arial" charset="0"/>
              <a:cs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F097D5F-F761-4ADE-915A-99BE5BC8BA44}" type="slidenum">
              <a:rPr lang="en-US" smtClean="0">
                <a:latin typeface="Arial" charset="0"/>
                <a:cs typeface="Arial" charset="0"/>
              </a:rPr>
              <a:pPr/>
              <a:t>59</a:t>
            </a:fld>
            <a:endParaRPr lang="en-US" smtClean="0">
              <a:latin typeface="Arial" charset="0"/>
              <a:cs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F8918AE-F9E9-4644-8D4F-7E095AB2E3B4}" type="slidenum">
              <a:rPr lang="en-US" smtClean="0">
                <a:latin typeface="Arial" charset="0"/>
                <a:cs typeface="Arial" charset="0"/>
              </a:rPr>
              <a:pPr/>
              <a:t>60</a:t>
            </a:fld>
            <a:endParaRPr lang="en-US" smtClean="0">
              <a:latin typeface="Arial" charset="0"/>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DD0855A-7F88-4F2D-9561-277C9E3ABB85}" type="slidenum">
              <a:rPr lang="en-US" smtClean="0">
                <a:latin typeface="Arial" charset="0"/>
                <a:cs typeface="Arial" charset="0"/>
              </a:rPr>
              <a:pPr/>
              <a:t>61</a:t>
            </a:fld>
            <a:endParaRPr lang="en-US" smtClean="0">
              <a:latin typeface="Arial" charset="0"/>
              <a:cs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E194906-3E32-49E9-9759-743FB4970160}" type="slidenum">
              <a:rPr lang="en-US" smtClean="0">
                <a:latin typeface="Arial" charset="0"/>
                <a:cs typeface="Arial" charset="0"/>
              </a:rPr>
              <a:pPr/>
              <a:t>24</a:t>
            </a:fld>
            <a:endParaRPr lang="en-US" smtClean="0">
              <a:latin typeface="Arial" charset="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AF0F93C-8478-4546-B375-A75C20483A51}" type="slidenum">
              <a:rPr lang="en-US" smtClean="0">
                <a:latin typeface="Arial" charset="0"/>
                <a:cs typeface="Arial" charset="0"/>
              </a:rPr>
              <a:pPr/>
              <a:t>26</a:t>
            </a:fld>
            <a:endParaRPr lang="en-US" smtClean="0">
              <a:latin typeface="Arial" charset="0"/>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8EEB6F9-C06E-437A-B77B-331D3BD27661}" type="slidenum">
              <a:rPr lang="en-US" smtClean="0">
                <a:latin typeface="Arial" charset="0"/>
                <a:cs typeface="Arial" charset="0"/>
              </a:rPr>
              <a:pPr/>
              <a:t>27</a:t>
            </a:fld>
            <a:endParaRPr lang="en-US" smtClean="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BFA4DD6-4606-420F-87FF-D4E91895CF6E}" type="slidenum">
              <a:rPr lang="en-US" smtClean="0">
                <a:latin typeface="Arial" charset="0"/>
                <a:cs typeface="Arial" charset="0"/>
              </a:rPr>
              <a:pPr/>
              <a:t>28</a:t>
            </a:fld>
            <a:endParaRPr lang="en-US" smtClean="0">
              <a:latin typeface="Arial" charset="0"/>
              <a:cs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5584F4A-40BD-4251-8044-EEB00F1C7DEA}" type="slidenum">
              <a:rPr lang="en-US" smtClean="0">
                <a:latin typeface="Arial" charset="0"/>
                <a:cs typeface="Arial" charset="0"/>
              </a:rPr>
              <a:pPr/>
              <a:t>29</a:t>
            </a:fld>
            <a:endParaRPr lang="en-US" smtClean="0">
              <a:latin typeface="Arial" charset="0"/>
              <a:cs typeface="Arial" charset="0"/>
            </a:endParaRPr>
          </a:p>
        </p:txBody>
      </p:sp>
      <p:sp>
        <p:nvSpPr>
          <p:cNvPr id="93187" name="Rectangle 2"/>
          <p:cNvSpPr>
            <a:spLocks noGrp="1" noRot="1" noChangeAspect="1" noChangeArrowheads="1" noTextEdit="1"/>
          </p:cNvSpPr>
          <p:nvPr>
            <p:ph type="sldImg"/>
          </p:nvPr>
        </p:nvSpPr>
        <p:spPr>
          <a:ln>
            <a:noFill/>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A0E4180-CE1A-4894-8AEB-D338988B6375}" type="slidenum">
              <a:rPr lang="en-US" smtClean="0">
                <a:latin typeface="Arial" charset="0"/>
                <a:cs typeface="Arial" charset="0"/>
              </a:rPr>
              <a:pPr/>
              <a:t>30</a:t>
            </a:fld>
            <a:endParaRPr lang="en-US" smtClean="0">
              <a:latin typeface="Arial" charset="0"/>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EBF353A5-3A25-4E93-B699-1D2DA1708B1A}"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D9DAEE-B281-40F0-9F45-E9027F27632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D35006-FE20-45A5-955A-94322A7581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414016-6297-461E-BD3C-FB5AD9E3CCAE}"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B14CC7E5-381B-40DC-B9EC-202011B0827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B83019-3DC3-4F35-A40C-09B9C879F3EF}"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157735E-E373-42F3-B2EE-001E8626EA3F}"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E5524F-7564-4203-89BE-B6D9E5EFE46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02B18E-A957-43B9-AF2D-ADB04E00D76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DBB872-D0F4-458B-9153-70076C91EEE9}"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1749AC7D-D6D7-40B5-A905-287CDFE3B49E}"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84552B6-AB11-49DA-AEFD-44E2CB3892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err="1" smtClean="0"/>
              <a:t>Emad</a:t>
            </a:r>
            <a:r>
              <a:rPr lang="en-US" b="1" dirty="0" smtClean="0"/>
              <a:t> </a:t>
            </a:r>
            <a:r>
              <a:rPr lang="en-US" b="1" dirty="0" err="1" smtClean="0"/>
              <a:t>Raddaoui</a:t>
            </a:r>
            <a:r>
              <a:rPr lang="en-US" b="1" dirty="0" smtClean="0"/>
              <a:t>, MD</a:t>
            </a:r>
            <a:r>
              <a:rPr lang="en-US" b="1" dirty="0" smtClean="0"/>
              <a:t>, </a:t>
            </a:r>
            <a:r>
              <a:rPr lang="en-US" b="1" dirty="0" smtClean="0"/>
              <a:t>FCAP, </a:t>
            </a:r>
            <a:r>
              <a:rPr lang="en-US" b="1" dirty="0" smtClean="0"/>
              <a:t>FASC</a:t>
            </a:r>
            <a:endParaRPr lang="en-US" b="1" dirty="0"/>
          </a:p>
        </p:txBody>
      </p:sp>
      <p:sp>
        <p:nvSpPr>
          <p:cNvPr id="2050" name="Rectangle 2"/>
          <p:cNvSpPr>
            <a:spLocks noGrp="1" noChangeArrowheads="1"/>
          </p:cNvSpPr>
          <p:nvPr>
            <p:ph type="ctrTitle"/>
          </p:nvPr>
        </p:nvSpPr>
        <p:spPr/>
        <p:txBody>
          <a:bodyPr/>
          <a:lstStyle/>
          <a:p>
            <a:r>
              <a:rPr lang="en-US" sz="4800" b="1" dirty="0" smtClean="0"/>
              <a:t>Uterine Cervix</a:t>
            </a:r>
            <a:br>
              <a:rPr lang="en-US" sz="4800" b="1" dirty="0" smtClean="0"/>
            </a:br>
            <a:endParaRPr lang="en-US" sz="3200"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Noninfectious (Nonspecific) </a:t>
            </a:r>
            <a:r>
              <a:rPr lang="en-US" b="1" dirty="0" err="1" smtClean="0"/>
              <a:t>Cervicitis</a:t>
            </a:r>
            <a:r>
              <a:rPr lang="en-US" b="1" dirty="0" smtClean="0"/>
              <a:t> </a:t>
            </a:r>
            <a:endParaRPr lang="en-US" b="1" dirty="0"/>
          </a:p>
        </p:txBody>
      </p:sp>
      <p:sp>
        <p:nvSpPr>
          <p:cNvPr id="11267" name="Content Placeholder 2"/>
          <p:cNvSpPr>
            <a:spLocks noGrp="1"/>
          </p:cNvSpPr>
          <p:nvPr>
            <p:ph sz="quarter" idx="1"/>
          </p:nvPr>
        </p:nvSpPr>
        <p:spPr/>
        <p:txBody>
          <a:bodyPr/>
          <a:lstStyle/>
          <a:p>
            <a:pPr>
              <a:buFont typeface="Wingdings" pitchFamily="2" charset="2"/>
              <a:buNone/>
            </a:pPr>
            <a:r>
              <a:rPr lang="en-US" b="1" dirty="0" smtClean="0"/>
              <a:t>Histology</a:t>
            </a:r>
          </a:p>
          <a:p>
            <a:r>
              <a:rPr lang="en-US" sz="2400" b="1" dirty="0" smtClean="0"/>
              <a:t>The </a:t>
            </a:r>
            <a:r>
              <a:rPr lang="en-US" sz="2400" b="1" dirty="0" err="1" smtClean="0"/>
              <a:t>histologic</a:t>
            </a:r>
            <a:r>
              <a:rPr lang="en-US" sz="2400" b="1" dirty="0" smtClean="0"/>
              <a:t> features are nonspecific. The inflammatory infiltrate may comprise </a:t>
            </a:r>
            <a:r>
              <a:rPr lang="en-US" sz="2400" b="1" dirty="0" err="1" smtClean="0"/>
              <a:t>neutrophils</a:t>
            </a:r>
            <a:r>
              <a:rPr lang="en-US" sz="2400" b="1" dirty="0" smtClean="0"/>
              <a:t> or plasma cells and lymphocytes or a combination of these cells.</a:t>
            </a:r>
          </a:p>
          <a:p>
            <a:r>
              <a:rPr lang="en-US" sz="2400" b="1" dirty="0" err="1" smtClean="0"/>
              <a:t>Squamous</a:t>
            </a:r>
            <a:r>
              <a:rPr lang="en-US" sz="2400" b="1" dirty="0" smtClean="0"/>
              <a:t> </a:t>
            </a:r>
            <a:r>
              <a:rPr lang="en-US" sz="2400" b="1" dirty="0" err="1" smtClean="0"/>
              <a:t>metaplasia</a:t>
            </a:r>
            <a:r>
              <a:rPr lang="en-US" sz="2400" b="1" dirty="0" smtClean="0"/>
              <a:t> of the </a:t>
            </a:r>
            <a:r>
              <a:rPr lang="en-US" sz="2400" b="1" dirty="0" err="1" smtClean="0"/>
              <a:t>endocervical</a:t>
            </a:r>
            <a:r>
              <a:rPr lang="en-US" sz="2400" b="1" dirty="0" smtClean="0"/>
              <a:t> glandular epithelium is common in chronic </a:t>
            </a:r>
            <a:r>
              <a:rPr lang="en-US" sz="2400" b="1" dirty="0" err="1" smtClean="0"/>
              <a:t>cervicitis</a:t>
            </a:r>
            <a:r>
              <a:rPr lang="en-US" sz="2400" b="1" dirty="0" smtClean="0"/>
              <a:t>. Often some of the mucous glands are obstructed and dilate to form mucus-filled cysts called </a:t>
            </a:r>
            <a:r>
              <a:rPr lang="en-US" sz="2400" b="1" dirty="0" err="1" smtClean="0"/>
              <a:t>nabothian</a:t>
            </a:r>
            <a:r>
              <a:rPr lang="en-US" sz="2400" b="1" dirty="0" smtClean="0"/>
              <a:t> cysts.</a:t>
            </a:r>
          </a:p>
          <a:p>
            <a:endParaRPr lang="en-US" b="1" dirty="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t>Infectious </a:t>
            </a:r>
            <a:r>
              <a:rPr lang="en-US" b="1" dirty="0" err="1" smtClean="0"/>
              <a:t>cervicitis</a:t>
            </a:r>
            <a:endParaRPr lang="en-US" b="1" dirty="0" smtClean="0"/>
          </a:p>
        </p:txBody>
      </p:sp>
      <p:sp>
        <p:nvSpPr>
          <p:cNvPr id="12291" name="Content Placeholder 2"/>
          <p:cNvSpPr>
            <a:spLocks noGrp="1"/>
          </p:cNvSpPr>
          <p:nvPr>
            <p:ph sz="quarter" idx="1"/>
          </p:nvPr>
        </p:nvSpPr>
        <p:spPr/>
        <p:txBody>
          <a:bodyPr/>
          <a:lstStyle/>
          <a:p>
            <a:endParaRPr lang="en-US" b="1" dirty="0" smtClean="0"/>
          </a:p>
          <a:p>
            <a:r>
              <a:rPr lang="en-US" b="1" dirty="0" smtClean="0"/>
              <a:t>Can be caused by various </a:t>
            </a:r>
            <a:r>
              <a:rPr lang="en-US" b="1" dirty="0" err="1" smtClean="0"/>
              <a:t>organisims</a:t>
            </a:r>
            <a:r>
              <a:rPr lang="en-US" b="1" dirty="0" smtClean="0"/>
              <a:t> </a:t>
            </a:r>
            <a:r>
              <a:rPr lang="en-US" b="1" dirty="0" err="1" smtClean="0"/>
              <a:t>e.g.staphylococci</a:t>
            </a:r>
            <a:r>
              <a:rPr lang="en-US" b="1" dirty="0" smtClean="0"/>
              <a:t>, </a:t>
            </a:r>
            <a:r>
              <a:rPr lang="en-US" b="1" dirty="0" err="1" smtClean="0"/>
              <a:t>enterococci</a:t>
            </a:r>
            <a:r>
              <a:rPr lang="en-US" b="1" dirty="0" smtClean="0"/>
              <a:t>, </a:t>
            </a:r>
            <a:r>
              <a:rPr lang="en-US" b="1" dirty="0" err="1" smtClean="0"/>
              <a:t>Gardnerella</a:t>
            </a:r>
            <a:r>
              <a:rPr lang="en-US" b="1" dirty="0" smtClean="0"/>
              <a:t> </a:t>
            </a:r>
            <a:r>
              <a:rPr lang="en-US" b="1" dirty="0" err="1" smtClean="0"/>
              <a:t>vaginalis</a:t>
            </a:r>
            <a:r>
              <a:rPr lang="en-US" b="1" dirty="0" smtClean="0"/>
              <a:t>, </a:t>
            </a:r>
            <a:r>
              <a:rPr lang="en-US" b="1" dirty="0" err="1" smtClean="0"/>
              <a:t>Trichomonas</a:t>
            </a:r>
            <a:r>
              <a:rPr lang="en-US" b="1" dirty="0" smtClean="0"/>
              <a:t> </a:t>
            </a:r>
            <a:r>
              <a:rPr lang="en-US" b="1" dirty="0" err="1" smtClean="0"/>
              <a:t>vaginalis</a:t>
            </a:r>
            <a:r>
              <a:rPr lang="en-US" b="1" dirty="0" smtClean="0"/>
              <a:t>, Candida </a:t>
            </a:r>
            <a:r>
              <a:rPr lang="en-US" b="1" dirty="0" err="1" smtClean="0"/>
              <a:t>albicans</a:t>
            </a:r>
            <a:r>
              <a:rPr lang="en-US" b="1" dirty="0" smtClean="0"/>
              <a:t> and Chlamydia </a:t>
            </a:r>
            <a:r>
              <a:rPr lang="en-US" b="1" dirty="0" err="1" smtClean="0"/>
              <a:t>trachomatis</a:t>
            </a:r>
            <a:r>
              <a:rPr lang="en-US" b="1" dirty="0" smtClean="0"/>
              <a:t>.</a:t>
            </a:r>
          </a:p>
          <a:p>
            <a:r>
              <a:rPr lang="en-US" b="1" dirty="0" smtClean="0"/>
              <a:t>Most often involves the </a:t>
            </a:r>
            <a:r>
              <a:rPr lang="en-US" b="1" dirty="0" err="1" smtClean="0"/>
              <a:t>endocervix</a:t>
            </a:r>
            <a:r>
              <a:rPr lang="en-US" b="1" dirty="0" smtClean="0"/>
              <a:t>.</a:t>
            </a:r>
          </a:p>
          <a:p>
            <a:r>
              <a:rPr lang="en-US" b="1" dirty="0" smtClean="0"/>
              <a:t>Is often asymptomatic, may manifest as vaginal discharge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0" y="214313"/>
            <a:ext cx="6400800" cy="1219200"/>
          </a:xfrm>
        </p:spPr>
        <p:txBody>
          <a:bodyPr/>
          <a:lstStyle/>
          <a:p>
            <a:r>
              <a:rPr lang="en-US" b="1" dirty="0" err="1" smtClean="0"/>
              <a:t>Candidiasis</a:t>
            </a:r>
            <a:r>
              <a:rPr lang="en-US" b="1" dirty="0" smtClean="0"/>
              <a:t> (</a:t>
            </a:r>
            <a:r>
              <a:rPr lang="en-US" b="1" dirty="0" err="1" smtClean="0"/>
              <a:t>moniliasis</a:t>
            </a:r>
            <a:r>
              <a:rPr lang="en-US" b="1" dirty="0" smtClean="0"/>
              <a:t>)</a:t>
            </a:r>
          </a:p>
        </p:txBody>
      </p:sp>
      <p:sp>
        <p:nvSpPr>
          <p:cNvPr id="13315" name="Content Placeholder 2"/>
          <p:cNvSpPr>
            <a:spLocks noGrp="1"/>
          </p:cNvSpPr>
          <p:nvPr>
            <p:ph sz="quarter" idx="1"/>
          </p:nvPr>
        </p:nvSpPr>
        <p:spPr/>
        <p:txBody>
          <a:bodyPr/>
          <a:lstStyle/>
          <a:p>
            <a:r>
              <a:rPr lang="en-US" sz="2800" b="1" smtClean="0"/>
              <a:t>Common form of vaginitis /cervicitis.</a:t>
            </a:r>
          </a:p>
          <a:p>
            <a:r>
              <a:rPr lang="en-US" sz="2800" b="1" smtClean="0"/>
              <a:t>Caused by Candida albicans, a normal component of the vaginal flora.</a:t>
            </a:r>
          </a:p>
          <a:p>
            <a:r>
              <a:rPr lang="en-US" sz="2800" b="1" smtClean="0"/>
              <a:t>Associated with diabetes mellitis, pregnancy, broad spectrum antibiotic therapy, oral contraceptive use and immunosupression.</a:t>
            </a:r>
          </a:p>
          <a:p>
            <a:r>
              <a:rPr lang="en-US" sz="2800" b="1" smtClean="0"/>
              <a:t>Characterized by white patchy mucosal lesions with thick white discharge and vulvovaginal pruritis.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dirty="0" err="1" smtClean="0"/>
              <a:t>Candidiasis</a:t>
            </a:r>
            <a:r>
              <a:rPr lang="en-US" b="1" dirty="0" smtClean="0"/>
              <a:t> (</a:t>
            </a:r>
            <a:r>
              <a:rPr lang="en-US" b="1" dirty="0" err="1" smtClean="0"/>
              <a:t>moniliasis</a:t>
            </a:r>
            <a:r>
              <a:rPr lang="en-US" b="1" dirty="0" smtClean="0"/>
              <a:t>)</a:t>
            </a:r>
          </a:p>
        </p:txBody>
      </p:sp>
      <p:sp>
        <p:nvSpPr>
          <p:cNvPr id="14339" name="Content Placeholder 2"/>
          <p:cNvSpPr>
            <a:spLocks noGrp="1"/>
          </p:cNvSpPr>
          <p:nvPr>
            <p:ph sz="quarter" idx="1"/>
          </p:nvPr>
        </p:nvSpPr>
        <p:spPr/>
        <p:txBody>
          <a:bodyPr/>
          <a:lstStyle/>
          <a:p>
            <a:pPr>
              <a:buFont typeface="Wingdings" pitchFamily="2" charset="2"/>
              <a:buNone/>
            </a:pPr>
            <a:r>
              <a:rPr lang="en-US" b="1" smtClean="0"/>
              <a:t>Histology.</a:t>
            </a:r>
          </a:p>
          <a:p>
            <a:r>
              <a:rPr lang="en-US" b="1" smtClean="0"/>
              <a:t>Colonies of the fungus are present on the surface and extend into the epithelium but not into the underlying tissues. Mild edema and chronic inflammatory cells are present. Ulcers may develop. Cytological smears show yeast forms and branching pseudohyphae</a:t>
            </a:r>
          </a:p>
          <a:p>
            <a:endParaRPr lang="en-US" b="1"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435100" y="274638"/>
            <a:ext cx="7499350" cy="1143000"/>
          </a:xfrm>
        </p:spPr>
        <p:txBody>
          <a:bodyPr rtlCol="0">
            <a:normAutofit/>
          </a:bodyPr>
          <a:lstStyle/>
          <a:p>
            <a:pPr fontAlgn="auto">
              <a:spcAft>
                <a:spcPts val="0"/>
              </a:spcAft>
              <a:defRPr/>
            </a:pPr>
            <a:endParaRPr lang="en-US" b="1" dirty="0" smtClean="0">
              <a:solidFill>
                <a:schemeClr val="tx2">
                  <a:satMod val="130000"/>
                </a:schemeClr>
              </a:solidFill>
            </a:endParaRPr>
          </a:p>
        </p:txBody>
      </p:sp>
      <p:pic>
        <p:nvPicPr>
          <p:cNvPr id="16387" name="Picture 4" descr="Non Neo-28 D,Candida SPP"/>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b="1" dirty="0" err="1" smtClean="0"/>
              <a:t>Trichomoniasis</a:t>
            </a:r>
            <a:r>
              <a:rPr lang="en-US" b="1" dirty="0" smtClean="0"/>
              <a:t> </a:t>
            </a:r>
          </a:p>
        </p:txBody>
      </p:sp>
      <p:sp>
        <p:nvSpPr>
          <p:cNvPr id="4" name="Content Placeholder 3"/>
          <p:cNvSpPr>
            <a:spLocks noGrp="1"/>
          </p:cNvSpPr>
          <p:nvPr>
            <p:ph sz="quarter" idx="1"/>
          </p:nvPr>
        </p:nvSpPr>
        <p:spPr/>
        <p:txBody>
          <a:bodyPr rtlCol="0">
            <a:normAutofit lnSpcReduction="10000"/>
          </a:bodyPr>
          <a:lstStyle/>
          <a:p>
            <a:pPr marL="320040" indent="-320040" fontAlgn="auto">
              <a:spcAft>
                <a:spcPts val="0"/>
              </a:spcAft>
              <a:buFont typeface="Arial" pitchFamily="34" charset="0"/>
              <a:buChar char="•"/>
              <a:defRPr/>
            </a:pPr>
            <a:r>
              <a:rPr lang="en-US" sz="2800" b="1" dirty="0" smtClean="0"/>
              <a:t>caused by a unicellular flagellated protozoan, </a:t>
            </a:r>
            <a:r>
              <a:rPr lang="en-US" sz="2800" b="1" dirty="0" err="1" smtClean="0"/>
              <a:t>Trichomonas</a:t>
            </a:r>
            <a:r>
              <a:rPr lang="en-US" sz="2800" b="1" dirty="0" smtClean="0"/>
              <a:t> </a:t>
            </a:r>
            <a:r>
              <a:rPr lang="en-US" sz="2800" b="1" dirty="0" err="1" smtClean="0"/>
              <a:t>vaginalis</a:t>
            </a:r>
            <a:r>
              <a:rPr lang="en-US" sz="2800" b="1" dirty="0" smtClean="0"/>
              <a:t>. It is sexually transmitted  disease</a:t>
            </a:r>
          </a:p>
          <a:p>
            <a:pPr marL="320040" indent="-320040" fontAlgn="auto">
              <a:spcAft>
                <a:spcPts val="0"/>
              </a:spcAft>
              <a:buFont typeface="Arial" pitchFamily="34" charset="0"/>
              <a:buChar char="•"/>
              <a:defRPr/>
            </a:pPr>
            <a:r>
              <a:rPr lang="en-US" sz="2800" b="1" dirty="0" smtClean="0"/>
              <a:t>Involves the vagina and </a:t>
            </a:r>
            <a:r>
              <a:rPr lang="en-US" sz="2800" b="1" dirty="0" err="1" smtClean="0"/>
              <a:t>cervis</a:t>
            </a:r>
            <a:r>
              <a:rPr lang="en-US" sz="2800" b="1" dirty="0" smtClean="0"/>
              <a:t> also.</a:t>
            </a:r>
          </a:p>
          <a:p>
            <a:pPr marL="320040" indent="-320040" fontAlgn="auto">
              <a:spcAft>
                <a:spcPts val="0"/>
              </a:spcAft>
              <a:buFont typeface="Wingdings" pitchFamily="2" charset="2"/>
              <a:buNone/>
              <a:defRPr/>
            </a:pPr>
            <a:r>
              <a:rPr lang="en-US" sz="2800" b="1" dirty="0" smtClean="0"/>
              <a:t>Clinical presentation</a:t>
            </a:r>
          </a:p>
          <a:p>
            <a:pPr marL="320040" indent="-320040" fontAlgn="auto">
              <a:spcAft>
                <a:spcPts val="0"/>
              </a:spcAft>
              <a:buFont typeface="Arial" pitchFamily="34" charset="0"/>
              <a:buChar char="•"/>
              <a:defRPr/>
            </a:pPr>
            <a:r>
              <a:rPr lang="en-US" sz="2800" b="1" dirty="0" smtClean="0"/>
              <a:t>Most infections are asymptomatic and pass unnoticed. Occasionally, a copious, thin, frothy, yellow green to gray offensive discharge is produced. There may be vulvas itching or burning or </a:t>
            </a:r>
            <a:r>
              <a:rPr lang="en-US" sz="2800" b="1" dirty="0" err="1" smtClean="0"/>
              <a:t>dyspareuni</a:t>
            </a:r>
            <a:r>
              <a:rPr lang="en-US" b="1" dirty="0" err="1" smtClean="0"/>
              <a:t>a</a:t>
            </a:r>
            <a:endParaRPr lang="en-US" b="1" dirty="0" smtClean="0"/>
          </a:p>
          <a:p>
            <a:pPr marL="320040" indent="-320040" fontAlgn="auto">
              <a:spcAft>
                <a:spcPts val="0"/>
              </a:spcAft>
              <a:buFont typeface="Wingdings"/>
              <a:buChar char=""/>
              <a:defRPr/>
            </a:pPr>
            <a:endParaRPr lang="en-US"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err="1" smtClean="0"/>
              <a:t>Trichomoniasis</a:t>
            </a:r>
            <a:r>
              <a:rPr lang="en-US" b="1" dirty="0" smtClean="0"/>
              <a:t> </a:t>
            </a:r>
          </a:p>
        </p:txBody>
      </p:sp>
      <p:sp>
        <p:nvSpPr>
          <p:cNvPr id="18435" name="Content Placeholder 2"/>
          <p:cNvSpPr>
            <a:spLocks noGrp="1"/>
          </p:cNvSpPr>
          <p:nvPr>
            <p:ph sz="quarter" idx="1"/>
          </p:nvPr>
        </p:nvSpPr>
        <p:spPr/>
        <p:txBody>
          <a:bodyPr/>
          <a:lstStyle/>
          <a:p>
            <a:r>
              <a:rPr lang="en-US" b="1" dirty="0" smtClean="0"/>
              <a:t>Histology</a:t>
            </a:r>
          </a:p>
          <a:p>
            <a:r>
              <a:rPr lang="en-US" sz="2800" b="1" dirty="0" smtClean="0"/>
              <a:t>An inflammatory infiltrate of lymphocytes and plasma cells. The organisms are not seen in biopsies because they do not invade the vaginal wall. Diagnosis is made by examination of a saline wet preparation in which the motile </a:t>
            </a:r>
            <a:r>
              <a:rPr lang="en-US" sz="2800" b="1" dirty="0" err="1" smtClean="0"/>
              <a:t>trophozoites</a:t>
            </a:r>
            <a:r>
              <a:rPr lang="en-US" sz="2800" b="1" dirty="0" smtClean="0"/>
              <a:t> are seen. The organism can also be found in Pap-stained vaginal smears.</a:t>
            </a:r>
          </a:p>
          <a:p>
            <a:endParaRPr lang="en-US" b="1" dirty="0"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139266" name="Picture 2" descr="C:\Users\EMAD\Desktop\New folder\Picture1.jpg"/>
          <p:cNvPicPr>
            <a:picLocks noChangeAspect="1" noChangeArrowheads="1"/>
          </p:cNvPicPr>
          <p:nvPr/>
        </p:nvPicPr>
        <p:blipFill>
          <a:blip r:embed="rId2" cstate="print"/>
          <a:srcRect/>
          <a:stretch>
            <a:fillRect/>
          </a:stretch>
        </p:blipFill>
        <p:spPr bwMode="auto">
          <a:xfrm>
            <a:off x="0" y="0"/>
            <a:ext cx="916626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Chlamydia </a:t>
            </a:r>
            <a:r>
              <a:rPr lang="en-US" b="1" dirty="0" err="1" smtClean="0"/>
              <a:t>trachomatis</a:t>
            </a:r>
            <a:r>
              <a:rPr lang="en-US" b="1" dirty="0" smtClean="0"/>
              <a:t> </a:t>
            </a:r>
            <a:r>
              <a:rPr lang="en-US" b="1" dirty="0" err="1" smtClean="0"/>
              <a:t>Cervicitis</a:t>
            </a:r>
            <a:r>
              <a:rPr lang="en-US" b="1" dirty="0" smtClean="0"/>
              <a:t> </a:t>
            </a:r>
            <a:br>
              <a:rPr lang="en-US" b="1" dirty="0" smtClean="0"/>
            </a:br>
            <a:endParaRPr lang="en-US" b="1" dirty="0"/>
          </a:p>
        </p:txBody>
      </p:sp>
      <p:sp>
        <p:nvSpPr>
          <p:cNvPr id="20483" name="Content Placeholder 2"/>
          <p:cNvSpPr>
            <a:spLocks noGrp="1"/>
          </p:cNvSpPr>
          <p:nvPr>
            <p:ph sz="quarter" idx="1"/>
          </p:nvPr>
        </p:nvSpPr>
        <p:spPr/>
        <p:txBody>
          <a:bodyPr/>
          <a:lstStyle/>
          <a:p>
            <a:r>
              <a:rPr lang="en-US" sz="2400" b="1" dirty="0" err="1" smtClean="0"/>
              <a:t>Clamydia</a:t>
            </a:r>
            <a:r>
              <a:rPr lang="en-US" sz="2400" b="1" dirty="0" smtClean="0"/>
              <a:t> </a:t>
            </a:r>
            <a:r>
              <a:rPr lang="en-US" sz="2400" b="1" dirty="0" err="1" smtClean="0"/>
              <a:t>trachomatis</a:t>
            </a:r>
            <a:r>
              <a:rPr lang="en-US" sz="2400" b="1" dirty="0" smtClean="0"/>
              <a:t> is an obligate, gram-negative intracellular pathogen.</a:t>
            </a:r>
          </a:p>
          <a:p>
            <a:r>
              <a:rPr lang="en-US" sz="2400" b="1" dirty="0" err="1" smtClean="0"/>
              <a:t>Clamydial</a:t>
            </a:r>
            <a:r>
              <a:rPr lang="en-US" sz="2400" b="1" dirty="0" smtClean="0"/>
              <a:t> </a:t>
            </a:r>
            <a:r>
              <a:rPr lang="en-US" sz="2400" b="1" dirty="0" err="1" smtClean="0"/>
              <a:t>cervicitis</a:t>
            </a:r>
            <a:r>
              <a:rPr lang="en-US" sz="2400" b="1" dirty="0" smtClean="0"/>
              <a:t> is the most common sexually transmitted disease in the developed countries. It may coexist with </a:t>
            </a:r>
            <a:r>
              <a:rPr lang="en-US" sz="2400" b="1" dirty="0" err="1" smtClean="0"/>
              <a:t>Neisseria</a:t>
            </a:r>
            <a:r>
              <a:rPr lang="en-US" sz="2400" b="1" dirty="0" smtClean="0"/>
              <a:t> </a:t>
            </a:r>
            <a:r>
              <a:rPr lang="en-US" sz="2400" b="1" dirty="0" err="1" smtClean="0"/>
              <a:t>gonorrhoeae</a:t>
            </a:r>
            <a:r>
              <a:rPr lang="en-US" sz="2400" b="1" dirty="0" smtClean="0"/>
              <a:t> infection.</a:t>
            </a:r>
          </a:p>
          <a:p>
            <a:r>
              <a:rPr lang="en-US" sz="2400" b="1" dirty="0" smtClean="0"/>
              <a:t>It is a frequent cause of pelvic inflammatory disease.</a:t>
            </a:r>
          </a:p>
          <a:p>
            <a:r>
              <a:rPr lang="en-US" sz="2400" b="1" dirty="0" smtClean="0"/>
              <a:t>Is most often asymptomatic.</a:t>
            </a:r>
          </a:p>
          <a:p>
            <a:r>
              <a:rPr lang="en-US" sz="2400" b="1" dirty="0" smtClean="0"/>
              <a:t> </a:t>
            </a:r>
            <a:r>
              <a:rPr lang="en-US" sz="2400" b="1" dirty="0" err="1" smtClean="0"/>
              <a:t>Chlamdial</a:t>
            </a:r>
            <a:r>
              <a:rPr lang="en-US" sz="2400" b="1" dirty="0" smtClean="0"/>
              <a:t> infection may also cause a condition known as </a:t>
            </a:r>
            <a:r>
              <a:rPr lang="en-US" sz="2400" b="1" dirty="0" err="1" smtClean="0"/>
              <a:t>lymphogranuloma</a:t>
            </a:r>
            <a:r>
              <a:rPr lang="en-US" sz="2400" b="1" dirty="0" smtClean="0"/>
              <a:t> </a:t>
            </a:r>
            <a:r>
              <a:rPr lang="en-US" sz="2400" b="1" dirty="0" err="1" smtClean="0"/>
              <a:t>venereum</a:t>
            </a:r>
            <a:endParaRPr lang="en-US" sz="2400" b="1" dirty="0"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err="1" smtClean="0"/>
              <a:t>Clamydia</a:t>
            </a:r>
            <a:r>
              <a:rPr lang="en-US" b="1" dirty="0" smtClean="0"/>
              <a:t> </a:t>
            </a:r>
            <a:r>
              <a:rPr lang="en-US" b="1" dirty="0" err="1" smtClean="0"/>
              <a:t>trachomatis</a:t>
            </a:r>
            <a:r>
              <a:rPr lang="en-US" b="1" dirty="0" smtClean="0"/>
              <a:t> </a:t>
            </a:r>
            <a:r>
              <a:rPr lang="en-US" b="1" dirty="0" err="1" smtClean="0"/>
              <a:t>Cervicitis</a:t>
            </a:r>
            <a:endParaRPr lang="en-US" b="1" dirty="0" smtClean="0"/>
          </a:p>
        </p:txBody>
      </p:sp>
      <p:sp>
        <p:nvSpPr>
          <p:cNvPr id="21507" name="Content Placeholder 2"/>
          <p:cNvSpPr>
            <a:spLocks noGrp="1"/>
          </p:cNvSpPr>
          <p:nvPr>
            <p:ph sz="quarter" idx="1"/>
          </p:nvPr>
        </p:nvSpPr>
        <p:spPr/>
        <p:txBody>
          <a:bodyPr/>
          <a:lstStyle/>
          <a:p>
            <a:endParaRPr lang="en-US" b="1" dirty="0" smtClean="0"/>
          </a:p>
          <a:p>
            <a:r>
              <a:rPr lang="en-US" b="1" dirty="0" smtClean="0"/>
              <a:t>Clinical appearances</a:t>
            </a:r>
          </a:p>
          <a:p>
            <a:r>
              <a:rPr lang="en-US" b="1" dirty="0" smtClean="0"/>
              <a:t>The disease may be symptomatic or asymptomatic. In symptomatic cases there is a </a:t>
            </a:r>
            <a:r>
              <a:rPr lang="en-US" b="1" dirty="0" err="1" smtClean="0"/>
              <a:t>mucopurulent</a:t>
            </a:r>
            <a:r>
              <a:rPr lang="en-US" b="1" dirty="0" smtClean="0"/>
              <a:t> cervical discharge with a reddened, congested and edematous cervix. It may be associated with </a:t>
            </a:r>
            <a:r>
              <a:rPr lang="en-US" b="1" dirty="0" err="1" smtClean="0"/>
              <a:t>urethritis</a:t>
            </a:r>
            <a:r>
              <a:rPr lang="en-US" b="1" dirty="0" smtClean="0"/>
              <a:t>.</a:t>
            </a:r>
          </a:p>
          <a:p>
            <a:endParaRPr lang="en-US" b="1"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male Anatomy"/>
          <p:cNvPicPr>
            <a:picLocks noChangeAspect="1" noChangeArrowheads="1"/>
          </p:cNvPicPr>
          <p:nvPr/>
        </p:nvPicPr>
        <p:blipFill>
          <a:blip r:embed="rId2" cstate="print"/>
          <a:srcRect/>
          <a:stretch>
            <a:fillRect/>
          </a:stretch>
        </p:blipFill>
        <p:spPr bwMode="auto">
          <a:xfrm>
            <a:off x="1571604" y="214290"/>
            <a:ext cx="5715000"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Herpes simplex virus (HSV) </a:t>
            </a:r>
            <a:r>
              <a:rPr lang="en-US" b="1" dirty="0" err="1" smtClean="0"/>
              <a:t>Cervicitis</a:t>
            </a:r>
            <a:endParaRPr lang="en-US" b="1" dirty="0"/>
          </a:p>
        </p:txBody>
      </p:sp>
      <p:sp>
        <p:nvSpPr>
          <p:cNvPr id="24579" name="Content Placeholder 2"/>
          <p:cNvSpPr>
            <a:spLocks noGrp="1"/>
          </p:cNvSpPr>
          <p:nvPr>
            <p:ph sz="quarter" idx="1"/>
          </p:nvPr>
        </p:nvSpPr>
        <p:spPr/>
        <p:txBody>
          <a:bodyPr/>
          <a:lstStyle/>
          <a:p>
            <a:endParaRPr lang="en-US" b="1" dirty="0" smtClean="0"/>
          </a:p>
          <a:p>
            <a:endParaRPr lang="en-US" b="1" dirty="0" smtClean="0"/>
          </a:p>
          <a:p>
            <a:r>
              <a:rPr lang="en-US" b="1" dirty="0" smtClean="0"/>
              <a:t>HSV Type 2 infection accounts for majority of genital herpes cases and is spread by sexual contact.</a:t>
            </a:r>
          </a:p>
          <a:p>
            <a:r>
              <a:rPr lang="en-US" b="1" dirty="0" smtClean="0"/>
              <a:t>It produces vesicles and ulcers that can involve the cervix, vagina, vulva, urethra and </a:t>
            </a:r>
            <a:r>
              <a:rPr lang="en-US" b="1" dirty="0" err="1" smtClean="0"/>
              <a:t>perianal</a:t>
            </a:r>
            <a:r>
              <a:rPr lang="en-US" b="1" dirty="0" smtClean="0"/>
              <a:t> skin.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Human </a:t>
            </a:r>
            <a:r>
              <a:rPr lang="en-US" b="1" dirty="0" err="1" smtClean="0"/>
              <a:t>papilloma</a:t>
            </a:r>
            <a:r>
              <a:rPr lang="en-US" b="1" dirty="0" smtClean="0"/>
              <a:t> virus (HPV) Infection</a:t>
            </a:r>
            <a:endParaRPr lang="en-US" b="1" dirty="0"/>
          </a:p>
        </p:txBody>
      </p:sp>
      <p:sp>
        <p:nvSpPr>
          <p:cNvPr id="25603" name="Content Placeholder 2"/>
          <p:cNvSpPr>
            <a:spLocks noGrp="1"/>
          </p:cNvSpPr>
          <p:nvPr>
            <p:ph sz="quarter" idx="1"/>
          </p:nvPr>
        </p:nvSpPr>
        <p:spPr/>
        <p:txBody>
          <a:bodyPr/>
          <a:lstStyle/>
          <a:p>
            <a:endParaRPr lang="en-US" sz="2400" b="1" dirty="0" smtClean="0"/>
          </a:p>
          <a:p>
            <a:r>
              <a:rPr lang="en-US" sz="2400" b="1" dirty="0" smtClean="0"/>
              <a:t>HPV infection of the cervix is common.</a:t>
            </a:r>
          </a:p>
          <a:p>
            <a:r>
              <a:rPr lang="en-US" sz="2400" b="1" dirty="0" smtClean="0"/>
              <a:t>Over 20 serotypes infect the female genital areas. They cause a variety of  different lesions with the different serotypes.</a:t>
            </a:r>
          </a:p>
          <a:p>
            <a:pPr>
              <a:buFont typeface="Wingdings" pitchFamily="2" charset="2"/>
              <a:buNone/>
            </a:pPr>
            <a:r>
              <a:rPr lang="en-US" sz="2400" b="1" dirty="0" smtClean="0"/>
              <a:t>Clinical behavior</a:t>
            </a:r>
          </a:p>
          <a:p>
            <a:r>
              <a:rPr lang="en-US" sz="2400" b="1" dirty="0" smtClean="0"/>
              <a:t>HPV infection is associated with increased risk of subsequent cervical cancer and so long-term follow-up with attention to the cervix, vagina and vulva is necessary.</a:t>
            </a:r>
          </a:p>
          <a:p>
            <a:endParaRPr lang="en-US" sz="2800" b="1" dirty="0"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Human </a:t>
            </a:r>
            <a:r>
              <a:rPr lang="en-US" b="1" dirty="0" err="1" smtClean="0"/>
              <a:t>papilloma</a:t>
            </a:r>
            <a:r>
              <a:rPr lang="en-US" b="1" dirty="0" smtClean="0"/>
              <a:t> virus (HPV) Infection</a:t>
            </a:r>
            <a:endParaRPr lang="en-US" b="1" dirty="0"/>
          </a:p>
        </p:txBody>
      </p:sp>
      <p:sp>
        <p:nvSpPr>
          <p:cNvPr id="26627" name="Content Placeholder 2"/>
          <p:cNvSpPr>
            <a:spLocks noGrp="1"/>
          </p:cNvSpPr>
          <p:nvPr>
            <p:ph sz="quarter" idx="1"/>
          </p:nvPr>
        </p:nvSpPr>
        <p:spPr/>
        <p:txBody>
          <a:bodyPr/>
          <a:lstStyle/>
          <a:p>
            <a:pPr>
              <a:buFont typeface="Wingdings" pitchFamily="2" charset="2"/>
              <a:buNone/>
            </a:pPr>
            <a:r>
              <a:rPr lang="en-US" sz="2400" b="1" smtClean="0"/>
              <a:t>HPV infection may cause any of the following depending on the serotype</a:t>
            </a:r>
          </a:p>
          <a:p>
            <a:pPr>
              <a:buFont typeface="Wingdings" pitchFamily="2" charset="2"/>
              <a:buNone/>
            </a:pPr>
            <a:r>
              <a:rPr lang="en-US" sz="2400" b="1" smtClean="0"/>
              <a:t>1)Condyloma. This develops in the squamous epithelium of the ectocervix and in foci of squamous metaplasia in the endocervix. The lesions may be flat or exophytic condylomma acuminatum. Can be caused by any HPV serotype but more commonly by types 6 and 11.</a:t>
            </a:r>
          </a:p>
          <a:p>
            <a:pPr>
              <a:buFont typeface="Wingdings" pitchFamily="2" charset="2"/>
              <a:buNone/>
            </a:pPr>
            <a:r>
              <a:rPr lang="en-US" sz="2400" b="1" smtClean="0"/>
              <a:t>2) Mild dysplasia is usually caused by "low risk" HPV serotypes, 6 and 11.</a:t>
            </a:r>
          </a:p>
          <a:p>
            <a:pPr>
              <a:buFont typeface="Wingdings" pitchFamily="2" charset="2"/>
              <a:buNone/>
            </a:pPr>
            <a:r>
              <a:rPr lang="en-US" sz="2400" b="1" smtClean="0"/>
              <a:t>3) High- grade dysplasia is caused by "high risk” HPV (types16 and 18) and moderate risk HPV( types 31,33,35). </a:t>
            </a:r>
          </a:p>
          <a:p>
            <a:endParaRPr lang="en-US" sz="2400" b="1" smtClean="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smtClean="0"/>
              <a:t>Cervix Carcinoma</a:t>
            </a:r>
          </a:p>
        </p:txBody>
      </p:sp>
      <p:sp>
        <p:nvSpPr>
          <p:cNvPr id="31747" name="Rectangle 3"/>
          <p:cNvSpPr>
            <a:spLocks noGrp="1" noChangeArrowheads="1"/>
          </p:cNvSpPr>
          <p:nvPr>
            <p:ph sz="quarter" idx="1"/>
          </p:nvPr>
        </p:nvSpPr>
        <p:spPr/>
        <p:txBody>
          <a:bodyPr/>
          <a:lstStyle/>
          <a:p>
            <a:pPr>
              <a:lnSpc>
                <a:spcPct val="90000"/>
              </a:lnSpc>
            </a:pPr>
            <a:endParaRPr lang="en-US" sz="2400" b="1" dirty="0" smtClean="0"/>
          </a:p>
          <a:p>
            <a:pPr>
              <a:lnSpc>
                <a:spcPct val="90000"/>
              </a:lnSpc>
            </a:pPr>
            <a:r>
              <a:rPr lang="en-US" sz="2400" b="1" dirty="0" smtClean="0"/>
              <a:t>One of the major causes of cancer-related death in women, specially in developing world.</a:t>
            </a:r>
          </a:p>
          <a:p>
            <a:pPr>
              <a:lnSpc>
                <a:spcPct val="90000"/>
              </a:lnSpc>
            </a:pPr>
            <a:r>
              <a:rPr lang="en-US" sz="2400" b="1" dirty="0" smtClean="0"/>
              <a:t>Most common cervical cancer is </a:t>
            </a:r>
            <a:r>
              <a:rPr lang="en-US" sz="2400" b="1" dirty="0" err="1" smtClean="0"/>
              <a:t>squamous</a:t>
            </a:r>
            <a:r>
              <a:rPr lang="en-US" sz="2400" b="1" dirty="0" smtClean="0"/>
              <a:t> cell carcinoma. Other types are </a:t>
            </a:r>
            <a:r>
              <a:rPr lang="en-US" sz="2400" b="1" dirty="0" err="1" smtClean="0"/>
              <a:t>adenocarcinoma</a:t>
            </a:r>
            <a:r>
              <a:rPr lang="en-US" sz="2400" b="1" dirty="0" smtClean="0"/>
              <a:t>, </a:t>
            </a:r>
            <a:r>
              <a:rPr lang="en-US" sz="2400" b="1" dirty="0" err="1" smtClean="0"/>
              <a:t>neuroendocrine</a:t>
            </a:r>
            <a:r>
              <a:rPr lang="en-US" sz="2400" b="1" dirty="0" smtClean="0"/>
              <a:t> carcinoma etc. </a:t>
            </a:r>
          </a:p>
          <a:p>
            <a:pPr>
              <a:lnSpc>
                <a:spcPct val="90000"/>
              </a:lnSpc>
            </a:pPr>
            <a:r>
              <a:rPr lang="en-US" sz="2400" b="1" dirty="0" smtClean="0"/>
              <a:t>Nowadays there is dramatic improvement because of early diagnosis and treatment.</a:t>
            </a:r>
          </a:p>
          <a:p>
            <a:pPr>
              <a:lnSpc>
                <a:spcPct val="90000"/>
              </a:lnSpc>
            </a:pPr>
            <a:r>
              <a:rPr lang="en-US" sz="2400" b="1" dirty="0" smtClean="0"/>
              <a:t>The wide use of PAP screening lowered the incidence of invasive  cancer .</a:t>
            </a:r>
          </a:p>
          <a:p>
            <a:pPr>
              <a:lnSpc>
                <a:spcPct val="90000"/>
              </a:lnSpc>
            </a:pPr>
            <a:endParaRPr lang="en-US" sz="24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dirty="0" smtClean="0"/>
              <a:t>Precancerous lesion </a:t>
            </a:r>
          </a:p>
        </p:txBody>
      </p:sp>
      <p:sp>
        <p:nvSpPr>
          <p:cNvPr id="33795" name="Rectangle 3"/>
          <p:cNvSpPr>
            <a:spLocks noGrp="1" noChangeArrowheads="1"/>
          </p:cNvSpPr>
          <p:nvPr>
            <p:ph sz="quarter" idx="1"/>
          </p:nvPr>
        </p:nvSpPr>
        <p:spPr/>
        <p:txBody>
          <a:bodyPr/>
          <a:lstStyle/>
          <a:p>
            <a:pPr>
              <a:lnSpc>
                <a:spcPct val="90000"/>
              </a:lnSpc>
              <a:buFont typeface="Wingdings" pitchFamily="2" charset="2"/>
              <a:buNone/>
            </a:pPr>
            <a:endParaRPr lang="en-US" sz="2400" b="1" dirty="0" smtClean="0"/>
          </a:p>
          <a:p>
            <a:pPr>
              <a:lnSpc>
                <a:spcPct val="90000"/>
              </a:lnSpc>
            </a:pPr>
            <a:r>
              <a:rPr lang="en-US" sz="2400" b="1" dirty="0" smtClean="0"/>
              <a:t>All invasive </a:t>
            </a:r>
            <a:r>
              <a:rPr lang="en-US" sz="2400" b="1" dirty="0" err="1" smtClean="0"/>
              <a:t>squamous</a:t>
            </a:r>
            <a:r>
              <a:rPr lang="en-US" sz="2400" b="1" dirty="0" smtClean="0"/>
              <a:t> cell carcinomas arise from pre-cancer epithelial changes referred as Cervical Intraepithelial </a:t>
            </a:r>
            <a:r>
              <a:rPr lang="en-US" sz="2400" b="1" dirty="0" err="1" smtClean="0"/>
              <a:t>Neoplasia</a:t>
            </a:r>
            <a:r>
              <a:rPr lang="en-US" sz="2400" b="1" dirty="0" smtClean="0"/>
              <a:t> (CIN ) or </a:t>
            </a:r>
            <a:r>
              <a:rPr lang="en-US" sz="2400" b="1" dirty="0" err="1" smtClean="0"/>
              <a:t>Squamous</a:t>
            </a:r>
            <a:r>
              <a:rPr lang="en-US" sz="2400" b="1" dirty="0" smtClean="0"/>
              <a:t> intraepithelial lesions.</a:t>
            </a:r>
          </a:p>
          <a:p>
            <a:pPr>
              <a:lnSpc>
                <a:spcPct val="90000"/>
              </a:lnSpc>
            </a:pPr>
            <a:r>
              <a:rPr lang="en-US" sz="2400" b="1" dirty="0" err="1" smtClean="0"/>
              <a:t>Squamous</a:t>
            </a:r>
            <a:r>
              <a:rPr lang="en-US" sz="2400" b="1" dirty="0" smtClean="0"/>
              <a:t> Intraepithelial Lesion (SIL) is the pre-cancerous(non invasive) lesion and detection of these lesions made curative treatment possible.</a:t>
            </a:r>
          </a:p>
          <a:p>
            <a:pPr>
              <a:lnSpc>
                <a:spcPct val="90000"/>
              </a:lnSpc>
            </a:pPr>
            <a:r>
              <a:rPr lang="en-US" sz="2400" b="1" dirty="0" smtClean="0"/>
              <a:t>Not all cases of CIN progress to invasive cancer.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smtClean="0"/>
              <a:t>Precancerous lesion </a:t>
            </a:r>
          </a:p>
        </p:txBody>
      </p:sp>
      <p:sp>
        <p:nvSpPr>
          <p:cNvPr id="34819" name="Rectangle 3"/>
          <p:cNvSpPr>
            <a:spLocks noGrp="1" noChangeArrowheads="1"/>
          </p:cNvSpPr>
          <p:nvPr>
            <p:ph sz="quarter" idx="1"/>
          </p:nvPr>
        </p:nvSpPr>
        <p:spPr/>
        <p:txBody>
          <a:bodyPr/>
          <a:lstStyle/>
          <a:p>
            <a:pPr>
              <a:lnSpc>
                <a:spcPct val="80000"/>
              </a:lnSpc>
              <a:buFont typeface="Wingdings" pitchFamily="2" charset="2"/>
              <a:buNone/>
            </a:pPr>
            <a:endParaRPr lang="en-US" sz="2800" b="1" dirty="0" smtClean="0"/>
          </a:p>
          <a:p>
            <a:pPr>
              <a:lnSpc>
                <a:spcPct val="80000"/>
              </a:lnSpc>
            </a:pPr>
            <a:endParaRPr lang="en-US" sz="2800" b="1" dirty="0" smtClean="0"/>
          </a:p>
          <a:p>
            <a:pPr>
              <a:lnSpc>
                <a:spcPct val="80000"/>
              </a:lnSpc>
            </a:pPr>
            <a:r>
              <a:rPr lang="en-US" sz="2800" b="1" dirty="0" smtClean="0"/>
              <a:t> they do not invariably progress to cancer and may spontaneously regress, </a:t>
            </a:r>
          </a:p>
          <a:p>
            <a:pPr>
              <a:lnSpc>
                <a:spcPct val="80000"/>
              </a:lnSpc>
            </a:pPr>
            <a:r>
              <a:rPr lang="en-US" sz="2800" b="1" dirty="0" smtClean="0"/>
              <a:t>the risk of persistence or progression to cancer increases in the high grade precancerous lesions;</a:t>
            </a:r>
          </a:p>
          <a:p>
            <a:pPr>
              <a:lnSpc>
                <a:spcPct val="80000"/>
              </a:lnSpc>
            </a:pPr>
            <a:r>
              <a:rPr lang="en-US" sz="2800" b="1" dirty="0" smtClean="0"/>
              <a:t> they are associated with </a:t>
            </a:r>
            <a:r>
              <a:rPr lang="en-US" sz="2800" b="1" dirty="0" err="1" smtClean="0"/>
              <a:t>papillomaviruses</a:t>
            </a:r>
            <a:r>
              <a:rPr lang="en-US" sz="2800" b="1" dirty="0" smtClean="0"/>
              <a:t>, and high-risk HPV types are found in increasing frequency in the higher-grade precursors </a:t>
            </a:r>
          </a:p>
          <a:p>
            <a:pPr>
              <a:lnSpc>
                <a:spcPct val="80000"/>
              </a:lnSpc>
            </a:pPr>
            <a:endParaRPr lang="en-US" sz="2800" b="1"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dirty="0" smtClean="0"/>
              <a:t>CIN</a:t>
            </a:r>
          </a:p>
        </p:txBody>
      </p:sp>
      <p:sp>
        <p:nvSpPr>
          <p:cNvPr id="35843" name="Rectangle 3"/>
          <p:cNvSpPr>
            <a:spLocks noGrp="1" noChangeArrowheads="1"/>
          </p:cNvSpPr>
          <p:nvPr>
            <p:ph sz="quarter" idx="1"/>
          </p:nvPr>
        </p:nvSpPr>
        <p:spPr/>
        <p:txBody>
          <a:bodyPr/>
          <a:lstStyle/>
          <a:p>
            <a:endParaRPr lang="en-US" sz="2800" b="1" dirty="0" smtClean="0"/>
          </a:p>
          <a:p>
            <a:r>
              <a:rPr lang="en-US" sz="2800" b="1" dirty="0" err="1" smtClean="0"/>
              <a:t>Cytologic</a:t>
            </a:r>
            <a:r>
              <a:rPr lang="en-US" sz="2800" b="1" dirty="0" smtClean="0"/>
              <a:t> examination can detect CIN (SIL) long before any abnormality can be seen grossly .</a:t>
            </a:r>
          </a:p>
          <a:p>
            <a:r>
              <a:rPr lang="en-US" sz="2800" b="1" dirty="0" smtClean="0"/>
              <a:t>Pre-cancer changes can precede the development of an overt cancer by many years.</a:t>
            </a:r>
          </a:p>
          <a:p>
            <a:r>
              <a:rPr lang="en-US" sz="2800" b="1" dirty="0" smtClean="0"/>
              <a:t>CIN lesions may begin as Low Grade CIN and progress to High Grade CIN, or they might start as HG lesion.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dirty="0" smtClean="0"/>
              <a:t>CIN histology.</a:t>
            </a:r>
          </a:p>
        </p:txBody>
      </p:sp>
      <p:sp>
        <p:nvSpPr>
          <p:cNvPr id="36867" name="Rectangle 3"/>
          <p:cNvSpPr>
            <a:spLocks noGrp="1" noChangeArrowheads="1"/>
          </p:cNvSpPr>
          <p:nvPr>
            <p:ph sz="quarter" idx="1"/>
          </p:nvPr>
        </p:nvSpPr>
        <p:spPr/>
        <p:txBody>
          <a:bodyPr/>
          <a:lstStyle/>
          <a:p>
            <a:endParaRPr lang="en-US" b="1" dirty="0" smtClean="0"/>
          </a:p>
          <a:p>
            <a:r>
              <a:rPr lang="en-US" b="1" dirty="0" smtClean="0"/>
              <a:t>On the basis of histology ,pre-cancer lesions are graded as follows:</a:t>
            </a:r>
          </a:p>
          <a:p>
            <a:pPr>
              <a:buFont typeface="Wingdings" pitchFamily="2" charset="2"/>
              <a:buNone/>
            </a:pPr>
            <a:r>
              <a:rPr lang="en-US" b="1" dirty="0" smtClean="0"/>
              <a:t>-CIN I : Mild Dysplasia</a:t>
            </a:r>
          </a:p>
          <a:p>
            <a:pPr>
              <a:buFont typeface="Wingdings" pitchFamily="2" charset="2"/>
              <a:buNone/>
            </a:pPr>
            <a:r>
              <a:rPr lang="en-US" b="1" dirty="0" smtClean="0"/>
              <a:t>-CIN II : Moderate Dysplasia </a:t>
            </a:r>
          </a:p>
          <a:p>
            <a:pPr>
              <a:buFont typeface="Wingdings" pitchFamily="2" charset="2"/>
              <a:buNone/>
            </a:pPr>
            <a:r>
              <a:rPr lang="en-US" b="1" dirty="0" smtClean="0"/>
              <a:t>-CIN III : Severe Dysplasia and Carcinoma in situ.</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01871-022-f019a"/>
          <p:cNvPicPr>
            <a:picLocks noChangeAspect="1" noChangeArrowheads="1"/>
          </p:cNvPicPr>
          <p:nvPr/>
        </p:nvPicPr>
        <p:blipFill>
          <a:blip r:embed="rId3" cstate="print"/>
          <a:srcRect/>
          <a:stretch>
            <a:fillRect/>
          </a:stretch>
        </p:blipFill>
        <p:spPr bwMode="auto">
          <a:xfrm>
            <a:off x="3071802" y="1214422"/>
            <a:ext cx="2973388" cy="4762500"/>
          </a:xfrm>
          <a:prstGeom prst="rect">
            <a:avLst/>
          </a:prstGeom>
          <a:noFill/>
          <a:ln w="9525">
            <a:solidFill>
              <a:schemeClr val="tx1"/>
            </a:solidFill>
            <a:miter lim="800000"/>
            <a:headEnd/>
            <a:tailEnd/>
          </a:ln>
        </p:spPr>
      </p:pic>
      <p:sp>
        <p:nvSpPr>
          <p:cNvPr id="38915"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38916"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12:10 PM)</a:t>
            </a:r>
          </a:p>
        </p:txBody>
      </p:sp>
      <p:sp>
        <p:nvSpPr>
          <p:cNvPr id="38917"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38918"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38919" name="Rectangle 7"/>
          <p:cNvSpPr>
            <a:spLocks noGrp="1" noChangeArrowheads="1"/>
          </p:cNvSpPr>
          <p:nvPr>
            <p:ph type="title"/>
          </p:nvPr>
        </p:nvSpPr>
        <p:spPr/>
        <p:txBody>
          <a:bodyPr/>
          <a:lstStyle/>
          <a:p>
            <a:endParaRPr lang="en-US" b="1"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01871-022-f020"/>
          <p:cNvPicPr>
            <a:picLocks noChangeAspect="1" noChangeArrowheads="1"/>
          </p:cNvPicPr>
          <p:nvPr/>
        </p:nvPicPr>
        <p:blipFill>
          <a:blip r:embed="rId3" cstate="print"/>
          <a:srcRect/>
          <a:stretch>
            <a:fillRect/>
          </a:stretch>
        </p:blipFill>
        <p:spPr bwMode="auto">
          <a:xfrm>
            <a:off x="1404938" y="1317625"/>
            <a:ext cx="6350000" cy="2930525"/>
          </a:xfrm>
          <a:prstGeom prst="rect">
            <a:avLst/>
          </a:prstGeom>
          <a:noFill/>
          <a:ln w="9525">
            <a:solidFill>
              <a:schemeClr val="tx1"/>
            </a:solidFill>
            <a:miter lim="800000"/>
            <a:headEnd/>
            <a:tailEnd/>
          </a:ln>
        </p:spPr>
      </p:pic>
      <p:sp>
        <p:nvSpPr>
          <p:cNvPr id="3993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22-20 A, Histology of CIN I (flat condyloma), illustrating the prominent koilocytotic atypia in the upper epithelial cells, as evidenced by the prominent perinuclear halos. B, Nucleic acid in situ hybridization of the same lesion for HPV nucleic acids. The blue staining denotes HPV DNA, which is typically most abundant in the koilocytes. C, Diffuse immunostaining of CIN II for Ki-67, illustrating widespread deregulation of cell cycle controls. D, Up-regulation of p16ink4 (seen as intense immunostaining) characterizes high-risk HPV infections.</a:t>
            </a:r>
          </a:p>
        </p:txBody>
      </p:sp>
      <p:sp>
        <p:nvSpPr>
          <p:cNvPr id="3994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12:10 PM)</a:t>
            </a:r>
          </a:p>
        </p:txBody>
      </p:sp>
      <p:sp>
        <p:nvSpPr>
          <p:cNvPr id="3994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3994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39943" name="Rectangle 7"/>
          <p:cNvSpPr>
            <a:spLocks noGrp="1" noChangeArrowheads="1"/>
          </p:cNvSpPr>
          <p:nvPr>
            <p:ph type="title"/>
          </p:nvPr>
        </p:nvSpPr>
        <p:spPr/>
        <p:txBody>
          <a:bodyPr/>
          <a:lstStyle/>
          <a:p>
            <a:r>
              <a:rPr lang="en-US" b="1" smtClean="0"/>
              <a:t>HPV  ONLY, no dysplasia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phs.upenn.edu/path/web_docs/p200/GYN200/GYN0103.jpeg"/>
          <p:cNvPicPr>
            <a:picLocks noChangeAspect="1" noChangeArrowheads="1"/>
          </p:cNvPicPr>
          <p:nvPr/>
        </p:nvPicPr>
        <p:blipFill>
          <a:blip r:embed="rId2" cstate="print"/>
          <a:srcRect/>
          <a:stretch>
            <a:fillRect/>
          </a:stretch>
        </p:blipFill>
        <p:spPr bwMode="auto">
          <a:xfrm>
            <a:off x="357188" y="1285875"/>
            <a:ext cx="8637587" cy="5407025"/>
          </a:xfrm>
          <a:prstGeom prst="rect">
            <a:avLst/>
          </a:prstGeom>
          <a:noFill/>
          <a:ln w="9525">
            <a:noFill/>
            <a:miter lim="800000"/>
            <a:headEnd/>
            <a:tailEnd/>
          </a:ln>
        </p:spPr>
      </p:pic>
      <p:sp>
        <p:nvSpPr>
          <p:cNvPr id="4099" name="Title 2"/>
          <p:cNvSpPr>
            <a:spLocks noGrp="1"/>
          </p:cNvSpPr>
          <p:nvPr>
            <p:ph type="title"/>
          </p:nvPr>
        </p:nvSpPr>
        <p:spPr/>
        <p:txBody>
          <a:bodyPr/>
          <a:lstStyle/>
          <a:p>
            <a:r>
              <a:rPr lang="en-US" sz="2800" b="1" smtClean="0"/>
              <a:t>SQUAMO-COLUMNAR JUNCTION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01871-022-f019b"/>
          <p:cNvPicPr>
            <a:picLocks noChangeAspect="1" noChangeArrowheads="1"/>
          </p:cNvPicPr>
          <p:nvPr/>
        </p:nvPicPr>
        <p:blipFill>
          <a:blip r:embed="rId3" cstate="print"/>
          <a:srcRect/>
          <a:stretch>
            <a:fillRect/>
          </a:stretch>
        </p:blipFill>
        <p:spPr bwMode="auto">
          <a:xfrm>
            <a:off x="2928926" y="1714488"/>
            <a:ext cx="3500462" cy="4762500"/>
          </a:xfrm>
          <a:prstGeom prst="rect">
            <a:avLst/>
          </a:prstGeom>
          <a:noFill/>
          <a:ln w="9525">
            <a:solidFill>
              <a:schemeClr val="tx1"/>
            </a:solidFill>
            <a:miter lim="800000"/>
            <a:headEnd/>
            <a:tailEnd/>
          </a:ln>
        </p:spPr>
      </p:pic>
      <p:sp>
        <p:nvSpPr>
          <p:cNvPr id="409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409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12:17 PM)</a:t>
            </a:r>
          </a:p>
        </p:txBody>
      </p:sp>
      <p:sp>
        <p:nvSpPr>
          <p:cNvPr id="409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409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140295" name="Rectangle 7"/>
          <p:cNvSpPr>
            <a:spLocks noGrp="1" noChangeArrowheads="1"/>
          </p:cNvSpPr>
          <p:nvPr>
            <p:ph type="title"/>
          </p:nvPr>
        </p:nvSpPr>
        <p:spPr/>
        <p:txBody>
          <a:bodyPr rtlCol="0">
            <a:normAutofit fontScale="90000"/>
          </a:bodyPr>
          <a:lstStyle/>
          <a:p>
            <a:pPr fontAlgn="auto">
              <a:spcAft>
                <a:spcPts val="0"/>
              </a:spcAft>
              <a:defRPr/>
            </a:pPr>
            <a:r>
              <a:rPr lang="en-US" b="1" dirty="0" smtClean="0"/>
              <a:t>Lower 1/3</a:t>
            </a:r>
            <a:r>
              <a:rPr lang="en-US" b="1" baseline="30000" dirty="0" smtClean="0"/>
              <a:t>rd</a:t>
            </a:r>
            <a:r>
              <a:rPr lang="en-US" b="1" dirty="0" smtClean="0"/>
              <a:t> of the epithelium is replaced by </a:t>
            </a:r>
            <a:r>
              <a:rPr lang="en-US" b="1" dirty="0" err="1" smtClean="0"/>
              <a:t>pleomorphic</a:t>
            </a:r>
            <a:r>
              <a:rPr lang="en-US" b="1" dirty="0" smtClean="0"/>
              <a:t> cells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01871-022-f019c"/>
          <p:cNvPicPr>
            <a:picLocks noChangeAspect="1" noChangeArrowheads="1"/>
          </p:cNvPicPr>
          <p:nvPr/>
        </p:nvPicPr>
        <p:blipFill>
          <a:blip r:embed="rId3" cstate="print"/>
          <a:srcRect/>
          <a:stretch>
            <a:fillRect/>
          </a:stretch>
        </p:blipFill>
        <p:spPr bwMode="auto">
          <a:xfrm>
            <a:off x="3357555" y="1451991"/>
            <a:ext cx="3286147" cy="4578921"/>
          </a:xfrm>
          <a:prstGeom prst="rect">
            <a:avLst/>
          </a:prstGeom>
          <a:noFill/>
          <a:ln w="9525">
            <a:solidFill>
              <a:schemeClr val="tx1"/>
            </a:solidFill>
            <a:miter lim="800000"/>
            <a:headEnd/>
            <a:tailEnd/>
          </a:ln>
        </p:spPr>
      </p:pic>
      <p:sp>
        <p:nvSpPr>
          <p:cNvPr id="41987" name="Text Box 3"/>
          <p:cNvSpPr txBox="1">
            <a:spLocks noChangeArrowheads="1"/>
          </p:cNvSpPr>
          <p:nvPr/>
        </p:nvSpPr>
        <p:spPr bwMode="auto">
          <a:xfrm>
            <a:off x="611188" y="6032500"/>
            <a:ext cx="8137525" cy="33655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419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endParaRPr lang="en-US" sz="700" i="1"/>
          </a:p>
        </p:txBody>
      </p:sp>
      <p:sp>
        <p:nvSpPr>
          <p:cNvPr id="419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419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130055" name="Rectangle 7"/>
          <p:cNvSpPr>
            <a:spLocks noGrp="1" noChangeArrowheads="1"/>
          </p:cNvSpPr>
          <p:nvPr>
            <p:ph type="title"/>
          </p:nvPr>
        </p:nvSpPr>
        <p:spPr/>
        <p:txBody>
          <a:bodyPr rtlCol="0">
            <a:normAutofit fontScale="90000"/>
          </a:bodyPr>
          <a:lstStyle/>
          <a:p>
            <a:pPr fontAlgn="auto">
              <a:spcAft>
                <a:spcPts val="0"/>
              </a:spcAft>
              <a:defRPr/>
            </a:pPr>
            <a:r>
              <a:rPr lang="en-US" b="1" dirty="0" smtClean="0"/>
              <a:t>Lower 2/3</a:t>
            </a:r>
            <a:r>
              <a:rPr lang="en-US" b="1" baseline="30000" dirty="0" smtClean="0"/>
              <a:t>rd</a:t>
            </a:r>
            <a:r>
              <a:rPr lang="en-US" b="1" dirty="0" smtClean="0"/>
              <a:t> of the epithelium is replaced by </a:t>
            </a:r>
            <a:r>
              <a:rPr lang="en-US" b="1" dirty="0" err="1" smtClean="0"/>
              <a:t>pleomorphic</a:t>
            </a:r>
            <a:r>
              <a:rPr lang="en-US" b="1" dirty="0" smtClean="0"/>
              <a:t> cells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01871-022-f019d"/>
          <p:cNvPicPr>
            <a:picLocks noChangeAspect="1" noChangeArrowheads="1"/>
          </p:cNvPicPr>
          <p:nvPr/>
        </p:nvPicPr>
        <p:blipFill>
          <a:blip r:embed="rId3" cstate="print"/>
          <a:srcRect/>
          <a:stretch>
            <a:fillRect/>
          </a:stretch>
        </p:blipFill>
        <p:spPr bwMode="auto">
          <a:xfrm>
            <a:off x="2357422" y="1285861"/>
            <a:ext cx="3608388" cy="5214974"/>
          </a:xfrm>
          <a:prstGeom prst="rect">
            <a:avLst/>
          </a:prstGeom>
          <a:noFill/>
          <a:ln w="9525">
            <a:solidFill>
              <a:schemeClr val="tx1"/>
            </a:solidFill>
            <a:miter lim="800000"/>
            <a:headEnd/>
            <a:tailEnd/>
          </a:ln>
        </p:spPr>
      </p:pic>
      <p:sp>
        <p:nvSpPr>
          <p:cNvPr id="430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430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12:10 PM)</a:t>
            </a:r>
          </a:p>
        </p:txBody>
      </p:sp>
      <p:sp>
        <p:nvSpPr>
          <p:cNvPr id="430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430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43015" name="Rectangle 7"/>
          <p:cNvSpPr>
            <a:spLocks noGrp="1" noChangeArrowheads="1"/>
          </p:cNvSpPr>
          <p:nvPr>
            <p:ph type="title"/>
          </p:nvPr>
        </p:nvSpPr>
        <p:spPr/>
        <p:txBody>
          <a:bodyPr/>
          <a:lstStyle/>
          <a:p>
            <a:r>
              <a:rPr lang="en-US" sz="3200" b="1" dirty="0" smtClean="0"/>
              <a:t>All levels of the epithelium is replaced by </a:t>
            </a:r>
            <a:r>
              <a:rPr lang="en-US" sz="3200" b="1" dirty="0" err="1" smtClean="0"/>
              <a:t>pleomorphic</a:t>
            </a:r>
            <a:r>
              <a:rPr lang="en-US" sz="3200" b="1" dirty="0" smtClean="0"/>
              <a:t> cells, (full thickness)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t>Cytology screening for precancerous lesions</a:t>
            </a:r>
          </a:p>
        </p:txBody>
      </p:sp>
      <p:sp>
        <p:nvSpPr>
          <p:cNvPr id="44035" name="Rectangle 3"/>
          <p:cNvSpPr>
            <a:spLocks noGrp="1" noChangeArrowheads="1"/>
          </p:cNvSpPr>
          <p:nvPr>
            <p:ph sz="quarter" idx="1"/>
          </p:nvPr>
        </p:nvSpPr>
        <p:spPr/>
        <p:txBody>
          <a:bodyPr/>
          <a:lstStyle/>
          <a:p>
            <a:endParaRPr lang="en-US" b="1" dirty="0" smtClean="0"/>
          </a:p>
          <a:p>
            <a:r>
              <a:rPr lang="en-US" b="1" dirty="0" smtClean="0"/>
              <a:t>The cervix is examined and the cells lining the cervical wall at the transformation zone are scrapped/ sampled with a spatula and then spread on a slide. They are then fixed, stained (</a:t>
            </a:r>
            <a:r>
              <a:rPr lang="en-US" b="1" dirty="0" err="1" smtClean="0"/>
              <a:t>Papanicolaou</a:t>
            </a:r>
            <a:r>
              <a:rPr lang="en-US" b="1" dirty="0" smtClean="0"/>
              <a:t> stain) and examined under a light microscope.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smtClean="0"/>
              <a:t>Cytology Pap Screening</a:t>
            </a:r>
          </a:p>
        </p:txBody>
      </p:sp>
      <p:sp>
        <p:nvSpPr>
          <p:cNvPr id="45059" name="Rectangle 3"/>
          <p:cNvSpPr>
            <a:spLocks noGrp="1" noChangeArrowheads="1"/>
          </p:cNvSpPr>
          <p:nvPr>
            <p:ph sz="quarter" idx="1"/>
          </p:nvPr>
        </p:nvSpPr>
        <p:spPr/>
        <p:txBody>
          <a:bodyPr/>
          <a:lstStyle/>
          <a:p>
            <a:endParaRPr lang="en-US" b="1" dirty="0" smtClean="0"/>
          </a:p>
          <a:p>
            <a:r>
              <a:rPr lang="en-US" b="1" dirty="0" smtClean="0"/>
              <a:t>In cytology smears we separate pre-cancer lesions into two groups :</a:t>
            </a:r>
          </a:p>
          <a:p>
            <a:r>
              <a:rPr lang="en-US" b="1" dirty="0" smtClean="0"/>
              <a:t>Low Grade SIL </a:t>
            </a:r>
          </a:p>
          <a:p>
            <a:r>
              <a:rPr lang="en-US" b="1" dirty="0" smtClean="0"/>
              <a:t>High Grade SIL</a:t>
            </a:r>
          </a:p>
          <a:p>
            <a:r>
              <a:rPr lang="en-US" b="1" dirty="0" smtClean="0"/>
              <a:t>Of Low Grade SIL 1-5 % become invasive</a:t>
            </a:r>
          </a:p>
          <a:p>
            <a:r>
              <a:rPr lang="en-US" b="1" dirty="0" smtClean="0"/>
              <a:t>Of High Grade SIL incidence is 6-74%</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tages of Dysplasia/Dyskaryosis"/>
          <p:cNvPicPr>
            <a:picLocks noChangeAspect="1" noChangeArrowheads="1"/>
          </p:cNvPicPr>
          <p:nvPr/>
        </p:nvPicPr>
        <p:blipFill>
          <a:blip r:embed="rId2" cstate="print"/>
          <a:srcRect/>
          <a:stretch>
            <a:fillRect/>
          </a:stretch>
        </p:blipFill>
        <p:spPr bwMode="auto">
          <a:xfrm>
            <a:off x="500063" y="0"/>
            <a:ext cx="8067675" cy="68040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icture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7107" name="Picture 2" descr="S01871-022-f019a"/>
          <p:cNvPicPr>
            <a:picLocks noChangeAspect="1" noChangeArrowheads="1"/>
          </p:cNvPicPr>
          <p:nvPr/>
        </p:nvPicPr>
        <p:blipFill>
          <a:blip r:embed="rId3" cstate="print"/>
          <a:srcRect/>
          <a:stretch>
            <a:fillRect/>
          </a:stretch>
        </p:blipFill>
        <p:spPr bwMode="auto">
          <a:xfrm>
            <a:off x="0" y="3425825"/>
            <a:ext cx="2143125" cy="3432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cture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8131" name="Picture 2" descr="S01871-022-f019a"/>
          <p:cNvPicPr>
            <a:picLocks noChangeAspect="1" noChangeArrowheads="1"/>
          </p:cNvPicPr>
          <p:nvPr/>
        </p:nvPicPr>
        <p:blipFill>
          <a:blip r:embed="rId4" cstate="print"/>
          <a:srcRect/>
          <a:stretch>
            <a:fillRect/>
          </a:stretch>
        </p:blipFill>
        <p:spPr bwMode="auto">
          <a:xfrm>
            <a:off x="6643688" y="2852738"/>
            <a:ext cx="2500312" cy="400526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icture1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9155" name="Picture 3" descr="S01871-022-f019b"/>
          <p:cNvPicPr>
            <a:picLocks noChangeAspect="1" noChangeArrowheads="1"/>
          </p:cNvPicPr>
          <p:nvPr/>
        </p:nvPicPr>
        <p:blipFill>
          <a:blip r:embed="rId4" cstate="print"/>
          <a:srcRect/>
          <a:stretch>
            <a:fillRect/>
          </a:stretch>
        </p:blipFill>
        <p:spPr bwMode="auto">
          <a:xfrm>
            <a:off x="0" y="3452813"/>
            <a:ext cx="2084388" cy="340518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ruh.nhs.uk/zz_images/pathology_department_photos/cyto_slide_mild_dyskaryosis.jpg"/>
          <p:cNvPicPr>
            <a:picLocks noChangeAspect="1" noChangeArrowheads="1"/>
          </p:cNvPicPr>
          <p:nvPr/>
        </p:nvPicPr>
        <p:blipFill>
          <a:blip r:embed="rId2" cstate="print"/>
          <a:srcRect/>
          <a:stretch>
            <a:fillRect/>
          </a:stretch>
        </p:blipFill>
        <p:spPr bwMode="auto">
          <a:xfrm>
            <a:off x="0" y="642918"/>
            <a:ext cx="5800725" cy="3741738"/>
          </a:xfrm>
          <a:prstGeom prst="rect">
            <a:avLst/>
          </a:prstGeom>
          <a:noFill/>
          <a:ln w="9525">
            <a:noFill/>
            <a:miter lim="800000"/>
            <a:headEnd/>
            <a:tailEnd/>
          </a:ln>
        </p:spPr>
      </p:pic>
      <p:pic>
        <p:nvPicPr>
          <p:cNvPr id="50179" name="Picture 2" descr="S01871-022-f019c"/>
          <p:cNvPicPr>
            <a:picLocks noChangeAspect="1" noChangeArrowheads="1"/>
          </p:cNvPicPr>
          <p:nvPr/>
        </p:nvPicPr>
        <p:blipFill>
          <a:blip r:embed="rId3" cstate="print"/>
          <a:srcRect/>
          <a:stretch>
            <a:fillRect/>
          </a:stretch>
        </p:blipFill>
        <p:spPr bwMode="auto">
          <a:xfrm>
            <a:off x="5505450" y="931863"/>
            <a:ext cx="3638550" cy="59261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EM00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nterpreted image"/>
          <p:cNvSpPr>
            <a:spLocks noChangeAspect="1" noChangeArrowheads="1"/>
          </p:cNvSpPr>
          <p:nvPr/>
        </p:nvSpPr>
        <p:spPr bwMode="auto">
          <a:xfrm>
            <a:off x="155575" y="-1462088"/>
            <a:ext cx="3810000" cy="3048001"/>
          </a:xfrm>
          <a:prstGeom prst="rect">
            <a:avLst/>
          </a:prstGeom>
          <a:noFill/>
          <a:ln w="9525">
            <a:noFill/>
            <a:miter lim="800000"/>
            <a:headEnd/>
            <a:tailEnd/>
          </a:ln>
        </p:spPr>
        <p:txBody>
          <a:bodyPr/>
          <a:lstStyle/>
          <a:p>
            <a:endParaRPr lang="en-US"/>
          </a:p>
        </p:txBody>
      </p:sp>
      <p:sp>
        <p:nvSpPr>
          <p:cNvPr id="52227" name="AutoShape 4" descr="Interpreted image"/>
          <p:cNvSpPr>
            <a:spLocks noChangeAspect="1" noChangeArrowheads="1"/>
          </p:cNvSpPr>
          <p:nvPr/>
        </p:nvSpPr>
        <p:spPr bwMode="auto">
          <a:xfrm>
            <a:off x="155575" y="-1462088"/>
            <a:ext cx="3810000" cy="3048001"/>
          </a:xfrm>
          <a:prstGeom prst="rect">
            <a:avLst/>
          </a:prstGeom>
          <a:noFill/>
          <a:ln w="9525">
            <a:noFill/>
            <a:miter lim="800000"/>
            <a:headEnd/>
            <a:tailEnd/>
          </a:ln>
        </p:spPr>
        <p:txBody>
          <a:bodyPr/>
          <a:lstStyle/>
          <a:p>
            <a:endParaRPr lang="en-US"/>
          </a:p>
        </p:txBody>
      </p:sp>
      <p:pic>
        <p:nvPicPr>
          <p:cNvPr id="52228" name="Picture 6" descr="http://nih.techriver.net/patientImagesHighRes/5786.jpg?content-type=download"/>
          <p:cNvPicPr>
            <a:picLocks noChangeAspect="1" noChangeArrowheads="1"/>
          </p:cNvPicPr>
          <p:nvPr/>
        </p:nvPicPr>
        <p:blipFill>
          <a:blip r:embed="rId2" cstate="print"/>
          <a:srcRect/>
          <a:stretch>
            <a:fillRect/>
          </a:stretch>
        </p:blipFill>
        <p:spPr bwMode="auto">
          <a:xfrm>
            <a:off x="0" y="0"/>
            <a:ext cx="7929563" cy="6858000"/>
          </a:xfrm>
          <a:prstGeom prst="rect">
            <a:avLst/>
          </a:prstGeom>
          <a:noFill/>
          <a:ln w="9525">
            <a:noFill/>
            <a:miter lim="800000"/>
            <a:headEnd/>
            <a:tailEnd/>
          </a:ln>
        </p:spPr>
      </p:pic>
      <p:pic>
        <p:nvPicPr>
          <p:cNvPr id="52229" name="Picture 2" descr="S01871-022-f019d"/>
          <p:cNvPicPr>
            <a:picLocks noChangeAspect="1" noChangeArrowheads="1"/>
          </p:cNvPicPr>
          <p:nvPr/>
        </p:nvPicPr>
        <p:blipFill>
          <a:blip r:embed="rId3" cstate="print"/>
          <a:srcRect/>
          <a:stretch>
            <a:fillRect/>
          </a:stretch>
        </p:blipFill>
        <p:spPr bwMode="auto">
          <a:xfrm>
            <a:off x="6292850" y="0"/>
            <a:ext cx="2851150" cy="4643437"/>
          </a:xfrm>
          <a:prstGeom prst="rect">
            <a:avLst/>
          </a:prstGeom>
          <a:noFill/>
          <a:ln w="9525">
            <a:solidFill>
              <a:schemeClr val="tx1"/>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01871-022-f021"/>
          <p:cNvPicPr>
            <a:picLocks noChangeAspect="1" noChangeArrowheads="1"/>
          </p:cNvPicPr>
          <p:nvPr/>
        </p:nvPicPr>
        <p:blipFill>
          <a:blip r:embed="rId3" cstate="print"/>
          <a:srcRect/>
          <a:stretch>
            <a:fillRect/>
          </a:stretch>
        </p:blipFill>
        <p:spPr bwMode="auto">
          <a:xfrm>
            <a:off x="1404938" y="617538"/>
            <a:ext cx="6350000" cy="4330700"/>
          </a:xfrm>
          <a:prstGeom prst="rect">
            <a:avLst/>
          </a:prstGeom>
          <a:noFill/>
          <a:ln w="9525">
            <a:solidFill>
              <a:schemeClr val="tx1"/>
            </a:solidFill>
            <a:miter lim="800000"/>
            <a:headEnd/>
            <a:tailEnd/>
          </a:ln>
        </p:spPr>
      </p:pic>
      <p:sp>
        <p:nvSpPr>
          <p:cNvPr id="5325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22-21 The cytology of cervical intraepithelial neoplasia as seen on the Papanicolaou smear. Cytoplasmic staining in superficial cells (A&amp;B) may be either red or blue. A, Normal exfoliated superficial squamous epithelial cells. B, CIN I. C, CIN II. D, CIN III. Note the reduction in cytoplasm and the increase in the nucleus to cytoplasm ratio, which occurs as the grade of the lesion increases. This reflects the progressive loss of cellular differentiation on the surface of the lesions from which these cells are exfoliated (see Figure 22-19). (Courtesy of Dr. Edmund S. Cibas, Brigham and Women's Hospital, Boston, MA.)</a:t>
            </a:r>
          </a:p>
        </p:txBody>
      </p:sp>
      <p:sp>
        <p:nvSpPr>
          <p:cNvPr id="5325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11:48 AM)</a:t>
            </a:r>
          </a:p>
        </p:txBody>
      </p:sp>
      <p:sp>
        <p:nvSpPr>
          <p:cNvPr id="5325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5325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smtClean="0"/>
              <a:t>CIN , Risk Factors</a:t>
            </a:r>
          </a:p>
        </p:txBody>
      </p:sp>
      <p:sp>
        <p:nvSpPr>
          <p:cNvPr id="55299" name="Rectangle 3"/>
          <p:cNvSpPr>
            <a:spLocks noGrp="1" noChangeArrowheads="1"/>
          </p:cNvSpPr>
          <p:nvPr>
            <p:ph sz="quarter" idx="1"/>
          </p:nvPr>
        </p:nvSpPr>
        <p:spPr/>
        <p:txBody>
          <a:bodyPr/>
          <a:lstStyle/>
          <a:p>
            <a:pPr>
              <a:lnSpc>
                <a:spcPct val="90000"/>
              </a:lnSpc>
            </a:pPr>
            <a:endParaRPr lang="en-US" sz="2800" b="1" dirty="0" smtClean="0"/>
          </a:p>
          <a:p>
            <a:pPr>
              <a:lnSpc>
                <a:spcPct val="90000"/>
              </a:lnSpc>
            </a:pPr>
            <a:r>
              <a:rPr lang="en-US" sz="2800" b="1" dirty="0" smtClean="0"/>
              <a:t>Early age at first intercourse</a:t>
            </a:r>
          </a:p>
          <a:p>
            <a:pPr>
              <a:lnSpc>
                <a:spcPct val="90000"/>
              </a:lnSpc>
            </a:pPr>
            <a:r>
              <a:rPr lang="en-US" sz="2800" b="1" dirty="0" smtClean="0"/>
              <a:t>Multiple sexual partners</a:t>
            </a:r>
          </a:p>
          <a:p>
            <a:pPr>
              <a:lnSpc>
                <a:spcPct val="90000"/>
              </a:lnSpc>
            </a:pPr>
            <a:r>
              <a:rPr lang="en-US" sz="2800" b="1" dirty="0" smtClean="0"/>
              <a:t>A male partner with multiple previous sexual partners</a:t>
            </a:r>
          </a:p>
          <a:p>
            <a:pPr>
              <a:lnSpc>
                <a:spcPct val="90000"/>
              </a:lnSpc>
            </a:pPr>
            <a:r>
              <a:rPr lang="en-US" sz="2800" b="1" dirty="0" smtClean="0"/>
              <a:t>Persistent infection by high risk </a:t>
            </a:r>
            <a:r>
              <a:rPr lang="en-US" sz="2800" b="1" dirty="0" err="1" smtClean="0"/>
              <a:t>papillomaviruses</a:t>
            </a:r>
            <a:endParaRPr lang="en-US" sz="2800" b="1" dirty="0" smtClean="0"/>
          </a:p>
          <a:p>
            <a:pPr>
              <a:lnSpc>
                <a:spcPct val="90000"/>
              </a:lnSpc>
            </a:pPr>
            <a:r>
              <a:rPr lang="en-US" sz="2800" b="1" dirty="0" smtClean="0"/>
              <a:t>Some other risk factors; low socioeconomic groups</a:t>
            </a:r>
          </a:p>
          <a:p>
            <a:pPr>
              <a:lnSpc>
                <a:spcPct val="90000"/>
              </a:lnSpc>
            </a:pPr>
            <a:r>
              <a:rPr lang="en-US" sz="2800" b="1" dirty="0" smtClean="0"/>
              <a:t>rare among virgins, multiple pregnancies.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CIN ,causes</a:t>
            </a:r>
          </a:p>
        </p:txBody>
      </p:sp>
      <p:sp>
        <p:nvSpPr>
          <p:cNvPr id="56323" name="Rectangle 3"/>
          <p:cNvSpPr>
            <a:spLocks noGrp="1" noChangeArrowheads="1"/>
          </p:cNvSpPr>
          <p:nvPr>
            <p:ph sz="quarter" idx="1"/>
          </p:nvPr>
        </p:nvSpPr>
        <p:spPr/>
        <p:txBody>
          <a:bodyPr/>
          <a:lstStyle/>
          <a:p>
            <a:endParaRPr lang="en-US" b="1" dirty="0" smtClean="0"/>
          </a:p>
          <a:p>
            <a:r>
              <a:rPr lang="en-US" b="1" dirty="0" smtClean="0"/>
              <a:t>HPV can be detected in 85 -90 % of pre-cancer lesions</a:t>
            </a:r>
          </a:p>
          <a:p>
            <a:r>
              <a:rPr lang="en-US" b="1" dirty="0" smtClean="0"/>
              <a:t>High risk types HPV : 16, 18, 31, 33, 35, 39, 45, 52, 56, 58, and 59 .</a:t>
            </a:r>
          </a:p>
          <a:p>
            <a:r>
              <a:rPr lang="en-US" b="1" dirty="0" smtClean="0"/>
              <a:t>Low risk types HPV :6, 11, 42, 44 . These types result in </a:t>
            </a:r>
            <a:r>
              <a:rPr lang="en-US" b="1" dirty="0" err="1" smtClean="0"/>
              <a:t>condylomas</a:t>
            </a:r>
            <a:r>
              <a:rPr lang="en-US" b="1" dirty="0" smtClean="0"/>
              <a: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smtClean="0"/>
              <a:t>Cervix Carcinoma ,Cause</a:t>
            </a:r>
          </a:p>
        </p:txBody>
      </p:sp>
      <p:sp>
        <p:nvSpPr>
          <p:cNvPr id="57347" name="Rectangle 3"/>
          <p:cNvSpPr>
            <a:spLocks noGrp="1" noChangeArrowheads="1"/>
          </p:cNvSpPr>
          <p:nvPr>
            <p:ph sz="quarter" idx="1"/>
          </p:nvPr>
        </p:nvSpPr>
        <p:spPr/>
        <p:txBody>
          <a:bodyPr/>
          <a:lstStyle/>
          <a:p>
            <a:pPr>
              <a:lnSpc>
                <a:spcPct val="90000"/>
              </a:lnSpc>
            </a:pPr>
            <a:endParaRPr lang="en-US" b="1" dirty="0" smtClean="0"/>
          </a:p>
          <a:p>
            <a:pPr>
              <a:lnSpc>
                <a:spcPct val="90000"/>
              </a:lnSpc>
            </a:pPr>
            <a:endParaRPr lang="en-US" b="1" dirty="0" smtClean="0"/>
          </a:p>
          <a:p>
            <a:pPr>
              <a:lnSpc>
                <a:spcPct val="90000"/>
              </a:lnSpc>
            </a:pPr>
            <a:r>
              <a:rPr lang="en-US" b="1" dirty="0" smtClean="0"/>
              <a:t>The cause is determined to be HPV virus .The HPV is the number one reason for abnormal cells of the cervix.</a:t>
            </a:r>
          </a:p>
          <a:p>
            <a:pPr>
              <a:lnSpc>
                <a:spcPct val="90000"/>
              </a:lnSpc>
            </a:pPr>
            <a:r>
              <a:rPr lang="en-US" b="1" dirty="0" smtClean="0"/>
              <a:t>HPV is a skin virus, which results in warts, common warts ,flat warts, genital warts (</a:t>
            </a:r>
            <a:r>
              <a:rPr lang="en-US" b="1" dirty="0" err="1" smtClean="0"/>
              <a:t>condylomas</a:t>
            </a:r>
            <a:r>
              <a:rPr lang="en-US" b="1" dirty="0" smtClean="0"/>
              <a:t>), planter warts, and precancerous lesions.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smtClean="0"/>
              <a:t>Cervical carcinoma , Signs</a:t>
            </a:r>
          </a:p>
        </p:txBody>
      </p:sp>
      <p:sp>
        <p:nvSpPr>
          <p:cNvPr id="58371" name="Rectangle 3"/>
          <p:cNvSpPr>
            <a:spLocks noGrp="1" noChangeArrowheads="1"/>
          </p:cNvSpPr>
          <p:nvPr>
            <p:ph sz="quarter" idx="1"/>
          </p:nvPr>
        </p:nvSpPr>
        <p:spPr/>
        <p:txBody>
          <a:bodyPr/>
          <a:lstStyle/>
          <a:p>
            <a:endParaRPr lang="en-US" b="1" dirty="0" smtClean="0"/>
          </a:p>
          <a:p>
            <a:r>
              <a:rPr lang="en-US" b="1" dirty="0" smtClean="0"/>
              <a:t>There are no visible symptoms that you have dysplasia of the cervix ,without a Pap smear or Pap exam .</a:t>
            </a:r>
          </a:p>
          <a:p>
            <a:r>
              <a:rPr lang="en-US" b="1" dirty="0" smtClean="0"/>
              <a:t>This is why we should have regular pap exams, as to detect any abnormal cells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smtClean="0"/>
              <a:t>Cervical Carcinoma , Screening</a:t>
            </a:r>
          </a:p>
        </p:txBody>
      </p:sp>
      <p:sp>
        <p:nvSpPr>
          <p:cNvPr id="59395" name="Rectangle 3"/>
          <p:cNvSpPr>
            <a:spLocks noGrp="1" noChangeArrowheads="1"/>
          </p:cNvSpPr>
          <p:nvPr>
            <p:ph sz="quarter" idx="1"/>
          </p:nvPr>
        </p:nvSpPr>
        <p:spPr/>
        <p:txBody>
          <a:bodyPr/>
          <a:lstStyle/>
          <a:p>
            <a:endParaRPr lang="en-US" b="1" dirty="0" smtClean="0"/>
          </a:p>
          <a:p>
            <a:r>
              <a:rPr lang="en-US" b="1" dirty="0" smtClean="0"/>
              <a:t>The Pap smear detects early HPV infection.</a:t>
            </a:r>
          </a:p>
          <a:p>
            <a:r>
              <a:rPr lang="en-US" b="1" dirty="0" smtClean="0"/>
              <a:t>The common testing procedure for HPV infection is an annual pap exam .</a:t>
            </a:r>
          </a:p>
          <a:p>
            <a:r>
              <a:rPr lang="en-US" b="1" dirty="0" smtClean="0"/>
              <a:t>There is the HPV DNA  ISH test ,the </a:t>
            </a:r>
            <a:r>
              <a:rPr lang="en-US" b="1" dirty="0" err="1" smtClean="0"/>
              <a:t>Diegene</a:t>
            </a:r>
            <a:r>
              <a:rPr lang="en-US" b="1" dirty="0" smtClean="0"/>
              <a:t> </a:t>
            </a:r>
            <a:r>
              <a:rPr lang="en-US" b="1" dirty="0" err="1" smtClean="0"/>
              <a:t>Hyprid</a:t>
            </a:r>
            <a:r>
              <a:rPr lang="en-US" b="1" dirty="0" smtClean="0"/>
              <a:t> Capture test . This test will determine whether you carry high or low risk strains of the virus.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smtClean="0"/>
              <a:t>Cervical Carcinoma ,Invasive</a:t>
            </a:r>
          </a:p>
        </p:txBody>
      </p:sp>
      <p:sp>
        <p:nvSpPr>
          <p:cNvPr id="60419" name="Rectangle 3"/>
          <p:cNvSpPr>
            <a:spLocks noGrp="1" noChangeArrowheads="1"/>
          </p:cNvSpPr>
          <p:nvPr>
            <p:ph sz="quarter" idx="1"/>
          </p:nvPr>
        </p:nvSpPr>
        <p:spPr/>
        <p:txBody>
          <a:bodyPr/>
          <a:lstStyle/>
          <a:p>
            <a:r>
              <a:rPr lang="en-US" sz="2800" b="1" smtClean="0"/>
              <a:t> 75 -90% of invasive cancers are Squamous cell carcinomas ,which generally evolves from pre-cancer CIN.</a:t>
            </a:r>
          </a:p>
          <a:p>
            <a:r>
              <a:rPr lang="en-US" sz="2800" b="1" smtClean="0"/>
              <a:t>The remainder are Adenocarcinoma.</a:t>
            </a:r>
          </a:p>
          <a:p>
            <a:r>
              <a:rPr lang="en-US" sz="2800" b="1" smtClean="0"/>
              <a:t>Squamous cell cancers are appearing in increasingly younger women ,now with a peak incidence at about 45 years, about 10-15 years after detection of their precursors.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t>Cervical Carcinoma ,Morphology</a:t>
            </a:r>
          </a:p>
        </p:txBody>
      </p:sp>
      <p:sp>
        <p:nvSpPr>
          <p:cNvPr id="61443" name="Rectangle 3"/>
          <p:cNvSpPr>
            <a:spLocks noGrp="1" noChangeArrowheads="1"/>
          </p:cNvSpPr>
          <p:nvPr>
            <p:ph sz="quarter" idx="1"/>
          </p:nvPr>
        </p:nvSpPr>
        <p:spPr/>
        <p:txBody>
          <a:bodyPr/>
          <a:lstStyle/>
          <a:p>
            <a:endParaRPr lang="en-US" sz="2800" b="1" dirty="0" smtClean="0"/>
          </a:p>
          <a:p>
            <a:r>
              <a:rPr lang="en-US" sz="2800" b="1" dirty="0" smtClean="0"/>
              <a:t>Mainly in the region of the transformation zone ,and range from microscopic foci of early </a:t>
            </a:r>
            <a:r>
              <a:rPr lang="en-US" sz="2800" b="1" dirty="0" err="1" smtClean="0"/>
              <a:t>stromal</a:t>
            </a:r>
            <a:r>
              <a:rPr lang="en-US" sz="2800" b="1" dirty="0" smtClean="0"/>
              <a:t> invasion to grossly frank tumors encircling the Os .</a:t>
            </a:r>
          </a:p>
          <a:p>
            <a:r>
              <a:rPr lang="en-US" sz="2800" b="1" dirty="0" smtClean="0"/>
              <a:t>The tumors may be invisible or </a:t>
            </a:r>
            <a:r>
              <a:rPr lang="en-US" sz="2800" b="1" dirty="0" err="1" smtClean="0"/>
              <a:t>exophytic</a:t>
            </a:r>
            <a:r>
              <a:rPr lang="en-US" sz="2800" b="1" dirty="0" smtClean="0"/>
              <a:t> .</a:t>
            </a:r>
          </a:p>
          <a:p>
            <a:r>
              <a:rPr lang="en-US" sz="2800" b="1" dirty="0" smtClean="0"/>
              <a:t>Cervical carcinomas are graded from 1 to 3 based on cellular differentiation and staged from 1 to 4 depending on clinical spread.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b="1" smtClean="0"/>
              <a:t/>
            </a:r>
            <a:br>
              <a:rPr lang="en-US" sz="3200" b="1" smtClean="0"/>
            </a:br>
            <a:r>
              <a:rPr lang="en-US" sz="3200" b="1" smtClean="0"/>
              <a:t>Cervical Carcinoma, Staging</a:t>
            </a:r>
          </a:p>
        </p:txBody>
      </p:sp>
      <p:sp>
        <p:nvSpPr>
          <p:cNvPr id="62467" name="Rectangle 3"/>
          <p:cNvSpPr>
            <a:spLocks noGrp="1" noChangeArrowheads="1"/>
          </p:cNvSpPr>
          <p:nvPr>
            <p:ph sz="quarter" idx="1"/>
          </p:nvPr>
        </p:nvSpPr>
        <p:spPr/>
        <p:txBody>
          <a:bodyPr/>
          <a:lstStyle/>
          <a:p>
            <a:pPr>
              <a:lnSpc>
                <a:spcPct val="90000"/>
              </a:lnSpc>
              <a:buFont typeface="Wingdings" pitchFamily="2" charset="2"/>
              <a:buNone/>
            </a:pPr>
            <a:endParaRPr lang="en-US" b="1" dirty="0" smtClean="0"/>
          </a:p>
          <a:p>
            <a:pPr>
              <a:lnSpc>
                <a:spcPct val="90000"/>
              </a:lnSpc>
              <a:buFont typeface="Wingdings" pitchFamily="2" charset="2"/>
              <a:buNone/>
            </a:pPr>
            <a:r>
              <a:rPr lang="en-US" b="1" dirty="0" smtClean="0"/>
              <a:t>0- Carcinoma in Situ</a:t>
            </a:r>
          </a:p>
          <a:p>
            <a:pPr>
              <a:lnSpc>
                <a:spcPct val="90000"/>
              </a:lnSpc>
              <a:buFont typeface="Wingdings" pitchFamily="2" charset="2"/>
              <a:buNone/>
            </a:pPr>
            <a:r>
              <a:rPr lang="en-US" b="1" dirty="0" smtClean="0"/>
              <a:t>1- Confined to the cervix</a:t>
            </a:r>
          </a:p>
          <a:p>
            <a:pPr>
              <a:lnSpc>
                <a:spcPct val="90000"/>
              </a:lnSpc>
              <a:buFont typeface="Wingdings" pitchFamily="2" charset="2"/>
              <a:buNone/>
            </a:pPr>
            <a:r>
              <a:rPr lang="en-US" b="1" dirty="0" smtClean="0"/>
              <a:t>2- Extension beyond the cervix without extension to the lower third of Vagina or Pelvic Wall</a:t>
            </a:r>
          </a:p>
          <a:p>
            <a:pPr>
              <a:lnSpc>
                <a:spcPct val="90000"/>
              </a:lnSpc>
              <a:buFont typeface="Wingdings" pitchFamily="2" charset="2"/>
              <a:buNone/>
            </a:pPr>
            <a:r>
              <a:rPr lang="en-US" b="1" dirty="0" smtClean="0"/>
              <a:t>3- Extension to the pelvic wall and / or lower third of the vagina</a:t>
            </a:r>
          </a:p>
          <a:p>
            <a:pPr>
              <a:lnSpc>
                <a:spcPct val="90000"/>
              </a:lnSpc>
              <a:buFont typeface="Wingdings" pitchFamily="2" charset="2"/>
              <a:buNone/>
            </a:pPr>
            <a:r>
              <a:rPr lang="en-US" b="1" dirty="0" smtClean="0"/>
              <a:t>4- Extends to adjacent organs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Erosion/</a:t>
            </a:r>
            <a:r>
              <a:rPr lang="en-US" b="1" dirty="0" err="1" smtClean="0"/>
              <a:t>Ectropion</a:t>
            </a:r>
            <a:endParaRPr lang="en-US" b="1" dirty="0" smtClean="0"/>
          </a:p>
        </p:txBody>
      </p:sp>
      <p:sp>
        <p:nvSpPr>
          <p:cNvPr id="6147" name="Content Placeholder 2"/>
          <p:cNvSpPr>
            <a:spLocks noGrp="1"/>
          </p:cNvSpPr>
          <p:nvPr>
            <p:ph sz="quarter" idx="1"/>
          </p:nvPr>
        </p:nvSpPr>
        <p:spPr/>
        <p:txBody>
          <a:bodyPr/>
          <a:lstStyle/>
          <a:p>
            <a:endParaRPr lang="en-US" b="1" dirty="0" smtClean="0"/>
          </a:p>
          <a:p>
            <a:r>
              <a:rPr lang="en-US" sz="2400" b="1" dirty="0" smtClean="0"/>
              <a:t>Characterized by columnar epithelium replacing </a:t>
            </a:r>
            <a:r>
              <a:rPr lang="en-US" sz="2400" b="1" dirty="0" err="1" smtClean="0"/>
              <a:t>squamous</a:t>
            </a:r>
            <a:r>
              <a:rPr lang="en-US" sz="2400" b="1" dirty="0" smtClean="0"/>
              <a:t> epithelium, grossly resulting in an </a:t>
            </a:r>
            <a:r>
              <a:rPr lang="en-US" sz="2400" b="1" dirty="0" err="1" smtClean="0"/>
              <a:t>erythematous</a:t>
            </a:r>
            <a:r>
              <a:rPr lang="en-US" sz="2400" b="1" dirty="0" smtClean="0"/>
              <a:t> area.</a:t>
            </a:r>
          </a:p>
          <a:p>
            <a:r>
              <a:rPr lang="en-US" sz="2400" b="1" dirty="0" smtClean="0"/>
              <a:t>It is a typical response to a variety of stimuli including hormones, chronic irritation and inflammation (chronic </a:t>
            </a:r>
            <a:r>
              <a:rPr lang="en-US" sz="2400" b="1" dirty="0" err="1" smtClean="0"/>
              <a:t>cervicitis</a:t>
            </a:r>
            <a:r>
              <a:rPr lang="en-US" sz="2400" b="1" dirty="0" smtClean="0"/>
              <a:t>).</a:t>
            </a:r>
          </a:p>
          <a:p>
            <a:r>
              <a:rPr lang="en-US" sz="2400" b="1" dirty="0" smtClean="0"/>
              <a:t>It is benign and has no malignant potential.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smtClean="0"/>
              <a:t>Cervical Carcinoma ,Clinical Course</a:t>
            </a:r>
          </a:p>
        </p:txBody>
      </p:sp>
      <p:sp>
        <p:nvSpPr>
          <p:cNvPr id="63491" name="Rectangle 3"/>
          <p:cNvSpPr>
            <a:spLocks noGrp="1" noChangeArrowheads="1"/>
          </p:cNvSpPr>
          <p:nvPr>
            <p:ph sz="quarter" idx="1"/>
          </p:nvPr>
        </p:nvSpPr>
        <p:spPr/>
        <p:txBody>
          <a:bodyPr/>
          <a:lstStyle/>
          <a:p>
            <a:endParaRPr lang="en-US" b="1" dirty="0" smtClean="0"/>
          </a:p>
          <a:p>
            <a:r>
              <a:rPr lang="en-US" b="1" dirty="0" smtClean="0"/>
              <a:t>Many of cervical cancers are diagnosed in early stages , and the vast majority are diagnosed in the pre-invasive phase.</a:t>
            </a:r>
          </a:p>
          <a:p>
            <a:r>
              <a:rPr lang="en-US" b="1" dirty="0" smtClean="0"/>
              <a:t>More advanced cases are seen in women who either have never had a Pap smear or have waited many years since the prior smear.</a:t>
            </a:r>
          </a:p>
          <a:p>
            <a:endParaRPr lang="en-US" b="1"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smtClean="0"/>
              <a:t>Cervical Carcinoma ,Survival</a:t>
            </a:r>
          </a:p>
        </p:txBody>
      </p:sp>
      <p:sp>
        <p:nvSpPr>
          <p:cNvPr id="64515" name="Rectangle 3"/>
          <p:cNvSpPr>
            <a:spLocks noGrp="1" noChangeArrowheads="1"/>
          </p:cNvSpPr>
          <p:nvPr>
            <p:ph sz="quarter" idx="1"/>
          </p:nvPr>
        </p:nvSpPr>
        <p:spPr/>
        <p:txBody>
          <a:bodyPr/>
          <a:lstStyle/>
          <a:p>
            <a:endParaRPr lang="en-US" b="1" dirty="0" smtClean="0"/>
          </a:p>
          <a:p>
            <a:endParaRPr lang="en-US" b="1" dirty="0" smtClean="0"/>
          </a:p>
          <a:p>
            <a:r>
              <a:rPr lang="en-US" b="1" dirty="0" smtClean="0"/>
              <a:t>laser or cone biopsy is the most effective method of managing patients with High grade SIL in cancer prevention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FEM002"/>
          <p:cNvPicPr>
            <a:picLocks noChangeAspect="1" noChangeArrowheads="1"/>
          </p:cNvPicPr>
          <p:nvPr/>
        </p:nvPicPr>
        <p:blipFill>
          <a:blip r:embed="rId3" cstate="print"/>
          <a:srcRect/>
          <a:stretch>
            <a:fillRect/>
          </a:stretch>
        </p:blipFill>
        <p:spPr bwMode="auto">
          <a:xfrm>
            <a:off x="0" y="0"/>
            <a:ext cx="9147739"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FEM00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01871-022-f022"/>
          <p:cNvPicPr>
            <a:picLocks noChangeAspect="1" noChangeArrowheads="1"/>
          </p:cNvPicPr>
          <p:nvPr/>
        </p:nvPicPr>
        <p:blipFill>
          <a:blip r:embed="rId3" cstate="print"/>
          <a:srcRect/>
          <a:stretch>
            <a:fillRect/>
          </a:stretch>
        </p:blipFill>
        <p:spPr bwMode="auto">
          <a:xfrm>
            <a:off x="1404938" y="1447800"/>
            <a:ext cx="6350000" cy="2670175"/>
          </a:xfrm>
          <a:prstGeom prst="rect">
            <a:avLst/>
          </a:prstGeom>
          <a:noFill/>
          <a:ln w="9525">
            <a:solidFill>
              <a:schemeClr val="tx1"/>
            </a:solidFill>
            <a:miter lim="800000"/>
            <a:headEnd/>
            <a:tailEnd/>
          </a:ln>
        </p:spPr>
      </p:pic>
      <p:sp>
        <p:nvSpPr>
          <p:cNvPr id="686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22-22 The spectrum of invasive cervical cancer. A, Carcinoma of the cervix, well advanced. B, Early stromal invasion occurring in a cervical intraepithelial neoplasm.</a:t>
            </a:r>
          </a:p>
        </p:txBody>
      </p:sp>
      <p:sp>
        <p:nvSpPr>
          <p:cNvPr id="686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11:48 AM)</a:t>
            </a:r>
          </a:p>
        </p:txBody>
      </p:sp>
      <p:sp>
        <p:nvSpPr>
          <p:cNvPr id="686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686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FEM0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FEM013"/>
          <p:cNvPicPr>
            <a:picLocks noChangeAspect="1" noChangeArrowheads="1"/>
          </p:cNvPicPr>
          <p:nvPr/>
        </p:nvPicPr>
        <p:blipFill>
          <a:blip r:embed="rId3" cstate="print"/>
          <a:srcRect/>
          <a:stretch>
            <a:fillRect/>
          </a:stretch>
        </p:blipFill>
        <p:spPr bwMode="auto">
          <a:xfrm>
            <a:off x="0" y="0"/>
            <a:ext cx="915941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FEM01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FEM01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FEM011"/>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smtClean="0"/>
              <a:t>Cervical polyp </a:t>
            </a:r>
          </a:p>
        </p:txBody>
      </p:sp>
      <p:sp>
        <p:nvSpPr>
          <p:cNvPr id="7171" name="Content Placeholder 2"/>
          <p:cNvSpPr>
            <a:spLocks noGrp="1"/>
          </p:cNvSpPr>
          <p:nvPr>
            <p:ph sz="quarter" idx="1"/>
          </p:nvPr>
        </p:nvSpPr>
        <p:spPr/>
        <p:txBody>
          <a:bodyPr/>
          <a:lstStyle/>
          <a:p>
            <a:endParaRPr lang="en-US" b="1" dirty="0" smtClean="0"/>
          </a:p>
          <a:p>
            <a:endParaRPr lang="en-US" b="1" dirty="0" smtClean="0"/>
          </a:p>
          <a:p>
            <a:r>
              <a:rPr lang="en-US" b="1" dirty="0" smtClean="0"/>
              <a:t>This is a small, </a:t>
            </a:r>
            <a:r>
              <a:rPr lang="en-US" b="1" dirty="0" err="1" smtClean="0"/>
              <a:t>pedunculated</a:t>
            </a:r>
            <a:r>
              <a:rPr lang="en-US" b="1" dirty="0" smtClean="0"/>
              <a:t>, often sessile mass.</a:t>
            </a:r>
          </a:p>
          <a:p>
            <a:r>
              <a:rPr lang="en-US" b="1" dirty="0" smtClean="0"/>
              <a:t> Most originate from the </a:t>
            </a:r>
            <a:r>
              <a:rPr lang="en-US" b="1" dirty="0" err="1" smtClean="0"/>
              <a:t>endocervix</a:t>
            </a:r>
            <a:r>
              <a:rPr lang="en-US" b="1" dirty="0" smtClean="0"/>
              <a:t> (</a:t>
            </a:r>
            <a:r>
              <a:rPr lang="en-US" b="1" dirty="0" err="1" smtClean="0"/>
              <a:t>endocervical</a:t>
            </a:r>
            <a:r>
              <a:rPr lang="en-US" b="1" dirty="0" smtClean="0"/>
              <a:t> polyps) with a few from the </a:t>
            </a:r>
            <a:r>
              <a:rPr lang="en-US" b="1" dirty="0" err="1" smtClean="0"/>
              <a:t>ectocervix</a:t>
            </a:r>
            <a:r>
              <a:rPr lang="en-US" b="1" dirty="0" smtClean="0"/>
              <a:t> (</a:t>
            </a:r>
            <a:r>
              <a:rPr lang="en-US" b="1" dirty="0" err="1" smtClean="0"/>
              <a:t>ectocervical</a:t>
            </a:r>
            <a:r>
              <a:rPr lang="en-US" b="1" dirty="0" smtClean="0"/>
              <a:t> polyps). </a:t>
            </a:r>
          </a:p>
          <a:p>
            <a:r>
              <a:rPr lang="en-US" b="1" dirty="0" smtClean="0"/>
              <a:t>They are inflammatory proliferations of cervical mucosa and are not true </a:t>
            </a:r>
            <a:r>
              <a:rPr lang="en-US" b="1" dirty="0" err="1" smtClean="0"/>
              <a:t>neoplasms</a:t>
            </a:r>
            <a:r>
              <a:rPr lang="en-US" b="1" dirty="0" smtClean="0"/>
              <a:t>.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FEM07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77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t>Cervical polyp </a:t>
            </a:r>
          </a:p>
        </p:txBody>
      </p:sp>
      <p:sp>
        <p:nvSpPr>
          <p:cNvPr id="8195" name="Content Placeholder 2"/>
          <p:cNvSpPr>
            <a:spLocks noGrp="1"/>
          </p:cNvSpPr>
          <p:nvPr>
            <p:ph sz="quarter" idx="1"/>
          </p:nvPr>
        </p:nvSpPr>
        <p:spPr/>
        <p:txBody>
          <a:bodyPr/>
          <a:lstStyle/>
          <a:p>
            <a:endParaRPr lang="en-US" sz="2800" b="1" dirty="0" smtClean="0"/>
          </a:p>
          <a:p>
            <a:r>
              <a:rPr lang="en-US" sz="2800" b="1" dirty="0" smtClean="0"/>
              <a:t>The lesion is characterized by overgrowth of benign </a:t>
            </a:r>
            <a:r>
              <a:rPr lang="en-US" sz="2800" b="1" dirty="0" err="1" smtClean="0"/>
              <a:t>stroma</a:t>
            </a:r>
            <a:r>
              <a:rPr lang="en-US" sz="2800" b="1" dirty="0" smtClean="0"/>
              <a:t> covered by epithelium.</a:t>
            </a:r>
          </a:p>
          <a:p>
            <a:r>
              <a:rPr lang="en-US" sz="2800" b="1" dirty="0" err="1" smtClean="0"/>
              <a:t>Endocervical</a:t>
            </a:r>
            <a:r>
              <a:rPr lang="en-US" sz="2800" b="1" dirty="0" smtClean="0"/>
              <a:t> polyps are covered by </a:t>
            </a:r>
            <a:r>
              <a:rPr lang="en-US" sz="2800" b="1" dirty="0" err="1" smtClean="0"/>
              <a:t>endocervical</a:t>
            </a:r>
            <a:r>
              <a:rPr lang="en-US" sz="2800" b="1" dirty="0" smtClean="0"/>
              <a:t>, </a:t>
            </a:r>
            <a:r>
              <a:rPr lang="en-US" sz="2800" b="1" dirty="0" err="1" smtClean="0"/>
              <a:t>squamo</a:t>
            </a:r>
            <a:r>
              <a:rPr lang="en-US" sz="2800" b="1" dirty="0" smtClean="0"/>
              <a:t>-columnar or </a:t>
            </a:r>
            <a:r>
              <a:rPr lang="en-US" sz="2800" b="1" dirty="0" err="1" smtClean="0"/>
              <a:t>metaplastic</a:t>
            </a:r>
            <a:r>
              <a:rPr lang="en-US" sz="2800" b="1" dirty="0" smtClean="0"/>
              <a:t> </a:t>
            </a:r>
            <a:r>
              <a:rPr lang="en-US" sz="2800" b="1" dirty="0" err="1" smtClean="0"/>
              <a:t>squamous</a:t>
            </a:r>
            <a:r>
              <a:rPr lang="en-US" sz="2800" b="1" dirty="0" smtClean="0"/>
              <a:t> epithelium while </a:t>
            </a:r>
            <a:r>
              <a:rPr lang="en-US" sz="2800" b="1" dirty="0" err="1" smtClean="0"/>
              <a:t>ectocervical</a:t>
            </a:r>
            <a:r>
              <a:rPr lang="en-US" sz="2800" b="1" dirty="0" smtClean="0"/>
              <a:t> ones are covered by stratified </a:t>
            </a:r>
            <a:r>
              <a:rPr lang="en-US" sz="2800" b="1" dirty="0" err="1" smtClean="0"/>
              <a:t>squamous</a:t>
            </a:r>
            <a:r>
              <a:rPr lang="en-US" sz="2800" b="1" dirty="0" smtClean="0"/>
              <a:t> epithelium.</a:t>
            </a:r>
          </a:p>
          <a:p>
            <a:r>
              <a:rPr lang="en-US" sz="2800" b="1" dirty="0" smtClean="0"/>
              <a:t> The </a:t>
            </a:r>
            <a:r>
              <a:rPr lang="en-US" sz="2800" b="1" dirty="0" err="1" smtClean="0"/>
              <a:t>stroma</a:t>
            </a:r>
            <a:r>
              <a:rPr lang="en-US" sz="2800" b="1" dirty="0" smtClean="0"/>
              <a:t> contains thick-walled blood vessels and fibrous and some inflammatory cells.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t>CERVICITIS</a:t>
            </a:r>
          </a:p>
        </p:txBody>
      </p:sp>
      <p:sp>
        <p:nvSpPr>
          <p:cNvPr id="9219" name="Content Placeholder 2"/>
          <p:cNvSpPr>
            <a:spLocks noGrp="1"/>
          </p:cNvSpPr>
          <p:nvPr>
            <p:ph sz="quarter" idx="1"/>
          </p:nvPr>
        </p:nvSpPr>
        <p:spPr/>
        <p:txBody>
          <a:bodyPr/>
          <a:lstStyle/>
          <a:p>
            <a:endParaRPr lang="en-US" b="1" dirty="0" smtClean="0"/>
          </a:p>
          <a:p>
            <a:endParaRPr lang="en-US" b="1" dirty="0" smtClean="0"/>
          </a:p>
          <a:p>
            <a:r>
              <a:rPr lang="en-US" b="1" dirty="0" smtClean="0"/>
              <a:t>Inflammation of cervix.</a:t>
            </a:r>
          </a:p>
          <a:p>
            <a:r>
              <a:rPr lang="en-US" b="1" dirty="0" smtClean="0"/>
              <a:t>Can be non-infectious or infectious.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Noninfectious (Nonspecific) </a:t>
            </a:r>
            <a:r>
              <a:rPr lang="en-US" b="1" dirty="0" err="1" smtClean="0"/>
              <a:t>Cervicitis</a:t>
            </a:r>
            <a:r>
              <a:rPr lang="en-US" b="1" dirty="0" smtClean="0"/>
              <a:t> </a:t>
            </a:r>
            <a:endParaRPr lang="en-US" b="1" dirty="0"/>
          </a:p>
        </p:txBody>
      </p:sp>
      <p:sp>
        <p:nvSpPr>
          <p:cNvPr id="10243" name="Content Placeholder 2"/>
          <p:cNvSpPr>
            <a:spLocks noGrp="1"/>
          </p:cNvSpPr>
          <p:nvPr>
            <p:ph sz="quarter" idx="1"/>
          </p:nvPr>
        </p:nvSpPr>
        <p:spPr/>
        <p:txBody>
          <a:bodyPr/>
          <a:lstStyle/>
          <a:p>
            <a:endParaRPr lang="en-US" sz="2800" b="1" dirty="0" smtClean="0"/>
          </a:p>
          <a:p>
            <a:r>
              <a:rPr lang="en-US" sz="2800" b="1" dirty="0" smtClean="0"/>
              <a:t>This is inflammation of the cervix caused by chemical (e.g. douche, deodorant) or mechanical (e.g. tampon, diaphragm) irritation. It is often acute but may be chronic. </a:t>
            </a:r>
          </a:p>
          <a:p>
            <a:pPr>
              <a:buFont typeface="Wingdings" pitchFamily="2" charset="2"/>
              <a:buNone/>
            </a:pPr>
            <a:r>
              <a:rPr lang="en-US" sz="2800" b="1" dirty="0" smtClean="0"/>
              <a:t>Clinical appearances</a:t>
            </a:r>
          </a:p>
          <a:p>
            <a:r>
              <a:rPr lang="en-US" sz="2800" b="1" dirty="0" smtClean="0"/>
              <a:t>Noninfectious </a:t>
            </a:r>
            <a:r>
              <a:rPr lang="en-US" sz="2800" b="1" dirty="0" err="1" smtClean="0"/>
              <a:t>cervicitis</a:t>
            </a:r>
            <a:r>
              <a:rPr lang="en-US" sz="2800" b="1" dirty="0" smtClean="0"/>
              <a:t> is often asymptomatic.</a:t>
            </a:r>
          </a:p>
          <a:p>
            <a:r>
              <a:rPr lang="en-US" sz="2800" b="1" dirty="0" smtClean="0"/>
              <a:t> The cervix appears red and swollen</a:t>
            </a:r>
          </a:p>
          <a:p>
            <a:endParaRPr lang="en-US" b="1" dirty="0" smtClean="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711</TotalTime>
  <Words>2350</Words>
  <Application>Microsoft Office PowerPoint</Application>
  <PresentationFormat>On-screen Show (4:3)</PresentationFormat>
  <Paragraphs>229</Paragraphs>
  <Slides>61</Slides>
  <Notes>35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Equity</vt:lpstr>
      <vt:lpstr>Uterine Cervix </vt:lpstr>
      <vt:lpstr>Slide 2</vt:lpstr>
      <vt:lpstr>SQUAMO-COLUMNAR JUNCTION</vt:lpstr>
      <vt:lpstr>Slide 4</vt:lpstr>
      <vt:lpstr>Erosion/Ectropion</vt:lpstr>
      <vt:lpstr>Cervical polyp </vt:lpstr>
      <vt:lpstr>Cervical polyp </vt:lpstr>
      <vt:lpstr>CERVICITIS</vt:lpstr>
      <vt:lpstr>Noninfectious (Nonspecific) Cervicitis </vt:lpstr>
      <vt:lpstr>Noninfectious (Nonspecific) Cervicitis </vt:lpstr>
      <vt:lpstr>Infectious cervicitis</vt:lpstr>
      <vt:lpstr>Candidiasis (moniliasis)</vt:lpstr>
      <vt:lpstr>Candidiasis (moniliasis)</vt:lpstr>
      <vt:lpstr>Slide 14</vt:lpstr>
      <vt:lpstr>Trichomoniasis </vt:lpstr>
      <vt:lpstr>Trichomoniasis </vt:lpstr>
      <vt:lpstr>Slide 17</vt:lpstr>
      <vt:lpstr>Chlamydia trachomatis Cervicitis  </vt:lpstr>
      <vt:lpstr>Clamydia trachomatis Cervicitis</vt:lpstr>
      <vt:lpstr>Herpes simplex virus (HSV) Cervicitis</vt:lpstr>
      <vt:lpstr>Human papilloma virus (HPV) Infection</vt:lpstr>
      <vt:lpstr>Human papilloma virus (HPV) Infection</vt:lpstr>
      <vt:lpstr>Cervix Carcinoma</vt:lpstr>
      <vt:lpstr>Precancerous lesion </vt:lpstr>
      <vt:lpstr>Precancerous lesion </vt:lpstr>
      <vt:lpstr>CIN</vt:lpstr>
      <vt:lpstr>CIN histology.</vt:lpstr>
      <vt:lpstr>Slide 28</vt:lpstr>
      <vt:lpstr>HPV  ONLY, no dysplasia</vt:lpstr>
      <vt:lpstr>Lower 1/3rd of the epithelium is replaced by pleomorphic cells</vt:lpstr>
      <vt:lpstr>Lower 2/3rd of the epithelium is replaced by pleomorphic cells</vt:lpstr>
      <vt:lpstr>All levels of the epithelium is replaced by pleomorphic cells, (full thickness)</vt:lpstr>
      <vt:lpstr>Cytology screening for precancerous lesions</vt:lpstr>
      <vt:lpstr>Cytology Pap Screening</vt:lpstr>
      <vt:lpstr>Slide 35</vt:lpstr>
      <vt:lpstr>Slide 36</vt:lpstr>
      <vt:lpstr>Slide 37</vt:lpstr>
      <vt:lpstr>Slide 38</vt:lpstr>
      <vt:lpstr>Slide 39</vt:lpstr>
      <vt:lpstr>Slide 40</vt:lpstr>
      <vt:lpstr>Slide 41</vt:lpstr>
      <vt:lpstr>CIN , Risk Factors</vt:lpstr>
      <vt:lpstr>CIN ,causes</vt:lpstr>
      <vt:lpstr>Cervix Carcinoma ,Cause</vt:lpstr>
      <vt:lpstr>Cervical carcinoma , Signs</vt:lpstr>
      <vt:lpstr>Cervical Carcinoma , Screening</vt:lpstr>
      <vt:lpstr>Cervical Carcinoma ,Invasive</vt:lpstr>
      <vt:lpstr>Cervical Carcinoma ,Morphology</vt:lpstr>
      <vt:lpstr> Cervical Carcinoma, Staging</vt:lpstr>
      <vt:lpstr>Cervical Carcinoma ,Clinical Course</vt:lpstr>
      <vt:lpstr>Cervical Carcinoma ,Survival</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Cervix Carcinoma</dc:title>
  <dc:creator>Emad</dc:creator>
  <cp:lastModifiedBy>Emad</cp:lastModifiedBy>
  <cp:revision>46</cp:revision>
  <dcterms:created xsi:type="dcterms:W3CDTF">2005-02-23T09:01:04Z</dcterms:created>
  <dcterms:modified xsi:type="dcterms:W3CDTF">2011-02-15T07:33:35Z</dcterms:modified>
</cp:coreProperties>
</file>