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85" r:id="rId2"/>
    <p:sldId id="264" r:id="rId3"/>
    <p:sldId id="289" r:id="rId4"/>
    <p:sldId id="265" r:id="rId5"/>
    <p:sldId id="266" r:id="rId6"/>
    <p:sldId id="301" r:id="rId7"/>
    <p:sldId id="293" r:id="rId8"/>
    <p:sldId id="290" r:id="rId9"/>
    <p:sldId id="296" r:id="rId10"/>
    <p:sldId id="267" r:id="rId11"/>
    <p:sldId id="260" r:id="rId12"/>
    <p:sldId id="292" r:id="rId13"/>
    <p:sldId id="277" r:id="rId14"/>
    <p:sldId id="278" r:id="rId15"/>
    <p:sldId id="279" r:id="rId16"/>
    <p:sldId id="280" r:id="rId17"/>
    <p:sldId id="298" r:id="rId18"/>
    <p:sldId id="297" r:id="rId19"/>
    <p:sldId id="283" r:id="rId20"/>
    <p:sldId id="299" r:id="rId21"/>
    <p:sldId id="281" r:id="rId22"/>
    <p:sldId id="282" r:id="rId23"/>
    <p:sldId id="300" r:id="rId24"/>
    <p:sldId id="29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17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7B27452-0687-4235-AE9D-22E721F7D000}" type="datetimeFigureOut">
              <a:rPr lang="en-US"/>
              <a:pPr>
                <a:defRPr/>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083AE4E-F286-4334-B890-3384CE0064D7}" type="slidenum">
              <a:rPr lang="en-US"/>
              <a:pPr>
                <a:defRPr/>
              </a:pPr>
              <a:t>‹#›</a:t>
            </a:fld>
            <a:endParaRPr lang="en-US"/>
          </a:p>
        </p:txBody>
      </p:sp>
    </p:spTree>
    <p:extLst>
      <p:ext uri="{BB962C8B-B14F-4D97-AF65-F5344CB8AC3E}">
        <p14:creationId xmlns:p14="http://schemas.microsoft.com/office/powerpoint/2010/main" xmlns="" val="1290641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4C1B-3E9D-49D0-946E-A1F026CC2C60}" type="slidenum">
              <a:rPr lang="en-US"/>
              <a:pPr fontAlgn="base">
                <a:spcBef>
                  <a:spcPct val="0"/>
                </a:spcBef>
                <a:spcAft>
                  <a:spcPct val="0"/>
                </a:spcAft>
              </a:pPr>
              <a:t>7</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4B77F-5242-4738-826D-C5D27563B186}" type="slidenum">
              <a:rPr lang="en-US"/>
              <a:pPr fontAlgn="base">
                <a:spcBef>
                  <a:spcPct val="0"/>
                </a:spcBef>
                <a:spcAft>
                  <a:spcPct val="0"/>
                </a:spcAft>
              </a:pPr>
              <a:t>11</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5C7D0C6A-EBF2-4953-89E2-95BF72369F0B}" type="datetimeFigureOut">
              <a:rPr lang="en-US" smtClean="0"/>
              <a:pPr>
                <a:defRPr/>
              </a:pPr>
              <a:t>4/15/2013</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822399B-5548-4EF1-BF6C-B200597891D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11B1F9D-081D-4346-91B2-E8E39662C62E}" type="datetimeFigureOut">
              <a:rPr lang="en-US" smtClean="0"/>
              <a:pPr>
                <a:defRPr/>
              </a:pPr>
              <a:t>4/15/2013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ADB501-33E9-4661-A031-E5FFBEB2F2F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77CBE8E-6105-421C-94C1-EB032B7C2DE2}" type="datetimeFigureOut">
              <a:rPr lang="en-US" smtClean="0"/>
              <a:pPr>
                <a:defRPr/>
              </a:pPr>
              <a:t>4/15/2013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3EECB-BDC5-4E10-B114-CB7C56B4897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5F670FB-EA33-4B56-840D-B01924918105}" type="datetimeFigureOut">
              <a:rPr lang="en-US" smtClean="0"/>
              <a:pPr>
                <a:defRPr/>
              </a:pPr>
              <a:t>4/15/2013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F22F90-0BF5-41F0-824B-4CA1D4ACC74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4CC97A0-50A5-4C0C-8A97-5266768D8727}" type="datetimeFigureOut">
              <a:rPr lang="en-US" smtClean="0"/>
              <a:pPr>
                <a:defRPr/>
              </a:pPr>
              <a:t>4/15/2013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8D65F6-96DE-42D6-8A32-11BD458BC39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E52546E-0E70-47D1-B31F-C1D603503B24}" type="datetimeFigureOut">
              <a:rPr lang="en-US" smtClean="0"/>
              <a:pPr>
                <a:defRPr/>
              </a:pPr>
              <a:t>4/15/2013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66D99C-BEE1-42FF-8033-30C2E560117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852F045-717B-4A1D-927A-DB319D6AA7C0}" type="datetimeFigureOut">
              <a:rPr lang="en-US" smtClean="0"/>
              <a:pPr>
                <a:defRPr/>
              </a:pPr>
              <a:t>4/15/2013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5D68D7C-2871-4D75-BD5A-23C086B6226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1876EDE-EC0D-4E56-B7C6-303C59B9FE79}" type="datetimeFigureOut">
              <a:rPr lang="en-US" smtClean="0"/>
              <a:pPr>
                <a:defRPr/>
              </a:pPr>
              <a:t>4/15/2013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B27A678-823C-4DEE-917F-EEB56BFF098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5EB79B-FE9D-4885-9380-059820BBD5B1}" type="datetimeFigureOut">
              <a:rPr lang="en-US" smtClean="0"/>
              <a:pPr>
                <a:defRPr/>
              </a:pPr>
              <a:t>4/15/2013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983CF2E-7BBE-479F-B6A5-8FD0DE3854A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0475E1F-BDE8-4B4B-A607-625A062C6A4F}" type="datetimeFigureOut">
              <a:rPr lang="en-US" smtClean="0"/>
              <a:pPr>
                <a:defRPr/>
              </a:pPr>
              <a:t>4/15/2013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FD20D3-ABBD-40BD-8029-9DE1851D944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8DE6537-D5E6-405A-BA37-F600A395F099}" type="datetimeFigureOut">
              <a:rPr lang="en-US" smtClean="0"/>
              <a:pPr>
                <a:defRPr/>
              </a:pPr>
              <a:t>4/15/2013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DC72F8B-6EF9-4477-9334-146C28012FA2}"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76E76F2-054E-4A0A-AE99-6B1405075973}" type="datetimeFigureOut">
              <a:rPr lang="en-US" smtClean="0"/>
              <a:pPr>
                <a:defRPr/>
              </a:pPr>
              <a:t>4/15/2013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1037BCD-314E-46EA-BA50-DA155D99EB3B}"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a:bodyPr>
          <a:lstStyle/>
          <a:p>
            <a:r>
              <a:rPr lang="en-US" dirty="0" smtClean="0"/>
              <a:t>Polycystic Ovarian Disease and Endometriosis</a:t>
            </a:r>
          </a:p>
        </p:txBody>
      </p:sp>
      <p:sp>
        <p:nvSpPr>
          <p:cNvPr id="4" name="Subtitle 3"/>
          <p:cNvSpPr>
            <a:spLocks noGrp="1"/>
          </p:cNvSpPr>
          <p:nvPr>
            <p:ph type="subTitle" idx="1"/>
          </p:nvPr>
        </p:nvSpPr>
        <p:spPr/>
        <p:txBody>
          <a:bodyPr/>
          <a:lstStyle/>
          <a:p>
            <a:r>
              <a:rPr lang="en-US" dirty="0" smtClean="0"/>
              <a:t>SUFIA HUSAIN, MBBS, MD Pathology, </a:t>
            </a:r>
            <a:r>
              <a:rPr lang="en-US" dirty="0" err="1" smtClean="0"/>
              <a:t>FRCPath</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Polycystic Ovarian Disease</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b="1" dirty="0" smtClean="0"/>
              <a:t>Clinical behavior</a:t>
            </a:r>
            <a:endParaRPr lang="en-US" dirty="0" smtClean="0"/>
          </a:p>
          <a:p>
            <a:pPr fontAlgn="auto">
              <a:spcAft>
                <a:spcPts val="0"/>
              </a:spcAft>
              <a:buFont typeface="Arial" pitchFamily="34" charset="0"/>
              <a:buChar char="•"/>
              <a:defRPr/>
            </a:pPr>
            <a:r>
              <a:rPr lang="en-US" dirty="0" smtClean="0"/>
              <a:t>Treatment with drugs that either induce ovulation (</a:t>
            </a:r>
            <a:r>
              <a:rPr lang="en-US" dirty="0" err="1" smtClean="0"/>
              <a:t>clomiphene</a:t>
            </a:r>
            <a:r>
              <a:rPr lang="en-US" dirty="0" smtClean="0"/>
              <a:t> or </a:t>
            </a:r>
            <a:r>
              <a:rPr lang="en-US" dirty="0" err="1" smtClean="0"/>
              <a:t>hCG</a:t>
            </a:r>
            <a:r>
              <a:rPr lang="en-US" dirty="0" smtClean="0"/>
              <a:t>) or regulate the menstrual cycle restores fertility. </a:t>
            </a:r>
          </a:p>
          <a:p>
            <a:pPr fontAlgn="auto">
              <a:spcAft>
                <a:spcPts val="0"/>
              </a:spcAft>
              <a:buFont typeface="Arial" pitchFamily="34" charset="0"/>
              <a:buChar char="•"/>
              <a:defRPr/>
            </a:pPr>
            <a:r>
              <a:rPr lang="en-US" dirty="0" smtClean="0"/>
              <a:t>Reduction of ovarian volume by wedge resection is also successful in initiating ovulation and restoring fertility. </a:t>
            </a:r>
          </a:p>
          <a:p>
            <a:pPr fontAlgn="auto">
              <a:spcAft>
                <a:spcPts val="0"/>
              </a:spcAft>
              <a:buFont typeface="Arial" pitchFamily="34" charset="0"/>
              <a:buChar char="•"/>
              <a:defRPr/>
            </a:pPr>
            <a:r>
              <a:rPr lang="en-US" dirty="0" smtClean="0"/>
              <a:t>The endometrial changes usually regress once ovulation is achieved.</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t>Polycystic Ovaries</a:t>
            </a:r>
            <a:br>
              <a:rPr lang="en-US" sz="4000" dirty="0" smtClean="0"/>
            </a:br>
            <a:r>
              <a:rPr lang="en-US" sz="4000" dirty="0" smtClean="0"/>
              <a:t>Stein-</a:t>
            </a:r>
            <a:r>
              <a:rPr lang="en-US" sz="4000" dirty="0" err="1" smtClean="0"/>
              <a:t>Leventhal</a:t>
            </a:r>
            <a:r>
              <a:rPr lang="en-US" sz="4000" dirty="0" smtClean="0"/>
              <a:t> Syndrome</a:t>
            </a:r>
          </a:p>
        </p:txBody>
      </p:sp>
      <p:sp>
        <p:nvSpPr>
          <p:cNvPr id="20484" name="Rectangle 3"/>
          <p:cNvSpPr>
            <a:spLocks noGrp="1" noChangeArrowheads="1"/>
          </p:cNvSpPr>
          <p:nvPr>
            <p:ph idx="1"/>
          </p:nvPr>
        </p:nvSpPr>
        <p:spPr/>
        <p:txBody>
          <a:bodyPr rtlCol="0">
            <a:noAutofit/>
          </a:bodyPr>
          <a:lstStyle/>
          <a:p>
            <a:pPr fontAlgn="auto">
              <a:spcAft>
                <a:spcPts val="0"/>
              </a:spcAft>
              <a:buFont typeface="Arial" pitchFamily="34" charset="0"/>
              <a:buNone/>
              <a:defRPr/>
            </a:pPr>
            <a:r>
              <a:rPr lang="en-US" sz="2400" dirty="0" smtClean="0"/>
              <a:t>Women with PCOS are at risk for the following:</a:t>
            </a:r>
          </a:p>
          <a:p>
            <a:pPr fontAlgn="auto">
              <a:spcAft>
                <a:spcPts val="0"/>
              </a:spcAft>
              <a:buFont typeface="Arial" pitchFamily="34" charset="0"/>
              <a:buChar char="•"/>
              <a:defRPr/>
            </a:pPr>
            <a:r>
              <a:rPr lang="en-US" sz="2000" dirty="0" smtClean="0"/>
              <a:t>Endometrial hyperplasia</a:t>
            </a:r>
            <a:r>
              <a:rPr lang="en-US" sz="2000" dirty="0"/>
              <a:t> </a:t>
            </a:r>
            <a:r>
              <a:rPr lang="en-US" sz="2000" dirty="0" smtClean="0"/>
              <a:t>and endometrial cancer</a:t>
            </a:r>
          </a:p>
          <a:p>
            <a:pPr fontAlgn="auto">
              <a:spcAft>
                <a:spcPts val="0"/>
              </a:spcAft>
              <a:buFont typeface="Arial" pitchFamily="34" charset="0"/>
              <a:buChar char="•"/>
              <a:defRPr/>
            </a:pPr>
            <a:r>
              <a:rPr lang="en-US" sz="2000" dirty="0" smtClean="0"/>
              <a:t>Insulin resistance/Type II diabetes </a:t>
            </a:r>
          </a:p>
          <a:p>
            <a:pPr fontAlgn="auto">
              <a:spcAft>
                <a:spcPts val="0"/>
              </a:spcAft>
              <a:buFont typeface="Arial" pitchFamily="34" charset="0"/>
              <a:buChar char="•"/>
              <a:defRPr/>
            </a:pPr>
            <a:r>
              <a:rPr lang="en-US" sz="2000" dirty="0" smtClean="0"/>
              <a:t>High blood pressure </a:t>
            </a:r>
          </a:p>
          <a:p>
            <a:pPr fontAlgn="auto">
              <a:spcAft>
                <a:spcPts val="0"/>
              </a:spcAft>
              <a:buFont typeface="Arial" pitchFamily="34" charset="0"/>
              <a:buChar char="•"/>
              <a:defRPr/>
            </a:pPr>
            <a:r>
              <a:rPr lang="en-US" sz="2000" dirty="0" smtClean="0"/>
              <a:t>Depression/Anxiety </a:t>
            </a:r>
          </a:p>
          <a:p>
            <a:pPr fontAlgn="auto">
              <a:spcAft>
                <a:spcPts val="0"/>
              </a:spcAft>
              <a:buFont typeface="Arial" pitchFamily="34" charset="0"/>
              <a:buChar char="•"/>
              <a:defRPr/>
            </a:pPr>
            <a:r>
              <a:rPr lang="en-US" sz="2000" dirty="0" err="1" smtClean="0"/>
              <a:t>Dyslipidemia</a:t>
            </a:r>
            <a:endParaRPr lang="en-US" sz="2000" dirty="0" smtClean="0"/>
          </a:p>
          <a:p>
            <a:pPr fontAlgn="auto">
              <a:spcAft>
                <a:spcPts val="0"/>
              </a:spcAft>
              <a:buFont typeface="Arial" pitchFamily="34" charset="0"/>
              <a:buChar char="•"/>
              <a:defRPr/>
            </a:pPr>
            <a:r>
              <a:rPr lang="en-US" sz="2000" dirty="0" smtClean="0"/>
              <a:t>Cardiovascular disease </a:t>
            </a:r>
          </a:p>
          <a:p>
            <a:pPr fontAlgn="auto">
              <a:spcAft>
                <a:spcPts val="0"/>
              </a:spcAft>
              <a:buFont typeface="Arial" pitchFamily="34" charset="0"/>
              <a:buChar char="•"/>
              <a:defRPr/>
            </a:pPr>
            <a:r>
              <a:rPr lang="en-US" sz="2000" dirty="0" smtClean="0"/>
              <a:t>Strokes </a:t>
            </a:r>
          </a:p>
          <a:p>
            <a:pPr fontAlgn="auto">
              <a:spcAft>
                <a:spcPts val="0"/>
              </a:spcAft>
              <a:buFont typeface="Arial" pitchFamily="34" charset="0"/>
              <a:buChar char="•"/>
              <a:defRPr/>
            </a:pPr>
            <a:r>
              <a:rPr lang="en-US" sz="2000" dirty="0" smtClean="0"/>
              <a:t>Weight gain </a:t>
            </a:r>
          </a:p>
          <a:p>
            <a:pPr fontAlgn="auto">
              <a:spcAft>
                <a:spcPts val="0"/>
              </a:spcAft>
              <a:buFont typeface="Arial" pitchFamily="34" charset="0"/>
              <a:buChar char="•"/>
              <a:defRPr/>
            </a:pPr>
            <a:r>
              <a:rPr lang="en-US" sz="2000" dirty="0" smtClean="0"/>
              <a:t>Miscarriage </a:t>
            </a:r>
          </a:p>
          <a:p>
            <a:pPr fontAlgn="auto">
              <a:spcAft>
                <a:spcPts val="0"/>
              </a:spcAft>
              <a:buFont typeface="Arial" pitchFamily="34" charset="0"/>
              <a:buChar char="•"/>
              <a:defRPr/>
            </a:pPr>
            <a:r>
              <a:rPr lang="en-US" sz="2000" dirty="0" err="1" smtClean="0"/>
              <a:t>Acanthosis</a:t>
            </a:r>
            <a:r>
              <a:rPr lang="en-US" sz="2000" dirty="0" smtClean="0"/>
              <a:t> </a:t>
            </a:r>
            <a:r>
              <a:rPr lang="en-US" sz="2000" dirty="0" err="1" smtClean="0"/>
              <a:t>nigricans</a:t>
            </a:r>
            <a:r>
              <a:rPr lang="en-US" sz="2000" dirty="0" smtClean="0"/>
              <a:t> (patches of darkened skin under the arms, in the groin area, on the back of the neck) </a:t>
            </a:r>
          </a:p>
          <a:p>
            <a:pPr fontAlgn="auto">
              <a:spcAft>
                <a:spcPts val="0"/>
              </a:spcAft>
              <a:buFont typeface="Arial" pitchFamily="34" charset="0"/>
              <a:buChar char="•"/>
              <a:defRPr/>
            </a:pPr>
            <a:r>
              <a:rPr lang="en-US" sz="2000" dirty="0" smtClean="0"/>
              <a:t>Autoimmune </a:t>
            </a:r>
            <a:r>
              <a:rPr lang="en-US" sz="2000" dirty="0" err="1" smtClean="0"/>
              <a:t>thyroiditis</a:t>
            </a:r>
            <a:r>
              <a:rPr lang="en-US" sz="2000" dirty="0" smtClean="0"/>
              <a:t>  </a:t>
            </a:r>
          </a:p>
          <a:p>
            <a:pPr fontAlgn="auto">
              <a:spcAft>
                <a:spcPts val="0"/>
              </a:spcAft>
              <a:buFont typeface="Arial" pitchFamily="34" charset="0"/>
              <a:buNone/>
              <a:defRPr/>
            </a:pPr>
            <a:endParaRPr lang="en-US" sz="900" dirty="0" smtClean="0"/>
          </a:p>
        </p:txBody>
      </p:sp>
      <p:sp>
        <p:nvSpPr>
          <p:cNvPr id="20482" name="Slide Number Placeholder 5"/>
          <p:cNvSpPr>
            <a:spLocks noGrp="1"/>
          </p:cNvSpPr>
          <p:nvPr>
            <p:ph type="sldNum" sz="quarter" idx="12"/>
          </p:nvPr>
        </p:nvSpPr>
        <p:spPr/>
        <p:txBody>
          <a:bodyPr/>
          <a:lstStyle/>
          <a:p>
            <a:pPr>
              <a:defRPr/>
            </a:pPr>
            <a:fld id="{9C334224-D36F-4223-BB16-A87C8A728D7B}" type="slidenum">
              <a:rPr lang="en-US">
                <a:latin typeface="Tahoma" pitchFamily="34" charset="0"/>
              </a:rPr>
              <a:pPr>
                <a:defRPr/>
              </a:pPr>
              <a:t>11</a:t>
            </a:fld>
            <a:endParaRPr lang="en-US">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0" y="990600"/>
            <a:ext cx="6400800" cy="5643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smtClean="0"/>
              <a:t>Endometriosis </a:t>
            </a:r>
          </a:p>
        </p:txBody>
      </p:sp>
      <p:sp>
        <p:nvSpPr>
          <p:cNvPr id="3" name="Content Placeholder 2"/>
          <p:cNvSpPr>
            <a:spLocks noGrp="1"/>
          </p:cNvSpPr>
          <p:nvPr>
            <p:ph idx="1"/>
          </p:nvPr>
        </p:nvSpPr>
        <p:spPr/>
        <p:txBody>
          <a:bodyPr rtlCol="0">
            <a:normAutofit fontScale="85000" lnSpcReduction="10000"/>
          </a:bodyPr>
          <a:lstStyle/>
          <a:p>
            <a:pPr marL="365760" indent="-256032" fontAlgn="auto">
              <a:spcAft>
                <a:spcPts val="0"/>
              </a:spcAft>
              <a:buFont typeface="Arial" pitchFamily="34" charset="0"/>
              <a:buChar char="•"/>
              <a:defRPr/>
            </a:pPr>
            <a:r>
              <a:rPr lang="en-US" sz="2800" dirty="0" smtClean="0"/>
              <a:t>This is the presence of ectopic endometrial glands and </a:t>
            </a:r>
            <a:r>
              <a:rPr lang="en-US" sz="2800" dirty="0" err="1" smtClean="0"/>
              <a:t>stroma</a:t>
            </a:r>
            <a:r>
              <a:rPr lang="en-US" sz="2800" dirty="0" smtClean="0"/>
              <a:t> outside the uterus. </a:t>
            </a:r>
          </a:p>
          <a:p>
            <a:pPr marL="365760" indent="-256032" fontAlgn="auto">
              <a:spcAft>
                <a:spcPts val="0"/>
              </a:spcAft>
              <a:buFont typeface="Arial" pitchFamily="34" charset="0"/>
              <a:buChar char="•"/>
              <a:defRPr/>
            </a:pPr>
            <a:r>
              <a:rPr lang="en-US" sz="2800" dirty="0" smtClean="0"/>
              <a:t>The lesions are usually found on the peritoneal surfaces of the reproductive organs and adjacent pelvic organs. </a:t>
            </a:r>
          </a:p>
          <a:p>
            <a:pPr marL="365760" indent="-256032" fontAlgn="auto">
              <a:spcAft>
                <a:spcPts val="0"/>
              </a:spcAft>
              <a:buFont typeface="Arial" pitchFamily="34" charset="0"/>
              <a:buChar char="•"/>
              <a:defRPr/>
            </a:pPr>
            <a:r>
              <a:rPr lang="en-US" sz="2800" dirty="0" smtClean="0"/>
              <a:t>The most frequent location is the ovary (approx. 50%) followed by the pouch of Douglas, uterine ligaments. Occasional sites include the cervix, vagina, perineum, bladder, large bowel and the umbilicus. Rare lesions are seen as far as small bowel, kidneys, lungs and brain.</a:t>
            </a:r>
          </a:p>
          <a:p>
            <a:pPr marL="365760" indent="-256032" fontAlgn="auto">
              <a:spcAft>
                <a:spcPts val="0"/>
              </a:spcAft>
              <a:buFont typeface="Arial" pitchFamily="34" charset="0"/>
              <a:buChar char="•"/>
              <a:defRPr/>
            </a:pPr>
            <a:r>
              <a:rPr lang="en-US" sz="2800" dirty="0" smtClean="0"/>
              <a:t>It has been reported in men. The sites involved have been the bladder, scrotum and prostate</a:t>
            </a:r>
          </a:p>
          <a:p>
            <a:pPr marL="365760" indent="-256032" fontAlgn="auto">
              <a:spcAft>
                <a:spcPts val="0"/>
              </a:spcAft>
              <a:buFont typeface="Arial" pitchFamily="34" charset="0"/>
              <a:buChar char="•"/>
              <a:defRPr/>
            </a:pPr>
            <a:endParaRPr lang="en-US" sz="2800" dirty="0" smtClean="0"/>
          </a:p>
          <a:p>
            <a:pPr marL="365760" indent="-256032" fontAlgn="auto">
              <a:spcAft>
                <a:spcPts val="0"/>
              </a:spcAft>
              <a:buFont typeface="Arial" pitchFamily="34" charset="0"/>
              <a:buChar char="•"/>
              <a:defRPr/>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5"/>
          <p:cNvSpPr>
            <a:spLocks noGrp="1"/>
          </p:cNvSpPr>
          <p:nvPr>
            <p:ph type="title"/>
          </p:nvPr>
        </p:nvSpPr>
        <p:spPr/>
        <p:txBody>
          <a:bodyPr/>
          <a:lstStyle/>
          <a:p>
            <a:r>
              <a:rPr lang="en-US" dirty="0" smtClean="0"/>
              <a:t>Endometriosis </a:t>
            </a:r>
          </a:p>
        </p:txBody>
      </p:sp>
      <p:sp>
        <p:nvSpPr>
          <p:cNvPr id="14338" name="Content Placeholder 2"/>
          <p:cNvSpPr>
            <a:spLocks noGrp="1"/>
          </p:cNvSpPr>
          <p:nvPr>
            <p:ph idx="1"/>
          </p:nvPr>
        </p:nvSpPr>
        <p:spPr/>
        <p:txBody>
          <a:bodyPr/>
          <a:lstStyle/>
          <a:p>
            <a:endParaRPr lang="en-US" dirty="0" smtClean="0"/>
          </a:p>
          <a:p>
            <a:r>
              <a:rPr lang="en-US" dirty="0" smtClean="0"/>
              <a:t>Non-</a:t>
            </a:r>
            <a:r>
              <a:rPr lang="en-US" dirty="0" err="1" smtClean="0"/>
              <a:t>neoplastic</a:t>
            </a:r>
            <a:r>
              <a:rPr lang="en-US" dirty="0" smtClean="0"/>
              <a:t>.</a:t>
            </a:r>
          </a:p>
          <a:p>
            <a:r>
              <a:rPr lang="en-US" dirty="0" smtClean="0"/>
              <a:t>Like the uterine </a:t>
            </a:r>
            <a:r>
              <a:rPr lang="en-US" dirty="0" err="1" smtClean="0"/>
              <a:t>endometrium</a:t>
            </a:r>
            <a:r>
              <a:rPr lang="en-US" dirty="0" smtClean="0"/>
              <a:t> it is responsive to the hormonal variations of the menstrual cycle.</a:t>
            </a:r>
          </a:p>
          <a:p>
            <a:r>
              <a:rPr lang="en-US" dirty="0" smtClean="0"/>
              <a:t>It is characterized by menstrual type bleeding at the site of the ectopic </a:t>
            </a:r>
            <a:r>
              <a:rPr lang="en-US" dirty="0" err="1" smtClean="0"/>
              <a:t>endometrium</a:t>
            </a:r>
            <a:r>
              <a:rPr lang="en-US" dirty="0" smtClean="0"/>
              <a:t>, resulting in blood filled areas (</a:t>
            </a:r>
            <a:r>
              <a:rPr lang="en-US" dirty="0" err="1" smtClean="0"/>
              <a:t>e.g.chocolate</a:t>
            </a:r>
            <a:r>
              <a:rPr lang="en-US" dirty="0" smtClean="0"/>
              <a:t> cysts).</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Endometriosis :Clinical appearances</a:t>
            </a:r>
            <a:br>
              <a:rPr lang="en-US" dirty="0" smtClean="0"/>
            </a:br>
            <a:endParaRPr lang="en-US" dirty="0" smtClean="0"/>
          </a:p>
        </p:txBody>
      </p:sp>
      <p:sp>
        <p:nvSpPr>
          <p:cNvPr id="12291" name="Content Placeholder 2"/>
          <p:cNvSpPr>
            <a:spLocks noGrp="1"/>
          </p:cNvSpPr>
          <p:nvPr>
            <p:ph idx="1"/>
          </p:nvPr>
        </p:nvSpPr>
        <p:spPr/>
        <p:txBody>
          <a:bodyPr rtlCol="0">
            <a:normAutofit lnSpcReduction="10000"/>
          </a:bodyPr>
          <a:lstStyle/>
          <a:p>
            <a:pPr marL="365760" indent="-256032" fontAlgn="auto">
              <a:spcAft>
                <a:spcPts val="0"/>
              </a:spcAft>
              <a:buFont typeface="Wingdings 3"/>
              <a:buChar char=""/>
              <a:defRPr/>
            </a:pPr>
            <a:r>
              <a:rPr lang="en-US" sz="2800" dirty="0" smtClean="0"/>
              <a:t>Clinical presentation depends on the site of endometriosis. </a:t>
            </a:r>
          </a:p>
          <a:p>
            <a:pPr marL="365760" indent="-256032" fontAlgn="auto">
              <a:spcAft>
                <a:spcPts val="0"/>
              </a:spcAft>
              <a:buFont typeface="Wingdings 3"/>
              <a:buChar char=""/>
              <a:defRPr/>
            </a:pPr>
            <a:r>
              <a:rPr lang="en-US" sz="2800" dirty="0" err="1" smtClean="0"/>
              <a:t>Dysmenorrhea</a:t>
            </a:r>
            <a:r>
              <a:rPr lang="en-US" sz="2800" dirty="0" smtClean="0"/>
              <a:t>, cyclic abdominal pain and </a:t>
            </a:r>
            <a:r>
              <a:rPr lang="en-US" sz="2800" dirty="0" err="1" smtClean="0"/>
              <a:t>dyspareunia</a:t>
            </a:r>
            <a:r>
              <a:rPr lang="en-US" sz="2800" dirty="0" smtClean="0"/>
              <a:t> are common symptoms. Usually there is severe menstrual-related pain.</a:t>
            </a:r>
          </a:p>
          <a:p>
            <a:pPr marL="365760" indent="-256032" fontAlgn="auto">
              <a:spcAft>
                <a:spcPts val="0"/>
              </a:spcAft>
              <a:buFont typeface="Wingdings 3"/>
              <a:buChar char=""/>
              <a:defRPr/>
            </a:pPr>
            <a:r>
              <a:rPr lang="en-US" sz="2800" dirty="0" smtClean="0"/>
              <a:t>Often results in infertility.</a:t>
            </a:r>
          </a:p>
          <a:p>
            <a:pPr marL="365760" indent="-256032" fontAlgn="auto">
              <a:spcAft>
                <a:spcPts val="0"/>
              </a:spcAft>
              <a:buFont typeface="Wingdings 3"/>
              <a:buChar char=""/>
              <a:defRPr/>
            </a:pPr>
            <a:r>
              <a:rPr lang="en-US" sz="2800" dirty="0" smtClean="0"/>
              <a:t>Endometriosis usually appears as multiple red or brown (due to </a:t>
            </a:r>
            <a:r>
              <a:rPr lang="en-US" sz="2800" dirty="0" err="1" smtClean="0"/>
              <a:t>hemosiderin</a:t>
            </a:r>
            <a:r>
              <a:rPr lang="en-US" sz="2800" dirty="0" smtClean="0"/>
              <a:t>) 1mm to 5mm nodules (some may form larger masses or cysts). Dense fibrous adhesions may surround the foci.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US" dirty="0" smtClean="0"/>
              <a:t>Endometriosis </a:t>
            </a:r>
          </a:p>
        </p:txBody>
      </p:sp>
      <p:sp>
        <p:nvSpPr>
          <p:cNvPr id="16386" name="Content Placeholder 2"/>
          <p:cNvSpPr>
            <a:spLocks noGrp="1"/>
          </p:cNvSpPr>
          <p:nvPr>
            <p:ph idx="1"/>
          </p:nvPr>
        </p:nvSpPr>
        <p:spPr/>
        <p:txBody>
          <a:bodyPr/>
          <a:lstStyle/>
          <a:p>
            <a:r>
              <a:rPr lang="en-US" dirty="0" smtClean="0"/>
              <a:t>Repeated hemorrhage into foci in the ovary with each menstrual cycle produces cysts, which contain </a:t>
            </a:r>
            <a:r>
              <a:rPr lang="en-US" dirty="0" err="1" smtClean="0"/>
              <a:t>inspissated</a:t>
            </a:r>
            <a:r>
              <a:rPr lang="en-US" dirty="0" smtClean="0"/>
              <a:t>, chocolate-brown material, called "chocolate cysts” </a:t>
            </a:r>
            <a:r>
              <a:rPr lang="en-US" dirty="0" smtClean="0">
                <a:solidFill>
                  <a:prstClr val="black"/>
                </a:solidFill>
              </a:rPr>
              <a:t>in </a:t>
            </a:r>
            <a:r>
              <a:rPr lang="en-US" dirty="0">
                <a:solidFill>
                  <a:prstClr val="black"/>
                </a:solidFill>
              </a:rPr>
              <a:t>which t</a:t>
            </a:r>
            <a:r>
              <a:rPr lang="en-US" sz="2800" dirty="0">
                <a:solidFill>
                  <a:prstClr val="black"/>
                </a:solidFill>
              </a:rPr>
              <a:t>he ovaries turn into large cystic masses filled with brown fluid </a:t>
            </a:r>
            <a:endParaRPr lang="en-US" dirty="0" smtClean="0"/>
          </a:p>
          <a:p>
            <a:pPr>
              <a:buFont typeface="Arial" charset="0"/>
              <a:buNone/>
            </a:pPr>
            <a:r>
              <a:rPr lang="en-US" b="1" dirty="0" smtClean="0"/>
              <a:t>Clinical behavior</a:t>
            </a:r>
            <a:endParaRPr lang="en-US" dirty="0" smtClean="0"/>
          </a:p>
          <a:p>
            <a:r>
              <a:rPr lang="en-US" dirty="0" smtClean="0"/>
              <a:t>Benign with no malignant potential. May recur after surgical excision but the risk is low.</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610600" cy="1143000"/>
          </a:xfrm>
        </p:spPr>
        <p:txBody>
          <a:bodyPr/>
          <a:lstStyle/>
          <a:p>
            <a:r>
              <a:rPr lang="en-US" dirty="0" smtClean="0"/>
              <a:t>Endometriosis</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308" y="3557589"/>
            <a:ext cx="4267692" cy="3286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89063" y="9525"/>
            <a:ext cx="4654938" cy="3548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29001"/>
            <a:ext cx="5046260"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5554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3618931" cy="1298542"/>
          </a:xfrm>
          <a:extLst/>
        </p:spPr>
        <p:txBody>
          <a:bodyPr/>
          <a:lstStyle/>
          <a:p>
            <a:pPr eaLnBrk="1" hangingPunct="1">
              <a:defRPr/>
            </a:pPr>
            <a:r>
              <a:rPr lang="en-US" sz="2800" dirty="0" smtClean="0">
                <a:latin typeface="+mn-lt"/>
              </a:rPr>
              <a:t>Chocolate cyst of ovary (</a:t>
            </a:r>
            <a:r>
              <a:rPr lang="en-US" sz="2800" dirty="0" err="1" smtClean="0">
                <a:latin typeface="+mn-lt"/>
              </a:rPr>
              <a:t>endometriotic</a:t>
            </a:r>
            <a:r>
              <a:rPr lang="en-US" sz="2800" dirty="0" smtClean="0">
                <a:latin typeface="+mn-lt"/>
              </a:rPr>
              <a:t> cyst)</a:t>
            </a:r>
            <a:endParaRPr lang="en-US" sz="2800" dirty="0">
              <a:latin typeface="+mn-lt"/>
            </a:endParaRP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500" y="-177800"/>
            <a:ext cx="5857875" cy="391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9500" y="3395663"/>
            <a:ext cx="5524500" cy="347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5030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Endometriosis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b="1" dirty="0" smtClean="0"/>
              <a:t>Histology</a:t>
            </a:r>
            <a:endParaRPr lang="en-US" dirty="0" smtClean="0"/>
          </a:p>
          <a:p>
            <a:pPr fontAlgn="auto">
              <a:spcAft>
                <a:spcPts val="0"/>
              </a:spcAft>
              <a:buFont typeface="Arial" pitchFamily="34" charset="0"/>
              <a:buChar char="•"/>
              <a:defRPr/>
            </a:pPr>
            <a:r>
              <a:rPr lang="en-US" dirty="0" smtClean="0"/>
              <a:t>Microscopic diagnosis of endometriosis is made by the presence of ectopic endometrial glands and </a:t>
            </a:r>
            <a:r>
              <a:rPr lang="en-US" dirty="0" err="1" smtClean="0"/>
              <a:t>stroma</a:t>
            </a:r>
            <a:r>
              <a:rPr lang="en-US" dirty="0" smtClean="0"/>
              <a:t>. Macrophages containing </a:t>
            </a:r>
            <a:r>
              <a:rPr lang="en-US" dirty="0" err="1" smtClean="0"/>
              <a:t>hemosiderin</a:t>
            </a:r>
            <a:r>
              <a:rPr lang="en-US" dirty="0" smtClean="0"/>
              <a:t> (</a:t>
            </a:r>
            <a:r>
              <a:rPr lang="en-US" dirty="0" err="1" smtClean="0"/>
              <a:t>siderophages</a:t>
            </a:r>
            <a:r>
              <a:rPr lang="en-US" dirty="0" smtClean="0"/>
              <a:t>) may be present in lesions with previous hemorrhage. </a:t>
            </a:r>
          </a:p>
          <a:p>
            <a:pPr fontAlgn="auto">
              <a:spcAft>
                <a:spcPts val="0"/>
              </a:spcAft>
              <a:buFont typeface="Arial" pitchFamily="34" charset="0"/>
              <a:buChar char="•"/>
              <a:defRPr/>
            </a:pPr>
            <a:r>
              <a:rPr lang="en-US" dirty="0" smtClean="0"/>
              <a:t>When endometriosis develops in a muscular </a:t>
            </a:r>
            <a:r>
              <a:rPr lang="en-US" dirty="0" err="1" smtClean="0"/>
              <a:t>viscus</a:t>
            </a:r>
            <a:r>
              <a:rPr lang="en-US" dirty="0" smtClean="0"/>
              <a:t>, the smooth muscle around it is often </a:t>
            </a:r>
            <a:r>
              <a:rPr lang="en-US" dirty="0" err="1" smtClean="0"/>
              <a:t>hyperplastic</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dirty="0" smtClean="0"/>
              <a:t>Polycystic Ovarian Disease (PCOD)</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Polycystic ovaries are characterized by bilaterally enlarged polycystic ovaries, chronic </a:t>
            </a:r>
            <a:r>
              <a:rPr lang="en-US" dirty="0" err="1" smtClean="0"/>
              <a:t>anovulation</a:t>
            </a:r>
            <a:r>
              <a:rPr lang="en-US" dirty="0" smtClean="0"/>
              <a:t> and clinical manifestations secondary to excessive production of estrogens and androgens, mainly androgens.</a:t>
            </a:r>
          </a:p>
          <a:p>
            <a:pPr fontAlgn="auto">
              <a:spcAft>
                <a:spcPts val="0"/>
              </a:spcAft>
              <a:buFont typeface="Arial" pitchFamily="34" charset="0"/>
              <a:buChar char="•"/>
              <a:defRPr/>
            </a:pPr>
            <a:r>
              <a:rPr lang="en-US" dirty="0" smtClean="0"/>
              <a:t>The initial abnormality resulting in the syndrome is not known but is believed to be related to hypothalamus-pituitary dysfunction leading to </a:t>
            </a:r>
            <a:r>
              <a:rPr lang="en-US" dirty="0" err="1" smtClean="0"/>
              <a:t>oversecretion</a:t>
            </a:r>
            <a:r>
              <a:rPr lang="en-US" dirty="0" smtClean="0"/>
              <a:t> of luteinizing hormone (LH). </a:t>
            </a:r>
          </a:p>
          <a:p>
            <a:pPr fontAlgn="auto">
              <a:spcAft>
                <a:spcPts val="0"/>
              </a:spcAft>
              <a:buFont typeface="Arial" pitchFamily="34" charset="0"/>
              <a:buChar char="•"/>
              <a:defRPr/>
            </a:pPr>
            <a:r>
              <a:rPr lang="en-US" dirty="0" smtClean="0"/>
              <a:t>LH in turn stimulates the ovary to produce excess androgens. Secretion of follicle stimulating hormone (FSH) is inhibited resulting in repression of ovulation with follicle cyst formation.</a:t>
            </a:r>
          </a:p>
          <a:p>
            <a:pPr fontAlgn="auto">
              <a:spcAft>
                <a:spcPts val="0"/>
              </a:spcAft>
              <a:buFont typeface="Arial" pitchFamily="34" charset="0"/>
              <a:buChar char="•"/>
              <a:defRPr/>
            </a:pPr>
            <a:r>
              <a:rPr lang="en-US" dirty="0" smtClean="0"/>
              <a:t>High level of LH and low FSH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763000" cy="1143000"/>
          </a:xfrm>
        </p:spPr>
        <p:txBody>
          <a:bodyPr/>
          <a:lstStyle/>
          <a:p>
            <a:r>
              <a:rPr lang="en-US" dirty="0" smtClean="0"/>
              <a:t>Endometriosis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994" y="23884"/>
            <a:ext cx="5105400" cy="33014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30500"/>
            <a:ext cx="5565775" cy="412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0371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Adenomyosis</a:t>
            </a:r>
            <a:r>
              <a:rPr lang="en-US" dirty="0" smtClean="0"/>
              <a:t> </a:t>
            </a:r>
            <a:br>
              <a:rPr lang="en-US" dirty="0" smtClean="0"/>
            </a:br>
            <a:endParaRPr lang="en-US" dirty="0" smtClean="0"/>
          </a:p>
        </p:txBody>
      </p:sp>
      <p:sp>
        <p:nvSpPr>
          <p:cNvPr id="22530"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This is defined as the presence of endometrial glands and </a:t>
            </a:r>
            <a:r>
              <a:rPr lang="en-US" dirty="0" err="1" smtClean="0"/>
              <a:t>stroma</a:t>
            </a:r>
            <a:r>
              <a:rPr lang="en-US" dirty="0" smtClean="0"/>
              <a:t> in the </a:t>
            </a:r>
            <a:r>
              <a:rPr lang="en-US" dirty="0" err="1" smtClean="0"/>
              <a:t>myometrium</a:t>
            </a:r>
            <a:r>
              <a:rPr lang="en-US" dirty="0" smtClean="0"/>
              <a:t>. The condition involves the posterior wall more often than the anterior wall but it may affect both walls in the same uterus. </a:t>
            </a:r>
          </a:p>
          <a:p>
            <a:pPr fontAlgn="auto">
              <a:spcAft>
                <a:spcPts val="0"/>
              </a:spcAft>
              <a:buFont typeface="Arial" pitchFamily="34" charset="0"/>
              <a:buChar char="•"/>
              <a:defRPr/>
            </a:pPr>
            <a:r>
              <a:rPr lang="en-US" dirty="0" smtClean="0"/>
              <a:t>The disease is primarily a disorder of </a:t>
            </a:r>
            <a:r>
              <a:rPr lang="en-US" dirty="0" err="1" smtClean="0"/>
              <a:t>parous</a:t>
            </a:r>
            <a:r>
              <a:rPr lang="en-US" dirty="0" smtClean="0"/>
              <a:t> women and occurs infrequently in the </a:t>
            </a:r>
            <a:r>
              <a:rPr lang="en-US" dirty="0" err="1" smtClean="0"/>
              <a:t>nullipara</a:t>
            </a:r>
            <a:r>
              <a:rPr lang="en-US" dirty="0" smtClean="0"/>
              <a:t>. It is associated with </a:t>
            </a:r>
            <a:r>
              <a:rPr lang="en-US" dirty="0" err="1" smtClean="0"/>
              <a:t>menorrhagia</a:t>
            </a:r>
            <a:r>
              <a:rPr lang="en-US" dirty="0" smtClean="0"/>
              <a:t> and severe </a:t>
            </a:r>
            <a:r>
              <a:rPr lang="en-US" dirty="0" err="1" smtClean="0"/>
              <a:t>dysmenorrhea</a:t>
            </a:r>
            <a:r>
              <a:rPr lang="en-US" dirty="0" smtClean="0"/>
              <a:t>. In about a third of patients there are no symptoms and the lesions are discovered accidentally.</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dirty="0" err="1" smtClean="0"/>
              <a:t>Adenomyosis</a:t>
            </a:r>
            <a:endParaRPr lang="en-US" dirty="0" smtClean="0"/>
          </a:p>
        </p:txBody>
      </p:sp>
      <p:sp>
        <p:nvSpPr>
          <p:cNvPr id="23554"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When extensive the lesions produce </a:t>
            </a:r>
            <a:r>
              <a:rPr lang="en-US" dirty="0" err="1" smtClean="0"/>
              <a:t>myometrial</a:t>
            </a:r>
            <a:r>
              <a:rPr lang="en-US" dirty="0" smtClean="0"/>
              <a:t> thickening with small yellow or brown cystic spaces containing fluid or blood.</a:t>
            </a:r>
          </a:p>
          <a:p>
            <a:pPr fontAlgn="auto">
              <a:spcAft>
                <a:spcPts val="0"/>
              </a:spcAft>
              <a:buFont typeface="Arial" pitchFamily="34" charset="0"/>
              <a:buChar char="•"/>
              <a:defRPr/>
            </a:pPr>
            <a:r>
              <a:rPr lang="en-US" dirty="0" smtClean="0"/>
              <a:t>Occasionally, a proliferation of smooth muscle around a focus of </a:t>
            </a:r>
            <a:r>
              <a:rPr lang="en-US" dirty="0" err="1" smtClean="0"/>
              <a:t>adenomyosis</a:t>
            </a:r>
            <a:r>
              <a:rPr lang="en-US" dirty="0" smtClean="0"/>
              <a:t> produces a tumor called </a:t>
            </a:r>
            <a:r>
              <a:rPr lang="en-US" dirty="0" err="1" smtClean="0"/>
              <a:t>adenomyoma</a:t>
            </a:r>
            <a:r>
              <a:rPr lang="en-US" dirty="0" smtClean="0"/>
              <a:t>, which resembles uterine </a:t>
            </a:r>
            <a:r>
              <a:rPr lang="en-US" dirty="0" err="1" smtClean="0"/>
              <a:t>leiomyoma</a:t>
            </a:r>
            <a:r>
              <a:rPr lang="en-US" dirty="0" smtClean="0"/>
              <a:t>.</a:t>
            </a:r>
          </a:p>
          <a:p>
            <a:pPr fontAlgn="auto">
              <a:spcAft>
                <a:spcPts val="0"/>
              </a:spcAft>
              <a:buFont typeface="Arial" pitchFamily="34" charset="0"/>
              <a:buNone/>
              <a:defRPr/>
            </a:pPr>
            <a:r>
              <a:rPr lang="en-US" b="1" dirty="0" smtClean="0"/>
              <a:t>Clinical behavior.</a:t>
            </a:r>
            <a:endParaRPr lang="en-US" dirty="0" smtClean="0"/>
          </a:p>
          <a:p>
            <a:pPr fontAlgn="auto">
              <a:spcAft>
                <a:spcPts val="0"/>
              </a:spcAft>
              <a:buFont typeface="Arial" pitchFamily="34" charset="0"/>
              <a:buChar char="•"/>
              <a:defRPr/>
            </a:pPr>
            <a:r>
              <a:rPr lang="en-US" dirty="0" smtClean="0"/>
              <a:t>This is a benign condition with no known malignant potential that regresses after the menopause</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Adenomyosis</a:t>
            </a:r>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8200" y="1828800"/>
            <a:ext cx="4210050" cy="421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25" y="3162727"/>
            <a:ext cx="4644028" cy="2333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46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lue cat sleeping"/>
          <p:cNvPicPr>
            <a:picLocks noChangeAspect="1" noChangeArrowheads="1"/>
          </p:cNvPicPr>
          <p:nvPr/>
        </p:nvPicPr>
        <p:blipFill>
          <a:blip r:embed="rId2"/>
          <a:srcRect/>
          <a:stretch>
            <a:fillRect/>
          </a:stretch>
        </p:blipFill>
        <p:spPr bwMode="auto">
          <a:xfrm>
            <a:off x="609600" y="0"/>
            <a:ext cx="7848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Polycystic Ovarian Disease</a:t>
            </a:r>
          </a:p>
        </p:txBody>
      </p:sp>
      <p:sp>
        <p:nvSpPr>
          <p:cNvPr id="4099" name="Content Placeholder 2"/>
          <p:cNvSpPr>
            <a:spLocks noGrp="1"/>
          </p:cNvSpPr>
          <p:nvPr>
            <p:ph idx="1"/>
          </p:nvPr>
        </p:nvSpPr>
        <p:spPr/>
        <p:txBody>
          <a:bodyPr/>
          <a:lstStyle/>
          <a:p>
            <a:r>
              <a:rPr lang="en-US" dirty="0" smtClean="0"/>
              <a:t>Other names for this syndrome include polycystic ovarian syndrome and </a:t>
            </a:r>
            <a:r>
              <a:rPr lang="en-US" b="1" dirty="0" smtClean="0"/>
              <a:t>Stein-</a:t>
            </a:r>
            <a:r>
              <a:rPr lang="en-US" b="1" dirty="0" err="1" smtClean="0"/>
              <a:t>Leventhal</a:t>
            </a:r>
            <a:r>
              <a:rPr lang="en-US" b="1" dirty="0" smtClean="0"/>
              <a:t> syndrome</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Polycystic Ovarian Disease</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US" b="1" dirty="0" smtClean="0"/>
              <a:t>Clinical appearances.</a:t>
            </a:r>
            <a:endParaRPr lang="en-US" dirty="0" smtClean="0"/>
          </a:p>
          <a:p>
            <a:pPr fontAlgn="auto">
              <a:spcAft>
                <a:spcPts val="0"/>
              </a:spcAft>
              <a:buFont typeface="Arial" pitchFamily="34" charset="0"/>
              <a:buChar char="•"/>
              <a:defRPr/>
            </a:pPr>
            <a:r>
              <a:rPr lang="en-US" dirty="0" smtClean="0"/>
              <a:t>The usual clinical presentation is a young woman (between 15 and 30 years) with </a:t>
            </a:r>
          </a:p>
          <a:p>
            <a:pPr fontAlgn="auto">
              <a:spcAft>
                <a:spcPts val="0"/>
              </a:spcAft>
              <a:buFont typeface="Arial" pitchFamily="34" charset="0"/>
              <a:buNone/>
              <a:defRPr/>
            </a:pPr>
            <a:r>
              <a:rPr lang="en-US" dirty="0" smtClean="0"/>
              <a:t>      - secondary amenorrhea with </a:t>
            </a:r>
            <a:r>
              <a:rPr lang="en-US" dirty="0" err="1" smtClean="0"/>
              <a:t>anovulation</a:t>
            </a:r>
            <a:endParaRPr lang="en-US" dirty="0" smtClean="0"/>
          </a:p>
          <a:p>
            <a:pPr fontAlgn="auto">
              <a:spcAft>
                <a:spcPts val="0"/>
              </a:spcAft>
              <a:buFont typeface="Arial" pitchFamily="34" charset="0"/>
              <a:buNone/>
              <a:defRPr/>
            </a:pPr>
            <a:r>
              <a:rPr lang="en-US" dirty="0" smtClean="0"/>
              <a:t>      - </a:t>
            </a:r>
            <a:r>
              <a:rPr lang="en-US" dirty="0" err="1" smtClean="0"/>
              <a:t>oligomenorrhea</a:t>
            </a:r>
            <a:r>
              <a:rPr lang="en-US" dirty="0" smtClean="0"/>
              <a:t> or irregular menses</a:t>
            </a:r>
          </a:p>
          <a:p>
            <a:pPr fontAlgn="auto">
              <a:spcAft>
                <a:spcPts val="0"/>
              </a:spcAft>
              <a:buFont typeface="Arial" pitchFamily="34" charset="0"/>
              <a:buNone/>
              <a:defRPr/>
            </a:pPr>
            <a:r>
              <a:rPr lang="en-US" dirty="0" smtClean="0"/>
              <a:t>      - infertility </a:t>
            </a:r>
          </a:p>
          <a:p>
            <a:pPr fontAlgn="auto">
              <a:spcAft>
                <a:spcPts val="0"/>
              </a:spcAft>
              <a:buFont typeface="Arial" pitchFamily="34" charset="0"/>
              <a:buNone/>
              <a:defRPr/>
            </a:pPr>
            <a:r>
              <a:rPr lang="en-US" dirty="0" smtClean="0"/>
              <a:t>      - </a:t>
            </a:r>
            <a:r>
              <a:rPr lang="en-US" dirty="0" err="1" smtClean="0"/>
              <a:t>hirsutism</a:t>
            </a:r>
            <a:endParaRPr lang="en-US" dirty="0" smtClean="0"/>
          </a:p>
          <a:p>
            <a:pPr fontAlgn="auto">
              <a:spcAft>
                <a:spcPts val="0"/>
              </a:spcAft>
              <a:buFont typeface="Arial" pitchFamily="34" charset="0"/>
              <a:buNone/>
              <a:defRPr/>
            </a:pPr>
            <a:r>
              <a:rPr lang="en-US" dirty="0" smtClean="0"/>
              <a:t>      - </a:t>
            </a:r>
            <a:r>
              <a:rPr lang="en-US" dirty="0" err="1" smtClean="0"/>
              <a:t>virilism</a:t>
            </a:r>
            <a:r>
              <a:rPr lang="en-US" dirty="0" smtClean="0"/>
              <a:t> due to excessive amounts or effects of androgenic (masculinizing) hormones</a:t>
            </a:r>
          </a:p>
          <a:p>
            <a:pPr fontAlgn="auto">
              <a:spcAft>
                <a:spcPts val="0"/>
              </a:spcAft>
              <a:buFont typeface="Arial" pitchFamily="34" charset="0"/>
              <a:buNone/>
              <a:defRPr/>
            </a:pPr>
            <a:r>
              <a:rPr lang="en-US" dirty="0" smtClean="0"/>
              <a:t>      - obesity</a:t>
            </a:r>
          </a:p>
          <a:p>
            <a:pPr fontAlgn="auto">
              <a:spcAft>
                <a:spcPts val="0"/>
              </a:spcAft>
              <a:buFont typeface="Arial" pitchFamily="34" charset="0"/>
              <a:buNone/>
              <a:defRPr/>
            </a:pPr>
            <a:r>
              <a:rPr lang="en-US" dirty="0" smtClean="0"/>
              <a:t>      - acne </a:t>
            </a:r>
          </a:p>
          <a:p>
            <a:pPr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Polycystic Ovarian Disease</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b="1" dirty="0" smtClean="0"/>
              <a:t>Grossly</a:t>
            </a:r>
          </a:p>
          <a:p>
            <a:pPr fontAlgn="auto">
              <a:spcAft>
                <a:spcPts val="0"/>
              </a:spcAft>
              <a:buFont typeface="Arial" pitchFamily="34" charset="0"/>
              <a:buChar char="•"/>
              <a:defRPr/>
            </a:pPr>
            <a:r>
              <a:rPr lang="en-US" dirty="0" smtClean="0"/>
              <a:t>Both ovaries are markedly enlarged usually twice normal in size and have a thickened, fibrotic gray white capsule with smooth pearl-white outer surface, studded with sub cortical cysts 0.5 to 1.5 cm in diameter.</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PCOD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122227"/>
            <a:ext cx="5905500"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1" y="27639"/>
            <a:ext cx="5257800" cy="3944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23022" y="4043364"/>
            <a:ext cx="3320978" cy="280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537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57" y="1295400"/>
            <a:ext cx="8305800" cy="1143000"/>
          </a:xfrm>
        </p:spPr>
        <p:txBody>
          <a:bodyPr/>
          <a:lstStyle/>
          <a:p>
            <a:r>
              <a:rPr lang="en-US" dirty="0" smtClean="0"/>
              <a:t>PCOD</a:t>
            </a:r>
            <a:endParaRPr lang="en-US" dirty="0"/>
          </a:p>
        </p:txBody>
      </p:sp>
      <p:sp>
        <p:nvSpPr>
          <p:cNvPr id="21506" name="Slide Number Placeholder 3"/>
          <p:cNvSpPr>
            <a:spLocks noGrp="1"/>
          </p:cNvSpPr>
          <p:nvPr>
            <p:ph type="sldNum" sz="quarter" idx="12"/>
          </p:nvPr>
        </p:nvSpPr>
        <p:spPr/>
        <p:txBody>
          <a:bodyPr/>
          <a:lstStyle/>
          <a:p>
            <a:pPr>
              <a:defRPr/>
            </a:pPr>
            <a:fld id="{08DCE9F0-A5BD-4081-9F3B-455A65F73825}" type="slidenum">
              <a:rPr lang="en-US">
                <a:latin typeface="Tahoma" pitchFamily="34" charset="0"/>
              </a:rPr>
              <a:pPr>
                <a:defRPr/>
              </a:pPr>
              <a:t>7</a:t>
            </a:fld>
            <a:endParaRPr lang="en-US">
              <a:latin typeface="Tahom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713" y="3429000"/>
            <a:ext cx="4983707" cy="370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37797" y="762000"/>
            <a:ext cx="4762500" cy="5829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346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Polycystic Ovarian Disease</a:t>
            </a:r>
            <a:endParaRPr lang="en-US" dirty="0"/>
          </a:p>
        </p:txBody>
      </p:sp>
      <p:sp>
        <p:nvSpPr>
          <p:cNvPr id="3" name="Content Placeholder 2"/>
          <p:cNvSpPr>
            <a:spLocks noGrp="1"/>
          </p:cNvSpPr>
          <p:nvPr>
            <p:ph idx="1"/>
          </p:nvPr>
        </p:nvSpPr>
        <p:spPr/>
        <p:txBody>
          <a:bodyPr>
            <a:normAutofit fontScale="92500" lnSpcReduction="20000"/>
          </a:bodyPr>
          <a:lstStyle/>
          <a:p>
            <a:pPr fontAlgn="auto">
              <a:spcAft>
                <a:spcPts val="0"/>
              </a:spcAft>
              <a:buFont typeface="Arial" pitchFamily="34" charset="0"/>
              <a:buNone/>
              <a:defRPr/>
            </a:pPr>
            <a:r>
              <a:rPr lang="en-US" b="1" dirty="0" smtClean="0"/>
              <a:t>Histology</a:t>
            </a:r>
            <a:endParaRPr lang="en-US" dirty="0" smtClean="0"/>
          </a:p>
          <a:p>
            <a:pPr fontAlgn="auto">
              <a:spcAft>
                <a:spcPts val="0"/>
              </a:spcAft>
              <a:buFont typeface="Arial" pitchFamily="34" charset="0"/>
              <a:buChar char="•"/>
              <a:defRPr/>
            </a:pPr>
            <a:r>
              <a:rPr lang="en-US" dirty="0" smtClean="0"/>
              <a:t>Microscopically, the outer portion of the cortex is thickened and fibrotic </a:t>
            </a:r>
          </a:p>
          <a:p>
            <a:pPr fontAlgn="auto">
              <a:spcAft>
                <a:spcPts val="0"/>
              </a:spcAft>
              <a:buFont typeface="Arial" pitchFamily="34" charset="0"/>
              <a:buChar char="•"/>
              <a:defRPr/>
            </a:pPr>
            <a:r>
              <a:rPr lang="en-US" dirty="0" smtClean="0"/>
              <a:t>many follicle cysts lined by </a:t>
            </a:r>
            <a:r>
              <a:rPr lang="en-US" dirty="0" err="1" smtClean="0"/>
              <a:t>granulosa</a:t>
            </a:r>
            <a:r>
              <a:rPr lang="en-US" dirty="0" smtClean="0"/>
              <a:t> cells are present in the </a:t>
            </a:r>
            <a:r>
              <a:rPr lang="en-US" dirty="0" err="1" smtClean="0"/>
              <a:t>subcapsular</a:t>
            </a:r>
            <a:r>
              <a:rPr lang="en-US" dirty="0" smtClean="0"/>
              <a:t> cortex. The cysts have prominent outer theca </a:t>
            </a:r>
            <a:r>
              <a:rPr lang="en-US" dirty="0" err="1" smtClean="0"/>
              <a:t>interna</a:t>
            </a:r>
            <a:r>
              <a:rPr lang="en-US" dirty="0" smtClean="0"/>
              <a:t> layer, which is often luteinized. </a:t>
            </a:r>
          </a:p>
          <a:p>
            <a:pPr fontAlgn="auto">
              <a:spcAft>
                <a:spcPts val="0"/>
              </a:spcAft>
              <a:buFont typeface="Arial" pitchFamily="34" charset="0"/>
              <a:buChar char="•"/>
              <a:defRPr/>
            </a:pPr>
            <a:r>
              <a:rPr lang="en-US" dirty="0" smtClean="0"/>
              <a:t>Corpora </a:t>
            </a:r>
            <a:r>
              <a:rPr lang="en-US" dirty="0" err="1" smtClean="0"/>
              <a:t>lutea</a:t>
            </a:r>
            <a:r>
              <a:rPr lang="en-US" dirty="0" smtClean="0"/>
              <a:t> are frequently absent due to the </a:t>
            </a:r>
            <a:r>
              <a:rPr lang="en-US" dirty="0" err="1" smtClean="0"/>
              <a:t>anovulation</a:t>
            </a:r>
            <a:r>
              <a:rPr lang="en-US" dirty="0" smtClean="0"/>
              <a:t> and occasional focal </a:t>
            </a:r>
            <a:r>
              <a:rPr lang="en-US" dirty="0" err="1" smtClean="0"/>
              <a:t>stromal</a:t>
            </a:r>
            <a:r>
              <a:rPr lang="en-US" dirty="0" smtClean="0"/>
              <a:t> </a:t>
            </a:r>
            <a:r>
              <a:rPr lang="en-US" dirty="0" err="1" smtClean="0"/>
              <a:t>luteinization</a:t>
            </a:r>
            <a:r>
              <a:rPr lang="en-US" dirty="0" smtClean="0"/>
              <a:t> is present. </a:t>
            </a:r>
          </a:p>
          <a:p>
            <a:pPr fontAlgn="auto">
              <a:spcAft>
                <a:spcPts val="0"/>
              </a:spcAft>
              <a:buFont typeface="Arial" pitchFamily="34" charset="0"/>
              <a:buChar char="•"/>
              <a:defRPr/>
            </a:pPr>
            <a:r>
              <a:rPr lang="en-US" dirty="0" smtClean="0"/>
              <a:t>Cortical </a:t>
            </a:r>
            <a:r>
              <a:rPr lang="en-US" dirty="0" err="1" smtClean="0"/>
              <a:t>stromal</a:t>
            </a:r>
            <a:r>
              <a:rPr lang="en-US" dirty="0" smtClean="0"/>
              <a:t> fibrosis</a:t>
            </a:r>
          </a:p>
          <a:p>
            <a:pPr fontAlgn="auto">
              <a:spcAft>
                <a:spcPts val="0"/>
              </a:spcAft>
              <a:buFont typeface="Arial" pitchFamily="34" charset="0"/>
              <a:buChar char="•"/>
              <a:defRPr/>
            </a:pPr>
            <a:r>
              <a:rPr lang="en-US" dirty="0" smtClean="0"/>
              <a:t>The chronic </a:t>
            </a:r>
            <a:r>
              <a:rPr lang="en-US" dirty="0" err="1" smtClean="0"/>
              <a:t>anovulation</a:t>
            </a:r>
            <a:r>
              <a:rPr lang="en-US" dirty="0" smtClean="0"/>
              <a:t> results in unopposed estrogenic stimulation of the </a:t>
            </a:r>
            <a:r>
              <a:rPr lang="en-US" dirty="0" err="1" smtClean="0"/>
              <a:t>endometrium</a:t>
            </a:r>
            <a:r>
              <a:rPr lang="en-US" dirty="0" smtClean="0"/>
              <a:t> leading to a variety of appearances ranging from mild atypical hyperplasia to well-differentiated endometrial </a:t>
            </a:r>
            <a:r>
              <a:rPr lang="en-US" dirty="0" err="1" smtClean="0"/>
              <a:t>adenocarcinoma</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5612" y="2590800"/>
            <a:ext cx="6425513"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7750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582</TotalTime>
  <Words>919</Words>
  <Application>Microsoft Office PowerPoint</Application>
  <PresentationFormat>عرض على الشاشة (3:4)‏</PresentationFormat>
  <Paragraphs>89</Paragraphs>
  <Slides>24</Slides>
  <Notes>2</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Flow</vt:lpstr>
      <vt:lpstr>Polycystic Ovarian Disease and Endometriosis</vt:lpstr>
      <vt:lpstr>Polycystic Ovarian Disease (PCOD)</vt:lpstr>
      <vt:lpstr>Polycystic Ovarian Disease</vt:lpstr>
      <vt:lpstr>Polycystic Ovarian Disease</vt:lpstr>
      <vt:lpstr>Polycystic Ovarian Disease</vt:lpstr>
      <vt:lpstr>PCOD</vt:lpstr>
      <vt:lpstr>PCOD</vt:lpstr>
      <vt:lpstr>Polycystic Ovarian Disease</vt:lpstr>
      <vt:lpstr>PCOD</vt:lpstr>
      <vt:lpstr>Polycystic Ovarian Disease</vt:lpstr>
      <vt:lpstr>Polycystic Ovaries Stein-Leventhal Syndrome</vt:lpstr>
      <vt:lpstr>الشريحة 12</vt:lpstr>
      <vt:lpstr>Endometriosis </vt:lpstr>
      <vt:lpstr>Endometriosis </vt:lpstr>
      <vt:lpstr>Endometriosis :Clinical appearances </vt:lpstr>
      <vt:lpstr>Endometriosis </vt:lpstr>
      <vt:lpstr>Endometriosis</vt:lpstr>
      <vt:lpstr>Chocolate cyst of ovary (endometriotic cyst)</vt:lpstr>
      <vt:lpstr>Endometriosis</vt:lpstr>
      <vt:lpstr>Endometriosis</vt:lpstr>
      <vt:lpstr>Adenomyosis  </vt:lpstr>
      <vt:lpstr>Adenomyosis</vt:lpstr>
      <vt:lpstr>Adenomyosis</vt:lpstr>
      <vt:lpstr>الشريحة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Sufia</dc:creator>
  <cp:lastModifiedBy>AA</cp:lastModifiedBy>
  <cp:revision>33</cp:revision>
  <dcterms:created xsi:type="dcterms:W3CDTF">2011-02-05T15:23:20Z</dcterms:created>
  <dcterms:modified xsi:type="dcterms:W3CDTF">2013-04-15T15:05:06Z</dcterms:modified>
</cp:coreProperties>
</file>