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notesMasterIdLst>
    <p:notesMasterId r:id="rId108"/>
  </p:notesMasterIdLst>
  <p:sldIdLst>
    <p:sldId id="385" r:id="rId2"/>
    <p:sldId id="257" r:id="rId3"/>
    <p:sldId id="368" r:id="rId4"/>
    <p:sldId id="305" r:id="rId5"/>
    <p:sldId id="259" r:id="rId6"/>
    <p:sldId id="379" r:id="rId7"/>
    <p:sldId id="338" r:id="rId8"/>
    <p:sldId id="339" r:id="rId9"/>
    <p:sldId id="260" r:id="rId10"/>
    <p:sldId id="261" r:id="rId11"/>
    <p:sldId id="398" r:id="rId12"/>
    <p:sldId id="262" r:id="rId13"/>
    <p:sldId id="400" r:id="rId14"/>
    <p:sldId id="263" r:id="rId15"/>
    <p:sldId id="337" r:id="rId16"/>
    <p:sldId id="267" r:id="rId17"/>
    <p:sldId id="268" r:id="rId18"/>
    <p:sldId id="269" r:id="rId19"/>
    <p:sldId id="403" r:id="rId20"/>
    <p:sldId id="331" r:id="rId21"/>
    <p:sldId id="270" r:id="rId22"/>
    <p:sldId id="405" r:id="rId23"/>
    <p:sldId id="333" r:id="rId24"/>
    <p:sldId id="324" r:id="rId25"/>
    <p:sldId id="325" r:id="rId26"/>
    <p:sldId id="334" r:id="rId27"/>
    <p:sldId id="271" r:id="rId28"/>
    <p:sldId id="326" r:id="rId29"/>
    <p:sldId id="406" r:id="rId30"/>
    <p:sldId id="335" r:id="rId31"/>
    <p:sldId id="281" r:id="rId32"/>
    <p:sldId id="328" r:id="rId33"/>
    <p:sldId id="404" r:id="rId34"/>
    <p:sldId id="336" r:id="rId35"/>
    <p:sldId id="283" r:id="rId36"/>
    <p:sldId id="284" r:id="rId37"/>
    <p:sldId id="285" r:id="rId38"/>
    <p:sldId id="286" r:id="rId39"/>
    <p:sldId id="287" r:id="rId40"/>
    <p:sldId id="288" r:id="rId41"/>
    <p:sldId id="412" r:id="rId42"/>
    <p:sldId id="289" r:id="rId43"/>
    <p:sldId id="290" r:id="rId44"/>
    <p:sldId id="340" r:id="rId45"/>
    <p:sldId id="342" r:id="rId46"/>
    <p:sldId id="341" r:id="rId47"/>
    <p:sldId id="291" r:id="rId48"/>
    <p:sldId id="297" r:id="rId49"/>
    <p:sldId id="413" r:id="rId50"/>
    <p:sldId id="414" r:id="rId51"/>
    <p:sldId id="292" r:id="rId52"/>
    <p:sldId id="293" r:id="rId53"/>
    <p:sldId id="309" r:id="rId54"/>
    <p:sldId id="370" r:id="rId55"/>
    <p:sldId id="310" r:id="rId56"/>
    <p:sldId id="372" r:id="rId57"/>
    <p:sldId id="374" r:id="rId58"/>
    <p:sldId id="294" r:id="rId59"/>
    <p:sldId id="343" r:id="rId60"/>
    <p:sldId id="318" r:id="rId61"/>
    <p:sldId id="319" r:id="rId62"/>
    <p:sldId id="295" r:id="rId63"/>
    <p:sldId id="416" r:id="rId64"/>
    <p:sldId id="417" r:id="rId65"/>
    <p:sldId id="311" r:id="rId66"/>
    <p:sldId id="376" r:id="rId67"/>
    <p:sldId id="296" r:id="rId68"/>
    <p:sldId id="346" r:id="rId69"/>
    <p:sldId id="347" r:id="rId70"/>
    <p:sldId id="348" r:id="rId71"/>
    <p:sldId id="313" r:id="rId72"/>
    <p:sldId id="314" r:id="rId73"/>
    <p:sldId id="420" r:id="rId74"/>
    <p:sldId id="298" r:id="rId75"/>
    <p:sldId id="299" r:id="rId76"/>
    <p:sldId id="315" r:id="rId77"/>
    <p:sldId id="316" r:id="rId78"/>
    <p:sldId id="421" r:id="rId79"/>
    <p:sldId id="300" r:id="rId80"/>
    <p:sldId id="320" r:id="rId81"/>
    <p:sldId id="321" r:id="rId82"/>
    <p:sldId id="301" r:id="rId83"/>
    <p:sldId id="302" r:id="rId84"/>
    <p:sldId id="317" r:id="rId85"/>
    <p:sldId id="303" r:id="rId86"/>
    <p:sldId id="349" r:id="rId87"/>
    <p:sldId id="350" r:id="rId88"/>
    <p:sldId id="351" r:id="rId89"/>
    <p:sldId id="352" r:id="rId90"/>
    <p:sldId id="353" r:id="rId91"/>
    <p:sldId id="304" r:id="rId92"/>
    <p:sldId id="355" r:id="rId93"/>
    <p:sldId id="356" r:id="rId94"/>
    <p:sldId id="357" r:id="rId95"/>
    <p:sldId id="322" r:id="rId96"/>
    <p:sldId id="358" r:id="rId97"/>
    <p:sldId id="359" r:id="rId98"/>
    <p:sldId id="360" r:id="rId99"/>
    <p:sldId id="408" r:id="rId100"/>
    <p:sldId id="361" r:id="rId101"/>
    <p:sldId id="410" r:id="rId102"/>
    <p:sldId id="411" r:id="rId103"/>
    <p:sldId id="363" r:id="rId104"/>
    <p:sldId id="378" r:id="rId105"/>
    <p:sldId id="365" r:id="rId106"/>
    <p:sldId id="366" r:id="rId10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22" autoAdjust="0"/>
    <p:restoredTop sz="94640" autoAdjust="0"/>
  </p:normalViewPr>
  <p:slideViewPr>
    <p:cSldViewPr>
      <p:cViewPr varScale="1">
        <p:scale>
          <a:sx n="69" d="100"/>
          <a:sy n="69" d="100"/>
        </p:scale>
        <p:origin x="-1422" y="-102"/>
      </p:cViewPr>
      <p:guideLst>
        <p:guide orient="horz" pos="2160"/>
        <p:guide pos="2880"/>
      </p:guideLst>
    </p:cSldViewPr>
  </p:slideViewPr>
  <p:outlineViewPr>
    <p:cViewPr>
      <p:scale>
        <a:sx n="33" d="100"/>
        <a:sy n="33" d="100"/>
      </p:scale>
      <p:origin x="0" y="8209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788D629-60AD-4206-A6C6-ED53E4DFD1AE}" type="datetimeFigureOut">
              <a:rPr lang="en-US"/>
              <a:pPr>
                <a:defRPr/>
              </a:pPr>
              <a:t>4/22/2013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CFD9C8B-FB46-4F10-9DE3-FACE5075379E}" type="slidenum">
              <a:rPr lang="en-US"/>
              <a:pPr>
                <a:defRPr/>
              </a:pPr>
              <a:t>‹#›</a:t>
            </a:fld>
            <a:endParaRPr lang="en-US"/>
          </a:p>
        </p:txBody>
      </p:sp>
    </p:spTree>
    <p:extLst>
      <p:ext uri="{BB962C8B-B14F-4D97-AF65-F5344CB8AC3E}">
        <p14:creationId xmlns:p14="http://schemas.microsoft.com/office/powerpoint/2010/main" xmlns="" val="1677579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noFill/>
          <a:ln>
            <a:solidFill>
              <a:srgbClr val="000000"/>
            </a:solidFill>
            <a:miter lim="800000"/>
            <a:headEnd/>
            <a:tailEnd/>
          </a:ln>
        </p:spPr>
      </p:sp>
      <p:sp>
        <p:nvSpPr>
          <p:cNvPr id="1249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bwMode="auto">
          <a:noFill/>
          <a:ln>
            <a:solidFill>
              <a:srgbClr val="000000"/>
            </a:solidFill>
            <a:miter lim="800000"/>
            <a:headEnd/>
            <a:tailEnd/>
          </a:ln>
        </p:spPr>
      </p:sp>
      <p:sp>
        <p:nvSpPr>
          <p:cNvPr id="13414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TextEdit="1"/>
          </p:cNvSpPr>
          <p:nvPr>
            <p:ph type="sldImg"/>
          </p:nvPr>
        </p:nvSpPr>
        <p:spPr bwMode="auto">
          <a:noFill/>
          <a:ln>
            <a:solidFill>
              <a:srgbClr val="000000"/>
            </a:solidFill>
            <a:miter lim="800000"/>
            <a:headEnd/>
            <a:tailEnd/>
          </a:ln>
        </p:spPr>
      </p:sp>
      <p:sp>
        <p:nvSpPr>
          <p:cNvPr id="13517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TextEdit="1"/>
          </p:cNvSpPr>
          <p:nvPr>
            <p:ph type="sldImg"/>
          </p:nvPr>
        </p:nvSpPr>
        <p:spPr bwMode="auto">
          <a:noFill/>
          <a:ln>
            <a:solidFill>
              <a:srgbClr val="000000"/>
            </a:solidFill>
            <a:miter lim="800000"/>
            <a:headEnd/>
            <a:tailEnd/>
          </a:ln>
        </p:spPr>
      </p:sp>
      <p:sp>
        <p:nvSpPr>
          <p:cNvPr id="13619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C89F533-2CBF-47ED-996D-4CD6CAB4E347}" type="slidenum">
              <a:rPr lang="en-US" smtClean="0"/>
              <a:pPr/>
              <a:t>15</a:t>
            </a:fld>
            <a:endParaRPr lang="en-US" smtClean="0"/>
          </a:p>
        </p:txBody>
      </p:sp>
      <p:sp>
        <p:nvSpPr>
          <p:cNvPr id="137219" name="Rectangle 1"/>
          <p:cNvSpPr>
            <a:spLocks noGrp="1" noRot="1" noChangeAspect="1" noChangeArrowheads="1" noTextEdit="1"/>
          </p:cNvSpPr>
          <p:nvPr>
            <p:ph type="sldImg"/>
          </p:nvPr>
        </p:nvSpPr>
        <p:spPr bwMode="auto">
          <a:noFill/>
          <a:ln w="9525">
            <a:noFill/>
          </a:ln>
        </p:spPr>
      </p:sp>
      <p:sp>
        <p:nvSpPr>
          <p:cNvPr id="137220"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TextEdit="1"/>
          </p:cNvSpPr>
          <p:nvPr>
            <p:ph type="sldImg"/>
          </p:nvPr>
        </p:nvSpPr>
        <p:spPr bwMode="auto">
          <a:noFill/>
          <a:ln>
            <a:solidFill>
              <a:srgbClr val="000000"/>
            </a:solidFill>
            <a:miter lim="800000"/>
            <a:headEnd/>
            <a:tailEnd/>
          </a:ln>
        </p:spPr>
      </p:sp>
      <p:sp>
        <p:nvSpPr>
          <p:cNvPr id="1382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TextEdit="1"/>
          </p:cNvSpPr>
          <p:nvPr>
            <p:ph type="sldImg"/>
          </p:nvPr>
        </p:nvSpPr>
        <p:spPr bwMode="auto">
          <a:noFill/>
          <a:ln>
            <a:solidFill>
              <a:srgbClr val="000000"/>
            </a:solidFill>
            <a:miter lim="800000"/>
            <a:headEnd/>
            <a:tailEnd/>
          </a:ln>
        </p:spPr>
      </p:sp>
      <p:sp>
        <p:nvSpPr>
          <p:cNvPr id="13926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TextEdit="1"/>
          </p:cNvSpPr>
          <p:nvPr>
            <p:ph type="sldImg"/>
          </p:nvPr>
        </p:nvSpPr>
        <p:spPr bwMode="auto">
          <a:noFill/>
          <a:ln>
            <a:solidFill>
              <a:srgbClr val="000000"/>
            </a:solidFill>
            <a:miter lim="800000"/>
            <a:headEnd/>
            <a:tailEnd/>
          </a:ln>
        </p:spPr>
      </p:sp>
      <p:sp>
        <p:nvSpPr>
          <p:cNvPr id="1402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1524511-CFFF-414C-86F4-B5597E0E9DA7}" type="slidenum">
              <a:rPr lang="en-US" smtClean="0"/>
              <a:pPr/>
              <a:t>20</a:t>
            </a:fld>
            <a:endParaRPr lang="en-US" smtClean="0"/>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13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TextEdit="1"/>
          </p:cNvSpPr>
          <p:nvPr>
            <p:ph type="sldImg"/>
          </p:nvPr>
        </p:nvSpPr>
        <p:spPr bwMode="auto">
          <a:noFill/>
          <a:ln>
            <a:solidFill>
              <a:srgbClr val="000000"/>
            </a:solidFill>
            <a:miter lim="800000"/>
            <a:headEnd/>
            <a:tailEnd/>
          </a:ln>
        </p:spPr>
      </p:sp>
      <p:sp>
        <p:nvSpPr>
          <p:cNvPr id="1423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26B61B-BA5A-4F5E-B06D-A44E569008ED}" type="slidenum">
              <a:rPr lang="en-US" smtClean="0"/>
              <a:pPr/>
              <a:t>23</a:t>
            </a:fld>
            <a:endParaRPr lang="en-US" smtClean="0"/>
          </a:p>
        </p:txBody>
      </p:sp>
      <p:sp>
        <p:nvSpPr>
          <p:cNvPr id="143363" name="Rectangle 1"/>
          <p:cNvSpPr>
            <a:spLocks noGrp="1" noRot="1" noChangeAspect="1" noChangeArrowheads="1" noTextEdit="1"/>
          </p:cNvSpPr>
          <p:nvPr>
            <p:ph type="sldImg"/>
          </p:nvPr>
        </p:nvSpPr>
        <p:spPr bwMode="auto">
          <a:noFill/>
          <a:ln w="9525">
            <a:noFill/>
          </a:ln>
        </p:spPr>
      </p:sp>
      <p:sp>
        <p:nvSpPr>
          <p:cNvPr id="143364"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bwMode="auto">
          <a:noFill/>
          <a:ln>
            <a:solidFill>
              <a:srgbClr val="000000"/>
            </a:solidFill>
            <a:miter lim="800000"/>
            <a:headEnd/>
            <a:tailEnd/>
          </a:ln>
        </p:spPr>
      </p:sp>
      <p:sp>
        <p:nvSpPr>
          <p:cNvPr id="12595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TextEdit="1"/>
          </p:cNvSpPr>
          <p:nvPr>
            <p:ph type="sldImg"/>
          </p:nvPr>
        </p:nvSpPr>
        <p:spPr bwMode="auto">
          <a:noFill/>
          <a:ln>
            <a:solidFill>
              <a:srgbClr val="000000"/>
            </a:solidFill>
            <a:miter lim="800000"/>
            <a:headEnd/>
            <a:tailEnd/>
          </a:ln>
        </p:spPr>
      </p:sp>
      <p:sp>
        <p:nvSpPr>
          <p:cNvPr id="14438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bwMode="auto">
          <a:noFill/>
          <a:ln>
            <a:solidFill>
              <a:srgbClr val="000000"/>
            </a:solidFill>
            <a:miter lim="800000"/>
            <a:headEnd/>
            <a:tailEnd/>
          </a:ln>
        </p:spPr>
      </p:sp>
      <p:sp>
        <p:nvSpPr>
          <p:cNvPr id="14541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6F30E66-34EE-4C5E-9106-88EE810780D8}" type="slidenum">
              <a:rPr lang="en-US" smtClean="0"/>
              <a:pPr/>
              <a:t>26</a:t>
            </a:fld>
            <a:endParaRPr lang="en-US" smtClean="0"/>
          </a:p>
        </p:txBody>
      </p:sp>
      <p:sp>
        <p:nvSpPr>
          <p:cNvPr id="146435" name="Rectangle 1"/>
          <p:cNvSpPr>
            <a:spLocks noGrp="1" noRot="1" noChangeAspect="1" noChangeArrowheads="1" noTextEdit="1"/>
          </p:cNvSpPr>
          <p:nvPr>
            <p:ph type="sldImg"/>
          </p:nvPr>
        </p:nvSpPr>
        <p:spPr bwMode="auto">
          <a:noFill/>
          <a:ln w="9525">
            <a:noFill/>
          </a:ln>
        </p:spPr>
      </p:sp>
      <p:sp>
        <p:nvSpPr>
          <p:cNvPr id="146436"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bwMode="auto">
          <a:noFill/>
          <a:ln>
            <a:solidFill>
              <a:srgbClr val="000000"/>
            </a:solidFill>
            <a:miter lim="800000"/>
            <a:headEnd/>
            <a:tailEnd/>
          </a:ln>
        </p:spPr>
      </p:sp>
      <p:sp>
        <p:nvSpPr>
          <p:cNvPr id="14745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p:spPr>
      </p:sp>
      <p:sp>
        <p:nvSpPr>
          <p:cNvPr id="1484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1A657D8-4484-4D2F-8D85-36763239BD54}" type="slidenum">
              <a:rPr lang="en-US" smtClean="0"/>
              <a:pPr/>
              <a:t>30</a:t>
            </a:fld>
            <a:endParaRPr lang="en-US" smtClean="0"/>
          </a:p>
        </p:txBody>
      </p:sp>
      <p:sp>
        <p:nvSpPr>
          <p:cNvPr id="149507" name="Rectangle 1"/>
          <p:cNvSpPr>
            <a:spLocks noGrp="1" noRot="1" noChangeAspect="1" noChangeArrowheads="1" noTextEdit="1"/>
          </p:cNvSpPr>
          <p:nvPr>
            <p:ph type="sldImg"/>
          </p:nvPr>
        </p:nvSpPr>
        <p:spPr bwMode="auto">
          <a:noFill/>
          <a:ln w="9525">
            <a:noFill/>
          </a:ln>
        </p:spPr>
      </p:sp>
      <p:sp>
        <p:nvSpPr>
          <p:cNvPr id="149508"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TextEdit="1"/>
          </p:cNvSpPr>
          <p:nvPr>
            <p:ph type="sldImg"/>
          </p:nvPr>
        </p:nvSpPr>
        <p:spPr bwMode="auto">
          <a:noFill/>
          <a:ln>
            <a:solidFill>
              <a:srgbClr val="000000"/>
            </a:solidFill>
            <a:miter lim="800000"/>
            <a:headEnd/>
            <a:tailEnd/>
          </a:ln>
        </p:spPr>
      </p:sp>
      <p:sp>
        <p:nvSpPr>
          <p:cNvPr id="1505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TextEdit="1"/>
          </p:cNvSpPr>
          <p:nvPr>
            <p:ph type="sldImg"/>
          </p:nvPr>
        </p:nvSpPr>
        <p:spPr bwMode="auto">
          <a:noFill/>
          <a:ln>
            <a:solidFill>
              <a:srgbClr val="000000"/>
            </a:solidFill>
            <a:miter lim="800000"/>
            <a:headEnd/>
            <a:tailEnd/>
          </a:ln>
        </p:spPr>
      </p:sp>
      <p:sp>
        <p:nvSpPr>
          <p:cNvPr id="15155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E0E24E7-D351-4813-A1ED-ABCE4356285D}" type="slidenum">
              <a:rPr lang="en-US" smtClean="0"/>
              <a:pPr/>
              <a:t>34</a:t>
            </a:fld>
            <a:endParaRPr lang="en-US" smtClean="0"/>
          </a:p>
        </p:txBody>
      </p:sp>
      <p:sp>
        <p:nvSpPr>
          <p:cNvPr id="152579" name="Rectangle 1"/>
          <p:cNvSpPr>
            <a:spLocks noGrp="1" noRot="1" noChangeAspect="1" noChangeArrowheads="1" noTextEdit="1"/>
          </p:cNvSpPr>
          <p:nvPr>
            <p:ph type="sldImg"/>
          </p:nvPr>
        </p:nvSpPr>
        <p:spPr bwMode="auto">
          <a:noFill/>
          <a:ln w="9525">
            <a:noFill/>
          </a:ln>
        </p:spPr>
      </p:sp>
      <p:sp>
        <p:nvSpPr>
          <p:cNvPr id="152580"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TextEdit="1"/>
          </p:cNvSpPr>
          <p:nvPr>
            <p:ph type="sldImg"/>
          </p:nvPr>
        </p:nvSpPr>
        <p:spPr bwMode="auto">
          <a:noFill/>
          <a:ln>
            <a:solidFill>
              <a:srgbClr val="000000"/>
            </a:solidFill>
            <a:miter lim="800000"/>
            <a:headEnd/>
            <a:tailEnd/>
          </a:ln>
        </p:spPr>
      </p:sp>
      <p:sp>
        <p:nvSpPr>
          <p:cNvPr id="15360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p:spPr>
      </p:sp>
      <p:sp>
        <p:nvSpPr>
          <p:cNvPr id="126979"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TextEdit="1"/>
          </p:cNvSpPr>
          <p:nvPr>
            <p:ph type="sldImg"/>
          </p:nvPr>
        </p:nvSpPr>
        <p:spPr bwMode="auto">
          <a:noFill/>
          <a:ln>
            <a:solidFill>
              <a:srgbClr val="000000"/>
            </a:solidFill>
            <a:miter lim="800000"/>
            <a:headEnd/>
            <a:tailEnd/>
          </a:ln>
        </p:spPr>
      </p:sp>
      <p:sp>
        <p:nvSpPr>
          <p:cNvPr id="15462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TextEdit="1"/>
          </p:cNvSpPr>
          <p:nvPr>
            <p:ph type="sldImg"/>
          </p:nvPr>
        </p:nvSpPr>
        <p:spPr bwMode="auto">
          <a:noFill/>
          <a:ln>
            <a:solidFill>
              <a:srgbClr val="000000"/>
            </a:solidFill>
            <a:miter lim="800000"/>
            <a:headEnd/>
            <a:tailEnd/>
          </a:ln>
        </p:spPr>
      </p:sp>
      <p:sp>
        <p:nvSpPr>
          <p:cNvPr id="15565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TextEdit="1"/>
          </p:cNvSpPr>
          <p:nvPr>
            <p:ph type="sldImg"/>
          </p:nvPr>
        </p:nvSpPr>
        <p:spPr bwMode="auto">
          <a:noFill/>
          <a:ln>
            <a:solidFill>
              <a:srgbClr val="000000"/>
            </a:solidFill>
            <a:miter lim="800000"/>
            <a:headEnd/>
            <a:tailEnd/>
          </a:ln>
        </p:spPr>
      </p:sp>
      <p:sp>
        <p:nvSpPr>
          <p:cNvPr id="15667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TextEdit="1"/>
          </p:cNvSpPr>
          <p:nvPr>
            <p:ph type="sldImg"/>
          </p:nvPr>
        </p:nvSpPr>
        <p:spPr bwMode="auto">
          <a:noFill/>
          <a:ln>
            <a:solidFill>
              <a:srgbClr val="000000"/>
            </a:solidFill>
            <a:miter lim="800000"/>
            <a:headEnd/>
            <a:tailEnd/>
          </a:ln>
        </p:spPr>
      </p:sp>
      <p:sp>
        <p:nvSpPr>
          <p:cNvPr id="15769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TextEdit="1"/>
          </p:cNvSpPr>
          <p:nvPr>
            <p:ph type="sldImg"/>
          </p:nvPr>
        </p:nvSpPr>
        <p:spPr bwMode="auto">
          <a:noFill/>
          <a:ln>
            <a:solidFill>
              <a:srgbClr val="000000"/>
            </a:solidFill>
            <a:miter lim="800000"/>
            <a:headEnd/>
            <a:tailEnd/>
          </a:ln>
        </p:spPr>
      </p:sp>
      <p:sp>
        <p:nvSpPr>
          <p:cNvPr id="15872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TextEdit="1"/>
          </p:cNvSpPr>
          <p:nvPr>
            <p:ph type="sldImg"/>
          </p:nvPr>
        </p:nvSpPr>
        <p:spPr bwMode="auto">
          <a:noFill/>
          <a:ln>
            <a:solidFill>
              <a:srgbClr val="000000"/>
            </a:solidFill>
            <a:miter lim="800000"/>
            <a:headEnd/>
            <a:tailEnd/>
          </a:ln>
        </p:spPr>
      </p:sp>
      <p:sp>
        <p:nvSpPr>
          <p:cNvPr id="15974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TextEdit="1"/>
          </p:cNvSpPr>
          <p:nvPr>
            <p:ph type="sldImg"/>
          </p:nvPr>
        </p:nvSpPr>
        <p:spPr bwMode="auto">
          <a:noFill/>
          <a:ln>
            <a:solidFill>
              <a:srgbClr val="000000"/>
            </a:solidFill>
            <a:miter lim="800000"/>
            <a:headEnd/>
            <a:tailEnd/>
          </a:ln>
        </p:spPr>
      </p:sp>
      <p:sp>
        <p:nvSpPr>
          <p:cNvPr id="16077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TextEdit="1"/>
          </p:cNvSpPr>
          <p:nvPr>
            <p:ph type="sldImg"/>
          </p:nvPr>
        </p:nvSpPr>
        <p:spPr bwMode="auto">
          <a:noFill/>
          <a:ln>
            <a:solidFill>
              <a:srgbClr val="000000"/>
            </a:solidFill>
            <a:miter lim="800000"/>
            <a:headEnd/>
            <a:tailEnd/>
          </a:ln>
        </p:spPr>
      </p:sp>
      <p:sp>
        <p:nvSpPr>
          <p:cNvPr id="16179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TextEdit="1"/>
          </p:cNvSpPr>
          <p:nvPr>
            <p:ph type="sldImg"/>
          </p:nvPr>
        </p:nvSpPr>
        <p:spPr bwMode="auto">
          <a:noFill/>
          <a:ln>
            <a:solidFill>
              <a:srgbClr val="000000"/>
            </a:solidFill>
            <a:miter lim="800000"/>
            <a:headEnd/>
            <a:tailEnd/>
          </a:ln>
        </p:spPr>
      </p:sp>
      <p:sp>
        <p:nvSpPr>
          <p:cNvPr id="16281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TextEdit="1"/>
          </p:cNvSpPr>
          <p:nvPr>
            <p:ph type="sldImg"/>
          </p:nvPr>
        </p:nvSpPr>
        <p:spPr bwMode="auto">
          <a:noFill/>
          <a:ln>
            <a:solidFill>
              <a:srgbClr val="000000"/>
            </a:solidFill>
            <a:miter lim="800000"/>
            <a:headEnd/>
            <a:tailEnd/>
          </a:ln>
        </p:spPr>
      </p:sp>
      <p:sp>
        <p:nvSpPr>
          <p:cNvPr id="1638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bwMode="auto">
          <a:noFill/>
          <a:ln>
            <a:solidFill>
              <a:srgbClr val="000000"/>
            </a:solidFill>
            <a:miter lim="800000"/>
            <a:headEnd/>
            <a:tailEnd/>
          </a:ln>
        </p:spPr>
      </p:sp>
      <p:sp>
        <p:nvSpPr>
          <p:cNvPr id="12800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TextEdit="1"/>
          </p:cNvSpPr>
          <p:nvPr>
            <p:ph type="sldImg"/>
          </p:nvPr>
        </p:nvSpPr>
        <p:spPr bwMode="auto">
          <a:noFill/>
          <a:ln>
            <a:solidFill>
              <a:srgbClr val="000000"/>
            </a:solidFill>
            <a:miter lim="800000"/>
            <a:headEnd/>
            <a:tailEnd/>
          </a:ln>
        </p:spPr>
      </p:sp>
      <p:sp>
        <p:nvSpPr>
          <p:cNvPr id="16486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TextEdit="1"/>
          </p:cNvSpPr>
          <p:nvPr>
            <p:ph type="sldImg"/>
          </p:nvPr>
        </p:nvSpPr>
        <p:spPr bwMode="auto">
          <a:noFill/>
          <a:ln>
            <a:solidFill>
              <a:srgbClr val="000000"/>
            </a:solidFill>
            <a:miter lim="800000"/>
            <a:headEnd/>
            <a:tailEnd/>
          </a:ln>
        </p:spPr>
      </p:sp>
      <p:sp>
        <p:nvSpPr>
          <p:cNvPr id="1658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TextEdit="1"/>
          </p:cNvSpPr>
          <p:nvPr>
            <p:ph type="sldImg"/>
          </p:nvPr>
        </p:nvSpPr>
        <p:spPr bwMode="auto">
          <a:noFill/>
          <a:ln>
            <a:solidFill>
              <a:srgbClr val="000000"/>
            </a:solidFill>
            <a:miter lim="800000"/>
            <a:headEnd/>
            <a:tailEnd/>
          </a:ln>
        </p:spPr>
      </p:sp>
      <p:sp>
        <p:nvSpPr>
          <p:cNvPr id="16691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TextEdit="1"/>
          </p:cNvSpPr>
          <p:nvPr>
            <p:ph type="sldImg"/>
          </p:nvPr>
        </p:nvSpPr>
        <p:spPr bwMode="auto">
          <a:noFill/>
          <a:ln>
            <a:solidFill>
              <a:srgbClr val="000000"/>
            </a:solidFill>
            <a:miter lim="800000"/>
            <a:headEnd/>
            <a:tailEnd/>
          </a:ln>
        </p:spPr>
      </p:sp>
      <p:sp>
        <p:nvSpPr>
          <p:cNvPr id="1679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TextEdit="1"/>
          </p:cNvSpPr>
          <p:nvPr>
            <p:ph type="sldImg"/>
          </p:nvPr>
        </p:nvSpPr>
        <p:spPr bwMode="auto">
          <a:noFill/>
          <a:ln>
            <a:solidFill>
              <a:srgbClr val="000000"/>
            </a:solidFill>
            <a:miter lim="800000"/>
            <a:headEnd/>
            <a:tailEnd/>
          </a:ln>
        </p:spPr>
      </p:sp>
      <p:sp>
        <p:nvSpPr>
          <p:cNvPr id="16896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TextEdit="1"/>
          </p:cNvSpPr>
          <p:nvPr>
            <p:ph type="sldImg"/>
          </p:nvPr>
        </p:nvSpPr>
        <p:spPr bwMode="auto">
          <a:noFill/>
          <a:ln w="9525">
            <a:noFill/>
          </a:ln>
        </p:spPr>
      </p:sp>
      <p:sp>
        <p:nvSpPr>
          <p:cNvPr id="169987"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TextEdit="1"/>
          </p:cNvSpPr>
          <p:nvPr>
            <p:ph type="sldImg"/>
          </p:nvPr>
        </p:nvSpPr>
        <p:spPr bwMode="auto">
          <a:noFill/>
          <a:ln>
            <a:solidFill>
              <a:srgbClr val="000000"/>
            </a:solidFill>
            <a:miter lim="800000"/>
            <a:headEnd/>
            <a:tailEnd/>
          </a:ln>
        </p:spPr>
      </p:sp>
      <p:sp>
        <p:nvSpPr>
          <p:cNvPr id="17101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TextEdit="1"/>
          </p:cNvSpPr>
          <p:nvPr>
            <p:ph type="sldImg"/>
          </p:nvPr>
        </p:nvSpPr>
        <p:spPr bwMode="auto">
          <a:noFill/>
          <a:ln w="9525">
            <a:noFill/>
          </a:ln>
        </p:spPr>
      </p:sp>
      <p:sp>
        <p:nvSpPr>
          <p:cNvPr id="172035"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TextEdit="1"/>
          </p:cNvSpPr>
          <p:nvPr>
            <p:ph type="sldImg"/>
          </p:nvPr>
        </p:nvSpPr>
        <p:spPr bwMode="auto">
          <a:noFill/>
          <a:ln w="9525">
            <a:noFill/>
          </a:ln>
        </p:spPr>
      </p:sp>
      <p:sp>
        <p:nvSpPr>
          <p:cNvPr id="173059"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TextEdit="1"/>
          </p:cNvSpPr>
          <p:nvPr>
            <p:ph type="sldImg"/>
          </p:nvPr>
        </p:nvSpPr>
        <p:spPr bwMode="auto">
          <a:noFill/>
          <a:ln>
            <a:solidFill>
              <a:srgbClr val="000000"/>
            </a:solidFill>
            <a:miter lim="800000"/>
            <a:headEnd/>
            <a:tailEnd/>
          </a:ln>
        </p:spPr>
      </p:sp>
      <p:sp>
        <p:nvSpPr>
          <p:cNvPr id="1740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p:spPr>
      </p:sp>
      <p:sp>
        <p:nvSpPr>
          <p:cNvPr id="12902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TextEdit="1"/>
          </p:cNvSpPr>
          <p:nvPr>
            <p:ph type="sldImg"/>
          </p:nvPr>
        </p:nvSpPr>
        <p:spPr bwMode="auto">
          <a:noFill/>
          <a:ln>
            <a:solidFill>
              <a:srgbClr val="000000"/>
            </a:solidFill>
            <a:miter lim="800000"/>
            <a:headEnd/>
            <a:tailEnd/>
          </a:ln>
        </p:spPr>
      </p:sp>
      <p:sp>
        <p:nvSpPr>
          <p:cNvPr id="17510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TextEdit="1"/>
          </p:cNvSpPr>
          <p:nvPr>
            <p:ph type="sldImg"/>
          </p:nvPr>
        </p:nvSpPr>
        <p:spPr bwMode="auto">
          <a:noFill/>
          <a:ln>
            <a:solidFill>
              <a:srgbClr val="000000"/>
            </a:solidFill>
            <a:miter lim="800000"/>
            <a:headEnd/>
            <a:tailEnd/>
          </a:ln>
        </p:spPr>
      </p:sp>
      <p:sp>
        <p:nvSpPr>
          <p:cNvPr id="1761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TextEdit="1"/>
          </p:cNvSpPr>
          <p:nvPr>
            <p:ph type="sldImg"/>
          </p:nvPr>
        </p:nvSpPr>
        <p:spPr bwMode="auto">
          <a:noFill/>
          <a:ln>
            <a:solidFill>
              <a:srgbClr val="000000"/>
            </a:solidFill>
            <a:miter lim="800000"/>
            <a:headEnd/>
            <a:tailEnd/>
          </a:ln>
        </p:spPr>
      </p:sp>
      <p:sp>
        <p:nvSpPr>
          <p:cNvPr id="17715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TextEdit="1"/>
          </p:cNvSpPr>
          <p:nvPr>
            <p:ph type="sldImg"/>
          </p:nvPr>
        </p:nvSpPr>
        <p:spPr bwMode="auto">
          <a:noFill/>
          <a:ln>
            <a:solidFill>
              <a:srgbClr val="000000"/>
            </a:solidFill>
            <a:miter lim="800000"/>
            <a:headEnd/>
            <a:tailEnd/>
          </a:ln>
        </p:spPr>
      </p:sp>
      <p:sp>
        <p:nvSpPr>
          <p:cNvPr id="18022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TextEdit="1"/>
          </p:cNvSpPr>
          <p:nvPr>
            <p:ph type="sldImg"/>
          </p:nvPr>
        </p:nvSpPr>
        <p:spPr bwMode="auto">
          <a:noFill/>
          <a:ln>
            <a:solidFill>
              <a:srgbClr val="000000"/>
            </a:solidFill>
            <a:miter lim="800000"/>
            <a:headEnd/>
            <a:tailEnd/>
          </a:ln>
        </p:spPr>
      </p:sp>
      <p:sp>
        <p:nvSpPr>
          <p:cNvPr id="18125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TextEdit="1"/>
          </p:cNvSpPr>
          <p:nvPr>
            <p:ph type="sldImg"/>
          </p:nvPr>
        </p:nvSpPr>
        <p:spPr bwMode="auto">
          <a:noFill/>
          <a:ln w="9525">
            <a:noFill/>
          </a:ln>
        </p:spPr>
      </p:sp>
      <p:sp>
        <p:nvSpPr>
          <p:cNvPr id="182275"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TextEdit="1"/>
          </p:cNvSpPr>
          <p:nvPr>
            <p:ph type="sldImg"/>
          </p:nvPr>
        </p:nvSpPr>
        <p:spPr bwMode="auto">
          <a:noFill/>
          <a:ln>
            <a:solidFill>
              <a:srgbClr val="000000"/>
            </a:solidFill>
            <a:miter lim="800000"/>
            <a:headEnd/>
            <a:tailEnd/>
          </a:ln>
        </p:spPr>
      </p:sp>
      <p:sp>
        <p:nvSpPr>
          <p:cNvPr id="18329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TextEdit="1"/>
          </p:cNvSpPr>
          <p:nvPr>
            <p:ph type="sldImg"/>
          </p:nvPr>
        </p:nvSpPr>
        <p:spPr bwMode="auto">
          <a:noFill/>
          <a:ln>
            <a:solidFill>
              <a:srgbClr val="000000"/>
            </a:solidFill>
            <a:miter lim="800000"/>
            <a:headEnd/>
            <a:tailEnd/>
          </a:ln>
        </p:spPr>
      </p:sp>
      <p:sp>
        <p:nvSpPr>
          <p:cNvPr id="18432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TextEdit="1"/>
          </p:cNvSpPr>
          <p:nvPr>
            <p:ph type="sldImg"/>
          </p:nvPr>
        </p:nvSpPr>
        <p:spPr bwMode="auto">
          <a:noFill/>
          <a:ln>
            <a:solidFill>
              <a:srgbClr val="000000"/>
            </a:solidFill>
            <a:miter lim="800000"/>
            <a:headEnd/>
            <a:tailEnd/>
          </a:ln>
        </p:spPr>
      </p:sp>
      <p:sp>
        <p:nvSpPr>
          <p:cNvPr id="18534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TextEdit="1"/>
          </p:cNvSpPr>
          <p:nvPr>
            <p:ph type="sldImg"/>
          </p:nvPr>
        </p:nvSpPr>
        <p:spPr bwMode="auto">
          <a:noFill/>
          <a:ln>
            <a:solidFill>
              <a:srgbClr val="000000"/>
            </a:solidFill>
            <a:miter lim="800000"/>
            <a:headEnd/>
            <a:tailEnd/>
          </a:ln>
        </p:spPr>
      </p:sp>
      <p:sp>
        <p:nvSpPr>
          <p:cNvPr id="18637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p:spPr>
      </p:sp>
      <p:sp>
        <p:nvSpPr>
          <p:cNvPr id="13005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TextEdit="1"/>
          </p:cNvSpPr>
          <p:nvPr>
            <p:ph type="sldImg"/>
          </p:nvPr>
        </p:nvSpPr>
        <p:spPr bwMode="auto">
          <a:noFill/>
          <a:ln>
            <a:solidFill>
              <a:srgbClr val="000000"/>
            </a:solidFill>
            <a:miter lim="800000"/>
            <a:headEnd/>
            <a:tailEnd/>
          </a:ln>
        </p:spPr>
      </p:sp>
      <p:sp>
        <p:nvSpPr>
          <p:cNvPr id="18739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TextEdit="1"/>
          </p:cNvSpPr>
          <p:nvPr>
            <p:ph type="sldImg"/>
          </p:nvPr>
        </p:nvSpPr>
        <p:spPr bwMode="auto">
          <a:noFill/>
          <a:ln>
            <a:solidFill>
              <a:srgbClr val="000000"/>
            </a:solidFill>
            <a:miter lim="800000"/>
            <a:headEnd/>
            <a:tailEnd/>
          </a:ln>
        </p:spPr>
      </p:sp>
      <p:sp>
        <p:nvSpPr>
          <p:cNvPr id="18841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TextEdit="1"/>
          </p:cNvSpPr>
          <p:nvPr>
            <p:ph type="sldImg"/>
          </p:nvPr>
        </p:nvSpPr>
        <p:spPr bwMode="auto">
          <a:noFill/>
          <a:ln>
            <a:solidFill>
              <a:srgbClr val="000000"/>
            </a:solidFill>
            <a:miter lim="800000"/>
            <a:headEnd/>
            <a:tailEnd/>
          </a:ln>
        </p:spPr>
      </p:sp>
      <p:sp>
        <p:nvSpPr>
          <p:cNvPr id="1894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TextEdit="1"/>
          </p:cNvSpPr>
          <p:nvPr>
            <p:ph type="sldImg"/>
          </p:nvPr>
        </p:nvSpPr>
        <p:spPr bwMode="auto">
          <a:noFill/>
          <a:ln>
            <a:solidFill>
              <a:srgbClr val="000000"/>
            </a:solidFill>
            <a:miter lim="800000"/>
            <a:headEnd/>
            <a:tailEnd/>
          </a:ln>
        </p:spPr>
      </p:sp>
      <p:sp>
        <p:nvSpPr>
          <p:cNvPr id="19046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TextEdit="1"/>
          </p:cNvSpPr>
          <p:nvPr>
            <p:ph type="sldImg"/>
          </p:nvPr>
        </p:nvSpPr>
        <p:spPr bwMode="auto">
          <a:noFill/>
          <a:ln>
            <a:solidFill>
              <a:srgbClr val="000000"/>
            </a:solidFill>
            <a:miter lim="800000"/>
            <a:headEnd/>
            <a:tailEnd/>
          </a:ln>
        </p:spPr>
      </p:sp>
      <p:sp>
        <p:nvSpPr>
          <p:cNvPr id="1914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TextEdit="1"/>
          </p:cNvSpPr>
          <p:nvPr>
            <p:ph type="sldImg"/>
          </p:nvPr>
        </p:nvSpPr>
        <p:spPr bwMode="auto">
          <a:noFill/>
          <a:ln>
            <a:solidFill>
              <a:srgbClr val="000000"/>
            </a:solidFill>
            <a:miter lim="800000"/>
            <a:headEnd/>
            <a:tailEnd/>
          </a:ln>
        </p:spPr>
      </p:sp>
      <p:sp>
        <p:nvSpPr>
          <p:cNvPr id="19251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TextEdit="1"/>
          </p:cNvSpPr>
          <p:nvPr>
            <p:ph type="sldImg"/>
          </p:nvPr>
        </p:nvSpPr>
        <p:spPr bwMode="auto">
          <a:noFill/>
          <a:ln>
            <a:solidFill>
              <a:srgbClr val="000000"/>
            </a:solidFill>
            <a:miter lim="800000"/>
            <a:headEnd/>
            <a:tailEnd/>
          </a:ln>
        </p:spPr>
      </p:sp>
      <p:sp>
        <p:nvSpPr>
          <p:cNvPr id="1935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TextEdit="1"/>
          </p:cNvSpPr>
          <p:nvPr>
            <p:ph type="sldImg"/>
          </p:nvPr>
        </p:nvSpPr>
        <p:spPr bwMode="auto">
          <a:noFill/>
          <a:ln>
            <a:solidFill>
              <a:srgbClr val="000000"/>
            </a:solidFill>
            <a:miter lim="800000"/>
            <a:headEnd/>
            <a:tailEnd/>
          </a:ln>
        </p:spPr>
      </p:sp>
      <p:sp>
        <p:nvSpPr>
          <p:cNvPr id="19456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TextEdit="1"/>
          </p:cNvSpPr>
          <p:nvPr>
            <p:ph type="sldImg"/>
          </p:nvPr>
        </p:nvSpPr>
        <p:spPr bwMode="auto">
          <a:noFill/>
          <a:ln>
            <a:solidFill>
              <a:srgbClr val="000000"/>
            </a:solidFill>
            <a:miter lim="800000"/>
            <a:headEnd/>
            <a:tailEnd/>
          </a:ln>
        </p:spPr>
      </p:sp>
      <p:sp>
        <p:nvSpPr>
          <p:cNvPr id="19558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TextEdit="1"/>
          </p:cNvSpPr>
          <p:nvPr>
            <p:ph type="sldImg"/>
          </p:nvPr>
        </p:nvSpPr>
        <p:spPr bwMode="auto">
          <a:noFill/>
          <a:ln>
            <a:solidFill>
              <a:srgbClr val="000000"/>
            </a:solidFill>
            <a:miter lim="800000"/>
            <a:headEnd/>
            <a:tailEnd/>
          </a:ln>
        </p:spPr>
      </p:sp>
      <p:sp>
        <p:nvSpPr>
          <p:cNvPr id="19661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TextEdit="1"/>
          </p:cNvSpPr>
          <p:nvPr>
            <p:ph type="sldImg"/>
          </p:nvPr>
        </p:nvSpPr>
        <p:spPr bwMode="auto">
          <a:noFill/>
          <a:ln>
            <a:solidFill>
              <a:srgbClr val="000000"/>
            </a:solidFill>
            <a:miter lim="800000"/>
            <a:headEnd/>
            <a:tailEnd/>
          </a:ln>
        </p:spPr>
      </p:sp>
      <p:sp>
        <p:nvSpPr>
          <p:cNvPr id="13107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p:spPr>
      </p:sp>
      <p:sp>
        <p:nvSpPr>
          <p:cNvPr id="19763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TextEdit="1"/>
          </p:cNvSpPr>
          <p:nvPr>
            <p:ph type="sldImg"/>
          </p:nvPr>
        </p:nvSpPr>
        <p:spPr bwMode="auto">
          <a:noFill/>
          <a:ln>
            <a:solidFill>
              <a:srgbClr val="000000"/>
            </a:solidFill>
            <a:miter lim="800000"/>
            <a:headEnd/>
            <a:tailEnd/>
          </a:ln>
        </p:spPr>
      </p:sp>
      <p:sp>
        <p:nvSpPr>
          <p:cNvPr id="19865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TextEdit="1"/>
          </p:cNvSpPr>
          <p:nvPr>
            <p:ph type="sldImg"/>
          </p:nvPr>
        </p:nvSpPr>
        <p:spPr bwMode="auto">
          <a:noFill/>
          <a:ln>
            <a:solidFill>
              <a:srgbClr val="000000"/>
            </a:solidFill>
            <a:miter lim="800000"/>
            <a:headEnd/>
            <a:tailEnd/>
          </a:ln>
        </p:spPr>
      </p:sp>
      <p:sp>
        <p:nvSpPr>
          <p:cNvPr id="19968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TextEdit="1"/>
          </p:cNvSpPr>
          <p:nvPr>
            <p:ph type="sldImg"/>
          </p:nvPr>
        </p:nvSpPr>
        <p:spPr bwMode="auto">
          <a:noFill/>
          <a:ln>
            <a:solidFill>
              <a:srgbClr val="000000"/>
            </a:solidFill>
            <a:miter lim="800000"/>
            <a:headEnd/>
            <a:tailEnd/>
          </a:ln>
        </p:spPr>
      </p:sp>
      <p:sp>
        <p:nvSpPr>
          <p:cNvPr id="20070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TextEdit="1"/>
          </p:cNvSpPr>
          <p:nvPr>
            <p:ph type="sldImg"/>
          </p:nvPr>
        </p:nvSpPr>
        <p:spPr bwMode="auto">
          <a:noFill/>
          <a:ln>
            <a:solidFill>
              <a:srgbClr val="000000"/>
            </a:solidFill>
            <a:miter lim="800000"/>
            <a:headEnd/>
            <a:tailEnd/>
          </a:ln>
        </p:spPr>
      </p:sp>
      <p:sp>
        <p:nvSpPr>
          <p:cNvPr id="2017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TextEdit="1"/>
          </p:cNvSpPr>
          <p:nvPr>
            <p:ph type="sldImg"/>
          </p:nvPr>
        </p:nvSpPr>
        <p:spPr bwMode="auto">
          <a:noFill/>
          <a:ln>
            <a:solidFill>
              <a:srgbClr val="000000"/>
            </a:solidFill>
            <a:miter lim="800000"/>
            <a:headEnd/>
            <a:tailEnd/>
          </a:ln>
        </p:spPr>
      </p:sp>
      <p:sp>
        <p:nvSpPr>
          <p:cNvPr id="20377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TextEdit="1"/>
          </p:cNvSpPr>
          <p:nvPr>
            <p:ph type="sldImg"/>
          </p:nvPr>
        </p:nvSpPr>
        <p:spPr bwMode="auto">
          <a:noFill/>
          <a:ln>
            <a:solidFill>
              <a:srgbClr val="000000"/>
            </a:solidFill>
            <a:miter lim="800000"/>
            <a:headEnd/>
            <a:tailEnd/>
          </a:ln>
        </p:spPr>
      </p:sp>
      <p:sp>
        <p:nvSpPr>
          <p:cNvPr id="20480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TextEdit="1"/>
          </p:cNvSpPr>
          <p:nvPr>
            <p:ph type="sldImg"/>
          </p:nvPr>
        </p:nvSpPr>
        <p:spPr bwMode="auto">
          <a:noFill/>
          <a:ln>
            <a:solidFill>
              <a:srgbClr val="000000"/>
            </a:solidFill>
            <a:miter lim="800000"/>
            <a:headEnd/>
            <a:tailEnd/>
          </a:ln>
        </p:spPr>
      </p:sp>
      <p:sp>
        <p:nvSpPr>
          <p:cNvPr id="20582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TextEdit="1"/>
          </p:cNvSpPr>
          <p:nvPr>
            <p:ph type="sldImg"/>
          </p:nvPr>
        </p:nvSpPr>
        <p:spPr bwMode="auto">
          <a:noFill/>
          <a:ln>
            <a:solidFill>
              <a:srgbClr val="000000"/>
            </a:solidFill>
            <a:miter lim="800000"/>
            <a:headEnd/>
            <a:tailEnd/>
          </a:ln>
        </p:spPr>
      </p:sp>
      <p:sp>
        <p:nvSpPr>
          <p:cNvPr id="20685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TextEdit="1"/>
          </p:cNvSpPr>
          <p:nvPr>
            <p:ph type="sldImg"/>
          </p:nvPr>
        </p:nvSpPr>
        <p:spPr bwMode="auto">
          <a:noFill/>
          <a:ln>
            <a:solidFill>
              <a:srgbClr val="000000"/>
            </a:solidFill>
            <a:miter lim="800000"/>
            <a:headEnd/>
            <a:tailEnd/>
          </a:ln>
        </p:spPr>
      </p:sp>
      <p:sp>
        <p:nvSpPr>
          <p:cNvPr id="20787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TextEdit="1"/>
          </p:cNvSpPr>
          <p:nvPr>
            <p:ph type="sldImg"/>
          </p:nvPr>
        </p:nvSpPr>
        <p:spPr bwMode="auto">
          <a:noFill/>
          <a:ln>
            <a:solidFill>
              <a:srgbClr val="000000"/>
            </a:solidFill>
            <a:miter lim="800000"/>
            <a:headEnd/>
            <a:tailEnd/>
          </a:ln>
        </p:spPr>
      </p:sp>
      <p:sp>
        <p:nvSpPr>
          <p:cNvPr id="13209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TextEdit="1"/>
          </p:cNvSpPr>
          <p:nvPr>
            <p:ph type="sldImg"/>
          </p:nvPr>
        </p:nvSpPr>
        <p:spPr bwMode="auto">
          <a:noFill/>
          <a:ln>
            <a:solidFill>
              <a:srgbClr val="000000"/>
            </a:solidFill>
            <a:miter lim="800000"/>
            <a:headEnd/>
            <a:tailEnd/>
          </a:ln>
        </p:spPr>
      </p:sp>
      <p:sp>
        <p:nvSpPr>
          <p:cNvPr id="20889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TextEdit="1"/>
          </p:cNvSpPr>
          <p:nvPr>
            <p:ph type="sldImg"/>
          </p:nvPr>
        </p:nvSpPr>
        <p:spPr bwMode="auto">
          <a:noFill/>
          <a:ln>
            <a:solidFill>
              <a:srgbClr val="000000"/>
            </a:solidFill>
            <a:miter lim="800000"/>
            <a:headEnd/>
            <a:tailEnd/>
          </a:ln>
        </p:spPr>
      </p:sp>
      <p:sp>
        <p:nvSpPr>
          <p:cNvPr id="20992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TextEdit="1"/>
          </p:cNvSpPr>
          <p:nvPr>
            <p:ph type="sldImg"/>
          </p:nvPr>
        </p:nvSpPr>
        <p:spPr bwMode="auto">
          <a:noFill/>
          <a:ln>
            <a:solidFill>
              <a:srgbClr val="000000"/>
            </a:solidFill>
            <a:miter lim="800000"/>
            <a:headEnd/>
            <a:tailEnd/>
          </a:ln>
        </p:spPr>
      </p:sp>
      <p:sp>
        <p:nvSpPr>
          <p:cNvPr id="21094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TextEdit="1"/>
          </p:cNvSpPr>
          <p:nvPr>
            <p:ph type="sldImg"/>
          </p:nvPr>
        </p:nvSpPr>
        <p:spPr bwMode="auto">
          <a:noFill/>
          <a:ln>
            <a:solidFill>
              <a:srgbClr val="000000"/>
            </a:solidFill>
            <a:miter lim="800000"/>
            <a:headEnd/>
            <a:tailEnd/>
          </a:ln>
        </p:spPr>
      </p:sp>
      <p:sp>
        <p:nvSpPr>
          <p:cNvPr id="21197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TextEdit="1"/>
          </p:cNvSpPr>
          <p:nvPr>
            <p:ph type="sldImg"/>
          </p:nvPr>
        </p:nvSpPr>
        <p:spPr bwMode="auto">
          <a:noFill/>
          <a:ln>
            <a:solidFill>
              <a:srgbClr val="000000"/>
            </a:solidFill>
            <a:miter lim="800000"/>
            <a:headEnd/>
            <a:tailEnd/>
          </a:ln>
        </p:spPr>
      </p:sp>
      <p:sp>
        <p:nvSpPr>
          <p:cNvPr id="21299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TextEdit="1"/>
          </p:cNvSpPr>
          <p:nvPr>
            <p:ph type="sldImg"/>
          </p:nvPr>
        </p:nvSpPr>
        <p:spPr bwMode="auto">
          <a:noFill/>
          <a:ln>
            <a:solidFill>
              <a:srgbClr val="000000"/>
            </a:solidFill>
            <a:miter lim="800000"/>
            <a:headEnd/>
            <a:tailEnd/>
          </a:ln>
        </p:spPr>
      </p:sp>
      <p:sp>
        <p:nvSpPr>
          <p:cNvPr id="21401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TextEdit="1"/>
          </p:cNvSpPr>
          <p:nvPr>
            <p:ph type="sldImg"/>
          </p:nvPr>
        </p:nvSpPr>
        <p:spPr bwMode="auto">
          <a:noFill/>
          <a:ln>
            <a:solidFill>
              <a:srgbClr val="000000"/>
            </a:solidFill>
            <a:miter lim="800000"/>
            <a:headEnd/>
            <a:tailEnd/>
          </a:ln>
        </p:spPr>
      </p:sp>
      <p:sp>
        <p:nvSpPr>
          <p:cNvPr id="215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TextEdit="1"/>
          </p:cNvSpPr>
          <p:nvPr>
            <p:ph type="sldImg"/>
          </p:nvPr>
        </p:nvSpPr>
        <p:spPr bwMode="auto">
          <a:noFill/>
          <a:ln>
            <a:solidFill>
              <a:srgbClr val="000000"/>
            </a:solidFill>
            <a:miter lim="800000"/>
            <a:headEnd/>
            <a:tailEnd/>
          </a:ln>
        </p:spPr>
      </p:sp>
      <p:sp>
        <p:nvSpPr>
          <p:cNvPr id="2170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TextEdit="1"/>
          </p:cNvSpPr>
          <p:nvPr>
            <p:ph type="sldImg"/>
          </p:nvPr>
        </p:nvSpPr>
        <p:spPr bwMode="auto">
          <a:noFill/>
          <a:ln w="9525">
            <a:noFill/>
          </a:ln>
        </p:spPr>
      </p:sp>
      <p:sp>
        <p:nvSpPr>
          <p:cNvPr id="219139" name="Rectangle 3"/>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TextEdit="1"/>
          </p:cNvSpPr>
          <p:nvPr>
            <p:ph type="sldImg"/>
          </p:nvPr>
        </p:nvSpPr>
        <p:spPr bwMode="auto">
          <a:noFill/>
          <a:ln>
            <a:solidFill>
              <a:srgbClr val="000000"/>
            </a:solidFill>
            <a:miter lim="800000"/>
            <a:headEnd/>
            <a:tailEnd/>
          </a:ln>
        </p:spPr>
      </p:sp>
      <p:sp>
        <p:nvSpPr>
          <p:cNvPr id="22016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TextEdit="1"/>
          </p:cNvSpPr>
          <p:nvPr>
            <p:ph type="sldImg"/>
          </p:nvPr>
        </p:nvSpPr>
        <p:spPr bwMode="auto">
          <a:noFill/>
          <a:ln>
            <a:solidFill>
              <a:srgbClr val="000000"/>
            </a:solidFill>
            <a:miter lim="800000"/>
            <a:headEnd/>
            <a:tailEnd/>
          </a:ln>
        </p:spPr>
      </p:sp>
      <p:sp>
        <p:nvSpPr>
          <p:cNvPr id="13312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TextEdit="1"/>
          </p:cNvSpPr>
          <p:nvPr>
            <p:ph type="sldImg"/>
          </p:nvPr>
        </p:nvSpPr>
        <p:spPr bwMode="auto">
          <a:noFill/>
          <a:ln>
            <a:solidFill>
              <a:srgbClr val="000000"/>
            </a:solidFill>
            <a:miter lim="800000"/>
            <a:headEnd/>
            <a:tailEnd/>
          </a:ln>
        </p:spPr>
      </p:sp>
      <p:sp>
        <p:nvSpPr>
          <p:cNvPr id="22118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pPr>
              <a:defRPr/>
            </a:pPr>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pPr>
              <a:defRPr/>
            </a:pPr>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pPr>
              <a:defRPr/>
            </a:pPr>
            <a:fld id="{69477294-EDC6-4107-8188-3DC1FFE73A37}"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1F307918-3578-4694-8FA7-CC83E0F66F6F}"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pPr>
              <a:defRPr/>
            </a:pPr>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pPr>
              <a:defRPr/>
            </a:pPr>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a:defRPr/>
            </a:pPr>
            <a:fld id="{F29C2157-7AD9-46AB-A80C-F4CC6545E15B}"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11B95BFC-FD3F-4631-B18F-0A94B241EC3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a:defRPr/>
            </a:pPr>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pPr>
              <a:defRPr/>
            </a:pPr>
            <a:fld id="{75FD6E23-4B58-488D-BA56-642C111EAE8A}"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E3A56FAA-2D06-49F1-B8D0-C6FB9BC1F7A2}"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7E2909BA-37EF-4D1B-9010-5BBBBD9AA653}"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8465DE58-B8DF-4783-A63D-17C4C7A2D6E5}"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pPr>
              <a:defRPr/>
            </a:pPr>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BF17D2E2-17DF-4551-ACB7-1117E2B8632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379256D0-0AAF-4740-A361-18547586D8EE}"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E6DB8002-BD51-4F01-991C-F278442BAB21}" type="slidenum">
              <a:rPr lang="en-US" smtClean="0"/>
              <a:pPr>
                <a:defRPr/>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a:defRPr/>
            </a:pPr>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D2E76E95-4C34-4867-BE64-9DF466DBA16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3700" i="1" dirty="0" smtClean="0"/>
              <a:t>Breast Pathology</a:t>
            </a:r>
            <a:br>
              <a:rPr lang="en-US" sz="3700" i="1" dirty="0" smtClean="0"/>
            </a:br>
            <a:endParaRPr lang="en-US" sz="3700" i="1" dirty="0" smtClean="0"/>
          </a:p>
        </p:txBody>
      </p:sp>
      <p:sp>
        <p:nvSpPr>
          <p:cNvPr id="3" name="Subtitle 2"/>
          <p:cNvSpPr>
            <a:spLocks noGrp="1"/>
          </p:cNvSpPr>
          <p:nvPr>
            <p:ph type="subTitle" idx="1"/>
          </p:nvPr>
        </p:nvSpPr>
        <p:spPr/>
        <p:txBody>
          <a:bodyPr/>
          <a:lstStyle/>
          <a:p>
            <a:r>
              <a:rPr lang="en-US" dirty="0" smtClean="0"/>
              <a:t>SUFIA HUSAIN, MBBS, MD, </a:t>
            </a:r>
            <a:r>
              <a:rPr lang="en-US" dirty="0" err="1" smtClean="0"/>
              <a:t>FRCPath</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2900" dirty="0" smtClean="0"/>
              <a:t>Non proliferative Breast Changes</a:t>
            </a:r>
            <a:br>
              <a:rPr lang="en-US" sz="2900" dirty="0" smtClean="0"/>
            </a:br>
            <a:r>
              <a:rPr lang="en-US" sz="2900" dirty="0" smtClean="0"/>
              <a:t>(Fibrocystic Changes)</a:t>
            </a:r>
          </a:p>
        </p:txBody>
      </p:sp>
      <p:sp>
        <p:nvSpPr>
          <p:cNvPr id="11267" name="Rectangle 3"/>
          <p:cNvSpPr>
            <a:spLocks noGrp="1" noChangeArrowheads="1"/>
          </p:cNvSpPr>
          <p:nvPr>
            <p:ph idx="1"/>
          </p:nvPr>
        </p:nvSpPr>
        <p:spPr/>
        <p:txBody>
          <a:bodyPr/>
          <a:lstStyle/>
          <a:p>
            <a:pPr>
              <a:lnSpc>
                <a:spcPct val="90000"/>
              </a:lnSpc>
            </a:pPr>
            <a:endParaRPr lang="en-US" dirty="0" smtClean="0"/>
          </a:p>
          <a:p>
            <a:pPr>
              <a:lnSpc>
                <a:spcPct val="90000"/>
              </a:lnSpc>
            </a:pPr>
            <a:r>
              <a:rPr lang="en-US" dirty="0" smtClean="0"/>
              <a:t>No increased risk for cancer</a:t>
            </a:r>
          </a:p>
          <a:p>
            <a:pPr>
              <a:lnSpc>
                <a:spcPct val="90000"/>
              </a:lnSpc>
            </a:pPr>
            <a:r>
              <a:rPr lang="en-US" dirty="0" smtClean="0"/>
              <a:t>Could produce palpable breast mass, mammographic densities, calcifications ,or nipple discharge.</a:t>
            </a:r>
          </a:p>
          <a:p>
            <a:pPr>
              <a:lnSpc>
                <a:spcPct val="90000"/>
              </a:lnSpc>
            </a:pPr>
            <a:r>
              <a:rPr lang="en-US" dirty="0" smtClean="0"/>
              <a:t>Cysts are the most common cause of a palpable mass and they are alarming when they are solitary, firm .</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a:xfrm>
            <a:off x="1447800" y="533400"/>
            <a:ext cx="7696200" cy="1143000"/>
          </a:xfrm>
        </p:spPr>
        <p:txBody>
          <a:bodyPr/>
          <a:lstStyle/>
          <a:p>
            <a:r>
              <a:rPr lang="en-US" dirty="0" err="1" smtClean="0"/>
              <a:t>Fibroadenoma</a:t>
            </a:r>
            <a:endParaRPr lang="en-US" dirty="0" smtClean="0"/>
          </a:p>
        </p:txBody>
      </p:sp>
      <p:sp>
        <p:nvSpPr>
          <p:cNvPr id="113667" name="Rectangle 3"/>
          <p:cNvSpPr>
            <a:spLocks noGrp="1" noChangeArrowheads="1"/>
          </p:cNvSpPr>
          <p:nvPr>
            <p:ph type="body" idx="4294967295"/>
          </p:nvPr>
        </p:nvSpPr>
        <p:spPr>
          <a:xfrm>
            <a:off x="1447800" y="1905000"/>
            <a:ext cx="7696200" cy="4038600"/>
          </a:xfrm>
        </p:spPr>
        <p:txBody>
          <a:bodyPr>
            <a:normAutofit/>
          </a:bodyPr>
          <a:lstStyle/>
          <a:p>
            <a:r>
              <a:rPr lang="en-US" dirty="0" smtClean="0"/>
              <a:t>Spherical nodules</a:t>
            </a:r>
          </a:p>
          <a:p>
            <a:r>
              <a:rPr lang="en-US" dirty="0" smtClean="0"/>
              <a:t>Sharply demarcated</a:t>
            </a:r>
          </a:p>
          <a:p>
            <a:r>
              <a:rPr lang="en-US" dirty="0" smtClean="0"/>
              <a:t>Freely movable (breast mouse)</a:t>
            </a:r>
          </a:p>
          <a:p>
            <a:r>
              <a:rPr lang="en-US" dirty="0" smtClean="0"/>
              <a:t>Size vary </a:t>
            </a:r>
          </a:p>
          <a:p>
            <a:r>
              <a:rPr lang="en-US" dirty="0" smtClean="0"/>
              <a:t>Proliferation in both glands and </a:t>
            </a:r>
            <a:r>
              <a:rPr lang="en-US" dirty="0" err="1" smtClean="0"/>
              <a:t>stroma</a:t>
            </a:r>
            <a:endParaRPr lang="en-US" dirty="0" smtClean="0"/>
          </a:p>
          <a:p>
            <a:r>
              <a:rPr lang="en-US" dirty="0" smtClean="0"/>
              <a:t>Treatment: lumpectomy (only the lump is removed)</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2"/>
          <p:cNvSpPr>
            <a:spLocks noGrp="1"/>
          </p:cNvSpPr>
          <p:nvPr>
            <p:ph type="title"/>
          </p:nvPr>
        </p:nvSpPr>
        <p:spPr/>
        <p:txBody>
          <a:bodyPr/>
          <a:lstStyle/>
          <a:p>
            <a:endParaRPr lang="en-US" dirty="0" smtClean="0"/>
          </a:p>
        </p:txBody>
      </p:sp>
      <p:sp>
        <p:nvSpPr>
          <p:cNvPr id="115715" name="Content Placeholder 1"/>
          <p:cNvSpPr>
            <a:spLocks noGrp="1"/>
          </p:cNvSpPr>
          <p:nvPr>
            <p:ph idx="1"/>
          </p:nvPr>
        </p:nvSpPr>
        <p:spPr/>
        <p:txBody>
          <a:bodyPr/>
          <a:lstStyle/>
          <a:p>
            <a:endParaRPr lang="en-US" dirty="0" smtClean="0"/>
          </a:p>
          <a:p>
            <a:r>
              <a:rPr lang="en-US" dirty="0" err="1" smtClean="0"/>
              <a:t>Histologically</a:t>
            </a:r>
            <a:r>
              <a:rPr lang="en-US" dirty="0" smtClean="0"/>
              <a:t>, the tumor is composed of a mixture of ducts and fibrous connective tissue</a:t>
            </a:r>
          </a:p>
          <a:p>
            <a:r>
              <a:rPr lang="en-US" dirty="0" smtClean="0"/>
              <a:t>The tumor is completely benign. </a:t>
            </a:r>
          </a:p>
          <a:p>
            <a:r>
              <a:rPr lang="en-US" dirty="0" smtClean="0"/>
              <a:t>Rarely, carcinoma may arise within a </a:t>
            </a:r>
            <a:r>
              <a:rPr lang="en-US" dirty="0" err="1" smtClean="0"/>
              <a:t>fibroadenoma</a:t>
            </a:r>
            <a:r>
              <a:rPr lang="en-US" dirty="0" smtClean="0"/>
              <a:t>. The predominant type has been lobular carcinoma</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endParaRPr lang="en-US" dirty="0" smtClean="0"/>
          </a:p>
        </p:txBody>
      </p:sp>
      <p:pic>
        <p:nvPicPr>
          <p:cNvPr id="1026" name="Picture 2" descr="C:\Users\EMAD\Desktop\New folder\Picture.jpg"/>
          <p:cNvPicPr>
            <a:picLocks noChangeAspect="1" noChangeArrowheads="1"/>
          </p:cNvPicPr>
          <p:nvPr/>
        </p:nvPicPr>
        <p:blipFill>
          <a:blip r:embed="rId2"/>
          <a:srcRect/>
          <a:stretch>
            <a:fillRect/>
          </a:stretch>
        </p:blipFill>
        <p:spPr bwMode="auto">
          <a:xfrm>
            <a:off x="-4499" y="0"/>
            <a:ext cx="9148500" cy="6858000"/>
          </a:xfrm>
          <a:prstGeom prst="rect">
            <a:avLst/>
          </a:prstGeom>
          <a:noFill/>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7" descr="20FF12B"/>
          <p:cNvPicPr>
            <a:picLocks noChangeAspect="1" noChangeArrowheads="1"/>
          </p:cNvPicPr>
          <p:nvPr/>
        </p:nvPicPr>
        <p:blipFill>
          <a:blip r:embed="rId3"/>
          <a:srcRect/>
          <a:stretch>
            <a:fillRect/>
          </a:stretch>
        </p:blipFill>
        <p:spPr bwMode="auto">
          <a:xfrm>
            <a:off x="468313" y="692150"/>
            <a:ext cx="8207375" cy="5329238"/>
          </a:xfrm>
          <a:prstGeom prst="rect">
            <a:avLst/>
          </a:prstGeom>
          <a:noFill/>
          <a:ln w="9525">
            <a:noFill/>
            <a:miter lim="800000"/>
            <a:headEnd/>
            <a:tailEnd/>
          </a:ln>
        </p:spPr>
      </p:pic>
      <p:sp>
        <p:nvSpPr>
          <p:cNvPr id="118787" name="Rectangle 8"/>
          <p:cNvSpPr>
            <a:spLocks noGrp="1" noChangeArrowheads="1"/>
          </p:cNvSpPr>
          <p:nvPr>
            <p:ph type="title" idx="4294967295"/>
          </p:nvPr>
        </p:nvSpPr>
        <p:spPr>
          <a:xfrm>
            <a:off x="1447800" y="533400"/>
            <a:ext cx="7696200" cy="1143000"/>
          </a:xfrm>
        </p:spPr>
        <p:txBody>
          <a:bodyPr/>
          <a:lstStyle/>
          <a:p>
            <a:r>
              <a:rPr lang="en-US" dirty="0" err="1" smtClean="0"/>
              <a:t>fibroadenoma</a:t>
            </a:r>
            <a:endParaRPr lang="en-US" dirty="0"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S01871-023-f029"/>
          <p:cNvPicPr>
            <a:picLocks noChangeAspect="1" noChangeArrowheads="1"/>
          </p:cNvPicPr>
          <p:nvPr/>
        </p:nvPicPr>
        <p:blipFill>
          <a:blip r:embed="rId3"/>
          <a:srcRect/>
          <a:stretch>
            <a:fillRect/>
          </a:stretch>
        </p:blipFill>
        <p:spPr bwMode="auto">
          <a:xfrm>
            <a:off x="1404938" y="769938"/>
            <a:ext cx="6350000" cy="4027487"/>
          </a:xfrm>
          <a:prstGeom prst="rect">
            <a:avLst/>
          </a:prstGeom>
          <a:noFill/>
          <a:ln w="9525">
            <a:solidFill>
              <a:schemeClr val="tx1"/>
            </a:solidFill>
            <a:miter lim="800000"/>
            <a:headEnd/>
            <a:tailEnd/>
          </a:ln>
        </p:spPr>
      </p:pic>
      <p:sp>
        <p:nvSpPr>
          <p:cNvPr id="120835"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eaLnBrk="0" hangingPunct="0"/>
            <a:r>
              <a:rPr lang="en-US" sz="800"/>
              <a:t>Figure 23-29 Fibroadenoma. The lesion consists of a proliferation of intralobular stroma surrounding and often pushing and distorting the associated epithelium. The border is sharply delimited from the surrounding tissue.</a:t>
            </a:r>
          </a:p>
        </p:txBody>
      </p:sp>
      <p:sp>
        <p:nvSpPr>
          <p:cNvPr id="120836"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eaLnBrk="0" hangingPunct="0">
              <a:spcBef>
                <a:spcPct val="50000"/>
              </a:spcBef>
            </a:pPr>
            <a:r>
              <a:rPr lang="en-US" sz="700" i="1"/>
              <a:t>Downloaded from: Robbins &amp; Cotran Pathologic Basis of Disease (on 28 April 2008 09:47 AM)</a:t>
            </a:r>
          </a:p>
        </p:txBody>
      </p:sp>
      <p:sp>
        <p:nvSpPr>
          <p:cNvPr id="120837"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eaLnBrk="0" hangingPunct="0">
              <a:spcBef>
                <a:spcPct val="50000"/>
              </a:spcBef>
            </a:pPr>
            <a:r>
              <a:rPr lang="en-US" sz="700" i="1"/>
              <a:t>© 2007 Elsevier </a:t>
            </a:r>
          </a:p>
        </p:txBody>
      </p:sp>
      <p:pic>
        <p:nvPicPr>
          <p:cNvPr id="120838"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dirty="0" err="1" smtClean="0"/>
              <a:t>Phylloides</a:t>
            </a:r>
            <a:r>
              <a:rPr lang="en-US" dirty="0" smtClean="0"/>
              <a:t> tumor</a:t>
            </a:r>
          </a:p>
        </p:txBody>
      </p:sp>
      <p:sp>
        <p:nvSpPr>
          <p:cNvPr id="121859" name="Rectangle 3"/>
          <p:cNvSpPr>
            <a:spLocks noGrp="1" noChangeArrowheads="1"/>
          </p:cNvSpPr>
          <p:nvPr>
            <p:ph idx="1"/>
          </p:nvPr>
        </p:nvSpPr>
        <p:spPr/>
        <p:txBody>
          <a:bodyPr/>
          <a:lstStyle/>
          <a:p>
            <a:endParaRPr lang="en-US" dirty="0" smtClean="0"/>
          </a:p>
          <a:p>
            <a:r>
              <a:rPr lang="en-US" dirty="0" err="1" smtClean="0"/>
              <a:t>Phyllodes</a:t>
            </a:r>
            <a:r>
              <a:rPr lang="en-US" dirty="0" smtClean="0"/>
              <a:t> tumors, like </a:t>
            </a:r>
            <a:r>
              <a:rPr lang="en-US" dirty="0" err="1" smtClean="0"/>
              <a:t>fibroadenomas</a:t>
            </a:r>
            <a:r>
              <a:rPr lang="en-US" dirty="0" smtClean="0"/>
              <a:t>, arise from </a:t>
            </a:r>
            <a:r>
              <a:rPr lang="en-US" dirty="0" err="1" smtClean="0"/>
              <a:t>intralobular</a:t>
            </a:r>
            <a:r>
              <a:rPr lang="en-US" dirty="0" smtClean="0"/>
              <a:t> </a:t>
            </a:r>
            <a:r>
              <a:rPr lang="en-US" dirty="0" err="1" smtClean="0"/>
              <a:t>stroma</a:t>
            </a:r>
            <a:r>
              <a:rPr lang="en-US" dirty="0" smtClean="0"/>
              <a:t>. Although they can occur at any age, most present in the sixth decade, 10 to 20 years later than the average presentation of a </a:t>
            </a:r>
            <a:r>
              <a:rPr lang="en-US" dirty="0" err="1" smtClean="0"/>
              <a:t>fibroadenoma</a:t>
            </a:r>
            <a:endParaRPr lang="en-US" dirty="0" smtClean="0"/>
          </a:p>
          <a:p>
            <a:r>
              <a:rPr lang="en-US" dirty="0" smtClean="0"/>
              <a:t> Most present as palpable masses</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endParaRPr lang="en-US" dirty="0" smtClean="0"/>
          </a:p>
        </p:txBody>
      </p:sp>
      <p:sp>
        <p:nvSpPr>
          <p:cNvPr id="122883" name="Rectangle 3"/>
          <p:cNvSpPr>
            <a:spLocks noGrp="1" noChangeArrowheads="1"/>
          </p:cNvSpPr>
          <p:nvPr>
            <p:ph idx="1"/>
          </p:nvPr>
        </p:nvSpPr>
        <p:spPr/>
        <p:txBody>
          <a:bodyPr/>
          <a:lstStyle/>
          <a:p>
            <a:pPr>
              <a:lnSpc>
                <a:spcPct val="90000"/>
              </a:lnSpc>
            </a:pPr>
            <a:endParaRPr lang="en-US" dirty="0" smtClean="0"/>
          </a:p>
          <a:p>
            <a:pPr>
              <a:lnSpc>
                <a:spcPct val="90000"/>
              </a:lnSpc>
            </a:pPr>
            <a:r>
              <a:rPr lang="en-US" dirty="0" err="1" smtClean="0"/>
              <a:t>Phyllodes</a:t>
            </a:r>
            <a:r>
              <a:rPr lang="en-US" dirty="0" smtClean="0"/>
              <a:t> tumors must be excised with wide margins to avoid the high risk of local recurrences.</a:t>
            </a:r>
          </a:p>
          <a:p>
            <a:pPr>
              <a:lnSpc>
                <a:spcPct val="90000"/>
              </a:lnSpc>
            </a:pPr>
            <a:r>
              <a:rPr lang="en-US" dirty="0" smtClean="0"/>
              <a:t>The majority are low-grade tumors that may recur locally but only rarely metastasize. Rare high-grade lesions behave aggressively, with frequent local recurrences and distant </a:t>
            </a:r>
            <a:r>
              <a:rPr lang="en-US" dirty="0" err="1" smtClean="0"/>
              <a:t>hematogenous</a:t>
            </a:r>
            <a:r>
              <a:rPr lang="en-US" dirty="0" smtClean="0"/>
              <a:t> metastases in about one third of cases.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Fibrocystic change </a:t>
            </a:r>
          </a:p>
        </p:txBody>
      </p:sp>
      <p:sp>
        <p:nvSpPr>
          <p:cNvPr id="3" name="Content Placeholder 2"/>
          <p:cNvSpPr>
            <a:spLocks noGrp="1"/>
          </p:cNvSpPr>
          <p:nvPr>
            <p:ph idx="1"/>
          </p:nvPr>
        </p:nvSpPr>
        <p:spPr/>
        <p:txBody>
          <a:bodyPr rtlCol="0">
            <a:normAutofit fontScale="77500" lnSpcReduction="20000"/>
          </a:bodyPr>
          <a:lstStyle/>
          <a:p>
            <a:pPr fontAlgn="auto">
              <a:spcAft>
                <a:spcPts val="0"/>
              </a:spcAft>
              <a:buFont typeface="Arial" pitchFamily="34" charset="0"/>
              <a:buChar char="•"/>
              <a:defRPr/>
            </a:pPr>
            <a:r>
              <a:rPr lang="en-US" dirty="0" smtClean="0"/>
              <a:t>Often produce palpable lumps </a:t>
            </a:r>
          </a:p>
          <a:p>
            <a:pPr fontAlgn="auto">
              <a:spcAft>
                <a:spcPts val="0"/>
              </a:spcAft>
              <a:buFont typeface="Arial" pitchFamily="34" charset="0"/>
              <a:buChar char="•"/>
              <a:defRPr/>
            </a:pPr>
            <a:r>
              <a:rPr lang="en-US" dirty="0" smtClean="0"/>
              <a:t> characterized by various combinations of cysts, fibrous overgrowth, and epithelial proliferation. </a:t>
            </a:r>
          </a:p>
          <a:p>
            <a:pPr fontAlgn="auto">
              <a:spcAft>
                <a:spcPts val="0"/>
              </a:spcAft>
              <a:buFont typeface="Arial" pitchFamily="34" charset="0"/>
              <a:buChar char="•"/>
              <a:defRPr/>
            </a:pPr>
            <a:r>
              <a:rPr lang="en-US" dirty="0" smtClean="0"/>
              <a:t>The cause of fibrocystic change is not known. </a:t>
            </a:r>
          </a:p>
          <a:p>
            <a:pPr fontAlgn="auto">
              <a:spcAft>
                <a:spcPts val="0"/>
              </a:spcAft>
              <a:buFont typeface="Arial" pitchFamily="34" charset="0"/>
              <a:buChar char="•"/>
              <a:defRPr/>
            </a:pPr>
            <a:r>
              <a:rPr lang="en-US" dirty="0" smtClean="0"/>
              <a:t>It is the single most common disorder of the breast.</a:t>
            </a:r>
          </a:p>
          <a:p>
            <a:pPr fontAlgn="auto">
              <a:spcAft>
                <a:spcPts val="0"/>
              </a:spcAft>
              <a:buFont typeface="Arial" pitchFamily="34" charset="0"/>
              <a:buChar char="•"/>
              <a:defRPr/>
            </a:pPr>
            <a:r>
              <a:rPr lang="en-US" dirty="0" smtClean="0"/>
              <a:t> The condition is diagnosed frequently between the ages of 20 and 55 and decreases progressively after the menopause.</a:t>
            </a:r>
          </a:p>
          <a:p>
            <a:pPr fontAlgn="auto">
              <a:spcAft>
                <a:spcPts val="0"/>
              </a:spcAft>
              <a:buFont typeface="Arial" pitchFamily="34" charset="0"/>
              <a:buChar char="•"/>
              <a:defRPr/>
            </a:pPr>
            <a:r>
              <a:rPr lang="en-US" dirty="0" smtClean="0"/>
              <a:t> Fibrocystic change presents with asymptomatic masses in the breast, which are discovered by palpation. The masses vary from diffuse small irregularities (lumpy bumpy breast) to a discrete mass or masses.</a:t>
            </a:r>
          </a:p>
          <a:p>
            <a:pPr fontAlgn="auto">
              <a:spcAft>
                <a:spcPts val="0"/>
              </a:spcAft>
              <a:buFont typeface="Arial" pitchFamily="34" charset="0"/>
              <a:buChar char="•"/>
              <a:defRPr/>
            </a:pPr>
            <a:r>
              <a:rPr lang="en-US" dirty="0" smtClean="0"/>
              <a:t> It may also present with pain, which may be cyclical with </a:t>
            </a:r>
            <a:r>
              <a:rPr lang="en-US" dirty="0" err="1" smtClean="0"/>
              <a:t>midcycle</a:t>
            </a:r>
            <a:r>
              <a:rPr lang="en-US" dirty="0" smtClean="0"/>
              <a:t> or premenstrual discomfort.</a:t>
            </a:r>
          </a:p>
          <a:p>
            <a:pPr fontAlgn="auto">
              <a:spcAft>
                <a:spcPts val="0"/>
              </a:spcAft>
              <a:buFont typeface="Arial" pitchFamily="34" charset="0"/>
              <a:buChar char="•"/>
              <a:defRPr/>
            </a:pPr>
            <a:r>
              <a:rPr lang="en-US" dirty="0" smtClean="0"/>
              <a:t> Pain may be focal or diffuse and may or may not be associated with the lumps.</a:t>
            </a:r>
          </a:p>
          <a:p>
            <a:pPr fontAlgn="auto">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Fibrocystic changes</a:t>
            </a:r>
          </a:p>
        </p:txBody>
      </p:sp>
      <p:sp>
        <p:nvSpPr>
          <p:cNvPr id="14339" name="Rectangle 3"/>
          <p:cNvSpPr>
            <a:spLocks noGrp="1" noChangeArrowheads="1"/>
          </p:cNvSpPr>
          <p:nvPr>
            <p:ph idx="1"/>
          </p:nvPr>
        </p:nvSpPr>
        <p:spPr/>
        <p:txBody>
          <a:bodyPr/>
          <a:lstStyle/>
          <a:p>
            <a:endParaRPr lang="en-US" dirty="0" smtClean="0"/>
          </a:p>
          <a:p>
            <a:r>
              <a:rPr lang="en-US" dirty="0" smtClean="0"/>
              <a:t>Three patterns of morphologic changes :</a:t>
            </a:r>
          </a:p>
          <a:p>
            <a:pPr>
              <a:buFont typeface="Wingdings" pitchFamily="2" charset="2"/>
              <a:buNone/>
            </a:pPr>
            <a:r>
              <a:rPr lang="en-US" dirty="0" smtClean="0"/>
              <a:t>1- Cyst formation</a:t>
            </a:r>
          </a:p>
          <a:p>
            <a:pPr>
              <a:buFont typeface="Wingdings" pitchFamily="2" charset="2"/>
              <a:buNone/>
            </a:pPr>
            <a:r>
              <a:rPr lang="en-US" dirty="0" smtClean="0"/>
              <a:t>2- Fibrosis</a:t>
            </a:r>
          </a:p>
          <a:p>
            <a:pPr>
              <a:buFont typeface="Wingdings" pitchFamily="2" charset="2"/>
              <a:buNone/>
            </a:pPr>
            <a:r>
              <a:rPr lang="en-US" dirty="0" smtClean="0"/>
              <a:t>3- </a:t>
            </a:r>
            <a:r>
              <a:rPr lang="en-US" dirty="0" err="1" smtClean="0"/>
              <a:t>Adenosis</a:t>
            </a: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dirty="0" smtClean="0"/>
          </a:p>
        </p:txBody>
      </p:sp>
      <p:sp>
        <p:nvSpPr>
          <p:cNvPr id="15363" name="Content Placeholder 2"/>
          <p:cNvSpPr>
            <a:spLocks noGrp="1"/>
          </p:cNvSpPr>
          <p:nvPr>
            <p:ph idx="1"/>
          </p:nvPr>
        </p:nvSpPr>
        <p:spPr/>
        <p:txBody>
          <a:bodyPr/>
          <a:lstStyle/>
          <a:p>
            <a:endParaRPr lang="en-US" dirty="0" smtClean="0"/>
          </a:p>
          <a:p>
            <a:endParaRPr lang="en-US" dirty="0" smtClean="0"/>
          </a:p>
          <a:p>
            <a:r>
              <a:rPr lang="en-US" dirty="0" err="1" smtClean="0"/>
              <a:t>Histologically</a:t>
            </a:r>
            <a:r>
              <a:rPr lang="en-US" dirty="0" smtClean="0"/>
              <a:t>, cysts may be lined by flattened epithelium, columnar epithelium with features of </a:t>
            </a:r>
            <a:r>
              <a:rPr lang="en-US" dirty="0" err="1" smtClean="0"/>
              <a:t>apocrine</a:t>
            </a:r>
            <a:r>
              <a:rPr lang="en-US" dirty="0" smtClean="0"/>
              <a:t> cells or may completely lack an epithelial lining.</a:t>
            </a:r>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Fibrocystic changes</a:t>
            </a:r>
          </a:p>
        </p:txBody>
      </p:sp>
      <p:sp>
        <p:nvSpPr>
          <p:cNvPr id="16387" name="Rectangle 3"/>
          <p:cNvSpPr>
            <a:spLocks noGrp="1" noChangeArrowheads="1"/>
          </p:cNvSpPr>
          <p:nvPr>
            <p:ph idx="1"/>
          </p:nvPr>
        </p:nvSpPr>
        <p:spPr/>
        <p:txBody>
          <a:bodyPr/>
          <a:lstStyle/>
          <a:p>
            <a:endParaRPr lang="en-US" dirty="0" smtClean="0"/>
          </a:p>
          <a:p>
            <a:r>
              <a:rPr lang="en-US" dirty="0" smtClean="0"/>
              <a:t>Cysts :small to big in size ,lined by benign epithelium with </a:t>
            </a:r>
            <a:r>
              <a:rPr lang="en-US" dirty="0" err="1" smtClean="0"/>
              <a:t>apocrine</a:t>
            </a:r>
            <a:r>
              <a:rPr lang="en-US" dirty="0" smtClean="0"/>
              <a:t> </a:t>
            </a:r>
            <a:r>
              <a:rPr lang="en-US" dirty="0" err="1" smtClean="0"/>
              <a:t>metaplasia</a:t>
            </a:r>
            <a:endParaRPr lang="en-US" dirty="0" smtClean="0"/>
          </a:p>
          <a:p>
            <a:r>
              <a:rPr lang="en-US" dirty="0" smtClean="0"/>
              <a:t>Semi-translucent or turbid fluid</a:t>
            </a:r>
          </a:p>
          <a:p>
            <a:r>
              <a:rPr lang="en-US" dirty="0" smtClean="0"/>
              <a:t>Fibrosis : contribute to the palpable firmness of the breast</a:t>
            </a:r>
          </a:p>
          <a:p>
            <a:r>
              <a:rPr lang="en-US" dirty="0" err="1" smtClean="0"/>
              <a:t>Adenosis</a:t>
            </a:r>
            <a:r>
              <a:rPr lang="en-US" dirty="0" smtClean="0"/>
              <a:t> : Increase in the number of </a:t>
            </a:r>
            <a:r>
              <a:rPr lang="en-US" dirty="0" err="1" smtClean="0"/>
              <a:t>acini</a:t>
            </a:r>
            <a:r>
              <a:rPr lang="en-US" dirty="0" smtClean="0"/>
              <a:t> per lobule.</a:t>
            </a:r>
          </a:p>
          <a:p>
            <a:r>
              <a:rPr lang="en-US" dirty="0" err="1" smtClean="0"/>
              <a:t>Adenosis</a:t>
            </a:r>
            <a:r>
              <a:rPr lang="en-US" dirty="0" smtClean="0"/>
              <a:t> can be seen in pregnancy.</a:t>
            </a:r>
          </a:p>
          <a:p>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d:\eDitionsContent\0721601871\graphics\fullsize\S01871-023-f007.jpg"/>
          <p:cNvPicPr>
            <a:picLocks noChangeAspect="1" noChangeArrowheads="1"/>
          </p:cNvPicPr>
          <p:nvPr/>
        </p:nvPicPr>
        <p:blipFill>
          <a:blip r:embed="rId3"/>
          <a:srcRect/>
          <a:stretch>
            <a:fillRect/>
          </a:stretch>
        </p:blipFill>
        <p:spPr bwMode="auto">
          <a:xfrm>
            <a:off x="1804988" y="403225"/>
            <a:ext cx="5548312" cy="4762500"/>
          </a:xfrm>
          <a:prstGeom prst="rect">
            <a:avLst/>
          </a:prstGeom>
          <a:noFill/>
          <a:ln w="9525">
            <a:solidFill>
              <a:schemeClr val="tx1"/>
            </a:solidFill>
            <a:miter lim="800000"/>
            <a:headEnd/>
            <a:tailEnd/>
          </a:ln>
        </p:spPr>
      </p:pic>
      <p:sp>
        <p:nvSpPr>
          <p:cNvPr id="19459" name="Text Box 2"/>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eaLnBrk="0" hangingPunct="0"/>
            <a:r>
              <a:rPr lang="en-US" sz="800"/>
              <a:t>Figure 23-7 Apocrine cysts. Cells with round nuclei and abundant granular eosinophilic cytoplasm, resembling the cells of normal apocrine sweat glands, line the walls of a cluster of small cysts. Secretory debris, frequently with calcifications, is often present. Groups of cysts are common findings associated with clustered mammographic calcifications.</a:t>
            </a:r>
          </a:p>
        </p:txBody>
      </p:sp>
      <p:sp>
        <p:nvSpPr>
          <p:cNvPr id="19460" name="Text Box 3"/>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eaLnBrk="0" hangingPunct="0">
              <a:spcBef>
                <a:spcPct val="50000"/>
              </a:spcBef>
            </a:pPr>
            <a:r>
              <a:rPr lang="en-US" sz="700" i="1"/>
              <a:t>Downloaded from: Robbins &amp; Cotran Pathologic Basis of Disease (on 11 November 2007 08:05 PM)</a:t>
            </a:r>
          </a:p>
        </p:txBody>
      </p:sp>
      <p:sp>
        <p:nvSpPr>
          <p:cNvPr id="19461" name="Text Box 4"/>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eaLnBrk="0" hangingPunct="0">
              <a:spcBef>
                <a:spcPct val="50000"/>
              </a:spcBef>
            </a:pPr>
            <a:r>
              <a:rPr lang="en-US" sz="700" i="1"/>
              <a:t>© 2007 Elsevier </a:t>
            </a:r>
          </a:p>
        </p:txBody>
      </p:sp>
      <p:sp>
        <p:nvSpPr>
          <p:cNvPr id="19462" name="Picture 5" descr="admintitle"/>
          <p:cNvSpPr>
            <a:spLocks noChangeAspect="1" noChangeArrowheads="1"/>
          </p:cNvSpPr>
          <p:nvPr/>
        </p:nvSpPr>
        <p:spPr bwMode="auto">
          <a:xfrm>
            <a:off x="107950" y="115888"/>
            <a:ext cx="990600" cy="314325"/>
          </a:xfrm>
          <a:prstGeom prst="rect">
            <a:avLst/>
          </a:prstGeom>
          <a:no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2900" dirty="0" smtClean="0"/>
              <a:t>Benign Epithelial Lesions</a:t>
            </a:r>
            <a:br>
              <a:rPr lang="en-US" sz="2900" dirty="0" smtClean="0"/>
            </a:br>
            <a:r>
              <a:rPr lang="en-US" sz="2900" dirty="0" smtClean="0"/>
              <a:t>proliferative Disease without </a:t>
            </a:r>
            <a:r>
              <a:rPr lang="en-US" sz="2900" dirty="0" err="1" smtClean="0"/>
              <a:t>Atypia</a:t>
            </a:r>
            <a:endParaRPr lang="en-US" sz="2900" dirty="0" smtClean="0"/>
          </a:p>
        </p:txBody>
      </p:sp>
      <p:sp>
        <p:nvSpPr>
          <p:cNvPr id="20483" name="Rectangle 3"/>
          <p:cNvSpPr>
            <a:spLocks noGrp="1" noChangeArrowheads="1"/>
          </p:cNvSpPr>
          <p:nvPr>
            <p:ph idx="1"/>
          </p:nvPr>
        </p:nvSpPr>
        <p:spPr/>
        <p:txBody>
          <a:bodyPr/>
          <a:lstStyle/>
          <a:p>
            <a:endParaRPr lang="en-US" dirty="0" smtClean="0"/>
          </a:p>
          <a:p>
            <a:r>
              <a:rPr lang="en-US" dirty="0" smtClean="0"/>
              <a:t>Rarely form palpable masses</a:t>
            </a:r>
          </a:p>
          <a:p>
            <a:r>
              <a:rPr lang="en-US" dirty="0" smtClean="0"/>
              <a:t>Detected as mammographic densities.</a:t>
            </a:r>
          </a:p>
          <a:p>
            <a:r>
              <a:rPr lang="en-US" dirty="0" smtClean="0"/>
              <a:t>Incidental finding </a:t>
            </a:r>
          </a:p>
          <a:p>
            <a:r>
              <a:rPr lang="en-US" dirty="0" smtClean="0"/>
              <a:t>e.g. Large duct </a:t>
            </a:r>
            <a:r>
              <a:rPr lang="en-US" dirty="0" err="1" smtClean="0"/>
              <a:t>papilloma</a:t>
            </a:r>
            <a:r>
              <a:rPr lang="en-US" dirty="0" smtClean="0"/>
              <a:t> present in 80% as nipple discharge.</a:t>
            </a:r>
          </a:p>
          <a:p>
            <a:r>
              <a:rPr lang="en-US" dirty="0" smtClean="0"/>
              <a:t>Risk for cancer is 1.5 – 2 times normal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2900" dirty="0" smtClean="0"/>
              <a:t>Benign Epithelial Lesions</a:t>
            </a:r>
            <a:br>
              <a:rPr lang="en-US" sz="2900" dirty="0" smtClean="0"/>
            </a:br>
            <a:r>
              <a:rPr lang="en-US" sz="2900" dirty="0" smtClean="0"/>
              <a:t>proliferative Disease without </a:t>
            </a:r>
            <a:r>
              <a:rPr lang="en-US" sz="2900" dirty="0" err="1" smtClean="0"/>
              <a:t>Atypia</a:t>
            </a:r>
            <a:endParaRPr lang="en-US" sz="2900" dirty="0" smtClean="0"/>
          </a:p>
        </p:txBody>
      </p:sp>
      <p:sp>
        <p:nvSpPr>
          <p:cNvPr id="29698" name="Rectangle 3"/>
          <p:cNvSpPr>
            <a:spLocks noGrp="1" noChangeArrowheads="1"/>
          </p:cNvSpPr>
          <p:nvPr>
            <p:ph idx="1"/>
          </p:nvPr>
        </p:nvSpPr>
        <p:spPr/>
        <p:txBody>
          <a:bodyPr rtlCol="0">
            <a:normAutofit/>
          </a:bodyPr>
          <a:lstStyle/>
          <a:p>
            <a:pPr fontAlgn="auto">
              <a:spcAft>
                <a:spcPts val="0"/>
              </a:spcAft>
              <a:buFont typeface="Arial" pitchFamily="34" charset="0"/>
              <a:buChar char="•"/>
              <a:defRPr/>
            </a:pPr>
            <a:r>
              <a:rPr lang="en-US" smtClean="0"/>
              <a:t>Many </a:t>
            </a:r>
            <a:r>
              <a:rPr lang="en-US" dirty="0" smtClean="0"/>
              <a:t>entities included here :</a:t>
            </a:r>
          </a:p>
          <a:p>
            <a:pPr fontAlgn="auto">
              <a:spcAft>
                <a:spcPts val="0"/>
              </a:spcAft>
              <a:buFont typeface="Wingdings" pitchFamily="2" charset="2"/>
              <a:buNone/>
              <a:defRPr/>
            </a:pPr>
            <a:r>
              <a:rPr lang="en-US" dirty="0" smtClean="0"/>
              <a:t>1- Epithelial hyperplasia</a:t>
            </a:r>
          </a:p>
          <a:p>
            <a:pPr fontAlgn="auto">
              <a:spcAft>
                <a:spcPts val="0"/>
              </a:spcAft>
              <a:buFont typeface="Wingdings" pitchFamily="2" charset="2"/>
              <a:buNone/>
              <a:defRPr/>
            </a:pPr>
            <a:r>
              <a:rPr lang="en-US" dirty="0" smtClean="0"/>
              <a:t>2- </a:t>
            </a:r>
            <a:r>
              <a:rPr lang="en-US" dirty="0" err="1" smtClean="0"/>
              <a:t>Sclerosing</a:t>
            </a:r>
            <a:r>
              <a:rPr lang="en-US" dirty="0" smtClean="0"/>
              <a:t> </a:t>
            </a:r>
            <a:r>
              <a:rPr lang="en-US" dirty="0" err="1" smtClean="0"/>
              <a:t>adenosis</a:t>
            </a:r>
            <a:endParaRPr lang="en-US" dirty="0" smtClean="0"/>
          </a:p>
          <a:p>
            <a:pPr fontAlgn="auto">
              <a:spcAft>
                <a:spcPts val="0"/>
              </a:spcAft>
              <a:buFont typeface="Wingdings" pitchFamily="2" charset="2"/>
              <a:buNone/>
              <a:defRPr/>
            </a:pPr>
            <a:r>
              <a:rPr lang="en-US" dirty="0" smtClean="0"/>
              <a:t>3- complex </a:t>
            </a:r>
            <a:r>
              <a:rPr lang="en-US" dirty="0" err="1" smtClean="0"/>
              <a:t>sclerosing</a:t>
            </a:r>
            <a:r>
              <a:rPr lang="en-US" dirty="0" smtClean="0"/>
              <a:t> lesions/radial scar</a:t>
            </a:r>
          </a:p>
          <a:p>
            <a:pPr fontAlgn="auto">
              <a:spcAft>
                <a:spcPts val="0"/>
              </a:spcAft>
              <a:buFont typeface="Wingdings" pitchFamily="2" charset="2"/>
              <a:buNone/>
              <a:defRPr/>
            </a:pPr>
            <a:r>
              <a:rPr lang="en-US" dirty="0" smtClean="0"/>
              <a:t>3- </a:t>
            </a:r>
            <a:r>
              <a:rPr lang="en-US" dirty="0" err="1" smtClean="0"/>
              <a:t>Papillomas</a:t>
            </a:r>
            <a:endParaRPr lang="en-US" dirty="0" smtClean="0"/>
          </a:p>
          <a:p>
            <a:pPr fontAlgn="auto">
              <a:spcAft>
                <a:spcPts val="0"/>
              </a:spcAft>
              <a:buFont typeface="Wingdings" pitchFamily="2" charset="2"/>
              <a:buNone/>
              <a:defRPr/>
            </a:pPr>
            <a:r>
              <a:rPr lang="en-US" dirty="0" smtClean="0"/>
              <a:t> </a:t>
            </a:r>
          </a:p>
          <a:p>
            <a:pPr fontAlgn="auto">
              <a:spcAft>
                <a:spcPts val="0"/>
              </a:spcAft>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2900" dirty="0" smtClean="0"/>
              <a:t>Benign Epithelial Lesions</a:t>
            </a:r>
            <a:br>
              <a:rPr lang="en-US" sz="2900" dirty="0" smtClean="0"/>
            </a:br>
            <a:r>
              <a:rPr lang="en-US" sz="2900" dirty="0" smtClean="0"/>
              <a:t>proliferative Disease without </a:t>
            </a:r>
            <a:r>
              <a:rPr lang="en-US" sz="2900" dirty="0" err="1" smtClean="0"/>
              <a:t>Atypia</a:t>
            </a:r>
            <a:endParaRPr lang="en-US" sz="2900" dirty="0" smtClean="0"/>
          </a:p>
        </p:txBody>
      </p:sp>
      <p:sp>
        <p:nvSpPr>
          <p:cNvPr id="30722" name="Rectangle 3"/>
          <p:cNvSpPr>
            <a:spLocks noGrp="1" noChangeArrowheads="1"/>
          </p:cNvSpPr>
          <p:nvPr>
            <p:ph idx="1"/>
          </p:nvPr>
        </p:nvSpPr>
        <p:spPr/>
        <p:txBody>
          <a:bodyPr rtlCol="0">
            <a:normAutofit lnSpcReduction="10000"/>
          </a:bodyPr>
          <a:lstStyle/>
          <a:p>
            <a:pPr fontAlgn="auto">
              <a:spcAft>
                <a:spcPts val="0"/>
              </a:spcAft>
              <a:buFont typeface="Wingdings" pitchFamily="2" charset="2"/>
              <a:buNone/>
              <a:defRPr/>
            </a:pPr>
            <a:r>
              <a:rPr lang="en-US" b="1" i="1" dirty="0" smtClean="0"/>
              <a:t>Epithelial Hyperplasia.</a:t>
            </a:r>
          </a:p>
          <a:p>
            <a:pPr fontAlgn="auto">
              <a:spcAft>
                <a:spcPts val="0"/>
              </a:spcAft>
              <a:buFont typeface="Arial" pitchFamily="34" charset="0"/>
              <a:buChar char="•"/>
              <a:defRPr/>
            </a:pPr>
            <a:r>
              <a:rPr lang="en-US" dirty="0" smtClean="0"/>
              <a:t> In the normal breast, only </a:t>
            </a:r>
            <a:r>
              <a:rPr lang="en-US" dirty="0" err="1" smtClean="0"/>
              <a:t>myoepithelial</a:t>
            </a:r>
            <a:r>
              <a:rPr lang="en-US" dirty="0" smtClean="0"/>
              <a:t> cells and a single layer of luminal cells. Epithelial or </a:t>
            </a:r>
            <a:r>
              <a:rPr lang="en-US" dirty="0" err="1" smtClean="0"/>
              <a:t>ductal</a:t>
            </a:r>
            <a:r>
              <a:rPr lang="en-US" dirty="0" smtClean="0"/>
              <a:t> hyperplasia is a proliferative condition in which there is an increase in the </a:t>
            </a:r>
            <a:r>
              <a:rPr lang="en-US" dirty="0" err="1" smtClean="0"/>
              <a:t>cellularity</a:t>
            </a:r>
            <a:r>
              <a:rPr lang="en-US" dirty="0" smtClean="0"/>
              <a:t> of the epithelium of the TDLU. </a:t>
            </a:r>
          </a:p>
          <a:p>
            <a:pPr fontAlgn="auto">
              <a:spcAft>
                <a:spcPts val="0"/>
              </a:spcAft>
              <a:buFont typeface="Arial" pitchFamily="34" charset="0"/>
              <a:buChar char="•"/>
              <a:defRPr/>
            </a:pPr>
            <a:r>
              <a:rPr lang="en-US" dirty="0" smtClean="0"/>
              <a:t>Epithelial hyperplasia is defined by the presence of more than two cell layers. Hyperplasia ranges from mild, moderate to  florid and from typical (i.e. without </a:t>
            </a:r>
            <a:r>
              <a:rPr lang="en-US" dirty="0" err="1" smtClean="0"/>
              <a:t>atypia</a:t>
            </a:r>
            <a:r>
              <a:rPr lang="en-US" dirty="0" smtClean="0"/>
              <a:t>) to  atypical short of malignancy.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p:txBody>
          <a:bodyPr/>
          <a:lstStyle/>
          <a:p>
            <a:endParaRPr lang="en-US" dirty="0" smtClean="0"/>
          </a:p>
        </p:txBody>
      </p:sp>
      <p:sp>
        <p:nvSpPr>
          <p:cNvPr id="31746" name="Content Placeholder 1"/>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The proliferating epithelium distends the ducts and </a:t>
            </a:r>
            <a:r>
              <a:rPr lang="en-US" dirty="0" err="1" smtClean="0"/>
              <a:t>ductules</a:t>
            </a:r>
            <a:r>
              <a:rPr lang="en-US" dirty="0" smtClean="0"/>
              <a:t>. It shows two distinct cell populations, epithelial and </a:t>
            </a:r>
            <a:r>
              <a:rPr lang="en-US" dirty="0" err="1" smtClean="0"/>
              <a:t>myoepithelial</a:t>
            </a:r>
            <a:r>
              <a:rPr lang="en-US" dirty="0" smtClean="0"/>
              <a:t> cells.</a:t>
            </a:r>
          </a:p>
          <a:p>
            <a:pPr fontAlgn="auto">
              <a:spcAft>
                <a:spcPts val="0"/>
              </a:spcAft>
              <a:buFont typeface="Arial" pitchFamily="34" charset="0"/>
              <a:buChar char="•"/>
              <a:defRPr/>
            </a:pPr>
            <a:r>
              <a:rPr lang="en-US" dirty="0" smtClean="0"/>
              <a:t>It is a microscopic finding, which cannot be predicted clinically or by mammographic examination. </a:t>
            </a:r>
          </a:p>
          <a:p>
            <a:pPr fontAlgn="auto">
              <a:spcAft>
                <a:spcPts val="0"/>
              </a:spcAft>
              <a:buFont typeface="Arial" pitchFamily="34" charset="0"/>
              <a:buChar char="•"/>
              <a:defRPr/>
            </a:pPr>
            <a:r>
              <a:rPr lang="en-US" dirty="0" smtClean="0"/>
              <a:t>The lesion may coexist with other features of fibrocystic change, but in some cases may form the predominant pattern. </a:t>
            </a:r>
          </a:p>
          <a:p>
            <a:pPr fontAlgn="auto">
              <a:spcAft>
                <a:spcPts val="0"/>
              </a:spcAft>
              <a:buFont typeface="Wingdings 3" pitchFamily="18" charset="2"/>
              <a:buNone/>
              <a:defRPr/>
            </a:pPr>
            <a:endParaRPr lang="en-US" dirty="0" smtClean="0"/>
          </a:p>
          <a:p>
            <a:pPr fontAlgn="auto">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smtClean="0"/>
              <a:t>Normal Breast</a:t>
            </a:r>
          </a:p>
        </p:txBody>
      </p:sp>
      <p:sp>
        <p:nvSpPr>
          <p:cNvPr id="11266" name="Rectangle 3"/>
          <p:cNvSpPr>
            <a:spLocks noGrp="1" noChangeArrowheads="1"/>
          </p:cNvSpPr>
          <p:nvPr>
            <p:ph idx="1"/>
          </p:nvPr>
        </p:nvSpPr>
        <p:spPr/>
        <p:txBody>
          <a:bodyPr rtlCol="0">
            <a:normAutofit/>
          </a:bodyPr>
          <a:lstStyle/>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Specialized epithelium and </a:t>
            </a:r>
            <a:r>
              <a:rPr lang="en-US" dirty="0" err="1" smtClean="0"/>
              <a:t>stroma</a:t>
            </a:r>
            <a:r>
              <a:rPr lang="en-US" dirty="0" smtClean="0"/>
              <a:t> that </a:t>
            </a:r>
          </a:p>
          <a:p>
            <a:pPr fontAlgn="auto">
              <a:spcAft>
                <a:spcPts val="0"/>
              </a:spcAft>
              <a:buFont typeface="Wingdings" pitchFamily="2" charset="2"/>
              <a:buNone/>
              <a:defRPr/>
            </a:pPr>
            <a:r>
              <a:rPr lang="en-US" dirty="0" smtClean="0"/>
              <a:t>    gives rise to both benign and malignant lesions</a:t>
            </a:r>
          </a:p>
          <a:p>
            <a:pPr fontAlgn="auto">
              <a:spcAft>
                <a:spcPts val="0"/>
              </a:spcAft>
              <a:buFont typeface="Arial" pitchFamily="34" charset="0"/>
              <a:buChar char="•"/>
              <a:defRPr/>
            </a:pPr>
            <a:r>
              <a:rPr lang="en-US" dirty="0" smtClean="0"/>
              <a:t>Six to ten major </a:t>
            </a:r>
            <a:r>
              <a:rPr lang="en-US" dirty="0" err="1" smtClean="0"/>
              <a:t>ductal</a:t>
            </a:r>
            <a:r>
              <a:rPr lang="en-US" dirty="0" smtClean="0"/>
              <a:t> systems originate at the nipple.</a:t>
            </a:r>
          </a:p>
          <a:p>
            <a:pPr fontAlgn="auto">
              <a:spcAft>
                <a:spcPts val="0"/>
              </a:spcAft>
              <a:buFont typeface="Arial" pitchFamily="34" charset="0"/>
              <a:buChar char="•"/>
              <a:defRPr/>
            </a:pPr>
            <a:r>
              <a:rPr lang="en-US" dirty="0" smtClean="0"/>
              <a:t>Branching of the large ducts leads to the terminal duct lobular units.</a:t>
            </a:r>
          </a:p>
          <a:p>
            <a:pPr fontAlgn="auto">
              <a:spcAft>
                <a:spcPts val="0"/>
              </a:spcAft>
              <a:buFont typeface="Arial" pitchFamily="34" charset="0"/>
              <a:buChar char="•"/>
              <a:defRPr/>
            </a:pPr>
            <a:r>
              <a:rPr lang="en-US" dirty="0" smtClean="0"/>
              <a:t>The TDU branches into grapelike clusters of small </a:t>
            </a:r>
            <a:r>
              <a:rPr lang="en-US" dirty="0" err="1" smtClean="0"/>
              <a:t>acini</a:t>
            </a:r>
            <a:r>
              <a:rPr lang="en-US" dirty="0" smtClean="0"/>
              <a:t> to form the lobule.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77" descr="d:\eDitionsContent\0721601871\graphics\fullsize\S01871-023-f008.jpg"/>
          <p:cNvPicPr>
            <a:picLocks noChangeAspect="1" noChangeArrowheads="1"/>
          </p:cNvPicPr>
          <p:nvPr/>
        </p:nvPicPr>
        <p:blipFill>
          <a:blip r:embed="rId3"/>
          <a:srcRect/>
          <a:stretch>
            <a:fillRect/>
          </a:stretch>
        </p:blipFill>
        <p:spPr bwMode="auto">
          <a:xfrm>
            <a:off x="1404938" y="1427163"/>
            <a:ext cx="6350000" cy="2713037"/>
          </a:xfrm>
          <a:prstGeom prst="rect">
            <a:avLst/>
          </a:prstGeom>
          <a:noFill/>
          <a:ln w="9525">
            <a:solidFill>
              <a:schemeClr val="tx1"/>
            </a:solidFill>
            <a:miter lim="800000"/>
            <a:headEnd/>
            <a:tailEnd/>
          </a:ln>
        </p:spPr>
      </p:pic>
      <p:sp>
        <p:nvSpPr>
          <p:cNvPr id="24579" name="Text Box 267"/>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eaLnBrk="0" hangingPunct="0"/>
            <a:r>
              <a:rPr lang="en-US" sz="800"/>
              <a:t>Figure 23-8 A, Normal. A normal duct or acinus has a single basally located myoepithelial cell layer (cells with dark, compact nuclei and scant cytoplasm) and a single luminal cell layer (cells with larger open nuclei, small nucleoli, and more abundant cytoplasm). B, Epithelial hyperplasia. The lumen is filled with a heterogeneous population of cells of different morphologies, often including both luminal and myoepithelial cell types. Irregular slitlike fenestrations are prominent at the periphary.</a:t>
            </a:r>
          </a:p>
        </p:txBody>
      </p:sp>
      <p:sp>
        <p:nvSpPr>
          <p:cNvPr id="24580" name="Text Box 270"/>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eaLnBrk="0" hangingPunct="0">
              <a:spcBef>
                <a:spcPct val="50000"/>
              </a:spcBef>
            </a:pPr>
            <a:r>
              <a:rPr lang="en-US" sz="700" i="1"/>
              <a:t>Downloaded from: Robbins &amp; Cotran Pathologic Basis of Disease (on 11 November 2007 08:05 PM)</a:t>
            </a:r>
          </a:p>
        </p:txBody>
      </p:sp>
      <p:sp>
        <p:nvSpPr>
          <p:cNvPr id="24581" name="Text Box 271"/>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eaLnBrk="0" hangingPunct="0">
              <a:spcBef>
                <a:spcPct val="50000"/>
              </a:spcBef>
            </a:pPr>
            <a:r>
              <a:rPr lang="en-US" sz="700" i="1"/>
              <a:t>© 2007 Elsevier </a:t>
            </a:r>
          </a:p>
        </p:txBody>
      </p:sp>
      <p:pic>
        <p:nvPicPr>
          <p:cNvPr id="24582" name="Picture 279"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28688" y="571500"/>
            <a:ext cx="7696200" cy="1143000"/>
          </a:xfrm>
        </p:spPr>
        <p:txBody>
          <a:bodyPr/>
          <a:lstStyle/>
          <a:p>
            <a:r>
              <a:rPr lang="en-US" sz="2900" dirty="0" smtClean="0"/>
              <a:t>Benign Epithelial Lesions</a:t>
            </a:r>
            <a:br>
              <a:rPr lang="en-US" sz="2900" dirty="0" smtClean="0"/>
            </a:br>
            <a:r>
              <a:rPr lang="en-US" sz="2900" dirty="0" smtClean="0"/>
              <a:t>proliferative Disease without </a:t>
            </a:r>
            <a:r>
              <a:rPr lang="en-US" sz="2900" dirty="0" err="1" smtClean="0"/>
              <a:t>Atypia</a:t>
            </a:r>
            <a:endParaRPr lang="en-US" sz="2900" dirty="0" smtClean="0"/>
          </a:p>
        </p:txBody>
      </p:sp>
      <p:sp>
        <p:nvSpPr>
          <p:cNvPr id="33794" name="Rectangle 3"/>
          <p:cNvSpPr>
            <a:spLocks noGrp="1" noChangeArrowheads="1"/>
          </p:cNvSpPr>
          <p:nvPr>
            <p:ph idx="1"/>
          </p:nvPr>
        </p:nvSpPr>
        <p:spPr>
          <a:xfrm>
            <a:off x="357158" y="1428736"/>
            <a:ext cx="8229600" cy="4525962"/>
          </a:xfrm>
        </p:spPr>
        <p:txBody>
          <a:bodyPr rtlCol="0">
            <a:normAutofit/>
          </a:bodyPr>
          <a:lstStyle/>
          <a:p>
            <a:pPr fontAlgn="auto">
              <a:spcAft>
                <a:spcPts val="0"/>
              </a:spcAft>
              <a:buFontTx/>
              <a:buNone/>
              <a:defRPr/>
            </a:pPr>
            <a:endParaRPr lang="en-US" b="1" i="1" dirty="0" smtClean="0"/>
          </a:p>
          <a:p>
            <a:pPr fontAlgn="auto">
              <a:spcAft>
                <a:spcPts val="0"/>
              </a:spcAft>
              <a:buFontTx/>
              <a:buNone/>
              <a:defRPr/>
            </a:pPr>
            <a:r>
              <a:rPr lang="en-US" b="1" i="1" dirty="0" err="1" smtClean="0"/>
              <a:t>Sclerosing</a:t>
            </a:r>
            <a:r>
              <a:rPr lang="en-US" b="1" i="1" dirty="0" smtClean="0"/>
              <a:t> </a:t>
            </a:r>
            <a:r>
              <a:rPr lang="en-US" b="1" i="1" dirty="0" err="1" smtClean="0"/>
              <a:t>Adenosis</a:t>
            </a:r>
            <a:r>
              <a:rPr lang="en-US" b="1" i="1" dirty="0" smtClean="0"/>
              <a:t>.</a:t>
            </a:r>
            <a:r>
              <a:rPr lang="en-US" dirty="0" smtClean="0"/>
              <a:t> </a:t>
            </a:r>
          </a:p>
          <a:p>
            <a:pPr fontAlgn="auto">
              <a:spcAft>
                <a:spcPts val="0"/>
              </a:spcAft>
              <a:buFont typeface="Arial" pitchFamily="34" charset="0"/>
              <a:buChar char="•"/>
              <a:defRPr/>
            </a:pPr>
            <a:r>
              <a:rPr lang="en-US" dirty="0" smtClean="0"/>
              <a:t>This condition most often occurs as an incidental microscopic finding but may manifest as a palpable mass that may be mistaken clinically for cancer.</a:t>
            </a:r>
          </a:p>
          <a:p>
            <a:pPr fontAlgn="auto">
              <a:spcAft>
                <a:spcPts val="0"/>
              </a:spcAft>
              <a:buFont typeface="Arial" pitchFamily="34" charset="0"/>
              <a:buChar char="•"/>
              <a:defRPr/>
            </a:pPr>
            <a:r>
              <a:rPr lang="en-US" dirty="0" smtClean="0"/>
              <a:t> It is almost always associated with other forms of fibrocystic change. </a:t>
            </a:r>
          </a:p>
          <a:p>
            <a:pPr fontAlgn="auto">
              <a:spcAft>
                <a:spcPts val="0"/>
              </a:spcAft>
              <a:buFont typeface="Arial" pitchFamily="34" charset="0"/>
              <a:buChar char="•"/>
              <a:defRPr/>
            </a:pPr>
            <a:r>
              <a:rPr lang="en-US" dirty="0" smtClean="0"/>
              <a:t>Diffuse </a:t>
            </a:r>
            <a:r>
              <a:rPr lang="en-US" dirty="0" err="1" smtClean="0"/>
              <a:t>microcalcifications</a:t>
            </a:r>
            <a:r>
              <a:rPr lang="en-US" dirty="0" smtClean="0"/>
              <a:t> are commonly seen in the lesion, which may mimic carcinoma on mammography.</a:t>
            </a:r>
          </a:p>
          <a:p>
            <a:pPr fontAlgn="auto">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p:txBody>
          <a:bodyPr/>
          <a:lstStyle/>
          <a:p>
            <a:r>
              <a:rPr lang="en-US" b="1" i="1" dirty="0" err="1" smtClean="0"/>
              <a:t>Sclerosing</a:t>
            </a:r>
            <a:r>
              <a:rPr lang="en-US" b="1" i="1" dirty="0" smtClean="0"/>
              <a:t> </a:t>
            </a:r>
            <a:r>
              <a:rPr lang="en-US" b="1" i="1" dirty="0" err="1" smtClean="0"/>
              <a:t>Adenosis</a:t>
            </a:r>
            <a:endParaRPr lang="en-US" dirty="0" smtClean="0"/>
          </a:p>
        </p:txBody>
      </p:sp>
      <p:sp>
        <p:nvSpPr>
          <p:cNvPr id="34818" name="Content Placeholder 1"/>
          <p:cNvSpPr>
            <a:spLocks noGrp="1"/>
          </p:cNvSpPr>
          <p:nvPr>
            <p:ph idx="1"/>
          </p:nvPr>
        </p:nvSpPr>
        <p:spPr/>
        <p:txBody>
          <a:bodyPr rtlCol="0">
            <a:normAutofit/>
          </a:bodyPr>
          <a:lstStyle/>
          <a:p>
            <a:pPr fontAlgn="auto">
              <a:spcAft>
                <a:spcPts val="0"/>
              </a:spcAft>
              <a:buFontTx/>
              <a:buChar char="-"/>
              <a:defRPr/>
            </a:pPr>
            <a:endParaRPr lang="en-US" dirty="0" smtClean="0"/>
          </a:p>
          <a:p>
            <a:pPr fontAlgn="auto">
              <a:spcAft>
                <a:spcPts val="0"/>
              </a:spcAft>
              <a:buFontTx/>
              <a:buChar char="-"/>
              <a:defRPr/>
            </a:pPr>
            <a:endParaRPr lang="en-US" dirty="0" smtClean="0"/>
          </a:p>
          <a:p>
            <a:pPr fontAlgn="auto">
              <a:spcAft>
                <a:spcPts val="0"/>
              </a:spcAft>
              <a:buFontTx/>
              <a:buChar char="-"/>
              <a:defRPr/>
            </a:pPr>
            <a:r>
              <a:rPr lang="en-US" dirty="0" smtClean="0"/>
              <a:t>Microscopically, </a:t>
            </a:r>
            <a:r>
              <a:rPr lang="en-US" dirty="0" err="1" smtClean="0"/>
              <a:t>sclerosing</a:t>
            </a:r>
            <a:r>
              <a:rPr lang="en-US" dirty="0" smtClean="0"/>
              <a:t> </a:t>
            </a:r>
            <a:r>
              <a:rPr lang="en-US" dirty="0" err="1" smtClean="0"/>
              <a:t>adenosis</a:t>
            </a:r>
            <a:r>
              <a:rPr lang="en-US" dirty="0" smtClean="0"/>
              <a:t> consists of proliferation of </a:t>
            </a:r>
            <a:r>
              <a:rPr lang="en-US" dirty="0" err="1" smtClean="0"/>
              <a:t>ductular</a:t>
            </a:r>
            <a:r>
              <a:rPr lang="en-US" dirty="0" smtClean="0"/>
              <a:t> structures and </a:t>
            </a:r>
            <a:r>
              <a:rPr lang="en-US" dirty="0" err="1" smtClean="0"/>
              <a:t>stroma</a:t>
            </a:r>
            <a:r>
              <a:rPr lang="en-US" dirty="0" smtClean="0"/>
              <a:t> with distortion of the TDLU. </a:t>
            </a:r>
          </a:p>
          <a:p>
            <a:pPr fontAlgn="auto">
              <a:spcAft>
                <a:spcPts val="0"/>
              </a:spcAft>
              <a:buFontTx/>
              <a:buChar char="-"/>
              <a:defRPr/>
            </a:pPr>
            <a:endParaRPr lang="en-US" dirty="0" smtClean="0"/>
          </a:p>
          <a:p>
            <a:pPr fontAlgn="auto">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d:\eDitionsContent\0721601871\graphics\fullsize\S01871-023-f009.jpg"/>
          <p:cNvPicPr>
            <a:picLocks noChangeAspect="1" noChangeArrowheads="1"/>
          </p:cNvPicPr>
          <p:nvPr/>
        </p:nvPicPr>
        <p:blipFill>
          <a:blip r:embed="rId3"/>
          <a:srcRect/>
          <a:stretch>
            <a:fillRect/>
          </a:stretch>
        </p:blipFill>
        <p:spPr bwMode="auto">
          <a:xfrm>
            <a:off x="2138363" y="403225"/>
            <a:ext cx="4879975" cy="4762500"/>
          </a:xfrm>
          <a:prstGeom prst="rect">
            <a:avLst/>
          </a:prstGeom>
          <a:noFill/>
          <a:ln w="9525">
            <a:solidFill>
              <a:schemeClr val="tx1"/>
            </a:solidFill>
            <a:miter lim="800000"/>
            <a:headEnd/>
            <a:tailEnd/>
          </a:ln>
        </p:spPr>
      </p:pic>
      <p:sp>
        <p:nvSpPr>
          <p:cNvPr id="27651" name="Text Box 2"/>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eaLnBrk="0" hangingPunct="0"/>
            <a:r>
              <a:rPr lang="en-US" sz="800"/>
              <a:t>Figure 23-9 Sclerosing adenosis. The involved terminal duct lobular unit is enlarged, and the acini are compressed and distorted by the surrounding dense stroma. Calcifications are often present within the lumens. Although this lesion is frequently mistaken for an invasive carcinoma, unlike carcinomas, the acini are arranged in a swirling pattern, and the outer border is usually well circumscribed.</a:t>
            </a:r>
          </a:p>
        </p:txBody>
      </p:sp>
      <p:sp>
        <p:nvSpPr>
          <p:cNvPr id="27652" name="Text Box 3"/>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eaLnBrk="0" hangingPunct="0">
              <a:spcBef>
                <a:spcPct val="50000"/>
              </a:spcBef>
            </a:pPr>
            <a:r>
              <a:rPr lang="en-US" sz="700" i="1"/>
              <a:t>Downloaded from: Robbins &amp; Cotran Pathologic Basis of Disease (on 11 November 2007 08:05 PM)</a:t>
            </a:r>
          </a:p>
        </p:txBody>
      </p:sp>
      <p:sp>
        <p:nvSpPr>
          <p:cNvPr id="27653" name="Text Box 4"/>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eaLnBrk="0" hangingPunct="0">
              <a:spcBef>
                <a:spcPct val="50000"/>
              </a:spcBef>
            </a:pPr>
            <a:r>
              <a:rPr lang="en-US" sz="700" i="1"/>
              <a:t>© 2007 Elsevier </a:t>
            </a:r>
          </a:p>
        </p:txBody>
      </p:sp>
      <p:sp>
        <p:nvSpPr>
          <p:cNvPr id="27654" name="Picture 5" descr="admintitle"/>
          <p:cNvSpPr>
            <a:spLocks noChangeAspect="1" noChangeArrowheads="1"/>
          </p:cNvSpPr>
          <p:nvPr/>
        </p:nvSpPr>
        <p:spPr bwMode="auto">
          <a:xfrm>
            <a:off x="107950" y="115888"/>
            <a:ext cx="990600" cy="314325"/>
          </a:xfrm>
          <a:prstGeom prst="rect">
            <a:avLst/>
          </a:prstGeom>
          <a:no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z="2800" dirty="0" smtClean="0"/>
              <a:t>Benign Epithelial Lesions</a:t>
            </a:r>
            <a:br>
              <a:rPr lang="en-US" sz="2800" dirty="0" smtClean="0"/>
            </a:br>
            <a:r>
              <a:rPr lang="en-US" sz="2800" dirty="0" smtClean="0"/>
              <a:t>proliferative Disease without </a:t>
            </a:r>
            <a:r>
              <a:rPr lang="en-US" sz="2800" dirty="0" err="1" smtClean="0"/>
              <a:t>Atypia</a:t>
            </a:r>
            <a:endParaRPr lang="en-US" sz="2800" dirty="0" smtClean="0"/>
          </a:p>
        </p:txBody>
      </p:sp>
      <p:sp>
        <p:nvSpPr>
          <p:cNvPr id="28675" name="Content Placeholder 2"/>
          <p:cNvSpPr>
            <a:spLocks noGrp="1"/>
          </p:cNvSpPr>
          <p:nvPr>
            <p:ph idx="1"/>
          </p:nvPr>
        </p:nvSpPr>
        <p:spPr/>
        <p:txBody>
          <a:bodyPr/>
          <a:lstStyle/>
          <a:p>
            <a:pPr>
              <a:buFont typeface="Wingdings" pitchFamily="2" charset="2"/>
              <a:buNone/>
            </a:pPr>
            <a:endParaRPr lang="en-US" b="1" i="1" dirty="0" smtClean="0"/>
          </a:p>
          <a:p>
            <a:pPr>
              <a:buFont typeface="Wingdings" pitchFamily="2" charset="2"/>
              <a:buNone/>
            </a:pPr>
            <a:r>
              <a:rPr lang="en-US" b="1" i="1" dirty="0" smtClean="0"/>
              <a:t>Complex </a:t>
            </a:r>
            <a:r>
              <a:rPr lang="en-US" b="1" i="1" dirty="0" err="1" smtClean="0"/>
              <a:t>Sclerosing</a:t>
            </a:r>
            <a:r>
              <a:rPr lang="en-US" b="1" i="1" dirty="0" smtClean="0"/>
              <a:t> Lesion (Radial Scar).</a:t>
            </a:r>
            <a:r>
              <a:rPr lang="en-US" dirty="0" smtClean="0"/>
              <a:t> </a:t>
            </a:r>
          </a:p>
          <a:p>
            <a:r>
              <a:rPr lang="en-US" dirty="0" smtClean="0"/>
              <a:t>Radial scars are </a:t>
            </a:r>
            <a:r>
              <a:rPr lang="en-US" dirty="0" err="1" smtClean="0"/>
              <a:t>stellate</a:t>
            </a:r>
            <a:r>
              <a:rPr lang="en-US" dirty="0" smtClean="0"/>
              <a:t> lesions characterized by a central </a:t>
            </a:r>
            <a:r>
              <a:rPr lang="en-US" dirty="0" err="1" smtClean="0"/>
              <a:t>nidus</a:t>
            </a:r>
            <a:r>
              <a:rPr lang="en-US" dirty="0" smtClean="0"/>
              <a:t> of entrapped glands in a </a:t>
            </a:r>
            <a:r>
              <a:rPr lang="en-US" dirty="0" err="1" smtClean="0"/>
              <a:t>hyalinized</a:t>
            </a:r>
            <a:r>
              <a:rPr lang="en-US" dirty="0" smtClean="0"/>
              <a:t> </a:t>
            </a:r>
            <a:r>
              <a:rPr lang="en-US" dirty="0" err="1" smtClean="0"/>
              <a:t>stroma</a:t>
            </a:r>
            <a:endParaRPr lang="en-US" dirty="0" smtClean="0"/>
          </a:p>
          <a:p>
            <a:r>
              <a:rPr lang="en-US" dirty="0" smtClean="0"/>
              <a:t>can resemble irregular invasive carcinomas </a:t>
            </a:r>
            <a:r>
              <a:rPr lang="en-US" dirty="0" err="1" smtClean="0"/>
              <a:t>mammographically</a:t>
            </a:r>
            <a:r>
              <a:rPr lang="en-US" dirty="0" smtClean="0"/>
              <a:t> or on gross examination..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2800" dirty="0" smtClean="0"/>
              <a:t>Benign Epithelial Lesions</a:t>
            </a:r>
            <a:br>
              <a:rPr lang="en-US" sz="2800" dirty="0" smtClean="0"/>
            </a:br>
            <a:r>
              <a:rPr lang="en-US" sz="2800" dirty="0" smtClean="0"/>
              <a:t>proliferative Disease without </a:t>
            </a:r>
            <a:r>
              <a:rPr lang="en-US" sz="2800" dirty="0" err="1" smtClean="0"/>
              <a:t>Atypia</a:t>
            </a:r>
            <a:endParaRPr lang="en-US" sz="2800" dirty="0" smtClean="0"/>
          </a:p>
        </p:txBody>
      </p:sp>
      <p:sp>
        <p:nvSpPr>
          <p:cNvPr id="29699" name="Content Placeholder 2"/>
          <p:cNvSpPr>
            <a:spLocks noGrp="1"/>
          </p:cNvSpPr>
          <p:nvPr>
            <p:ph idx="1"/>
          </p:nvPr>
        </p:nvSpPr>
        <p:spPr/>
        <p:txBody>
          <a:bodyPr/>
          <a:lstStyle/>
          <a:p>
            <a:pPr>
              <a:buFont typeface="Wingdings" pitchFamily="2" charset="2"/>
              <a:buNone/>
            </a:pPr>
            <a:endParaRPr lang="en-US" b="1" i="1" dirty="0" smtClean="0"/>
          </a:p>
          <a:p>
            <a:pPr>
              <a:buFont typeface="Wingdings" pitchFamily="2" charset="2"/>
              <a:buNone/>
            </a:pPr>
            <a:r>
              <a:rPr lang="en-US" b="1" i="1" dirty="0" smtClean="0"/>
              <a:t>Complex </a:t>
            </a:r>
            <a:r>
              <a:rPr lang="en-US" b="1" i="1" dirty="0" err="1" smtClean="0"/>
              <a:t>Sclerosing</a:t>
            </a:r>
            <a:r>
              <a:rPr lang="en-US" b="1" i="1" dirty="0" smtClean="0"/>
              <a:t> Lesion (Radial Scar).</a:t>
            </a:r>
            <a:r>
              <a:rPr lang="en-US" dirty="0" smtClean="0"/>
              <a:t> </a:t>
            </a:r>
          </a:p>
          <a:p>
            <a:r>
              <a:rPr lang="en-US" dirty="0" smtClean="0"/>
              <a:t>"scar" refers to the morphologic appearance, as these lesions are not associated with prior trauma or surgery.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d:\eDitionsContent\0721601871\graphics\fullsize\S01871-023-f010.jpg"/>
          <p:cNvPicPr>
            <a:picLocks noChangeAspect="1" noChangeArrowheads="1"/>
          </p:cNvPicPr>
          <p:nvPr/>
        </p:nvPicPr>
        <p:blipFill>
          <a:blip r:embed="rId3"/>
          <a:srcRect/>
          <a:stretch>
            <a:fillRect/>
          </a:stretch>
        </p:blipFill>
        <p:spPr bwMode="auto">
          <a:xfrm>
            <a:off x="2151063" y="403225"/>
            <a:ext cx="4856162" cy="4762500"/>
          </a:xfrm>
          <a:prstGeom prst="rect">
            <a:avLst/>
          </a:prstGeom>
          <a:noFill/>
          <a:ln w="9525">
            <a:solidFill>
              <a:schemeClr val="tx1"/>
            </a:solidFill>
            <a:miter lim="800000"/>
            <a:headEnd/>
            <a:tailEnd/>
          </a:ln>
        </p:spPr>
      </p:pic>
      <p:sp>
        <p:nvSpPr>
          <p:cNvPr id="30723" name="Text Box 2"/>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eaLnBrk="0" hangingPunct="0"/>
            <a:r>
              <a:rPr lang="en-US" sz="800"/>
              <a:t>Figure 23-10 Complex sclerosing lesion (radial scar). There is a central nidus consisting of small tubules entrapped in a densely fibrotic stroma surrounded by radiating arms of epithelium with varying degrees of cyst formation and hyperplasia. These lesions typically present as an irregular mammographic density and closely mimic an invasive carcinoma.</a:t>
            </a:r>
          </a:p>
        </p:txBody>
      </p:sp>
      <p:sp>
        <p:nvSpPr>
          <p:cNvPr id="30724" name="Text Box 3"/>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eaLnBrk="0" hangingPunct="0">
              <a:spcBef>
                <a:spcPct val="50000"/>
              </a:spcBef>
            </a:pPr>
            <a:r>
              <a:rPr lang="en-US" sz="700" i="1"/>
              <a:t>Downloaded from: Robbins &amp; Cotran Pathologic Basis of Disease (on 11 November 2007 08:05 PM)</a:t>
            </a:r>
          </a:p>
        </p:txBody>
      </p:sp>
      <p:sp>
        <p:nvSpPr>
          <p:cNvPr id="30725" name="Text Box 4"/>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eaLnBrk="0" hangingPunct="0">
              <a:spcBef>
                <a:spcPct val="50000"/>
              </a:spcBef>
            </a:pPr>
            <a:r>
              <a:rPr lang="en-US" sz="700" i="1"/>
              <a:t>© 2007 Elsevier </a:t>
            </a:r>
          </a:p>
        </p:txBody>
      </p:sp>
      <p:sp>
        <p:nvSpPr>
          <p:cNvPr id="30726" name="Picture 5" descr="admintitle"/>
          <p:cNvSpPr>
            <a:spLocks noChangeAspect="1" noChangeArrowheads="1"/>
          </p:cNvSpPr>
          <p:nvPr/>
        </p:nvSpPr>
        <p:spPr bwMode="auto">
          <a:xfrm>
            <a:off x="107950" y="115888"/>
            <a:ext cx="990600" cy="314325"/>
          </a:xfrm>
          <a:prstGeom prst="rect">
            <a:avLst/>
          </a:prstGeom>
          <a:no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2900" dirty="0" smtClean="0"/>
              <a:t>Benign Epithelial Lesions</a:t>
            </a:r>
            <a:br>
              <a:rPr lang="en-US" sz="2900" dirty="0" smtClean="0"/>
            </a:br>
            <a:r>
              <a:rPr lang="en-US" sz="2900" dirty="0" smtClean="0"/>
              <a:t>proliferative Disease without </a:t>
            </a:r>
            <a:r>
              <a:rPr lang="en-US" sz="2900" dirty="0" err="1" smtClean="0"/>
              <a:t>Atypia</a:t>
            </a:r>
            <a:endParaRPr lang="en-US" sz="2900" dirty="0" smtClean="0"/>
          </a:p>
        </p:txBody>
      </p:sp>
      <p:sp>
        <p:nvSpPr>
          <p:cNvPr id="39938" name="Rectangle 3"/>
          <p:cNvSpPr>
            <a:spLocks noGrp="1" noChangeArrowheads="1"/>
          </p:cNvSpPr>
          <p:nvPr>
            <p:ph idx="1"/>
          </p:nvPr>
        </p:nvSpPr>
        <p:spPr/>
        <p:txBody>
          <a:bodyPr rtlCol="0">
            <a:normAutofit/>
          </a:bodyPr>
          <a:lstStyle/>
          <a:p>
            <a:pPr fontAlgn="auto">
              <a:spcAft>
                <a:spcPts val="0"/>
              </a:spcAft>
              <a:buFont typeface="Wingdings" pitchFamily="2" charset="2"/>
              <a:buNone/>
              <a:defRPr/>
            </a:pPr>
            <a:r>
              <a:rPr lang="en-US" dirty="0" err="1" smtClean="0"/>
              <a:t>Papillomas</a:t>
            </a:r>
            <a:r>
              <a:rPr lang="en-US" dirty="0" smtClean="0"/>
              <a:t>  </a:t>
            </a:r>
          </a:p>
          <a:p>
            <a:pPr fontAlgn="auto">
              <a:spcAft>
                <a:spcPts val="0"/>
              </a:spcAft>
              <a:buFont typeface="Arial" pitchFamily="34" charset="0"/>
              <a:buChar char="•"/>
              <a:defRPr/>
            </a:pPr>
            <a:r>
              <a:rPr lang="en-US" dirty="0" smtClean="0"/>
              <a:t>This is a papillary tumor that arises from the duct epithelium including large ducts.</a:t>
            </a:r>
          </a:p>
          <a:p>
            <a:pPr fontAlgn="auto">
              <a:spcAft>
                <a:spcPts val="0"/>
              </a:spcAft>
              <a:buFont typeface="Arial" pitchFamily="34" charset="0"/>
              <a:buChar char="•"/>
              <a:defRPr/>
            </a:pPr>
            <a:r>
              <a:rPr lang="en-US" dirty="0" smtClean="0"/>
              <a:t>It arises more often in the central part of the breast from the lactiferous ducts (75%) but can occur in any quadrant. </a:t>
            </a:r>
          </a:p>
          <a:p>
            <a:pPr fontAlgn="auto">
              <a:spcAft>
                <a:spcPts val="0"/>
              </a:spcAft>
              <a:buFont typeface="Arial" pitchFamily="34" charset="0"/>
              <a:buChar char="•"/>
              <a:defRPr/>
            </a:pPr>
            <a:r>
              <a:rPr lang="en-US" dirty="0" smtClean="0"/>
              <a:t>It is more commonly solitary, consisting of a single tumor in one duct, but multiple discrete tumors, usually in contiguous branches of the </a:t>
            </a:r>
            <a:r>
              <a:rPr lang="en-US" dirty="0" err="1" smtClean="0"/>
              <a:t>ductal</a:t>
            </a:r>
            <a:r>
              <a:rPr lang="en-US" dirty="0" smtClean="0"/>
              <a:t> system may occur. </a:t>
            </a:r>
          </a:p>
          <a:p>
            <a:pPr fontAlgn="auto">
              <a:spcAft>
                <a:spcPts val="0"/>
              </a:spcAft>
              <a:buNone/>
              <a:defRPr/>
            </a:pPr>
            <a:r>
              <a:rPr lang="en-US" dirty="0" smtClean="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z="2800" dirty="0" smtClean="0"/>
              <a:t>Benign Epithelial Lesions</a:t>
            </a:r>
            <a:br>
              <a:rPr lang="en-US" sz="2800" dirty="0" smtClean="0"/>
            </a:br>
            <a:r>
              <a:rPr lang="en-US" sz="2800" dirty="0" smtClean="0"/>
              <a:t>proliferative Disease without </a:t>
            </a:r>
            <a:r>
              <a:rPr lang="en-US" sz="2800" dirty="0" err="1" smtClean="0"/>
              <a:t>Atypia</a:t>
            </a:r>
            <a:endParaRPr lang="en-US" sz="2800" dirty="0" smtClean="0"/>
          </a:p>
        </p:txBody>
      </p:sp>
      <p:sp>
        <p:nvSpPr>
          <p:cNvPr id="33795" name="Content Placeholder 2"/>
          <p:cNvSpPr>
            <a:spLocks noGrp="1"/>
          </p:cNvSpPr>
          <p:nvPr>
            <p:ph idx="1"/>
          </p:nvPr>
        </p:nvSpPr>
        <p:spPr/>
        <p:txBody>
          <a:bodyPr/>
          <a:lstStyle/>
          <a:p>
            <a:endParaRPr lang="en-US" dirty="0" smtClean="0"/>
          </a:p>
          <a:p>
            <a:r>
              <a:rPr lang="en-US" dirty="0" smtClean="0"/>
              <a:t>Large duct </a:t>
            </a:r>
            <a:r>
              <a:rPr lang="en-US" dirty="0" err="1" smtClean="0"/>
              <a:t>papillomas</a:t>
            </a:r>
            <a:r>
              <a:rPr lang="en-US" dirty="0" smtClean="0"/>
              <a:t> are usually solitary and situated in the lactiferous sinuses of the nipple. </a:t>
            </a:r>
          </a:p>
          <a:p>
            <a:r>
              <a:rPr lang="en-US" dirty="0" smtClean="0"/>
              <a:t>Small duct </a:t>
            </a:r>
            <a:r>
              <a:rPr lang="en-US" dirty="0" err="1" smtClean="0"/>
              <a:t>papillomas</a:t>
            </a:r>
            <a:r>
              <a:rPr lang="en-US" dirty="0" smtClean="0"/>
              <a:t> are commonly multiple and located deeper within the </a:t>
            </a:r>
            <a:r>
              <a:rPr lang="en-US" dirty="0" err="1" smtClean="0"/>
              <a:t>ductal</a:t>
            </a:r>
            <a:r>
              <a:rPr lang="en-US" dirty="0" smtClean="0"/>
              <a:t> system. </a:t>
            </a:r>
          </a:p>
          <a:p>
            <a:r>
              <a:rPr lang="en-US" dirty="0" smtClean="0"/>
              <a:t>Small duct </a:t>
            </a:r>
            <a:r>
              <a:rPr lang="en-US" dirty="0" err="1" smtClean="0"/>
              <a:t>papillomas</a:t>
            </a:r>
            <a:r>
              <a:rPr lang="en-US" dirty="0" smtClean="0"/>
              <a:t> have been shown to increase the risk of subsequent carcinoma. </a:t>
            </a:r>
          </a:p>
          <a:p>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p:txBody>
          <a:bodyPr/>
          <a:lstStyle/>
          <a:p>
            <a:endParaRPr lang="en-US" dirty="0" smtClean="0"/>
          </a:p>
        </p:txBody>
      </p:sp>
      <p:sp>
        <p:nvSpPr>
          <p:cNvPr id="34819" name="Content Placeholder 1"/>
          <p:cNvSpPr>
            <a:spLocks noGrp="1"/>
          </p:cNvSpPr>
          <p:nvPr>
            <p:ph idx="1"/>
          </p:nvPr>
        </p:nvSpPr>
        <p:spPr/>
        <p:txBody>
          <a:bodyPr/>
          <a:lstStyle/>
          <a:p>
            <a:endParaRPr lang="en-US" dirty="0" smtClean="0"/>
          </a:p>
          <a:p>
            <a:r>
              <a:rPr lang="en-US" dirty="0" smtClean="0"/>
              <a:t>Nipple discharge, which may be bloody, is the most common presentation for central </a:t>
            </a:r>
            <a:r>
              <a:rPr lang="en-US" dirty="0" err="1" smtClean="0"/>
              <a:t>papillomas</a:t>
            </a:r>
            <a:r>
              <a:rPr lang="en-US" dirty="0" smtClean="0"/>
              <a:t> and less commonly of peripheral tumors. </a:t>
            </a:r>
          </a:p>
          <a:p>
            <a:r>
              <a:rPr lang="en-US" dirty="0" smtClean="0"/>
              <a:t>A </a:t>
            </a:r>
            <a:r>
              <a:rPr lang="en-US" dirty="0" err="1" smtClean="0"/>
              <a:t>subareolar</a:t>
            </a:r>
            <a:r>
              <a:rPr lang="en-US" dirty="0" smtClean="0"/>
              <a:t> mass may be palpable. </a:t>
            </a:r>
          </a:p>
          <a:p>
            <a:r>
              <a:rPr lang="en-US" dirty="0" smtClean="0"/>
              <a:t>Age range is from 30 to 50 years.</a:t>
            </a:r>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01871-023-f001"/>
          <p:cNvPicPr>
            <a:picLocks noChangeAspect="1" noChangeArrowheads="1"/>
          </p:cNvPicPr>
          <p:nvPr/>
        </p:nvPicPr>
        <p:blipFill>
          <a:blip r:embed="rId3"/>
          <a:srcRect/>
          <a:stretch>
            <a:fillRect/>
          </a:stretch>
        </p:blipFill>
        <p:spPr bwMode="auto">
          <a:xfrm>
            <a:off x="1727200" y="403225"/>
            <a:ext cx="5703888" cy="4762500"/>
          </a:xfrm>
          <a:prstGeom prst="rect">
            <a:avLst/>
          </a:prstGeom>
          <a:noFill/>
          <a:ln w="9525">
            <a:solidFill>
              <a:schemeClr val="tx1"/>
            </a:solidFill>
            <a:miter lim="800000"/>
            <a:headEnd/>
            <a:tailEnd/>
          </a:ln>
        </p:spPr>
      </p:pic>
      <p:sp>
        <p:nvSpPr>
          <p:cNvPr id="4099"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eaLnBrk="0" hangingPunct="0"/>
            <a:r>
              <a:rPr lang="en-US" sz="800"/>
              <a:t>Figure 23-1 Normal breast anatomy and anatomical location of common breast lesions.</a:t>
            </a:r>
          </a:p>
        </p:txBody>
      </p:sp>
      <p:sp>
        <p:nvSpPr>
          <p:cNvPr id="4100"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eaLnBrk="0" hangingPunct="0">
              <a:spcBef>
                <a:spcPct val="50000"/>
              </a:spcBef>
            </a:pPr>
            <a:r>
              <a:rPr lang="en-US" sz="700" i="1"/>
              <a:t>Downloaded from: Robbins &amp; Cotran Pathologic Basis of Disease (on 28 April 2008 09:47 AM)</a:t>
            </a:r>
          </a:p>
        </p:txBody>
      </p:sp>
      <p:sp>
        <p:nvSpPr>
          <p:cNvPr id="4101"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eaLnBrk="0" hangingPunct="0">
              <a:spcBef>
                <a:spcPct val="50000"/>
              </a:spcBef>
            </a:pPr>
            <a:r>
              <a:rPr lang="en-US" sz="700" i="1"/>
              <a:t>© 2007 Elsevier </a:t>
            </a:r>
          </a:p>
        </p:txBody>
      </p:sp>
      <p:pic>
        <p:nvPicPr>
          <p:cNvPr id="4102"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d:\eDitionsContent\0721601871\graphics\fullsize\S01871-023-f011.jpg"/>
          <p:cNvPicPr>
            <a:picLocks noChangeAspect="1" noChangeArrowheads="1"/>
          </p:cNvPicPr>
          <p:nvPr/>
        </p:nvPicPr>
        <p:blipFill>
          <a:blip r:embed="rId3"/>
          <a:srcRect/>
          <a:stretch>
            <a:fillRect/>
          </a:stretch>
        </p:blipFill>
        <p:spPr bwMode="auto">
          <a:xfrm>
            <a:off x="1797050" y="403225"/>
            <a:ext cx="5562600" cy="4762500"/>
          </a:xfrm>
          <a:prstGeom prst="rect">
            <a:avLst/>
          </a:prstGeom>
          <a:noFill/>
          <a:ln w="9525">
            <a:solidFill>
              <a:schemeClr val="tx1"/>
            </a:solidFill>
            <a:miter lim="800000"/>
            <a:headEnd/>
            <a:tailEnd/>
          </a:ln>
        </p:spPr>
      </p:pic>
      <p:sp>
        <p:nvSpPr>
          <p:cNvPr id="35843" name="Text Box 2"/>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eaLnBrk="0" hangingPunct="0"/>
            <a:r>
              <a:rPr lang="en-US" sz="800"/>
              <a:t>Figure 23-11 Intraductal papilloma. A central fibrovascular core extends from the wall of a duct. The papillae arborize within the lumen and are lined by myoepithelial and luminal cells.</a:t>
            </a:r>
          </a:p>
        </p:txBody>
      </p:sp>
      <p:sp>
        <p:nvSpPr>
          <p:cNvPr id="35844" name="Text Box 3"/>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eaLnBrk="0" hangingPunct="0">
              <a:spcBef>
                <a:spcPct val="50000"/>
              </a:spcBef>
            </a:pPr>
            <a:r>
              <a:rPr lang="en-US" sz="700" i="1"/>
              <a:t>Downloaded from: Robbins &amp; Cotran Pathologic Basis of Disease (on 11 November 2007 08:05 PM)</a:t>
            </a:r>
          </a:p>
        </p:txBody>
      </p:sp>
      <p:sp>
        <p:nvSpPr>
          <p:cNvPr id="35845" name="Text Box 4"/>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eaLnBrk="0" hangingPunct="0">
              <a:spcBef>
                <a:spcPct val="50000"/>
              </a:spcBef>
            </a:pPr>
            <a:r>
              <a:rPr lang="en-US" sz="700" i="1"/>
              <a:t>© 2007 Elsevier </a:t>
            </a:r>
          </a:p>
        </p:txBody>
      </p:sp>
      <p:sp>
        <p:nvSpPr>
          <p:cNvPr id="35846" name="Picture 5" descr="admintitle"/>
          <p:cNvSpPr>
            <a:spLocks noChangeAspect="1" noChangeArrowheads="1"/>
          </p:cNvSpPr>
          <p:nvPr/>
        </p:nvSpPr>
        <p:spPr bwMode="auto">
          <a:xfrm>
            <a:off x="107950" y="115888"/>
            <a:ext cx="990600" cy="314325"/>
          </a:xfrm>
          <a:prstGeom prst="rect">
            <a:avLst/>
          </a:prstGeom>
          <a:no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z="2900" dirty="0" smtClean="0"/>
              <a:t>Proliferative Breast Disease </a:t>
            </a:r>
            <a:br>
              <a:rPr lang="en-US" sz="2900" dirty="0" smtClean="0"/>
            </a:br>
            <a:r>
              <a:rPr lang="en-US" sz="2900" dirty="0" smtClean="0"/>
              <a:t>with </a:t>
            </a:r>
            <a:r>
              <a:rPr lang="en-US" sz="2900" dirty="0" err="1" smtClean="0"/>
              <a:t>Atpyia</a:t>
            </a:r>
            <a:r>
              <a:rPr lang="en-US" sz="2900" dirty="0" smtClean="0"/>
              <a:t>/ atypical hyperplasia</a:t>
            </a:r>
          </a:p>
        </p:txBody>
      </p:sp>
      <p:sp>
        <p:nvSpPr>
          <p:cNvPr id="36867" name="Rectangle 3"/>
          <p:cNvSpPr>
            <a:spLocks noGrp="1" noChangeArrowheads="1"/>
          </p:cNvSpPr>
          <p:nvPr>
            <p:ph idx="1"/>
          </p:nvPr>
        </p:nvSpPr>
        <p:spPr/>
        <p:txBody>
          <a:bodyPr/>
          <a:lstStyle/>
          <a:p>
            <a:endParaRPr lang="en-US" dirty="0" smtClean="0"/>
          </a:p>
          <a:p>
            <a:r>
              <a:rPr lang="en-US" dirty="0" smtClean="0"/>
              <a:t>Risk for cancer is 4-5 times normal</a:t>
            </a:r>
          </a:p>
          <a:p>
            <a:r>
              <a:rPr lang="en-US" dirty="0" smtClean="0"/>
              <a:t>Atypical hyperplasia is a cellular proliferation resembling </a:t>
            </a:r>
            <a:r>
              <a:rPr lang="en-US" dirty="0" err="1" smtClean="0"/>
              <a:t>ductal</a:t>
            </a:r>
            <a:r>
              <a:rPr lang="en-US" dirty="0" smtClean="0"/>
              <a:t> carcinoma in situ (DCIS) or lobular carcinoma in situ (LCIS) but lacking sufficient qualitative or quantitative features for a diagnosis of carcinoma in situ.</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rtlCol="0">
            <a:normAutofit/>
          </a:bodyPr>
          <a:lstStyle/>
          <a:p>
            <a:pPr fontAlgn="auto">
              <a:spcAft>
                <a:spcPts val="0"/>
              </a:spcAft>
              <a:defRPr/>
            </a:pPr>
            <a:r>
              <a:rPr lang="en-US" sz="3600" dirty="0" smtClean="0"/>
              <a:t>Proliferative Breast Disease </a:t>
            </a:r>
            <a:br>
              <a:rPr lang="en-US" sz="3600" dirty="0" smtClean="0"/>
            </a:br>
            <a:r>
              <a:rPr lang="en-US" sz="3600" dirty="0" smtClean="0"/>
              <a:t>with </a:t>
            </a:r>
            <a:r>
              <a:rPr lang="en-US" sz="3600" dirty="0" err="1" smtClean="0"/>
              <a:t>Atpyia</a:t>
            </a:r>
            <a:endParaRPr lang="en-US" dirty="0" smtClean="0"/>
          </a:p>
        </p:txBody>
      </p:sp>
      <p:sp>
        <p:nvSpPr>
          <p:cNvPr id="37891" name="Content Placeholder 2"/>
          <p:cNvSpPr>
            <a:spLocks noGrp="1"/>
          </p:cNvSpPr>
          <p:nvPr>
            <p:ph idx="1"/>
          </p:nvPr>
        </p:nvSpPr>
        <p:spPr/>
        <p:txBody>
          <a:bodyPr/>
          <a:lstStyle/>
          <a:p>
            <a:endParaRPr lang="en-US" dirty="0" smtClean="0"/>
          </a:p>
          <a:p>
            <a:r>
              <a:rPr lang="en-US" dirty="0" smtClean="0"/>
              <a:t>Include two entities </a:t>
            </a:r>
          </a:p>
          <a:p>
            <a:pPr>
              <a:buFont typeface="Wingdings" pitchFamily="2" charset="2"/>
              <a:buNone/>
            </a:pPr>
            <a:r>
              <a:rPr lang="en-US" dirty="0" smtClean="0"/>
              <a:t>1 –Atypical </a:t>
            </a:r>
            <a:r>
              <a:rPr lang="en-US" dirty="0" err="1" smtClean="0"/>
              <a:t>ductal</a:t>
            </a:r>
            <a:r>
              <a:rPr lang="en-US" dirty="0" smtClean="0"/>
              <a:t> hyperplasia</a:t>
            </a:r>
          </a:p>
          <a:p>
            <a:pPr>
              <a:buFont typeface="Wingdings" pitchFamily="2" charset="2"/>
              <a:buNone/>
            </a:pPr>
            <a:r>
              <a:rPr lang="en-US" dirty="0" smtClean="0"/>
              <a:t>2 –Atypical lobular hyperplasia</a:t>
            </a:r>
          </a:p>
          <a:p>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title"/>
          </p:nvPr>
        </p:nvSpPr>
        <p:spPr/>
        <p:txBody>
          <a:bodyPr/>
          <a:lstStyle/>
          <a:p>
            <a:endParaRPr lang="en-US" dirty="0" smtClean="0"/>
          </a:p>
        </p:txBody>
      </p:sp>
      <p:sp>
        <p:nvSpPr>
          <p:cNvPr id="38915" name="Content Placeholder 1"/>
          <p:cNvSpPr>
            <a:spLocks noGrp="1"/>
          </p:cNvSpPr>
          <p:nvPr>
            <p:ph idx="1"/>
          </p:nvPr>
        </p:nvSpPr>
        <p:spPr/>
        <p:txBody>
          <a:bodyPr/>
          <a:lstStyle/>
          <a:p>
            <a:endParaRPr lang="en-US" dirty="0" smtClean="0"/>
          </a:p>
          <a:p>
            <a:endParaRPr lang="en-US" dirty="0" smtClean="0"/>
          </a:p>
          <a:p>
            <a:r>
              <a:rPr lang="en-US" dirty="0" smtClean="0"/>
              <a:t>Atypical hyperplasia has some of the architectural and </a:t>
            </a:r>
            <a:r>
              <a:rPr lang="en-US" dirty="0" err="1" smtClean="0"/>
              <a:t>cytologic</a:t>
            </a:r>
            <a:r>
              <a:rPr lang="en-US" dirty="0" smtClean="0"/>
              <a:t> features of carcinoma in situ but lack the complete criteria for that diagnosis and is categorized as </a:t>
            </a:r>
            <a:r>
              <a:rPr lang="en-US" dirty="0" err="1" smtClean="0"/>
              <a:t>ductal</a:t>
            </a:r>
            <a:r>
              <a:rPr lang="en-US" dirty="0" smtClean="0"/>
              <a:t> or lobular in type</a:t>
            </a:r>
          </a:p>
          <a:p>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descr="d:\eDitionsContent\0721601871\graphics\fullsize\S01871-023-f012.jpg"/>
          <p:cNvPicPr>
            <a:picLocks noChangeAspect="1" noChangeArrowheads="1"/>
          </p:cNvPicPr>
          <p:nvPr/>
        </p:nvPicPr>
        <p:blipFill>
          <a:blip r:embed="rId3"/>
          <a:srcRect/>
          <a:stretch>
            <a:fillRect/>
          </a:stretch>
        </p:blipFill>
        <p:spPr bwMode="auto">
          <a:xfrm>
            <a:off x="1404938" y="1438275"/>
            <a:ext cx="6350000" cy="2689225"/>
          </a:xfrm>
          <a:prstGeom prst="rect">
            <a:avLst/>
          </a:prstGeom>
          <a:noFill/>
          <a:ln w="9525">
            <a:solidFill>
              <a:schemeClr val="tx1"/>
            </a:solidFill>
            <a:miter lim="800000"/>
            <a:headEnd/>
            <a:tailEnd/>
          </a:ln>
        </p:spPr>
      </p:pic>
      <p:sp>
        <p:nvSpPr>
          <p:cNvPr id="39939" name="Text Box 2"/>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eaLnBrk="0" hangingPunct="0"/>
            <a:r>
              <a:rPr lang="en-US" sz="800"/>
              <a:t>Figure 23-12 A, Atypical ductal hyperplasia. A duct is filled with a mixed population of cells consisting of oriented columnar cells at the periphery and more rounded cells within the central portion. Although some of the spaces are round and regular, the peripheral spaces are irregular and slitlike. These features are highly atypical but fall short of a diagnosis of DCIS. B, Atypical lobular hyperplasia. A population of monomorphic small, rounded, loosely cohesive cells partially fill a lobule. Some intracellular lumina can be seen. Although the cells are morphologically identical to the cells of LCIS, the extent of involvement is not sufficient for this diagnosis.</a:t>
            </a:r>
          </a:p>
        </p:txBody>
      </p:sp>
      <p:sp>
        <p:nvSpPr>
          <p:cNvPr id="39940" name="Text Box 3"/>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eaLnBrk="0" hangingPunct="0">
              <a:spcBef>
                <a:spcPct val="50000"/>
              </a:spcBef>
            </a:pPr>
            <a:r>
              <a:rPr lang="en-US" sz="700" i="1"/>
              <a:t>Downloaded from: Robbins &amp; Cotran Pathologic Basis of Disease (on 11 November 2007 08:05 PM)</a:t>
            </a:r>
          </a:p>
        </p:txBody>
      </p:sp>
      <p:sp>
        <p:nvSpPr>
          <p:cNvPr id="39941" name="Text Box 4"/>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eaLnBrk="0" hangingPunct="0">
              <a:spcBef>
                <a:spcPct val="50000"/>
              </a:spcBef>
            </a:pPr>
            <a:r>
              <a:rPr lang="en-US" sz="700" i="1"/>
              <a:t>© 2007 Elsevier </a:t>
            </a:r>
          </a:p>
        </p:txBody>
      </p:sp>
      <p:sp>
        <p:nvSpPr>
          <p:cNvPr id="39942" name="Picture 5" descr="admintitle"/>
          <p:cNvSpPr>
            <a:spLocks noChangeAspect="1" noChangeArrowheads="1"/>
          </p:cNvSpPr>
          <p:nvPr/>
        </p:nvSpPr>
        <p:spPr bwMode="auto">
          <a:xfrm>
            <a:off x="107950" y="115888"/>
            <a:ext cx="990600" cy="314325"/>
          </a:xfrm>
          <a:prstGeom prst="rect">
            <a:avLst/>
          </a:prstGeom>
          <a:no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ctrTitle" idx="4294967295"/>
          </p:nvPr>
        </p:nvSpPr>
        <p:spPr>
          <a:xfrm>
            <a:off x="3657600" y="2130425"/>
            <a:ext cx="5486400" cy="1470025"/>
          </a:xfrm>
        </p:spPr>
        <p:txBody>
          <a:bodyPr/>
          <a:lstStyle/>
          <a:p>
            <a:r>
              <a:rPr lang="en-US" i="1" dirty="0" smtClean="0"/>
              <a:t>Breast cancer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smtClean="0"/>
              <a:t>Breast Carcinoma</a:t>
            </a:r>
          </a:p>
        </p:txBody>
      </p:sp>
      <p:sp>
        <p:nvSpPr>
          <p:cNvPr id="41987" name="Rectangle 3"/>
          <p:cNvSpPr>
            <a:spLocks noGrp="1" noChangeArrowheads="1"/>
          </p:cNvSpPr>
          <p:nvPr>
            <p:ph idx="1"/>
          </p:nvPr>
        </p:nvSpPr>
        <p:spPr/>
        <p:txBody>
          <a:bodyPr/>
          <a:lstStyle/>
          <a:p>
            <a:endParaRPr lang="en-US" dirty="0" smtClean="0"/>
          </a:p>
          <a:p>
            <a:r>
              <a:rPr lang="en-US" dirty="0" smtClean="0"/>
              <a:t>The most common malignancy of breast is carcinoma</a:t>
            </a:r>
          </a:p>
          <a:p>
            <a:r>
              <a:rPr lang="en-US" dirty="0" smtClean="0"/>
              <a:t>Carcinoma of the breast is the most common cancer in women</a:t>
            </a:r>
          </a:p>
          <a:p>
            <a:r>
              <a:rPr lang="en-US" dirty="0" smtClean="0"/>
              <a:t>Women who lives to age 90 has a one in eight chance to have breast cancer</a:t>
            </a:r>
          </a:p>
          <a:p>
            <a:pPr>
              <a:buFont typeface="Wingdings" pitchFamily="2" charset="2"/>
              <a:buNone/>
            </a:pPr>
            <a:endParaRPr lang="en-US" dirty="0" smtClean="0"/>
          </a:p>
          <a:p>
            <a:pPr>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smtClean="0"/>
              <a:t>Breast Cancer</a:t>
            </a:r>
          </a:p>
        </p:txBody>
      </p:sp>
      <p:sp>
        <p:nvSpPr>
          <p:cNvPr id="43011" name="Rectangle 3"/>
          <p:cNvSpPr>
            <a:spLocks noGrp="1" noChangeArrowheads="1"/>
          </p:cNvSpPr>
          <p:nvPr>
            <p:ph idx="1"/>
          </p:nvPr>
        </p:nvSpPr>
        <p:spPr/>
        <p:txBody>
          <a:bodyPr/>
          <a:lstStyle/>
          <a:p>
            <a:r>
              <a:rPr lang="en-US" dirty="0" smtClean="0"/>
              <a:t>Mammographic screening increased dramatically the detection of small invasive cancers</a:t>
            </a:r>
          </a:p>
          <a:p>
            <a:r>
              <a:rPr lang="en-US" dirty="0" smtClean="0"/>
              <a:t>DCIS by itself is almost exclusively detected by mammography ,so the incidence of DCIS is increased with the use of mammography.</a:t>
            </a:r>
          </a:p>
          <a:p>
            <a:r>
              <a:rPr lang="en-US" dirty="0" smtClean="0"/>
              <a:t>The number of women with an advanced cancer is markedly decreased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smtClean="0"/>
              <a:t>Breast Cancer</a:t>
            </a:r>
          </a:p>
        </p:txBody>
      </p:sp>
      <p:sp>
        <p:nvSpPr>
          <p:cNvPr id="44035" name="Rectangle 3"/>
          <p:cNvSpPr>
            <a:spLocks noGrp="1" noChangeArrowheads="1"/>
          </p:cNvSpPr>
          <p:nvPr>
            <p:ph idx="1"/>
          </p:nvPr>
        </p:nvSpPr>
        <p:spPr/>
        <p:txBody>
          <a:bodyPr/>
          <a:lstStyle/>
          <a:p>
            <a:pPr>
              <a:buFont typeface="Wingdings 3" pitchFamily="18" charset="2"/>
              <a:buNone/>
            </a:pPr>
            <a:r>
              <a:rPr lang="en-US" dirty="0" smtClean="0"/>
              <a:t> </a:t>
            </a:r>
          </a:p>
          <a:p>
            <a:r>
              <a:rPr lang="en-US" dirty="0" smtClean="0"/>
              <a:t>In 1994,the mortality rate started to decline</a:t>
            </a:r>
          </a:p>
          <a:p>
            <a:r>
              <a:rPr lang="en-US" dirty="0" smtClean="0"/>
              <a:t>Currently only 20% of the women with breast cancer are expected to die of the disease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2900" dirty="0" smtClean="0"/>
              <a:t>Breast Cancer</a:t>
            </a:r>
            <a:br>
              <a:rPr lang="en-US" sz="2900" dirty="0" smtClean="0"/>
            </a:br>
            <a:r>
              <a:rPr lang="en-US" sz="2900" dirty="0" smtClean="0"/>
              <a:t>Risk Factors</a:t>
            </a:r>
          </a:p>
        </p:txBody>
      </p:sp>
      <p:sp>
        <p:nvSpPr>
          <p:cNvPr id="45059" name="Rectangle 3"/>
          <p:cNvSpPr>
            <a:spLocks noGrp="1" noChangeArrowheads="1"/>
          </p:cNvSpPr>
          <p:nvPr>
            <p:ph idx="1"/>
          </p:nvPr>
        </p:nvSpPr>
        <p:spPr/>
        <p:txBody>
          <a:bodyPr/>
          <a:lstStyle/>
          <a:p>
            <a:pPr>
              <a:lnSpc>
                <a:spcPct val="90000"/>
              </a:lnSpc>
              <a:buBlip>
                <a:blip r:embed="rId3"/>
              </a:buBlip>
            </a:pPr>
            <a:r>
              <a:rPr lang="en-US" sz="2400" dirty="0" smtClean="0"/>
              <a:t>Age : There is a steady increase in the incidence of breast cancer, as women grow older. The age-specific incidence rate is highest in postmenopausal women. Breast cancer is rare before 25 yrs, except familial forms ,77% of cases occur in women &gt;50 yrs of age. The average age at diagnosis is 64 years.</a:t>
            </a:r>
          </a:p>
          <a:p>
            <a:pPr>
              <a:lnSpc>
                <a:spcPct val="90000"/>
              </a:lnSpc>
              <a:buBlip>
                <a:blip r:embed="rId3"/>
              </a:buBlip>
            </a:pPr>
            <a:r>
              <a:rPr lang="en-US" sz="2400" dirty="0" smtClean="0"/>
              <a:t>Age at Menarche: The younger a woman’s age at menarche, the higher her risk of breast cancer. For each 2 years delay in onset of menstrual activity, the risk is reduced by about 10%. Menarche younger than age 11 have a 20% increased risk to that who have their </a:t>
            </a:r>
            <a:r>
              <a:rPr lang="en-US" sz="2400" dirty="0" err="1" smtClean="0"/>
              <a:t>menarch</a:t>
            </a:r>
            <a:r>
              <a:rPr lang="en-US" sz="2400" dirty="0" smtClean="0"/>
              <a:t> at 14yrs.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20FF1B"/>
          <p:cNvPicPr>
            <a:picLocks noChangeAspect="1" noChangeArrowheads="1"/>
          </p:cNvPicPr>
          <p:nvPr/>
        </p:nvPicPr>
        <p:blipFill>
          <a:blip r:embed="rId3"/>
          <a:srcRect/>
          <a:stretch>
            <a:fillRect/>
          </a:stretch>
        </p:blipFill>
        <p:spPr bwMode="auto">
          <a:xfrm>
            <a:off x="1042988" y="981075"/>
            <a:ext cx="7489825" cy="511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2900" dirty="0" smtClean="0"/>
              <a:t>Breast Cancer</a:t>
            </a:r>
            <a:br>
              <a:rPr lang="en-US" sz="2900" dirty="0" smtClean="0"/>
            </a:br>
            <a:r>
              <a:rPr lang="en-US" sz="2900" dirty="0" smtClean="0"/>
              <a:t>Risk Factors</a:t>
            </a:r>
          </a:p>
        </p:txBody>
      </p:sp>
      <p:sp>
        <p:nvSpPr>
          <p:cNvPr id="43011" name="Rectangle 3"/>
          <p:cNvSpPr>
            <a:spLocks noGrp="1" noChangeArrowheads="1"/>
          </p:cNvSpPr>
          <p:nvPr>
            <p:ph idx="1"/>
          </p:nvPr>
        </p:nvSpPr>
        <p:spPr/>
        <p:txBody>
          <a:bodyPr rtlCol="0">
            <a:normAutofit fontScale="92500" lnSpcReduction="20000"/>
          </a:bodyPr>
          <a:lstStyle/>
          <a:p>
            <a:pPr marL="365760" indent="-256032" fontAlgn="auto">
              <a:spcAft>
                <a:spcPts val="0"/>
              </a:spcAft>
              <a:buBlip>
                <a:blip r:embed="rId3"/>
              </a:buBlip>
              <a:defRPr/>
            </a:pPr>
            <a:r>
              <a:rPr lang="en-US" dirty="0" smtClean="0"/>
              <a:t>First Live birth: The earlier a woman has her first birth, the lower her lifetime risk for breast cancer. This is independent of parity. A woman who has her first birth after 30 years has an increased risk. A </a:t>
            </a:r>
            <a:r>
              <a:rPr lang="en-US" dirty="0" err="1" smtClean="0"/>
              <a:t>nulliparous</a:t>
            </a:r>
            <a:r>
              <a:rPr lang="en-US" dirty="0" smtClean="0"/>
              <a:t> woman has increased risk. Full term pregnancy before age 20 years has half the risk of </a:t>
            </a:r>
            <a:r>
              <a:rPr lang="en-US" dirty="0" err="1" smtClean="0"/>
              <a:t>nulliparous</a:t>
            </a:r>
            <a:r>
              <a:rPr lang="en-US" dirty="0" smtClean="0"/>
              <a:t> ,or women who have first birth after age 35. </a:t>
            </a:r>
          </a:p>
          <a:p>
            <a:pPr marL="365760" indent="-256032" fontAlgn="auto">
              <a:spcAft>
                <a:spcPts val="0"/>
              </a:spcAft>
              <a:buBlip>
                <a:blip r:embed="rId3"/>
              </a:buBlip>
              <a:defRPr/>
            </a:pPr>
            <a:r>
              <a:rPr lang="en-US" dirty="0" smtClean="0"/>
              <a:t>First Degree relative with Breast Cancer . The relative risk of breast cancer in a woman with breast cancer in first-degree relative (mother, sister, or daughter) ranges from 1.5 to 2.5.The risk increases with the number of affected first degree relatives. The majority of cancers occur in women without such history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p:cNvSpPr>
            <a:spLocks noGrp="1"/>
          </p:cNvSpPr>
          <p:nvPr>
            <p:ph type="title"/>
          </p:nvPr>
        </p:nvSpPr>
        <p:spPr/>
        <p:txBody>
          <a:bodyPr/>
          <a:lstStyle/>
          <a:p>
            <a:endParaRPr lang="en-US" dirty="0" smtClean="0"/>
          </a:p>
        </p:txBody>
      </p:sp>
      <p:sp>
        <p:nvSpPr>
          <p:cNvPr id="2" name="Content Placeholder 1"/>
          <p:cNvSpPr>
            <a:spLocks noGrp="1"/>
          </p:cNvSpPr>
          <p:nvPr>
            <p:ph idx="1"/>
          </p:nvPr>
        </p:nvSpPr>
        <p:spPr/>
        <p:txBody>
          <a:bodyPr rtlCol="0">
            <a:normAutofit/>
          </a:bodyPr>
          <a:lstStyle/>
          <a:p>
            <a:pPr marL="365760" indent="-256032" fontAlgn="auto">
              <a:spcAft>
                <a:spcPts val="0"/>
              </a:spcAft>
              <a:buBlip>
                <a:blip r:embed="rId2"/>
              </a:buBlip>
              <a:defRPr/>
            </a:pPr>
            <a:r>
              <a:rPr lang="en-US" dirty="0" smtClean="0"/>
              <a:t>Breast Biopsy :Atypical hyperplasia increases the risk for breast cancer </a:t>
            </a:r>
          </a:p>
          <a:p>
            <a:pPr marL="365760" indent="-256032" fontAlgn="auto">
              <a:spcAft>
                <a:spcPts val="0"/>
              </a:spcAft>
              <a:buBlip>
                <a:blip r:embed="rId2"/>
              </a:buBlip>
              <a:defRPr/>
            </a:pPr>
            <a:r>
              <a:rPr lang="en-US" dirty="0" smtClean="0"/>
              <a:t>Race :Overall incidence of breast cancer is lower in African American women</a:t>
            </a:r>
          </a:p>
          <a:p>
            <a:pPr marL="365760" indent="-256032" fontAlgn="auto">
              <a:spcAft>
                <a:spcPts val="0"/>
              </a:spcAft>
              <a:buBlip>
                <a:blip r:embed="rId2"/>
              </a:buBlip>
              <a:defRPr/>
            </a:pPr>
            <a:r>
              <a:rPr lang="en-US" dirty="0" smtClean="0"/>
              <a:t>Estrogen Exposure: The later a woman’s age at menopause, the higher her risk of breast cancer. Women who had their menopause after 55 years have 2 times the risk of those who had their menopause before 45 years postmenopausal hormone replacement slightly increase the risk</a:t>
            </a:r>
          </a:p>
          <a:p>
            <a:pPr marL="365760" indent="-256032" fontAlgn="auto">
              <a:spcAft>
                <a:spcPts val="0"/>
              </a:spcAft>
              <a:buNone/>
              <a:defRPr/>
            </a:pPr>
            <a:endParaRPr lang="en-US" dirty="0" smtClean="0"/>
          </a:p>
          <a:p>
            <a:pPr fontAlgn="auto">
              <a:spcAft>
                <a:spcPts val="0"/>
              </a:spcAft>
              <a:buFont typeface="Arial" pitchFamily="34" charset="0"/>
              <a:buChar char="•"/>
              <a:defRPr/>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2900" dirty="0" smtClean="0"/>
              <a:t>Breast Cancer</a:t>
            </a:r>
            <a:br>
              <a:rPr lang="en-US" sz="2900" dirty="0" smtClean="0"/>
            </a:br>
            <a:r>
              <a:rPr lang="en-US" sz="2900" dirty="0" smtClean="0"/>
              <a:t>Risk Factors</a:t>
            </a:r>
          </a:p>
        </p:txBody>
      </p:sp>
      <p:sp>
        <p:nvSpPr>
          <p:cNvPr id="57346" name="Rectangle 3"/>
          <p:cNvSpPr>
            <a:spLocks noGrp="1" noChangeArrowheads="1"/>
          </p:cNvSpPr>
          <p:nvPr>
            <p:ph idx="1"/>
          </p:nvPr>
        </p:nvSpPr>
        <p:spPr/>
        <p:txBody>
          <a:bodyPr rtlCol="0">
            <a:normAutofit/>
          </a:bodyPr>
          <a:lstStyle/>
          <a:p>
            <a:pPr fontAlgn="auto">
              <a:lnSpc>
                <a:spcPct val="90000"/>
              </a:lnSpc>
              <a:spcAft>
                <a:spcPts val="0"/>
              </a:spcAft>
              <a:buBlip>
                <a:blip r:embed="rId3"/>
              </a:buBlip>
              <a:defRPr/>
            </a:pPr>
            <a:r>
              <a:rPr lang="en-US" dirty="0" smtClean="0"/>
              <a:t>Radiation exposure: Higher rate of breast cancer</a:t>
            </a:r>
          </a:p>
          <a:p>
            <a:pPr fontAlgn="auto">
              <a:lnSpc>
                <a:spcPct val="90000"/>
              </a:lnSpc>
              <a:spcAft>
                <a:spcPts val="0"/>
              </a:spcAft>
              <a:buBlip>
                <a:blip r:embed="rId3"/>
              </a:buBlip>
              <a:defRPr/>
            </a:pPr>
            <a:r>
              <a:rPr lang="en-US" dirty="0" smtClean="0"/>
              <a:t>Women who have had a breast cancer have a 10-fold increased risk of developing a second primary breast cancer.</a:t>
            </a:r>
          </a:p>
          <a:p>
            <a:pPr fontAlgn="auto">
              <a:lnSpc>
                <a:spcPct val="90000"/>
              </a:lnSpc>
              <a:spcAft>
                <a:spcPts val="0"/>
              </a:spcAft>
              <a:buBlip>
                <a:blip r:embed="rId3"/>
              </a:buBlip>
              <a:defRPr/>
            </a:pPr>
            <a:r>
              <a:rPr lang="en-US" dirty="0" smtClean="0"/>
              <a:t>Geographic influence : Breast cancer is more common in Western industrialized countries than in developing countries. Four to seven times in USA and Europe higher than those in other countries.</a:t>
            </a:r>
          </a:p>
          <a:p>
            <a:pPr fontAlgn="auto">
              <a:lnSpc>
                <a:spcPct val="90000"/>
              </a:lnSpc>
              <a:spcAft>
                <a:spcPts val="0"/>
              </a:spcAft>
              <a:buBlip>
                <a:blip r:embed="rId3"/>
              </a:buBlip>
              <a:defRPr/>
            </a:pPr>
            <a:r>
              <a:rPr lang="en-US" dirty="0" smtClean="0"/>
              <a:t>Diet: Fat might increase the risk</a:t>
            </a:r>
          </a:p>
          <a:p>
            <a:pPr fontAlgn="auto">
              <a:lnSpc>
                <a:spcPct val="90000"/>
              </a:lnSpc>
              <a:spcAft>
                <a:spcPts val="0"/>
              </a:spcAft>
              <a:buBlip>
                <a:blip r:embed="rId3"/>
              </a:buBlip>
              <a:defRPr/>
            </a:pPr>
            <a:r>
              <a:rPr lang="en-US" dirty="0" smtClean="0"/>
              <a:t>Obesity : may play a role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2900" dirty="0" smtClean="0"/>
              <a:t>Breast Cancer</a:t>
            </a:r>
            <a:br>
              <a:rPr lang="en-US" sz="2900" dirty="0" smtClean="0"/>
            </a:br>
            <a:r>
              <a:rPr lang="en-US" sz="2900" dirty="0" smtClean="0"/>
              <a:t>Risk Factors</a:t>
            </a:r>
          </a:p>
        </p:txBody>
      </p:sp>
      <p:sp>
        <p:nvSpPr>
          <p:cNvPr id="49155" name="Rectangle 3"/>
          <p:cNvSpPr>
            <a:spLocks noGrp="1" noChangeArrowheads="1"/>
          </p:cNvSpPr>
          <p:nvPr>
            <p:ph idx="1"/>
          </p:nvPr>
        </p:nvSpPr>
        <p:spPr/>
        <p:txBody>
          <a:bodyPr/>
          <a:lstStyle/>
          <a:p>
            <a:pPr>
              <a:buBlip>
                <a:blip r:embed="rId3"/>
              </a:buBlip>
            </a:pPr>
            <a:r>
              <a:rPr lang="en-US" dirty="0" smtClean="0"/>
              <a:t>Exercise :some studies showed degreased risk</a:t>
            </a:r>
          </a:p>
          <a:p>
            <a:pPr>
              <a:buBlip>
                <a:blip r:embed="rId3"/>
              </a:buBlip>
            </a:pPr>
            <a:r>
              <a:rPr lang="en-US" dirty="0" smtClean="0"/>
              <a:t>Breast–Feeding :The longer the women breast –feed ,the lower the risk</a:t>
            </a:r>
          </a:p>
          <a:p>
            <a:pPr>
              <a:buBlip>
                <a:blip r:embed="rId3"/>
              </a:buBlip>
            </a:pPr>
            <a:r>
              <a:rPr lang="en-US" dirty="0" smtClean="0"/>
              <a:t>Environmental toxins: pesticides .</a:t>
            </a:r>
          </a:p>
          <a:p>
            <a:pPr>
              <a:buBlip>
                <a:blip r:embed="rId3"/>
              </a:buBlip>
            </a:pPr>
            <a:r>
              <a:rPr lang="en-US" dirty="0" smtClean="0"/>
              <a:t>Tobacco :Not associated with breast </a:t>
            </a:r>
            <a:r>
              <a:rPr lang="en-US" dirty="0" err="1" smtClean="0"/>
              <a:t>cancer,but</a:t>
            </a:r>
            <a:r>
              <a:rPr lang="en-US" dirty="0" smtClean="0"/>
              <a:t> associated with the development of </a:t>
            </a:r>
            <a:r>
              <a:rPr lang="en-US" dirty="0" err="1" smtClean="0"/>
              <a:t>peri-ductal</a:t>
            </a:r>
            <a:r>
              <a:rPr lang="en-US" dirty="0" smtClean="0"/>
              <a:t> </a:t>
            </a:r>
            <a:r>
              <a:rPr lang="en-US" dirty="0" err="1" smtClean="0"/>
              <a:t>mastitis,or</a:t>
            </a:r>
            <a:r>
              <a:rPr lang="en-US" dirty="0" smtClean="0"/>
              <a:t>  sub-</a:t>
            </a:r>
            <a:r>
              <a:rPr lang="en-US" dirty="0" err="1" smtClean="0"/>
              <a:t>areolar</a:t>
            </a:r>
            <a:r>
              <a:rPr lang="en-US" dirty="0" smtClean="0"/>
              <a:t> abscess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endParaRPr lang="en-US" dirty="0" smtClean="0"/>
          </a:p>
        </p:txBody>
      </p:sp>
      <p:sp>
        <p:nvSpPr>
          <p:cNvPr id="50179" name="Rectangle 3"/>
          <p:cNvSpPr>
            <a:spLocks noGrp="1" noChangeArrowheads="1"/>
          </p:cNvSpPr>
          <p:nvPr>
            <p:ph idx="1"/>
          </p:nvPr>
        </p:nvSpPr>
        <p:spPr/>
        <p:txBody>
          <a:bodyPr/>
          <a:lstStyle/>
          <a:p>
            <a:pPr>
              <a:buNone/>
            </a:pPr>
            <a:r>
              <a:rPr lang="en-US" i="1" dirty="0" smtClean="0"/>
              <a:t>   The major risk factors for the development of breast cancer are hormonal and genetic (family history).</a:t>
            </a:r>
            <a:r>
              <a:rPr lang="en-US" dirty="0" smtClean="0"/>
              <a:t> Breast carcinomas can, therefore, be divided into sporadic cases, possibly related to hormonal exposure, and hereditary cases, associated with family history or germ-line mutations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smtClean="0"/>
              <a:t>Hereditary Breast Cancer</a:t>
            </a:r>
          </a:p>
        </p:txBody>
      </p:sp>
      <p:sp>
        <p:nvSpPr>
          <p:cNvPr id="51203" name="Rectangle 3"/>
          <p:cNvSpPr>
            <a:spLocks noGrp="1" noChangeArrowheads="1"/>
          </p:cNvSpPr>
          <p:nvPr>
            <p:ph idx="1"/>
          </p:nvPr>
        </p:nvSpPr>
        <p:spPr/>
        <p:txBody>
          <a:bodyPr/>
          <a:lstStyle/>
          <a:p>
            <a:endParaRPr lang="en-US" dirty="0" smtClean="0"/>
          </a:p>
          <a:p>
            <a:r>
              <a:rPr lang="en-US" dirty="0" smtClean="0"/>
              <a:t>A family history of breast cancer in a first-degree relative is reported in 13% of women with the disease</a:t>
            </a:r>
          </a:p>
          <a:p>
            <a:r>
              <a:rPr lang="en-US" i="1" dirty="0" smtClean="0"/>
              <a:t>About 25% of familial cancers (or around 3% of all breast cancers) can be attributed to two highly </a:t>
            </a:r>
            <a:r>
              <a:rPr lang="en-US" i="1" dirty="0" err="1" smtClean="0"/>
              <a:t>penetrant</a:t>
            </a:r>
            <a:r>
              <a:rPr lang="en-US" i="1" dirty="0" smtClean="0"/>
              <a:t> </a:t>
            </a:r>
            <a:r>
              <a:rPr lang="en-US" i="1" dirty="0" err="1" smtClean="0"/>
              <a:t>autosomal</a:t>
            </a:r>
            <a:r>
              <a:rPr lang="en-US" i="1" dirty="0" smtClean="0"/>
              <a:t>-dominant genes: BRCA1 and BRCA2</a:t>
            </a:r>
            <a:r>
              <a:rPr lang="en-US" dirty="0" smtClean="0"/>
              <a:t> </a:t>
            </a:r>
          </a:p>
          <a:p>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smtClean="0"/>
              <a:t>Sporadic Breast Cancer</a:t>
            </a:r>
          </a:p>
        </p:txBody>
      </p:sp>
      <p:sp>
        <p:nvSpPr>
          <p:cNvPr id="52227" name="Rectangle 3"/>
          <p:cNvSpPr>
            <a:spLocks noGrp="1" noChangeArrowheads="1"/>
          </p:cNvSpPr>
          <p:nvPr>
            <p:ph idx="1"/>
          </p:nvPr>
        </p:nvSpPr>
        <p:spPr/>
        <p:txBody>
          <a:bodyPr/>
          <a:lstStyle/>
          <a:p>
            <a:endParaRPr lang="en-US" i="1" dirty="0" smtClean="0"/>
          </a:p>
          <a:p>
            <a:r>
              <a:rPr lang="en-US" i="1" dirty="0" smtClean="0"/>
              <a:t>The major risk factors for sporadic breast cancer are related to hormone exposure:</a:t>
            </a:r>
            <a:r>
              <a:rPr lang="en-US" dirty="0" smtClean="0"/>
              <a:t> gender, age at menarche and menopause, reproductive history, breast-feeding, and exogenous estrogens. The majority of these cancers occur in postmenopausal women and </a:t>
            </a:r>
            <a:r>
              <a:rPr lang="en-US" dirty="0" err="1" smtClean="0"/>
              <a:t>overexpress</a:t>
            </a:r>
            <a:r>
              <a:rPr lang="en-US" dirty="0" smtClean="0"/>
              <a:t> estrogen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2900" dirty="0" smtClean="0"/>
              <a:t>Breast Carcinoma</a:t>
            </a:r>
            <a:br>
              <a:rPr lang="en-US" sz="2900" dirty="0" smtClean="0"/>
            </a:br>
            <a:r>
              <a:rPr lang="en-US" sz="2900" dirty="0" smtClean="0"/>
              <a:t>Classification</a:t>
            </a:r>
          </a:p>
        </p:txBody>
      </p:sp>
      <p:sp>
        <p:nvSpPr>
          <p:cNvPr id="53251" name="Rectangle 3"/>
          <p:cNvSpPr>
            <a:spLocks noGrp="1" noChangeArrowheads="1"/>
          </p:cNvSpPr>
          <p:nvPr>
            <p:ph idx="1"/>
          </p:nvPr>
        </p:nvSpPr>
        <p:spPr/>
        <p:txBody>
          <a:bodyPr/>
          <a:lstStyle/>
          <a:p>
            <a:r>
              <a:rPr lang="en-US" dirty="0" smtClean="0"/>
              <a:t>Almost all are </a:t>
            </a:r>
            <a:r>
              <a:rPr lang="en-US" dirty="0" err="1" smtClean="0"/>
              <a:t>Adenocarcinoma</a:t>
            </a:r>
            <a:endParaRPr lang="en-US" dirty="0" smtClean="0"/>
          </a:p>
          <a:p>
            <a:r>
              <a:rPr lang="en-US" dirty="0" smtClean="0"/>
              <a:t>Divided into In situ Carcinoma( non-invasive) and Invasive carcinoma</a:t>
            </a:r>
          </a:p>
          <a:p>
            <a:r>
              <a:rPr lang="en-US" b="1" dirty="0" smtClean="0"/>
              <a:t>Noninvasive carcinoma (Carcinoma in situ)</a:t>
            </a:r>
            <a:r>
              <a:rPr lang="en-US" dirty="0" smtClean="0"/>
              <a:t>: This is epithelial proliferation that is still confined to the TDLU, has not invaded beyond the basement membrane and is therefore incapable of metastasis. </a:t>
            </a:r>
          </a:p>
          <a:p>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rtlCol="0">
            <a:normAutofit fontScale="90000"/>
          </a:bodyPr>
          <a:lstStyle/>
          <a:p>
            <a:pPr fontAlgn="auto">
              <a:spcAft>
                <a:spcPts val="0"/>
              </a:spcAft>
              <a:defRPr/>
            </a:pPr>
            <a:r>
              <a:rPr lang="en-US" dirty="0" smtClean="0"/>
              <a:t>Breast Carcinoma</a:t>
            </a:r>
            <a:br>
              <a:rPr lang="en-US" dirty="0" smtClean="0"/>
            </a:br>
            <a:r>
              <a:rPr lang="en-US" dirty="0" smtClean="0"/>
              <a:t>Classification ,Carcinoma in situ</a:t>
            </a:r>
          </a:p>
        </p:txBody>
      </p:sp>
      <p:sp>
        <p:nvSpPr>
          <p:cNvPr id="54274" name="Rectangle 3"/>
          <p:cNvSpPr>
            <a:spLocks noGrp="1" noChangeArrowheads="1"/>
          </p:cNvSpPr>
          <p:nvPr>
            <p:ph idx="1"/>
          </p:nvPr>
        </p:nvSpPr>
        <p:spPr/>
        <p:txBody>
          <a:bodyPr rtlCol="0">
            <a:normAutofit/>
          </a:bodyPr>
          <a:lstStyle/>
          <a:p>
            <a:pPr fontAlgn="auto">
              <a:spcAft>
                <a:spcPts val="0"/>
              </a:spcAft>
              <a:buFont typeface="Wingdings" pitchFamily="2" charset="2"/>
              <a:buNone/>
              <a:defRPr/>
            </a:pPr>
            <a:r>
              <a:rPr lang="en-US" dirty="0" smtClean="0"/>
              <a:t>There are two subtypes: </a:t>
            </a:r>
          </a:p>
          <a:p>
            <a:pPr marL="623887" indent="-514350" fontAlgn="auto">
              <a:spcAft>
                <a:spcPts val="0"/>
              </a:spcAft>
              <a:buFont typeface="Wingdings" pitchFamily="2" charset="2"/>
              <a:buAutoNum type="arabicParenR"/>
              <a:defRPr/>
            </a:pPr>
            <a:r>
              <a:rPr lang="en-US" dirty="0" err="1" smtClean="0"/>
              <a:t>Ductal</a:t>
            </a:r>
            <a:r>
              <a:rPr lang="en-US" dirty="0" smtClean="0"/>
              <a:t> carcinoma in situ (DCIS) or </a:t>
            </a:r>
            <a:r>
              <a:rPr lang="en-US" dirty="0" err="1" smtClean="0"/>
              <a:t>intraductal</a:t>
            </a:r>
            <a:r>
              <a:rPr lang="en-US" dirty="0" smtClean="0"/>
              <a:t> carcinoma 80%</a:t>
            </a:r>
          </a:p>
          <a:p>
            <a:pPr marL="623887" indent="-514350" fontAlgn="auto">
              <a:spcAft>
                <a:spcPts val="0"/>
              </a:spcAft>
              <a:buFont typeface="Wingdings" pitchFamily="2" charset="2"/>
              <a:buAutoNum type="arabicParenR"/>
              <a:defRPr/>
            </a:pPr>
            <a:r>
              <a:rPr lang="en-US" dirty="0" smtClean="0"/>
              <a:t>2) Lobular carcinoma in situ. The incidence in autopsy studies is about 20%.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
          <p:cNvSpPr>
            <a:spLocks noGrp="1"/>
          </p:cNvSpPr>
          <p:nvPr>
            <p:ph type="title"/>
          </p:nvPr>
        </p:nvSpPr>
        <p:spPr/>
        <p:txBody>
          <a:bodyPr/>
          <a:lstStyle/>
          <a:p>
            <a:r>
              <a:rPr lang="en-US" dirty="0" smtClean="0"/>
              <a:t>DCIS</a:t>
            </a:r>
          </a:p>
        </p:txBody>
      </p:sp>
      <p:sp>
        <p:nvSpPr>
          <p:cNvPr id="65538" name="Content Placeholder 1"/>
          <p:cNvSpPr>
            <a:spLocks noGrp="1"/>
          </p:cNvSpPr>
          <p:nvPr>
            <p:ph idx="1"/>
          </p:nvPr>
        </p:nvSpPr>
        <p:spPr/>
        <p:txBody>
          <a:bodyPr rtlCol="0">
            <a:normAutofit/>
          </a:bodyPr>
          <a:lstStyle/>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DCIS comprises a heterogeneous group of noninvasive </a:t>
            </a:r>
            <a:r>
              <a:rPr lang="en-US" dirty="0" err="1" smtClean="0"/>
              <a:t>neoplastic</a:t>
            </a:r>
            <a:r>
              <a:rPr lang="en-US" dirty="0" smtClean="0"/>
              <a:t> proliferation with risk of development of subsequent invasive carcinoma.</a:t>
            </a:r>
          </a:p>
          <a:p>
            <a:pPr fontAlgn="auto">
              <a:spcAft>
                <a:spcPts val="0"/>
              </a:spcAft>
              <a:buFont typeface="Arial" pitchFamily="34" charset="0"/>
              <a:buChar char="•"/>
              <a:defRPr/>
            </a:pPr>
            <a:r>
              <a:rPr lang="en-US" dirty="0" smtClean="0"/>
              <a:t> The tumor distends and distorts the ducts in the TDLU so that the terminal ducts enlarge and resemble large ducts.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2900" dirty="0" smtClean="0"/>
              <a:t>Breast</a:t>
            </a:r>
            <a:br>
              <a:rPr lang="en-US" sz="2900" dirty="0" smtClean="0"/>
            </a:br>
            <a:r>
              <a:rPr lang="en-US" sz="2900" dirty="0" smtClean="0"/>
              <a:t>Clinical Presentation </a:t>
            </a:r>
          </a:p>
        </p:txBody>
      </p:sp>
      <p:sp>
        <p:nvSpPr>
          <p:cNvPr id="6147" name="Rectangle 3"/>
          <p:cNvSpPr>
            <a:spLocks noGrp="1" noChangeArrowheads="1"/>
          </p:cNvSpPr>
          <p:nvPr>
            <p:ph idx="1"/>
          </p:nvPr>
        </p:nvSpPr>
        <p:spPr/>
        <p:txBody>
          <a:bodyPr/>
          <a:lstStyle/>
          <a:p>
            <a:pPr>
              <a:lnSpc>
                <a:spcPct val="90000"/>
              </a:lnSpc>
              <a:buFont typeface="Wingdings" pitchFamily="2" charset="2"/>
              <a:buNone/>
            </a:pPr>
            <a:endParaRPr lang="en-US" sz="2200" i="1" dirty="0" smtClean="0"/>
          </a:p>
          <a:p>
            <a:pPr>
              <a:lnSpc>
                <a:spcPct val="90000"/>
              </a:lnSpc>
              <a:buFont typeface="Wingdings" pitchFamily="2" charset="2"/>
              <a:buNone/>
            </a:pPr>
            <a:r>
              <a:rPr lang="en-US" sz="2200" dirty="0" smtClean="0"/>
              <a:t>    1) Pain (</a:t>
            </a:r>
            <a:r>
              <a:rPr lang="en-US" sz="2200" dirty="0" err="1" smtClean="0"/>
              <a:t>mastalgia</a:t>
            </a:r>
            <a:r>
              <a:rPr lang="en-US" sz="2200" dirty="0" smtClean="0"/>
              <a:t>):  is the most common breast symptom  and may be cyclical with menses or noncyclical. Diffuse cyclical pain has no pathologic significance. Noncyclical pain is usually associated with a focal site in the breast. Causes include ruptured cysts or areas of prior injury or </a:t>
            </a:r>
            <a:r>
              <a:rPr lang="en-US" sz="2200" dirty="0" err="1" smtClean="0"/>
              <a:t>infections,or</a:t>
            </a:r>
            <a:r>
              <a:rPr lang="en-US" sz="2200" dirty="0" smtClean="0"/>
              <a:t> sometime no specific cause.</a:t>
            </a:r>
          </a:p>
          <a:p>
            <a:pPr>
              <a:lnSpc>
                <a:spcPct val="90000"/>
              </a:lnSpc>
              <a:buFont typeface="Wingdings" pitchFamily="2" charset="2"/>
              <a:buNone/>
            </a:pPr>
            <a:r>
              <a:rPr lang="en-US" sz="2200" dirty="0" smtClean="0"/>
              <a:t>    Although the great majority of painful masses are benign, about 10% of breast cancers present with pain, and all masses need to be investigated. </a:t>
            </a:r>
          </a:p>
          <a:p>
            <a:pPr>
              <a:lnSpc>
                <a:spcPct val="90000"/>
              </a:lnSpc>
              <a:buFont typeface="Wingdings" pitchFamily="2" charset="2"/>
              <a:buNone/>
            </a:pPr>
            <a:endParaRPr lang="en-US" sz="22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p:cNvSpPr>
            <a:spLocks noGrp="1"/>
          </p:cNvSpPr>
          <p:nvPr>
            <p:ph type="title"/>
          </p:nvPr>
        </p:nvSpPr>
        <p:spPr/>
        <p:txBody>
          <a:bodyPr/>
          <a:lstStyle/>
          <a:p>
            <a:r>
              <a:rPr lang="en-US" dirty="0" smtClean="0"/>
              <a:t>DCIS</a:t>
            </a:r>
          </a:p>
        </p:txBody>
      </p:sp>
      <p:sp>
        <p:nvSpPr>
          <p:cNvPr id="66562" name="Content Placeholder 1"/>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DCIS occurs throughout the age range of breast carcinoma with mean age at diagnosis between 50 and 59 years, similar to the mean age of women with invasive </a:t>
            </a:r>
            <a:r>
              <a:rPr lang="en-US" dirty="0" err="1" smtClean="0"/>
              <a:t>ductal</a:t>
            </a:r>
            <a:r>
              <a:rPr lang="en-US" dirty="0" smtClean="0"/>
              <a:t> carcinoma.</a:t>
            </a:r>
          </a:p>
          <a:p>
            <a:pPr fontAlgn="auto">
              <a:spcAft>
                <a:spcPts val="0"/>
              </a:spcAft>
              <a:buFont typeface="Arial" pitchFamily="34" charset="0"/>
              <a:buChar char="•"/>
              <a:defRPr/>
            </a:pPr>
            <a:r>
              <a:rPr lang="en-US" dirty="0" smtClean="0"/>
              <a:t> Mammography is a very sensitive diagnostic procedure for detecting DCIS, as a substantial proportion is not palpable. </a:t>
            </a:r>
            <a:r>
              <a:rPr lang="en-US" dirty="0" err="1" smtClean="0"/>
              <a:t>Mammographically</a:t>
            </a:r>
            <a:r>
              <a:rPr lang="en-US" dirty="0" smtClean="0"/>
              <a:t> detected </a:t>
            </a:r>
            <a:r>
              <a:rPr lang="en-US" dirty="0" err="1" smtClean="0"/>
              <a:t>microcalcifications</a:t>
            </a:r>
            <a:r>
              <a:rPr lang="en-US" dirty="0" smtClean="0"/>
              <a:t> are found in 72 to 98% of DCIS.</a:t>
            </a:r>
          </a:p>
          <a:p>
            <a:pPr fontAlgn="auto">
              <a:spcAft>
                <a:spcPts val="0"/>
              </a:spcAft>
              <a:buNone/>
              <a:defRPr/>
            </a:pPr>
            <a:endParaRPr lang="en-US"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55650" y="0"/>
            <a:ext cx="7772400" cy="1143000"/>
          </a:xfrm>
        </p:spPr>
        <p:txBody>
          <a:bodyPr>
            <a:normAutofit fontScale="90000"/>
          </a:bodyPr>
          <a:lstStyle/>
          <a:p>
            <a:r>
              <a:rPr lang="en-US" dirty="0" smtClean="0"/>
              <a:t>DCIS( </a:t>
            </a:r>
            <a:r>
              <a:rPr lang="en-US" dirty="0" err="1" smtClean="0"/>
              <a:t>Ductal</a:t>
            </a:r>
            <a:r>
              <a:rPr lang="en-US" dirty="0" smtClean="0"/>
              <a:t> Carcinoma In Situ)</a:t>
            </a:r>
          </a:p>
        </p:txBody>
      </p:sp>
      <p:sp>
        <p:nvSpPr>
          <p:cNvPr id="57347" name="Rectangle 3"/>
          <p:cNvSpPr>
            <a:spLocks noGrp="1" noChangeArrowheads="1"/>
          </p:cNvSpPr>
          <p:nvPr>
            <p:ph idx="1"/>
          </p:nvPr>
        </p:nvSpPr>
        <p:spPr/>
        <p:txBody>
          <a:bodyPr/>
          <a:lstStyle/>
          <a:p>
            <a:r>
              <a:rPr lang="en-US" dirty="0" smtClean="0"/>
              <a:t>Rapidly increased in the past two decades</a:t>
            </a:r>
          </a:p>
          <a:p>
            <a:r>
              <a:rPr lang="en-US" dirty="0" smtClean="0"/>
              <a:t>Half of </a:t>
            </a:r>
            <a:r>
              <a:rPr lang="en-US" dirty="0" err="1" smtClean="0"/>
              <a:t>mammographically</a:t>
            </a:r>
            <a:r>
              <a:rPr lang="en-US" dirty="0" smtClean="0"/>
              <a:t> detected cancers</a:t>
            </a:r>
          </a:p>
          <a:p>
            <a:r>
              <a:rPr lang="en-US" dirty="0" smtClean="0"/>
              <a:t>Most frequently as a calcifications</a:t>
            </a:r>
          </a:p>
          <a:p>
            <a:r>
              <a:rPr lang="en-US" dirty="0" smtClean="0"/>
              <a:t>Less frequently as a density or a </a:t>
            </a:r>
            <a:r>
              <a:rPr lang="en-US" dirty="0" err="1" smtClean="0"/>
              <a:t>vaquely</a:t>
            </a:r>
            <a:r>
              <a:rPr lang="en-US" dirty="0" smtClean="0"/>
              <a:t> palpable mass or nipple discharge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r>
              <a:rPr lang="en-US" dirty="0" smtClean="0"/>
              <a:t>DCIS( </a:t>
            </a:r>
            <a:r>
              <a:rPr lang="en-US" dirty="0" err="1" smtClean="0"/>
              <a:t>Ductal</a:t>
            </a:r>
            <a:r>
              <a:rPr lang="en-US" dirty="0" smtClean="0"/>
              <a:t> Carcinoma In Situ)</a:t>
            </a:r>
          </a:p>
        </p:txBody>
      </p:sp>
      <p:sp>
        <p:nvSpPr>
          <p:cNvPr id="68610" name="Rectangle 3"/>
          <p:cNvSpPr>
            <a:spLocks noGrp="1" noChangeArrowheads="1"/>
          </p:cNvSpPr>
          <p:nvPr>
            <p:ph idx="1"/>
          </p:nvPr>
        </p:nvSpPr>
        <p:spPr/>
        <p:txBody>
          <a:bodyPr rtlCol="0">
            <a:normAutofit lnSpcReduction="10000"/>
          </a:bodyPr>
          <a:lstStyle/>
          <a:p>
            <a:pPr fontAlgn="auto">
              <a:spcAft>
                <a:spcPts val="0"/>
              </a:spcAft>
              <a:buFont typeface="Arial" pitchFamily="34" charset="0"/>
              <a:buChar char="•"/>
              <a:defRPr/>
            </a:pPr>
            <a:r>
              <a:rPr lang="en-US" dirty="0" smtClean="0"/>
              <a:t>Many subtypes </a:t>
            </a:r>
          </a:p>
          <a:p>
            <a:pPr fontAlgn="auto">
              <a:spcAft>
                <a:spcPts val="0"/>
              </a:spcAft>
              <a:buFont typeface="Wingdings" pitchFamily="2" charset="2"/>
              <a:buNone/>
              <a:defRPr/>
            </a:pPr>
            <a:r>
              <a:rPr lang="en-US" dirty="0" smtClean="0"/>
              <a:t>-</a:t>
            </a:r>
            <a:r>
              <a:rPr lang="en-US" dirty="0" err="1" smtClean="0"/>
              <a:t>Comedocarcinoma</a:t>
            </a:r>
            <a:r>
              <a:rPr lang="en-US" dirty="0" smtClean="0"/>
              <a:t>,</a:t>
            </a:r>
          </a:p>
          <a:p>
            <a:pPr fontAlgn="auto">
              <a:spcAft>
                <a:spcPts val="0"/>
              </a:spcAft>
              <a:buFont typeface="Wingdings" pitchFamily="2" charset="2"/>
              <a:buNone/>
              <a:defRPr/>
            </a:pPr>
            <a:r>
              <a:rPr lang="en-US" dirty="0" smtClean="0"/>
              <a:t>-solid ,</a:t>
            </a:r>
          </a:p>
          <a:p>
            <a:pPr fontAlgn="auto">
              <a:spcAft>
                <a:spcPts val="0"/>
              </a:spcAft>
              <a:buFont typeface="Wingdings" pitchFamily="2" charset="2"/>
              <a:buNone/>
              <a:defRPr/>
            </a:pPr>
            <a:r>
              <a:rPr lang="en-US" dirty="0" smtClean="0"/>
              <a:t>-Papillary, </a:t>
            </a:r>
          </a:p>
          <a:p>
            <a:pPr fontAlgn="auto">
              <a:spcAft>
                <a:spcPts val="0"/>
              </a:spcAft>
              <a:buFont typeface="Wingdings" pitchFamily="2" charset="2"/>
              <a:buNone/>
              <a:defRPr/>
            </a:pPr>
            <a:r>
              <a:rPr lang="en-US" dirty="0" smtClean="0"/>
              <a:t>-and </a:t>
            </a:r>
            <a:r>
              <a:rPr lang="en-US" dirty="0" err="1" smtClean="0"/>
              <a:t>micropapillary</a:t>
            </a:r>
            <a:r>
              <a:rPr lang="en-US" dirty="0" smtClean="0"/>
              <a:t>.</a:t>
            </a:r>
          </a:p>
          <a:p>
            <a:pPr fontAlgn="auto">
              <a:spcAft>
                <a:spcPts val="0"/>
              </a:spcAft>
              <a:buFont typeface="Wingdings" pitchFamily="2" charset="2"/>
              <a:buNone/>
              <a:defRPr/>
            </a:pPr>
            <a:r>
              <a:rPr lang="en-US" b="1" dirty="0" smtClean="0"/>
              <a:t>Clinical behavior</a:t>
            </a:r>
            <a:endParaRPr lang="en-US" dirty="0" smtClean="0"/>
          </a:p>
          <a:p>
            <a:pPr fontAlgn="auto">
              <a:spcAft>
                <a:spcPts val="0"/>
              </a:spcAft>
              <a:buFont typeface="Arial" pitchFamily="34" charset="0"/>
              <a:buChar char="•"/>
              <a:defRPr/>
            </a:pPr>
            <a:r>
              <a:rPr lang="en-US" dirty="0" err="1" smtClean="0"/>
              <a:t>Comedocarcinoma</a:t>
            </a:r>
            <a:r>
              <a:rPr lang="en-US" dirty="0" smtClean="0"/>
              <a:t> has essentially a 100% chance of becoming invasive if left untreated. </a:t>
            </a:r>
          </a:p>
          <a:p>
            <a:pPr fontAlgn="auto">
              <a:spcAft>
                <a:spcPts val="0"/>
              </a:spcAft>
              <a:buFont typeface="Arial" pitchFamily="34" charset="0"/>
              <a:buChar char="•"/>
              <a:defRPr/>
            </a:pPr>
            <a:r>
              <a:rPr lang="en-US" dirty="0" smtClean="0"/>
              <a:t>Pure </a:t>
            </a:r>
            <a:r>
              <a:rPr lang="en-US" dirty="0" err="1" smtClean="0"/>
              <a:t>cribriform</a:t>
            </a:r>
            <a:r>
              <a:rPr lang="en-US" dirty="0" smtClean="0"/>
              <a:t>/</a:t>
            </a:r>
            <a:r>
              <a:rPr lang="en-US" dirty="0" err="1" smtClean="0"/>
              <a:t>micropapillary</a:t>
            </a:r>
            <a:r>
              <a:rPr lang="en-US" dirty="0" smtClean="0"/>
              <a:t> carries only a 30% chance of invasive carcinoma. </a:t>
            </a:r>
          </a:p>
          <a:p>
            <a:pPr fontAlgn="auto">
              <a:spcAft>
                <a:spcPts val="0"/>
              </a:spcAft>
              <a:buFont typeface="Wingdings" pitchFamily="2" charset="2"/>
              <a:buNone/>
              <a:defRPr/>
            </a:pPr>
            <a:endParaRPr lang="en-US" dirty="0" smtClean="0"/>
          </a:p>
          <a:p>
            <a:pPr fontAlgn="auto">
              <a:spcAft>
                <a:spcPts val="0"/>
              </a:spcAft>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5" descr="20FF40A"/>
          <p:cNvPicPr>
            <a:picLocks noChangeAspect="1" noChangeArrowheads="1"/>
          </p:cNvPicPr>
          <p:nvPr/>
        </p:nvPicPr>
        <p:blipFill>
          <a:blip r:embed="rId3"/>
          <a:srcRect/>
          <a:stretch>
            <a:fillRect/>
          </a:stretch>
        </p:blipFill>
        <p:spPr bwMode="auto">
          <a:xfrm>
            <a:off x="539750" y="404813"/>
            <a:ext cx="8064500" cy="5616575"/>
          </a:xfrm>
          <a:prstGeom prst="rect">
            <a:avLst/>
          </a:prstGeom>
          <a:noFill/>
          <a:ln w="9525">
            <a:noFill/>
            <a:miter lim="800000"/>
            <a:headEnd/>
            <a:tailEnd/>
          </a:ln>
        </p:spPr>
      </p:pic>
      <p:sp>
        <p:nvSpPr>
          <p:cNvPr id="60419" name="Rectangle 6"/>
          <p:cNvSpPr>
            <a:spLocks noGrp="1" noChangeArrowheads="1"/>
          </p:cNvSpPr>
          <p:nvPr>
            <p:ph type="title"/>
          </p:nvPr>
        </p:nvSpPr>
        <p:spPr/>
        <p:txBody>
          <a:bodyPr/>
          <a:lstStyle/>
          <a:p>
            <a:r>
              <a:rPr lang="en-US" dirty="0" err="1" smtClean="0"/>
              <a:t>Ductal</a:t>
            </a:r>
            <a:r>
              <a:rPr lang="en-US" dirty="0" smtClean="0"/>
              <a:t> carcinoma </a:t>
            </a:r>
            <a:r>
              <a:rPr lang="en-US" dirty="0" err="1" smtClean="0"/>
              <a:t>insitu</a:t>
            </a:r>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S01871-023-f016b"/>
          <p:cNvPicPr>
            <a:picLocks noChangeAspect="1" noChangeArrowheads="1"/>
          </p:cNvPicPr>
          <p:nvPr/>
        </p:nvPicPr>
        <p:blipFill>
          <a:blip r:embed="rId3"/>
          <a:srcRect/>
          <a:stretch>
            <a:fillRect/>
          </a:stretch>
        </p:blipFill>
        <p:spPr bwMode="auto">
          <a:xfrm>
            <a:off x="1797050" y="403225"/>
            <a:ext cx="5562600" cy="4762500"/>
          </a:xfrm>
          <a:prstGeom prst="rect">
            <a:avLst/>
          </a:prstGeom>
          <a:noFill/>
          <a:ln w="9525">
            <a:solidFill>
              <a:schemeClr val="tx1"/>
            </a:solidFill>
            <a:miter lim="800000"/>
            <a:headEnd/>
            <a:tailEnd/>
          </a:ln>
        </p:spPr>
      </p:pic>
      <p:sp>
        <p:nvSpPr>
          <p:cNvPr id="61443"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eaLnBrk="0" hangingPunct="0"/>
            <a:r>
              <a:rPr lang="en-US" sz="800"/>
              <a:t>Figure 23-16 A, This mammogram reveals multiple clusters of small, irregular calcifications in a segmental distribution. Suspicious calcifications must be biopsied, as 20% to 30% will prove to be due to DCIS. B, Comedo DCIS fills several adjacent ducts (or completely replaced lobules) and is characterized by large central zones of necrosis with calcified debris. This type of DCIS is most frequently detected as radiologic calcifications. Less commonly, the surrounding desmoplastic response results in an ill-defined palpable mass or a mammographic density.</a:t>
            </a:r>
          </a:p>
        </p:txBody>
      </p:sp>
      <p:sp>
        <p:nvSpPr>
          <p:cNvPr id="61444"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eaLnBrk="0" hangingPunct="0">
              <a:spcBef>
                <a:spcPct val="50000"/>
              </a:spcBef>
            </a:pPr>
            <a:r>
              <a:rPr lang="en-US" sz="700" i="1"/>
              <a:t>Downloaded from: Robbins &amp; Cotran Pathologic Basis of Disease (on 28 April 2008 09:47 AM)</a:t>
            </a:r>
          </a:p>
        </p:txBody>
      </p:sp>
      <p:sp>
        <p:nvSpPr>
          <p:cNvPr id="61445"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eaLnBrk="0" hangingPunct="0">
              <a:spcBef>
                <a:spcPct val="50000"/>
              </a:spcBef>
            </a:pPr>
            <a:r>
              <a:rPr lang="en-US" sz="700" i="1"/>
              <a:t>© 2007 Elsevier </a:t>
            </a:r>
          </a:p>
        </p:txBody>
      </p:sp>
      <p:pic>
        <p:nvPicPr>
          <p:cNvPr id="61446"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descr="20FF49"/>
          <p:cNvPicPr>
            <a:picLocks noChangeAspect="1" noChangeArrowheads="1"/>
          </p:cNvPicPr>
          <p:nvPr/>
        </p:nvPicPr>
        <p:blipFill>
          <a:blip r:embed="rId3"/>
          <a:srcRect/>
          <a:stretch>
            <a:fillRect/>
          </a:stretch>
        </p:blipFill>
        <p:spPr bwMode="auto">
          <a:xfrm>
            <a:off x="395288" y="476250"/>
            <a:ext cx="8280400" cy="5616575"/>
          </a:xfrm>
          <a:prstGeom prst="rect">
            <a:avLst/>
          </a:prstGeom>
          <a:noFill/>
          <a:ln w="9525">
            <a:noFill/>
            <a:miter lim="800000"/>
            <a:headEnd/>
            <a:tailEnd/>
          </a:ln>
        </p:spPr>
      </p:pic>
      <p:sp>
        <p:nvSpPr>
          <p:cNvPr id="62467" name="Rectangle 6"/>
          <p:cNvSpPr>
            <a:spLocks noGrp="1" noChangeArrowheads="1"/>
          </p:cNvSpPr>
          <p:nvPr>
            <p:ph type="title"/>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S01871-023-f017"/>
          <p:cNvPicPr>
            <a:picLocks noChangeAspect="1" noChangeArrowheads="1"/>
          </p:cNvPicPr>
          <p:nvPr/>
        </p:nvPicPr>
        <p:blipFill>
          <a:blip r:embed="rId3"/>
          <a:srcRect/>
          <a:stretch>
            <a:fillRect/>
          </a:stretch>
        </p:blipFill>
        <p:spPr bwMode="auto">
          <a:xfrm>
            <a:off x="1404938" y="1214438"/>
            <a:ext cx="6350000" cy="3136900"/>
          </a:xfrm>
          <a:prstGeom prst="rect">
            <a:avLst/>
          </a:prstGeom>
          <a:noFill/>
          <a:ln w="9525">
            <a:solidFill>
              <a:schemeClr val="tx1"/>
            </a:solidFill>
            <a:miter lim="800000"/>
            <a:headEnd/>
            <a:tailEnd/>
          </a:ln>
        </p:spPr>
      </p:pic>
      <p:sp>
        <p:nvSpPr>
          <p:cNvPr id="63491"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eaLnBrk="0" hangingPunct="0"/>
            <a:r>
              <a:rPr lang="en-US" sz="800"/>
              <a:t>Figure 23-17 Noncomedo DCIS. A, Cribriform DCIS comprises cells forming round, regular ("cookie cutter") spaces. The lumens are often filled with calcifying secretory material. B, This solid DCIS has almost completely filled and distorted this lobule with only a few remaining luminal cells visible. This type of DCIS is not usually associated with calcifications and may be clinically occult.</a:t>
            </a:r>
          </a:p>
        </p:txBody>
      </p:sp>
      <p:sp>
        <p:nvSpPr>
          <p:cNvPr id="63492"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eaLnBrk="0" hangingPunct="0">
              <a:spcBef>
                <a:spcPct val="50000"/>
              </a:spcBef>
            </a:pPr>
            <a:r>
              <a:rPr lang="en-US" sz="700" i="1"/>
              <a:t>Downloaded from: Robbins &amp; Cotran Pathologic Basis of Disease (on 28 April 2008 09:47 AM)</a:t>
            </a:r>
          </a:p>
        </p:txBody>
      </p:sp>
      <p:sp>
        <p:nvSpPr>
          <p:cNvPr id="63493"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eaLnBrk="0" hangingPunct="0">
              <a:spcBef>
                <a:spcPct val="50000"/>
              </a:spcBef>
            </a:pPr>
            <a:r>
              <a:rPr lang="en-US" sz="700" i="1"/>
              <a:t>© 2007 Elsevier </a:t>
            </a:r>
          </a:p>
        </p:txBody>
      </p:sp>
      <p:pic>
        <p:nvPicPr>
          <p:cNvPr id="63494"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S01871-023-f018"/>
          <p:cNvPicPr>
            <a:picLocks noChangeAspect="1" noChangeArrowheads="1"/>
          </p:cNvPicPr>
          <p:nvPr/>
        </p:nvPicPr>
        <p:blipFill>
          <a:blip r:embed="rId3"/>
          <a:srcRect/>
          <a:stretch>
            <a:fillRect/>
          </a:stretch>
        </p:blipFill>
        <p:spPr bwMode="auto">
          <a:xfrm>
            <a:off x="1404938" y="1128713"/>
            <a:ext cx="6350000" cy="3309937"/>
          </a:xfrm>
          <a:prstGeom prst="rect">
            <a:avLst/>
          </a:prstGeom>
          <a:noFill/>
          <a:ln w="9525">
            <a:solidFill>
              <a:schemeClr val="tx1"/>
            </a:solidFill>
            <a:miter lim="800000"/>
            <a:headEnd/>
            <a:tailEnd/>
          </a:ln>
        </p:spPr>
      </p:pic>
      <p:sp>
        <p:nvSpPr>
          <p:cNvPr id="64515"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eaLnBrk="0" hangingPunct="0"/>
            <a:r>
              <a:rPr lang="en-US" sz="800"/>
              <a:t>Figure 23-18 Noncomedo DCIS. A, Papillary DCIS. Delicate fibrovascular cores extend into a duct and are lined by a monomorphic population of tall columnar cells. Myoepithelial cells are absent. B, Micropapillary DCIS. The papillae are connected to the duct wall by a narrow base and often have bulbous or complex outgrowths. The papillae are solid and do not have fibrovascular cores.</a:t>
            </a:r>
          </a:p>
        </p:txBody>
      </p:sp>
      <p:sp>
        <p:nvSpPr>
          <p:cNvPr id="64516"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eaLnBrk="0" hangingPunct="0">
              <a:spcBef>
                <a:spcPct val="50000"/>
              </a:spcBef>
            </a:pPr>
            <a:r>
              <a:rPr lang="en-US" sz="700" i="1"/>
              <a:t>Downloaded from: Robbins &amp; Cotran Pathologic Basis of Disease (on 28 April 2008 09:47 AM)</a:t>
            </a:r>
          </a:p>
        </p:txBody>
      </p:sp>
      <p:sp>
        <p:nvSpPr>
          <p:cNvPr id="64517"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eaLnBrk="0" hangingPunct="0">
              <a:spcBef>
                <a:spcPct val="50000"/>
              </a:spcBef>
            </a:pPr>
            <a:r>
              <a:rPr lang="en-US" sz="700" i="1"/>
              <a:t>© 2007 Elsevier </a:t>
            </a:r>
          </a:p>
        </p:txBody>
      </p:sp>
      <p:pic>
        <p:nvPicPr>
          <p:cNvPr id="64518"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smtClean="0"/>
              <a:t>Paget’s Disease </a:t>
            </a:r>
          </a:p>
        </p:txBody>
      </p:sp>
      <p:sp>
        <p:nvSpPr>
          <p:cNvPr id="75778" name="Rectangle 3"/>
          <p:cNvSpPr>
            <a:spLocks noGrp="1" noChangeArrowheads="1"/>
          </p:cNvSpPr>
          <p:nvPr>
            <p:ph idx="1"/>
          </p:nvPr>
        </p:nvSpPr>
        <p:spPr/>
        <p:txBody>
          <a:bodyPr rtlCol="0">
            <a:normAutofit/>
          </a:bodyPr>
          <a:lstStyle/>
          <a:p>
            <a:pPr fontAlgn="auto">
              <a:spcAft>
                <a:spcPts val="0"/>
              </a:spcAft>
              <a:buFont typeface="Arial" pitchFamily="34" charset="0"/>
              <a:buChar char="•"/>
              <a:defRPr/>
            </a:pPr>
            <a:r>
              <a:rPr lang="en-US" dirty="0" smtClean="0"/>
              <a:t>Rare skin manifestation of breast cancer(1 to 2 %)</a:t>
            </a:r>
          </a:p>
          <a:p>
            <a:pPr fontAlgn="auto">
              <a:spcAft>
                <a:spcPts val="0"/>
              </a:spcAft>
              <a:buFont typeface="Arial" pitchFamily="34" charset="0"/>
              <a:buChar char="•"/>
              <a:defRPr/>
            </a:pPr>
            <a:r>
              <a:rPr lang="en-US" dirty="0" smtClean="0"/>
              <a:t>Paget’s disease of the nipple presents with an eczematous area of the nipple, which may be subtle or form an obviously eroded, weeping lesion.</a:t>
            </a:r>
          </a:p>
          <a:p>
            <a:pPr fontAlgn="auto">
              <a:spcAft>
                <a:spcPts val="0"/>
              </a:spcAft>
              <a:buFont typeface="Arial" pitchFamily="34" charset="0"/>
              <a:buChar char="•"/>
              <a:defRPr/>
            </a:pPr>
            <a:r>
              <a:rPr lang="en-US" dirty="0" err="1" smtClean="0"/>
              <a:t>Pruritus</a:t>
            </a:r>
            <a:r>
              <a:rPr lang="en-US" dirty="0" smtClean="0"/>
              <a:t> is common ,might be mistaken for Eczema, presents as a unilateral </a:t>
            </a:r>
            <a:r>
              <a:rPr lang="en-US" dirty="0" err="1" smtClean="0"/>
              <a:t>erythematous</a:t>
            </a:r>
            <a:r>
              <a:rPr lang="en-US" dirty="0" smtClean="0"/>
              <a:t> eruption with a scale crust.</a:t>
            </a:r>
          </a:p>
          <a:p>
            <a:pPr fontAlgn="auto">
              <a:spcAft>
                <a:spcPts val="0"/>
              </a:spcAft>
              <a:buFont typeface="Arial" pitchFamily="34" charset="0"/>
              <a:buChar char="•"/>
              <a:defRPr/>
            </a:pPr>
            <a:r>
              <a:rPr lang="en-US" dirty="0" smtClean="0"/>
              <a:t>Malignant cells, referred to as Paget cells and are found scattered in the epidermis.</a:t>
            </a:r>
          </a:p>
          <a:p>
            <a:pPr fontAlgn="auto">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smtClean="0"/>
              <a:t>Paget’s Disease </a:t>
            </a:r>
          </a:p>
        </p:txBody>
      </p:sp>
      <p:sp>
        <p:nvSpPr>
          <p:cNvPr id="66563" name="Rectangle 3"/>
          <p:cNvSpPr>
            <a:spLocks noGrp="1" noChangeArrowheads="1"/>
          </p:cNvSpPr>
          <p:nvPr>
            <p:ph idx="1"/>
          </p:nvPr>
        </p:nvSpPr>
        <p:spPr/>
        <p:txBody>
          <a:bodyPr>
            <a:normAutofit lnSpcReduction="10000"/>
          </a:bodyPr>
          <a:lstStyle/>
          <a:p>
            <a:endParaRPr lang="en-US" sz="2400" dirty="0" smtClean="0"/>
          </a:p>
          <a:p>
            <a:r>
              <a:rPr lang="en-US" sz="2400" dirty="0" smtClean="0"/>
              <a:t>The </a:t>
            </a:r>
            <a:r>
              <a:rPr lang="en-US" sz="2400" dirty="0" err="1" smtClean="0"/>
              <a:t>histologic</a:t>
            </a:r>
            <a:r>
              <a:rPr lang="en-US" sz="2400" dirty="0" smtClean="0"/>
              <a:t> hallmark of Paget’s disease of the nipple is the infiltration of the epidermis by large </a:t>
            </a:r>
            <a:r>
              <a:rPr lang="en-US" sz="2400" dirty="0" err="1" smtClean="0"/>
              <a:t>ductal</a:t>
            </a:r>
            <a:r>
              <a:rPr lang="en-US" sz="2400" dirty="0" smtClean="0"/>
              <a:t> </a:t>
            </a:r>
            <a:r>
              <a:rPr lang="en-US" sz="2400" dirty="0" err="1" smtClean="0"/>
              <a:t>neoplastic</a:t>
            </a:r>
            <a:r>
              <a:rPr lang="en-US" sz="2400" dirty="0" smtClean="0"/>
              <a:t> cells with abundant clear or pale cytoplasm and nuclei with prominent nucleoli. The cells usually stain positively for </a:t>
            </a:r>
            <a:r>
              <a:rPr lang="en-US" sz="2400" dirty="0" err="1" smtClean="0"/>
              <a:t>mucin</a:t>
            </a:r>
            <a:r>
              <a:rPr lang="en-US" sz="2400" dirty="0" smtClean="0"/>
              <a:t>.</a:t>
            </a:r>
          </a:p>
          <a:p>
            <a:r>
              <a:rPr lang="en-US" sz="2400" dirty="0" smtClean="0"/>
              <a:t>Paget cells extend from DCIS within the </a:t>
            </a:r>
            <a:r>
              <a:rPr lang="en-US" sz="2400" dirty="0" err="1" smtClean="0"/>
              <a:t>ductal</a:t>
            </a:r>
            <a:r>
              <a:rPr lang="en-US" sz="2400" dirty="0" smtClean="0"/>
              <a:t> system into nipple skin without crossing the basement membrane</a:t>
            </a:r>
          </a:p>
          <a:p>
            <a:r>
              <a:rPr lang="en-US" sz="2400" dirty="0" smtClean="0"/>
              <a:t>Palpable mass is present in 50 to 60% of women with Paget disease indicating an underlying invasive carcinoma.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n-US" dirty="0" smtClean="0"/>
          </a:p>
        </p:txBody>
      </p:sp>
      <p:sp>
        <p:nvSpPr>
          <p:cNvPr id="7171" name="Rectangle 3"/>
          <p:cNvSpPr>
            <a:spLocks noGrp="1" noChangeArrowheads="1"/>
          </p:cNvSpPr>
          <p:nvPr>
            <p:ph idx="1"/>
          </p:nvPr>
        </p:nvSpPr>
        <p:spPr/>
        <p:txBody>
          <a:bodyPr>
            <a:normAutofit/>
          </a:bodyPr>
          <a:lstStyle/>
          <a:p>
            <a:pPr>
              <a:lnSpc>
                <a:spcPct val="90000"/>
              </a:lnSpc>
              <a:buFont typeface="Wingdings" pitchFamily="2" charset="2"/>
              <a:buNone/>
            </a:pPr>
            <a:endParaRPr lang="en-US" dirty="0" smtClean="0"/>
          </a:p>
          <a:p>
            <a:pPr>
              <a:lnSpc>
                <a:spcPct val="90000"/>
              </a:lnSpc>
              <a:buFont typeface="Wingdings" pitchFamily="2" charset="2"/>
              <a:buNone/>
            </a:pPr>
            <a:endParaRPr lang="en-US" dirty="0" smtClean="0"/>
          </a:p>
          <a:p>
            <a:pPr>
              <a:lnSpc>
                <a:spcPct val="90000"/>
              </a:lnSpc>
              <a:buFont typeface="Wingdings" pitchFamily="2" charset="2"/>
              <a:buNone/>
            </a:pPr>
            <a:r>
              <a:rPr lang="en-US" dirty="0" smtClean="0"/>
              <a:t>2)Palpable mass </a:t>
            </a:r>
          </a:p>
          <a:p>
            <a:pPr>
              <a:lnSpc>
                <a:spcPct val="90000"/>
              </a:lnSpc>
              <a:buFont typeface="Wingdings" pitchFamily="2" charset="2"/>
              <a:buNone/>
            </a:pPr>
            <a:r>
              <a:rPr lang="en-US" dirty="0" smtClean="0"/>
              <a:t>3)Nipple discharge:</a:t>
            </a:r>
          </a:p>
          <a:p>
            <a:pPr>
              <a:lnSpc>
                <a:spcPct val="90000"/>
              </a:lnSpc>
              <a:buFont typeface="Wingdings" pitchFamily="2" charset="2"/>
              <a:buNone/>
            </a:pPr>
            <a:r>
              <a:rPr lang="en-US" dirty="0" smtClean="0"/>
              <a:t>   Milky discharge has not been associated with malignancy. </a:t>
            </a:r>
          </a:p>
          <a:p>
            <a:pPr>
              <a:lnSpc>
                <a:spcPct val="90000"/>
              </a:lnSpc>
              <a:buFont typeface="Wingdings" pitchFamily="2" charset="2"/>
              <a:buNone/>
            </a:pPr>
            <a:r>
              <a:rPr lang="en-US" dirty="0" smtClean="0"/>
              <a:t>    Bloody or serous discharges are most commonly associated with benign lesions but, rarely, can be due to a malignancy.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5" descr="20FF88A"/>
          <p:cNvPicPr>
            <a:picLocks noChangeAspect="1" noChangeArrowheads="1"/>
          </p:cNvPicPr>
          <p:nvPr/>
        </p:nvPicPr>
        <p:blipFill>
          <a:blip r:embed="rId3"/>
          <a:srcRect/>
          <a:stretch>
            <a:fillRect/>
          </a:stretch>
        </p:blipFill>
        <p:spPr bwMode="auto">
          <a:xfrm>
            <a:off x="611188" y="404813"/>
            <a:ext cx="7993062" cy="5761037"/>
          </a:xfrm>
          <a:prstGeom prst="rect">
            <a:avLst/>
          </a:prstGeom>
          <a:noFill/>
          <a:ln w="9525">
            <a:noFill/>
            <a:miter lim="800000"/>
            <a:headEnd/>
            <a:tailEnd/>
          </a:ln>
        </p:spPr>
      </p:pic>
      <p:sp>
        <p:nvSpPr>
          <p:cNvPr id="67587" name="Rectangle 6"/>
          <p:cNvSpPr>
            <a:spLocks noGrp="1" noChangeArrowheads="1"/>
          </p:cNvSpPr>
          <p:nvPr>
            <p:ph type="title"/>
          </p:nvPr>
        </p:nvSpPr>
        <p:spPr/>
        <p:txBody>
          <a:bodyPr/>
          <a:lstStyle/>
          <a:p>
            <a:r>
              <a:rPr lang="en-US" dirty="0" err="1" smtClean="0"/>
              <a:t>Pagets</a:t>
            </a:r>
            <a:r>
              <a:rPr lang="en-US" dirty="0" smtClean="0"/>
              <a:t> disease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5" descr="20FF88B"/>
          <p:cNvPicPr>
            <a:picLocks noChangeAspect="1" noChangeArrowheads="1"/>
          </p:cNvPicPr>
          <p:nvPr/>
        </p:nvPicPr>
        <p:blipFill>
          <a:blip r:embed="rId3"/>
          <a:srcRect/>
          <a:stretch>
            <a:fillRect/>
          </a:stretch>
        </p:blipFill>
        <p:spPr bwMode="auto">
          <a:xfrm>
            <a:off x="468313" y="549275"/>
            <a:ext cx="8207375" cy="5688013"/>
          </a:xfrm>
          <a:prstGeom prst="rect">
            <a:avLst/>
          </a:prstGeom>
          <a:noFill/>
          <a:ln w="9525">
            <a:noFill/>
            <a:miter lim="800000"/>
            <a:headEnd/>
            <a:tailEnd/>
          </a:ln>
        </p:spPr>
      </p:pic>
      <p:sp>
        <p:nvSpPr>
          <p:cNvPr id="68611" name="Rectangle 6"/>
          <p:cNvSpPr>
            <a:spLocks noGrp="1" noChangeArrowheads="1"/>
          </p:cNvSpPr>
          <p:nvPr>
            <p:ph type="title"/>
          </p:nvPr>
        </p:nvSpPr>
        <p:spPr/>
        <p:txBody>
          <a:bodyPr/>
          <a:lstStyle/>
          <a:p>
            <a:r>
              <a:rPr lang="en-US" dirty="0" err="1" smtClean="0"/>
              <a:t>Pagets</a:t>
            </a:r>
            <a:r>
              <a:rPr lang="en-US" dirty="0" smtClean="0"/>
              <a:t> disease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r>
              <a:rPr lang="en-US" dirty="0" smtClean="0"/>
              <a:t>LCIS -Lobular Carcinoma in Situ</a:t>
            </a:r>
          </a:p>
        </p:txBody>
      </p:sp>
      <p:sp>
        <p:nvSpPr>
          <p:cNvPr id="71683" name="Rectangle 3"/>
          <p:cNvSpPr>
            <a:spLocks noGrp="1" noChangeArrowheads="1"/>
          </p:cNvSpPr>
          <p:nvPr>
            <p:ph idx="1"/>
          </p:nvPr>
        </p:nvSpPr>
        <p:spPr/>
        <p:txBody>
          <a:bodyPr/>
          <a:lstStyle/>
          <a:p>
            <a:pPr>
              <a:lnSpc>
                <a:spcPct val="90000"/>
              </a:lnSpc>
            </a:pPr>
            <a:endParaRPr lang="en-US" dirty="0" smtClean="0"/>
          </a:p>
          <a:p>
            <a:pPr>
              <a:lnSpc>
                <a:spcPct val="90000"/>
              </a:lnSpc>
            </a:pPr>
            <a:r>
              <a:rPr lang="en-US" dirty="0" smtClean="0"/>
              <a:t>Always an incidental finding in a biopsy performed for another reason</a:t>
            </a:r>
          </a:p>
          <a:p>
            <a:pPr>
              <a:lnSpc>
                <a:spcPct val="90000"/>
              </a:lnSpc>
            </a:pPr>
            <a:r>
              <a:rPr lang="en-US" dirty="0" smtClean="0"/>
              <a:t>Infrequent (1% to 6% )of all carcinomas</a:t>
            </a:r>
          </a:p>
          <a:p>
            <a:pPr>
              <a:lnSpc>
                <a:spcPct val="90000"/>
              </a:lnSpc>
            </a:pPr>
            <a:r>
              <a:rPr lang="en-US" dirty="0" smtClean="0"/>
              <a:t>Bilateral in 20% to 40% of women when both breasts are biopsied</a:t>
            </a:r>
          </a:p>
          <a:p>
            <a:pPr>
              <a:lnSpc>
                <a:spcPct val="90000"/>
              </a:lnSpc>
            </a:pPr>
            <a:r>
              <a:rPr lang="en-US" dirty="0" smtClean="0"/>
              <a:t>LCIS is frequently </a:t>
            </a:r>
            <a:r>
              <a:rPr lang="en-US" dirty="0" err="1" smtClean="0"/>
              <a:t>multicentric</a:t>
            </a:r>
            <a:r>
              <a:rPr lang="en-US" dirty="0" smtClean="0"/>
              <a:t> and bilateral and subsequent carcinomas occur at equal frequency in both breasts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2"/>
          <p:cNvSpPr>
            <a:spLocks noGrp="1"/>
          </p:cNvSpPr>
          <p:nvPr>
            <p:ph type="title"/>
          </p:nvPr>
        </p:nvSpPr>
        <p:spPr/>
        <p:txBody>
          <a:bodyPr>
            <a:normAutofit fontScale="90000"/>
          </a:bodyPr>
          <a:lstStyle/>
          <a:p>
            <a:r>
              <a:rPr lang="en-US" dirty="0" smtClean="0"/>
              <a:t>LCIS -Lobular Carcinoma in Situ</a:t>
            </a:r>
          </a:p>
        </p:txBody>
      </p:sp>
      <p:sp>
        <p:nvSpPr>
          <p:cNvPr id="82946" name="Content Placeholder 1"/>
          <p:cNvSpPr>
            <a:spLocks noGrp="1"/>
          </p:cNvSpPr>
          <p:nvPr>
            <p:ph idx="1"/>
          </p:nvPr>
        </p:nvSpPr>
        <p:spPr/>
        <p:txBody>
          <a:bodyPr rtlCol="0">
            <a:normAutofit fontScale="92500"/>
          </a:bodyPr>
          <a:lstStyle/>
          <a:p>
            <a:pPr fontAlgn="auto">
              <a:spcAft>
                <a:spcPts val="0"/>
              </a:spcAft>
              <a:buFont typeface="Arial" pitchFamily="34" charset="0"/>
              <a:buChar char="•"/>
              <a:defRPr/>
            </a:pPr>
            <a:r>
              <a:rPr lang="en-US" dirty="0" smtClean="0"/>
              <a:t>Lobular carcinoma in situ (LCIS) does not form a palpable mass and cannot be detected clinically, felt at operation or seen grossly on pathological examination. </a:t>
            </a:r>
          </a:p>
          <a:p>
            <a:pPr fontAlgn="auto">
              <a:spcAft>
                <a:spcPts val="0"/>
              </a:spcAft>
              <a:buFont typeface="Arial" pitchFamily="34" charset="0"/>
              <a:buChar char="•"/>
              <a:defRPr/>
            </a:pPr>
            <a:r>
              <a:rPr lang="en-US" dirty="0" smtClean="0"/>
              <a:t>Although LCIS may have </a:t>
            </a:r>
            <a:r>
              <a:rPr lang="en-US" dirty="0" err="1" smtClean="0"/>
              <a:t>microcalcifications</a:t>
            </a:r>
            <a:r>
              <a:rPr lang="en-US" dirty="0" smtClean="0"/>
              <a:t>, these are infrequent and so mammography has not been useful for detecting it. </a:t>
            </a:r>
          </a:p>
          <a:p>
            <a:pPr fontAlgn="auto">
              <a:spcAft>
                <a:spcPts val="0"/>
              </a:spcAft>
              <a:buFont typeface="Arial" pitchFamily="34" charset="0"/>
              <a:buChar char="•"/>
              <a:defRPr/>
            </a:pPr>
            <a:r>
              <a:rPr lang="en-US" dirty="0" smtClean="0"/>
              <a:t>The tumor presents as a coincidental finding in breast tissue removed for other reasons.  The disease tends to be bilateral and </a:t>
            </a:r>
            <a:r>
              <a:rPr lang="en-US" dirty="0" err="1" smtClean="0"/>
              <a:t>multicentric</a:t>
            </a:r>
            <a:r>
              <a:rPr lang="en-US" dirty="0" smtClean="0"/>
              <a:t>. </a:t>
            </a:r>
          </a:p>
          <a:p>
            <a:pPr fontAlgn="auto">
              <a:spcAft>
                <a:spcPts val="0"/>
              </a:spcAft>
              <a:buFont typeface="Arial" pitchFamily="34" charset="0"/>
              <a:buChar char="•"/>
              <a:defRPr/>
            </a:pPr>
            <a:r>
              <a:rPr lang="en-US" dirty="0" smtClean="0"/>
              <a:t>LCIS shows a proliferation of cells that fill and distend the TDLU.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2"/>
          <p:cNvSpPr>
            <a:spLocks noGrp="1"/>
          </p:cNvSpPr>
          <p:nvPr>
            <p:ph type="title"/>
          </p:nvPr>
        </p:nvSpPr>
        <p:spPr/>
        <p:txBody>
          <a:bodyPr>
            <a:normAutofit fontScale="90000"/>
          </a:bodyPr>
          <a:lstStyle/>
          <a:p>
            <a:r>
              <a:rPr lang="en-US" dirty="0" smtClean="0"/>
              <a:t>LCIS -Lobular Carcinoma in Situ</a:t>
            </a:r>
          </a:p>
        </p:txBody>
      </p:sp>
      <p:sp>
        <p:nvSpPr>
          <p:cNvPr id="73731" name="Content Placeholder 1"/>
          <p:cNvSpPr>
            <a:spLocks noGrp="1"/>
          </p:cNvSpPr>
          <p:nvPr>
            <p:ph idx="1"/>
          </p:nvPr>
        </p:nvSpPr>
        <p:spPr/>
        <p:txBody>
          <a:bodyPr/>
          <a:lstStyle/>
          <a:p>
            <a:pPr>
              <a:buFont typeface="Wingdings 3" pitchFamily="18" charset="2"/>
              <a:buNone/>
            </a:pPr>
            <a:r>
              <a:rPr lang="en-US" b="1" dirty="0" smtClean="0"/>
              <a:t>Clinical behavior </a:t>
            </a:r>
            <a:endParaRPr lang="en-US" dirty="0" smtClean="0"/>
          </a:p>
          <a:p>
            <a:r>
              <a:rPr lang="en-US" dirty="0" smtClean="0"/>
              <a:t>If LCIS is left untreated, about 30% of women develop an invasive cancer within 20 years of diagnosis. The invasive cancer may be </a:t>
            </a:r>
            <a:r>
              <a:rPr lang="en-US" dirty="0" err="1" smtClean="0"/>
              <a:t>ductal</a:t>
            </a:r>
            <a:r>
              <a:rPr lang="en-US" dirty="0" smtClean="0"/>
              <a:t> or lobular. LCIS is therefore a marker of increased cancer in both breasts.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5" descr="20FF64"/>
          <p:cNvPicPr>
            <a:picLocks noChangeAspect="1" noChangeArrowheads="1"/>
          </p:cNvPicPr>
          <p:nvPr/>
        </p:nvPicPr>
        <p:blipFill>
          <a:blip r:embed="rId3"/>
          <a:srcRect/>
          <a:stretch>
            <a:fillRect/>
          </a:stretch>
        </p:blipFill>
        <p:spPr bwMode="auto">
          <a:xfrm>
            <a:off x="395288" y="620713"/>
            <a:ext cx="8353425" cy="5545137"/>
          </a:xfrm>
          <a:prstGeom prst="rect">
            <a:avLst/>
          </a:prstGeom>
          <a:noFill/>
          <a:ln w="9525">
            <a:noFill/>
            <a:miter lim="800000"/>
            <a:headEnd/>
            <a:tailEnd/>
          </a:ln>
        </p:spPr>
      </p:pic>
      <p:sp>
        <p:nvSpPr>
          <p:cNvPr id="75779" name="Rectangle 6"/>
          <p:cNvSpPr>
            <a:spLocks noGrp="1" noChangeArrowheads="1"/>
          </p:cNvSpPr>
          <p:nvPr>
            <p:ph type="title"/>
          </p:nvPr>
        </p:nvSpPr>
        <p:spPr/>
        <p:txBody>
          <a:bodyPr/>
          <a:lstStyle/>
          <a:p>
            <a:r>
              <a:rPr lang="en-US" dirty="0" smtClean="0"/>
              <a:t>Lobular carcinoma </a:t>
            </a:r>
            <a:r>
              <a:rPr lang="en-US" dirty="0" err="1" smtClean="0"/>
              <a:t>insitu</a:t>
            </a:r>
            <a:endParaRPr lang="en-US"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S01871-023-f020"/>
          <p:cNvPicPr>
            <a:picLocks noChangeAspect="1" noChangeArrowheads="1"/>
          </p:cNvPicPr>
          <p:nvPr/>
        </p:nvPicPr>
        <p:blipFill>
          <a:blip r:embed="rId3"/>
          <a:srcRect/>
          <a:stretch>
            <a:fillRect/>
          </a:stretch>
        </p:blipFill>
        <p:spPr bwMode="auto">
          <a:xfrm>
            <a:off x="1603375" y="403225"/>
            <a:ext cx="5953125" cy="4762500"/>
          </a:xfrm>
          <a:prstGeom prst="rect">
            <a:avLst/>
          </a:prstGeom>
          <a:noFill/>
          <a:ln w="9525">
            <a:solidFill>
              <a:schemeClr val="tx1"/>
            </a:solidFill>
            <a:miter lim="800000"/>
            <a:headEnd/>
            <a:tailEnd/>
          </a:ln>
        </p:spPr>
      </p:pic>
      <p:sp>
        <p:nvSpPr>
          <p:cNvPr id="76803"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eaLnBrk="0" hangingPunct="0"/>
            <a:r>
              <a:rPr lang="en-US" sz="800"/>
              <a:t>Figure 23-20 Lobular carcinoma in situ. A monomorphic population of small, rounded, loosely cohesive cells fills and expands the acini of a lobule. The underlying lobular architecture can still be recognized.</a:t>
            </a:r>
          </a:p>
        </p:txBody>
      </p:sp>
      <p:sp>
        <p:nvSpPr>
          <p:cNvPr id="76804"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eaLnBrk="0" hangingPunct="0">
              <a:spcBef>
                <a:spcPct val="50000"/>
              </a:spcBef>
            </a:pPr>
            <a:r>
              <a:rPr lang="en-US" sz="700" i="1"/>
              <a:t>Downloaded from: Robbins &amp; Cotran Pathologic Basis of Disease (on 28 April 2008 09:47 AM)</a:t>
            </a:r>
          </a:p>
        </p:txBody>
      </p:sp>
      <p:sp>
        <p:nvSpPr>
          <p:cNvPr id="76805"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eaLnBrk="0" hangingPunct="0">
              <a:spcBef>
                <a:spcPct val="50000"/>
              </a:spcBef>
            </a:pPr>
            <a:r>
              <a:rPr lang="en-US" sz="700" i="1"/>
              <a:t>© 2007 Elsevier </a:t>
            </a:r>
          </a:p>
        </p:txBody>
      </p:sp>
      <p:pic>
        <p:nvPicPr>
          <p:cNvPr id="76806"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z="2900" dirty="0" smtClean="0"/>
              <a:t>Invasive Breast Carcinoma</a:t>
            </a:r>
            <a:br>
              <a:rPr lang="en-US" sz="2900" dirty="0" smtClean="0"/>
            </a:br>
            <a:r>
              <a:rPr lang="en-US" sz="2900" dirty="0" smtClean="0"/>
              <a:t>Classification </a:t>
            </a:r>
          </a:p>
        </p:txBody>
      </p:sp>
      <p:sp>
        <p:nvSpPr>
          <p:cNvPr id="88066" name="Rectangle 3"/>
          <p:cNvSpPr>
            <a:spLocks noGrp="1" noChangeArrowheads="1"/>
          </p:cNvSpPr>
          <p:nvPr>
            <p:ph idx="1"/>
          </p:nvPr>
        </p:nvSpPr>
        <p:spPr/>
        <p:txBody>
          <a:bodyPr rtlCol="0">
            <a:normAutofit fontScale="92500" lnSpcReduction="20000"/>
          </a:bodyPr>
          <a:lstStyle/>
          <a:p>
            <a:pPr fontAlgn="auto">
              <a:spcAft>
                <a:spcPts val="0"/>
              </a:spcAft>
              <a:buFont typeface="Arial" pitchFamily="34" charset="0"/>
              <a:buChar char="•"/>
              <a:defRPr/>
            </a:pPr>
            <a:r>
              <a:rPr lang="en-US" sz="2400" dirty="0" smtClean="0"/>
              <a:t>Invasive breast carcinoma  is tumor that has extended across the basement membrane. This permits access to </a:t>
            </a:r>
            <a:r>
              <a:rPr lang="en-US" sz="2400" dirty="0" err="1" smtClean="0"/>
              <a:t>lymphatics</a:t>
            </a:r>
            <a:r>
              <a:rPr lang="en-US" sz="2400" dirty="0" smtClean="0"/>
              <a:t> and vessels and the potential distant metastases and thereby a lethal outcome. There are several different types of invasive carcinoma. Invasive breast carcinoma is subdivided into</a:t>
            </a:r>
          </a:p>
          <a:p>
            <a:pPr fontAlgn="auto">
              <a:spcAft>
                <a:spcPts val="0"/>
              </a:spcAft>
              <a:buFont typeface="Wingdings" pitchFamily="2" charset="2"/>
              <a:buNone/>
              <a:defRPr/>
            </a:pPr>
            <a:r>
              <a:rPr lang="en-US" sz="2400" dirty="0" smtClean="0"/>
              <a:t>1- NOS </a:t>
            </a:r>
            <a:r>
              <a:rPr lang="en-US" sz="2400" dirty="0" err="1" smtClean="0"/>
              <a:t>Ductal</a:t>
            </a:r>
            <a:r>
              <a:rPr lang="en-US" sz="2400" dirty="0" smtClean="0"/>
              <a:t> 80%</a:t>
            </a:r>
          </a:p>
          <a:p>
            <a:pPr fontAlgn="auto">
              <a:spcAft>
                <a:spcPts val="0"/>
              </a:spcAft>
              <a:buFont typeface="Wingdings" pitchFamily="2" charset="2"/>
              <a:buNone/>
              <a:defRPr/>
            </a:pPr>
            <a:r>
              <a:rPr lang="en-US" sz="2400" dirty="0" smtClean="0"/>
              <a:t>2- Lobular 10%</a:t>
            </a:r>
          </a:p>
          <a:p>
            <a:pPr fontAlgn="auto">
              <a:spcAft>
                <a:spcPts val="0"/>
              </a:spcAft>
              <a:buFont typeface="Wingdings" pitchFamily="2" charset="2"/>
              <a:buNone/>
              <a:defRPr/>
            </a:pPr>
            <a:r>
              <a:rPr lang="en-US" sz="2400" dirty="0" smtClean="0"/>
              <a:t>3- tubular 6%</a:t>
            </a:r>
          </a:p>
          <a:p>
            <a:pPr fontAlgn="auto">
              <a:spcAft>
                <a:spcPts val="0"/>
              </a:spcAft>
              <a:buFont typeface="Wingdings" pitchFamily="2" charset="2"/>
              <a:buNone/>
              <a:defRPr/>
            </a:pPr>
            <a:r>
              <a:rPr lang="en-US" sz="2400" dirty="0" smtClean="0"/>
              <a:t>4-Mucinous(Colloid) 2%</a:t>
            </a:r>
          </a:p>
          <a:p>
            <a:pPr fontAlgn="auto">
              <a:spcAft>
                <a:spcPts val="0"/>
              </a:spcAft>
              <a:buFont typeface="Wingdings" pitchFamily="2" charset="2"/>
              <a:buNone/>
              <a:defRPr/>
            </a:pPr>
            <a:r>
              <a:rPr lang="en-US" sz="2400" dirty="0" smtClean="0"/>
              <a:t>5- </a:t>
            </a:r>
            <a:r>
              <a:rPr lang="en-US" sz="2400" dirty="0" err="1" smtClean="0"/>
              <a:t>Medullary</a:t>
            </a:r>
            <a:r>
              <a:rPr lang="en-US" sz="2400" dirty="0" smtClean="0"/>
              <a:t> 2%</a:t>
            </a:r>
          </a:p>
          <a:p>
            <a:pPr fontAlgn="auto">
              <a:spcAft>
                <a:spcPts val="0"/>
              </a:spcAft>
              <a:buFont typeface="Wingdings" pitchFamily="2" charset="2"/>
              <a:buNone/>
              <a:defRPr/>
            </a:pPr>
            <a:r>
              <a:rPr lang="en-US" sz="2400" dirty="0" smtClean="0"/>
              <a:t>6- Papillary 1%</a:t>
            </a:r>
          </a:p>
          <a:p>
            <a:pPr fontAlgn="auto">
              <a:spcAft>
                <a:spcPts val="0"/>
              </a:spcAft>
              <a:buFont typeface="Wingdings" pitchFamily="2" charset="2"/>
              <a:buNone/>
              <a:defRPr/>
            </a:pPr>
            <a:r>
              <a:rPr lang="en-US" sz="2400" dirty="0" smtClean="0"/>
              <a:t>7- </a:t>
            </a:r>
            <a:r>
              <a:rPr lang="en-US" sz="2400" dirty="0" err="1" smtClean="0"/>
              <a:t>Metaplastic</a:t>
            </a:r>
            <a:r>
              <a:rPr lang="en-US" sz="2400" dirty="0" smtClean="0"/>
              <a:t> Carcinoma 1%</a:t>
            </a:r>
          </a:p>
          <a:p>
            <a:pPr fontAlgn="auto">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rtlCol="0">
            <a:normAutofit/>
          </a:bodyPr>
          <a:lstStyle/>
          <a:p>
            <a:pPr fontAlgn="auto">
              <a:spcAft>
                <a:spcPts val="0"/>
              </a:spcAft>
              <a:defRPr/>
            </a:pPr>
            <a:r>
              <a:rPr lang="en-US" sz="2800" dirty="0" smtClean="0"/>
              <a:t>CLINICAL FEATURES OF BREAST CANCER</a:t>
            </a:r>
          </a:p>
        </p:txBody>
      </p:sp>
      <p:sp>
        <p:nvSpPr>
          <p:cNvPr id="78851" name="Rectangle 3"/>
          <p:cNvSpPr>
            <a:spLocks noGrp="1" noChangeArrowheads="1"/>
          </p:cNvSpPr>
          <p:nvPr>
            <p:ph idx="1"/>
          </p:nvPr>
        </p:nvSpPr>
        <p:spPr/>
        <p:txBody>
          <a:bodyPr/>
          <a:lstStyle/>
          <a:p>
            <a:pPr>
              <a:lnSpc>
                <a:spcPct val="80000"/>
              </a:lnSpc>
            </a:pPr>
            <a:endParaRPr lang="en-US" sz="2200" dirty="0" smtClean="0">
              <a:latin typeface="Calibri" pitchFamily="34" charset="0"/>
              <a:cs typeface="Calibri" pitchFamily="34" charset="0"/>
            </a:endParaRPr>
          </a:p>
          <a:p>
            <a:pPr>
              <a:lnSpc>
                <a:spcPct val="80000"/>
              </a:lnSpc>
            </a:pPr>
            <a:r>
              <a:rPr lang="en-US" sz="2200" dirty="0" smtClean="0">
                <a:latin typeface="Calibri" pitchFamily="34" charset="0"/>
                <a:cs typeface="Calibri" pitchFamily="34" charset="0"/>
              </a:rPr>
              <a:t>Palpable mass. </a:t>
            </a:r>
          </a:p>
          <a:p>
            <a:pPr>
              <a:lnSpc>
                <a:spcPct val="80000"/>
              </a:lnSpc>
            </a:pPr>
            <a:r>
              <a:rPr lang="en-US" sz="2200" i="1" dirty="0" smtClean="0">
                <a:latin typeface="Calibri" pitchFamily="34" charset="0"/>
                <a:cs typeface="Calibri" pitchFamily="34" charset="0"/>
              </a:rPr>
              <a:t>By the time a cancer becomes palpable, over half the patients will have </a:t>
            </a:r>
            <a:r>
              <a:rPr lang="en-US" sz="2200" i="1" dirty="0" err="1" smtClean="0">
                <a:latin typeface="Calibri" pitchFamily="34" charset="0"/>
                <a:cs typeface="Calibri" pitchFamily="34" charset="0"/>
              </a:rPr>
              <a:t>axillary</a:t>
            </a:r>
            <a:r>
              <a:rPr lang="en-US" sz="2200" i="1" dirty="0" smtClean="0">
                <a:latin typeface="Calibri" pitchFamily="34" charset="0"/>
                <a:cs typeface="Calibri" pitchFamily="34" charset="0"/>
              </a:rPr>
              <a:t> lymph node metastases</a:t>
            </a:r>
            <a:r>
              <a:rPr lang="en-US" sz="2200" dirty="0" smtClean="0">
                <a:latin typeface="Calibri" pitchFamily="34" charset="0"/>
                <a:cs typeface="Calibri" pitchFamily="34" charset="0"/>
              </a:rPr>
              <a:t> .</a:t>
            </a:r>
          </a:p>
          <a:p>
            <a:pPr>
              <a:lnSpc>
                <a:spcPct val="80000"/>
              </a:lnSpc>
            </a:pPr>
            <a:r>
              <a:rPr lang="en-US" sz="2200" dirty="0" smtClean="0">
                <a:latin typeface="Calibri" pitchFamily="34" charset="0"/>
                <a:cs typeface="Calibri" pitchFamily="34" charset="0"/>
              </a:rPr>
              <a:t>Larger carcinomas may be fixed to the chest wall or cause dimpling of the skin. </a:t>
            </a:r>
          </a:p>
          <a:p>
            <a:pPr>
              <a:lnSpc>
                <a:spcPct val="80000"/>
              </a:lnSpc>
            </a:pPr>
            <a:r>
              <a:rPr lang="en-US" sz="2200" dirty="0" err="1" smtClean="0">
                <a:latin typeface="Calibri" pitchFamily="34" charset="0"/>
                <a:cs typeface="Calibri" pitchFamily="34" charset="0"/>
              </a:rPr>
              <a:t>Lymphatics</a:t>
            </a:r>
            <a:r>
              <a:rPr lang="en-US" sz="2200" dirty="0" smtClean="0">
                <a:latin typeface="Calibri" pitchFamily="34" charset="0"/>
                <a:cs typeface="Calibri" pitchFamily="34" charset="0"/>
              </a:rPr>
              <a:t> may become so involved as to block the local area of skin drainage and cause </a:t>
            </a:r>
            <a:r>
              <a:rPr lang="en-US" sz="2200" dirty="0" err="1" smtClean="0">
                <a:latin typeface="Calibri" pitchFamily="34" charset="0"/>
                <a:cs typeface="Calibri" pitchFamily="34" charset="0"/>
              </a:rPr>
              <a:t>lymphedema</a:t>
            </a:r>
            <a:r>
              <a:rPr lang="en-US" sz="2200" dirty="0" smtClean="0">
                <a:latin typeface="Calibri" pitchFamily="34" charset="0"/>
                <a:cs typeface="Calibri" pitchFamily="34" charset="0"/>
              </a:rPr>
              <a:t> and thickening of the skin, a change referred to as </a:t>
            </a:r>
            <a:r>
              <a:rPr lang="en-US" sz="2200" i="1" dirty="0" err="1" smtClean="0">
                <a:latin typeface="Calibri" pitchFamily="34" charset="0"/>
                <a:cs typeface="Calibri" pitchFamily="34" charset="0"/>
              </a:rPr>
              <a:t>peau</a:t>
            </a:r>
            <a:r>
              <a:rPr lang="en-US" sz="2200" i="1" dirty="0" smtClean="0">
                <a:latin typeface="Calibri" pitchFamily="34" charset="0"/>
                <a:cs typeface="Calibri" pitchFamily="34" charset="0"/>
              </a:rPr>
              <a:t> </a:t>
            </a:r>
            <a:r>
              <a:rPr lang="en-US" sz="2200" i="1" dirty="0" err="1" smtClean="0">
                <a:latin typeface="Calibri" pitchFamily="34" charset="0"/>
                <a:cs typeface="Calibri" pitchFamily="34" charset="0"/>
              </a:rPr>
              <a:t>d'orange</a:t>
            </a:r>
            <a:r>
              <a:rPr lang="en-US" sz="2200" dirty="0" smtClean="0">
                <a:latin typeface="Calibri" pitchFamily="34" charset="0"/>
                <a:cs typeface="Calibri" pitchFamily="34" charset="0"/>
              </a:rPr>
              <a:t>. </a:t>
            </a:r>
          </a:p>
          <a:p>
            <a:pPr>
              <a:lnSpc>
                <a:spcPct val="80000"/>
              </a:lnSpc>
            </a:pPr>
            <a:r>
              <a:rPr lang="en-US" sz="2200" dirty="0" smtClean="0">
                <a:latin typeface="Calibri" pitchFamily="34" charset="0"/>
                <a:cs typeface="Calibri" pitchFamily="34" charset="0"/>
              </a:rPr>
              <a:t> When the tumor involves the central portion of the breast, retraction of the nipple may develop.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rtlCol="0">
            <a:normAutofit/>
          </a:bodyPr>
          <a:lstStyle/>
          <a:p>
            <a:pPr fontAlgn="auto">
              <a:spcAft>
                <a:spcPts val="0"/>
              </a:spcAft>
              <a:defRPr/>
            </a:pPr>
            <a:r>
              <a:rPr lang="en-US" sz="2800" dirty="0" smtClean="0"/>
              <a:t>CLINICAL FEATURES OF BREAST CANCER</a:t>
            </a:r>
          </a:p>
        </p:txBody>
      </p:sp>
      <p:sp>
        <p:nvSpPr>
          <p:cNvPr id="79875" name="Rectangle 3"/>
          <p:cNvSpPr>
            <a:spLocks noGrp="1" noChangeArrowheads="1"/>
          </p:cNvSpPr>
          <p:nvPr>
            <p:ph idx="1"/>
          </p:nvPr>
        </p:nvSpPr>
        <p:spPr/>
        <p:txBody>
          <a:bodyPr>
            <a:normAutofit/>
          </a:bodyPr>
          <a:lstStyle/>
          <a:p>
            <a:endParaRPr lang="en-US" dirty="0" smtClean="0"/>
          </a:p>
          <a:p>
            <a:r>
              <a:rPr lang="en-US" dirty="0" smtClean="0"/>
              <a:t>In older women undergoing mammography, invasive carcinomas most commonly present as a density.</a:t>
            </a:r>
          </a:p>
          <a:p>
            <a:r>
              <a:rPr lang="en-US" dirty="0" smtClean="0"/>
              <a:t> Invasive carcinomas presenting as mammographic calcifications without an associated density are usually very small in size.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2900" dirty="0" smtClean="0"/>
              <a:t>Characteristics of Breast Carcinomas by Clinical Presentation </a:t>
            </a:r>
          </a:p>
        </p:txBody>
      </p:sp>
      <p:sp>
        <p:nvSpPr>
          <p:cNvPr id="8195" name="Rectangle 3"/>
          <p:cNvSpPr>
            <a:spLocks noGrp="1" noChangeArrowheads="1"/>
          </p:cNvSpPr>
          <p:nvPr>
            <p:ph idx="1"/>
          </p:nvPr>
        </p:nvSpPr>
        <p:spPr/>
        <p:txBody>
          <a:bodyPr/>
          <a:lstStyle/>
          <a:p>
            <a:endParaRPr lang="en-US" dirty="0" smtClean="0"/>
          </a:p>
          <a:p>
            <a:r>
              <a:rPr lang="en-US" dirty="0" smtClean="0"/>
              <a:t>Palpable mass</a:t>
            </a:r>
          </a:p>
          <a:p>
            <a:r>
              <a:rPr lang="en-US" dirty="0" smtClean="0"/>
              <a:t>Mammographic density </a:t>
            </a:r>
          </a:p>
          <a:p>
            <a:r>
              <a:rPr lang="en-US" dirty="0" smtClean="0"/>
              <a:t>Mammographic calcifications  </a:t>
            </a:r>
          </a:p>
          <a:p>
            <a:endParaRPr lang="en-US"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rtlCol="0">
            <a:normAutofit/>
          </a:bodyPr>
          <a:lstStyle/>
          <a:p>
            <a:pPr fontAlgn="auto">
              <a:spcAft>
                <a:spcPts val="0"/>
              </a:spcAft>
              <a:defRPr/>
            </a:pPr>
            <a:r>
              <a:rPr lang="en-US" sz="2800" dirty="0" smtClean="0"/>
              <a:t>CLINICAL FEATURES OF BREAST CANCER</a:t>
            </a:r>
          </a:p>
        </p:txBody>
      </p:sp>
      <p:sp>
        <p:nvSpPr>
          <p:cNvPr id="80899" name="Rectangle 3"/>
          <p:cNvSpPr>
            <a:spLocks noGrp="1" noChangeArrowheads="1"/>
          </p:cNvSpPr>
          <p:nvPr>
            <p:ph idx="1"/>
          </p:nvPr>
        </p:nvSpPr>
        <p:spPr/>
        <p:txBody>
          <a:bodyPr/>
          <a:lstStyle/>
          <a:p>
            <a:endParaRPr lang="en-US" dirty="0" smtClean="0"/>
          </a:p>
          <a:p>
            <a:r>
              <a:rPr lang="en-US" dirty="0" smtClean="0"/>
              <a:t>The term "inflammatory carcinoma" refers to the clinical presentation of a carcinoma extensively involving dermal </a:t>
            </a:r>
            <a:r>
              <a:rPr lang="en-US" dirty="0" err="1" smtClean="0"/>
              <a:t>lymphatics</a:t>
            </a:r>
            <a:r>
              <a:rPr lang="en-US" dirty="0" smtClean="0"/>
              <a:t>, resulting in an enlarged </a:t>
            </a:r>
            <a:r>
              <a:rPr lang="en-US" dirty="0" err="1" smtClean="0"/>
              <a:t>erythematous</a:t>
            </a:r>
            <a:r>
              <a:rPr lang="en-US" dirty="0" smtClean="0"/>
              <a:t> breast. The diagnosis is made on clinical grounds and does not correlate with a specific </a:t>
            </a:r>
            <a:r>
              <a:rPr lang="en-US" dirty="0" err="1" smtClean="0"/>
              <a:t>histologic</a:t>
            </a:r>
            <a:r>
              <a:rPr lang="en-US" dirty="0" smtClean="0"/>
              <a:t> type of carcinoma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5" descr="20FF67A"/>
          <p:cNvPicPr>
            <a:picLocks noChangeAspect="1" noChangeArrowheads="1"/>
          </p:cNvPicPr>
          <p:nvPr/>
        </p:nvPicPr>
        <p:blipFill>
          <a:blip r:embed="rId3"/>
          <a:srcRect/>
          <a:stretch>
            <a:fillRect/>
          </a:stretch>
        </p:blipFill>
        <p:spPr bwMode="auto">
          <a:xfrm>
            <a:off x="539750" y="404813"/>
            <a:ext cx="8208963" cy="5903912"/>
          </a:xfrm>
          <a:prstGeom prst="rect">
            <a:avLst/>
          </a:prstGeom>
          <a:noFill/>
          <a:ln w="9525">
            <a:noFill/>
            <a:miter lim="800000"/>
            <a:headEnd/>
            <a:tailEnd/>
          </a:ln>
        </p:spPr>
      </p:pic>
      <p:sp>
        <p:nvSpPr>
          <p:cNvPr id="81923" name="Rectangle 6"/>
          <p:cNvSpPr>
            <a:spLocks noGrp="1" noChangeArrowheads="1"/>
          </p:cNvSpPr>
          <p:nvPr>
            <p:ph type="title"/>
          </p:nvPr>
        </p:nvSpPr>
        <p:spPr/>
        <p:txBody>
          <a:bodyPr/>
          <a:lstStyle/>
          <a:p>
            <a:r>
              <a:rPr lang="en-US" dirty="0" smtClean="0"/>
              <a:t>Invasive carcinoma</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5" descr="20FF67B"/>
          <p:cNvPicPr>
            <a:picLocks noChangeAspect="1" noChangeArrowheads="1"/>
          </p:cNvPicPr>
          <p:nvPr/>
        </p:nvPicPr>
        <p:blipFill>
          <a:blip r:embed="rId3"/>
          <a:srcRect/>
          <a:stretch>
            <a:fillRect/>
          </a:stretch>
        </p:blipFill>
        <p:spPr bwMode="auto">
          <a:xfrm>
            <a:off x="900113" y="476250"/>
            <a:ext cx="7775575" cy="5761038"/>
          </a:xfrm>
          <a:prstGeom prst="rect">
            <a:avLst/>
          </a:prstGeom>
          <a:noFill/>
          <a:ln w="9525">
            <a:noFill/>
            <a:miter lim="800000"/>
            <a:headEnd/>
            <a:tailEnd/>
          </a:ln>
        </p:spPr>
      </p:pic>
      <p:sp>
        <p:nvSpPr>
          <p:cNvPr id="82947" name="Rectangle 6"/>
          <p:cNvSpPr>
            <a:spLocks noGrp="1" noChangeArrowheads="1"/>
          </p:cNvSpPr>
          <p:nvPr>
            <p:ph type="title"/>
          </p:nvPr>
        </p:nvSpPr>
        <p:spPr/>
        <p:txBody>
          <a:bodyPr/>
          <a:lstStyle/>
          <a:p>
            <a:r>
              <a:rPr lang="en-US" dirty="0" smtClean="0"/>
              <a:t>Invasive carcinoma</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2"/>
          <p:cNvSpPr>
            <a:spLocks noGrp="1"/>
          </p:cNvSpPr>
          <p:nvPr>
            <p:ph type="title"/>
          </p:nvPr>
        </p:nvSpPr>
        <p:spPr/>
        <p:txBody>
          <a:bodyPr>
            <a:normAutofit fontScale="90000"/>
          </a:bodyPr>
          <a:lstStyle/>
          <a:p>
            <a:r>
              <a:rPr lang="en-US" dirty="0" smtClean="0"/>
              <a:t>Invasive </a:t>
            </a:r>
            <a:r>
              <a:rPr lang="en-US" dirty="0" err="1" smtClean="0"/>
              <a:t>Ductal</a:t>
            </a:r>
            <a:r>
              <a:rPr lang="en-US" dirty="0" smtClean="0"/>
              <a:t> Carcinoma ,NOS</a:t>
            </a:r>
          </a:p>
        </p:txBody>
      </p:sp>
      <p:sp>
        <p:nvSpPr>
          <p:cNvPr id="94210" name="Content Placeholder 1"/>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t>It is the commonest type of breast cancer, forming up to 80% of these cancers. </a:t>
            </a:r>
          </a:p>
          <a:p>
            <a:pPr fontAlgn="auto">
              <a:spcAft>
                <a:spcPts val="0"/>
              </a:spcAft>
              <a:buFont typeface="Arial" pitchFamily="34" charset="0"/>
              <a:buChar char="•"/>
              <a:defRPr/>
            </a:pPr>
            <a:r>
              <a:rPr lang="en-US" dirty="0" smtClean="0"/>
              <a:t>Most of these tumors excite a pronounced fibroblastic </a:t>
            </a:r>
            <a:r>
              <a:rPr lang="en-US" dirty="0" err="1" smtClean="0"/>
              <a:t>stromal</a:t>
            </a:r>
            <a:r>
              <a:rPr lang="en-US" dirty="0" smtClean="0"/>
              <a:t> reaction to the invading tumor cells producing a palpable mass with hard consistency (hence </a:t>
            </a:r>
            <a:r>
              <a:rPr lang="en-US" dirty="0" err="1" smtClean="0"/>
              <a:t>scirrhous</a:t>
            </a:r>
            <a:r>
              <a:rPr lang="en-US" dirty="0" smtClean="0"/>
              <a:t> carcinoma), which is the most common presentation. </a:t>
            </a:r>
          </a:p>
          <a:p>
            <a:pPr fontAlgn="auto">
              <a:spcAft>
                <a:spcPts val="0"/>
              </a:spcAft>
              <a:buFont typeface="Arial" pitchFamily="34" charset="0"/>
              <a:buChar char="•"/>
              <a:defRPr/>
            </a:pPr>
            <a:r>
              <a:rPr lang="en-US" dirty="0" smtClean="0"/>
              <a:t>The tumor shows an infiltrative attachment to the surrounding structures and may cause dimpling of the skin (due to traction on </a:t>
            </a:r>
            <a:r>
              <a:rPr lang="en-US" dirty="0" err="1" smtClean="0"/>
              <a:t>suspensory</a:t>
            </a:r>
            <a:r>
              <a:rPr lang="en-US" dirty="0" smtClean="0"/>
              <a:t> ligaments) or nipple retraction.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r>
              <a:rPr lang="en-US" dirty="0" smtClean="0"/>
              <a:t>Invasive </a:t>
            </a:r>
            <a:r>
              <a:rPr lang="en-US" dirty="0" err="1" smtClean="0"/>
              <a:t>Ductal</a:t>
            </a:r>
            <a:r>
              <a:rPr lang="en-US" dirty="0" smtClean="0"/>
              <a:t> Carcinoma ,NOS</a:t>
            </a:r>
          </a:p>
        </p:txBody>
      </p:sp>
      <p:sp>
        <p:nvSpPr>
          <p:cNvPr id="95234" name="Rectangle 3"/>
          <p:cNvSpPr>
            <a:spLocks noGrp="1" noChangeArrowheads="1"/>
          </p:cNvSpPr>
          <p:nvPr>
            <p:ph idx="1"/>
          </p:nvPr>
        </p:nvSpPr>
        <p:spPr/>
        <p:txBody>
          <a:bodyPr rtlCol="0">
            <a:normAutofit/>
          </a:bodyPr>
          <a:lstStyle/>
          <a:p>
            <a:pPr fontAlgn="auto">
              <a:spcAft>
                <a:spcPts val="0"/>
              </a:spcAft>
              <a:buFont typeface="Arial" pitchFamily="34" charset="0"/>
              <a:buChar char="•"/>
              <a:defRPr/>
            </a:pPr>
            <a:r>
              <a:rPr lang="en-US" dirty="0" smtClean="0"/>
              <a:t>Grossly ,firm ,hard, and have an irregular border</a:t>
            </a:r>
          </a:p>
          <a:p>
            <a:pPr fontAlgn="auto">
              <a:spcAft>
                <a:spcPts val="0"/>
              </a:spcAft>
              <a:buFont typeface="Arial" pitchFamily="34" charset="0"/>
              <a:buChar char="•"/>
              <a:defRPr/>
            </a:pPr>
            <a:r>
              <a:rPr lang="en-US" dirty="0" smtClean="0"/>
              <a:t>Cut surface is gritty and shows irregular margins with </a:t>
            </a:r>
            <a:r>
              <a:rPr lang="en-US" dirty="0" err="1" smtClean="0"/>
              <a:t>stellate</a:t>
            </a:r>
            <a:r>
              <a:rPr lang="en-US" dirty="0" smtClean="0"/>
              <a:t> infiltration and in the center there are small foci of chalky white </a:t>
            </a:r>
            <a:r>
              <a:rPr lang="en-US" dirty="0" err="1" smtClean="0"/>
              <a:t>stroma</a:t>
            </a:r>
            <a:r>
              <a:rPr lang="en-US" dirty="0" smtClean="0"/>
              <a:t> and occasionally  calcifications</a:t>
            </a:r>
          </a:p>
          <a:p>
            <a:pPr fontAlgn="auto">
              <a:spcAft>
                <a:spcPts val="0"/>
              </a:spcAft>
              <a:buFont typeface="Arial" pitchFamily="34" charset="0"/>
              <a:buChar char="•"/>
              <a:defRPr/>
            </a:pPr>
            <a:r>
              <a:rPr lang="en-US" dirty="0" smtClean="0"/>
              <a:t>Characteristic grating sound when cut or scraped</a:t>
            </a:r>
          </a:p>
          <a:p>
            <a:pPr fontAlgn="auto">
              <a:spcAft>
                <a:spcPts val="0"/>
              </a:spcAft>
              <a:buFont typeface="Arial" pitchFamily="34" charset="0"/>
              <a:buChar char="•"/>
              <a:defRPr/>
            </a:pPr>
            <a:r>
              <a:rPr lang="en-US" dirty="0" smtClean="0"/>
              <a:t>Could be soft and well demarcated</a:t>
            </a:r>
          </a:p>
          <a:p>
            <a:pPr fontAlgn="auto">
              <a:spcAft>
                <a:spcPts val="0"/>
              </a:spcAft>
              <a:buFont typeface="Arial" pitchFamily="34" charset="0"/>
              <a:buChar char="•"/>
              <a:defRPr/>
            </a:pPr>
            <a:r>
              <a:rPr lang="en-US" dirty="0" smtClean="0"/>
              <a:t>Accompanied by varying amounts of DCIS</a:t>
            </a:r>
          </a:p>
          <a:p>
            <a:pPr fontAlgn="auto">
              <a:spcAft>
                <a:spcPts val="0"/>
              </a:spcAft>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fontScale="90000"/>
          </a:bodyPr>
          <a:lstStyle/>
          <a:p>
            <a:r>
              <a:rPr lang="en-US" dirty="0" smtClean="0"/>
              <a:t>Invasive </a:t>
            </a:r>
            <a:r>
              <a:rPr lang="en-US" dirty="0" err="1" smtClean="0"/>
              <a:t>Ductal</a:t>
            </a:r>
            <a:r>
              <a:rPr lang="en-US" dirty="0" smtClean="0"/>
              <a:t> </a:t>
            </a:r>
            <a:r>
              <a:rPr lang="en-US" dirty="0" err="1" smtClean="0"/>
              <a:t>Carcinoma,NOS</a:t>
            </a:r>
            <a:endParaRPr lang="en-US" dirty="0" smtClean="0"/>
          </a:p>
        </p:txBody>
      </p:sp>
      <p:sp>
        <p:nvSpPr>
          <p:cNvPr id="96258" name="Rectangle 3"/>
          <p:cNvSpPr>
            <a:spLocks noGrp="1" noChangeArrowheads="1"/>
          </p:cNvSpPr>
          <p:nvPr>
            <p:ph idx="1"/>
          </p:nvPr>
        </p:nvSpPr>
        <p:spPr/>
        <p:txBody>
          <a:bodyPr rtlCol="0">
            <a:normAutofit fontScale="92500"/>
          </a:bodyPr>
          <a:lstStyle/>
          <a:p>
            <a:pPr fontAlgn="auto">
              <a:spcAft>
                <a:spcPts val="0"/>
              </a:spcAft>
              <a:buFont typeface="Arial" pitchFamily="34" charset="0"/>
              <a:buChar char="•"/>
              <a:defRPr/>
            </a:pPr>
            <a:r>
              <a:rPr lang="en-US" dirty="0" err="1" smtClean="0"/>
              <a:t>Histologically</a:t>
            </a:r>
            <a:r>
              <a:rPr lang="en-US" dirty="0" smtClean="0"/>
              <a:t>, the tumor cells are larger than normal epithelium, and can assume a variety of patterns such as glandular formation, cords of cells, broad sheets of cells or a mixture of all these, usually within a dense </a:t>
            </a:r>
            <a:r>
              <a:rPr lang="en-US" dirty="0" err="1" smtClean="0"/>
              <a:t>stroma</a:t>
            </a:r>
            <a:r>
              <a:rPr lang="en-US" dirty="0" smtClean="0"/>
              <a:t>. </a:t>
            </a:r>
          </a:p>
          <a:p>
            <a:pPr fontAlgn="auto">
              <a:spcAft>
                <a:spcPts val="0"/>
              </a:spcAft>
              <a:buFont typeface="Arial" pitchFamily="34" charset="0"/>
              <a:buChar char="•"/>
              <a:defRPr/>
            </a:pPr>
            <a:r>
              <a:rPr lang="en-US" dirty="0" smtClean="0"/>
              <a:t>The tumors range from well differentiated, in which there is glandular formation, to poorly differentiated, containing solid sheets of </a:t>
            </a:r>
            <a:r>
              <a:rPr lang="en-US" dirty="0" err="1" smtClean="0"/>
              <a:t>pleomorphic</a:t>
            </a:r>
            <a:r>
              <a:rPr lang="en-US" dirty="0" smtClean="0"/>
              <a:t> </a:t>
            </a:r>
            <a:r>
              <a:rPr lang="en-US" dirty="0" err="1" smtClean="0"/>
              <a:t>neoplastic</a:t>
            </a:r>
            <a:r>
              <a:rPr lang="en-US" dirty="0" smtClean="0"/>
              <a:t> cells.</a:t>
            </a:r>
          </a:p>
          <a:p>
            <a:pPr fontAlgn="auto">
              <a:spcAft>
                <a:spcPts val="0"/>
              </a:spcAft>
              <a:buFont typeface="Arial" pitchFamily="34" charset="0"/>
              <a:buChar char="•"/>
              <a:defRPr/>
            </a:pPr>
            <a:r>
              <a:rPr lang="en-US" dirty="0" smtClean="0"/>
              <a:t>Carcinomas associated with a large amount of DCIS require large excisions with wide margins to reduce local recurrences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5" descr="20FF69"/>
          <p:cNvPicPr>
            <a:picLocks noChangeAspect="1" noChangeArrowheads="1"/>
          </p:cNvPicPr>
          <p:nvPr/>
        </p:nvPicPr>
        <p:blipFill>
          <a:blip r:embed="rId3"/>
          <a:srcRect/>
          <a:stretch>
            <a:fillRect/>
          </a:stretch>
        </p:blipFill>
        <p:spPr bwMode="auto">
          <a:xfrm>
            <a:off x="755650" y="549275"/>
            <a:ext cx="7848600" cy="5543550"/>
          </a:xfrm>
          <a:prstGeom prst="rect">
            <a:avLst/>
          </a:prstGeom>
          <a:noFill/>
          <a:ln w="9525">
            <a:noFill/>
            <a:miter lim="800000"/>
            <a:headEnd/>
            <a:tailEnd/>
          </a:ln>
        </p:spPr>
      </p:pic>
      <p:sp>
        <p:nvSpPr>
          <p:cNvPr id="87043" name="Rectangle 6"/>
          <p:cNvSpPr>
            <a:spLocks noGrp="1" noChangeArrowheads="1"/>
          </p:cNvSpPr>
          <p:nvPr>
            <p:ph type="title"/>
          </p:nvPr>
        </p:nvSpPr>
        <p:spPr/>
        <p:txBody>
          <a:bodyPr/>
          <a:lstStyle/>
          <a:p>
            <a:r>
              <a:rPr lang="en-US" dirty="0" smtClean="0"/>
              <a:t>Invasive carcinoma, </a:t>
            </a:r>
            <a:r>
              <a:rPr lang="en-US" dirty="0" err="1" smtClean="0"/>
              <a:t>ductal</a:t>
            </a:r>
            <a:endParaRPr lang="en-US"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5" descr="20FF72"/>
          <p:cNvPicPr>
            <a:picLocks noChangeAspect="1" noChangeArrowheads="1"/>
          </p:cNvPicPr>
          <p:nvPr/>
        </p:nvPicPr>
        <p:blipFill>
          <a:blip r:embed="rId3"/>
          <a:srcRect/>
          <a:stretch>
            <a:fillRect/>
          </a:stretch>
        </p:blipFill>
        <p:spPr bwMode="auto">
          <a:xfrm>
            <a:off x="179388" y="404813"/>
            <a:ext cx="8640762" cy="5832475"/>
          </a:xfrm>
          <a:prstGeom prst="rect">
            <a:avLst/>
          </a:prstGeom>
          <a:noFill/>
          <a:ln w="9525">
            <a:noFill/>
            <a:miter lim="800000"/>
            <a:headEnd/>
            <a:tailEnd/>
          </a:ln>
        </p:spPr>
      </p:pic>
      <p:sp>
        <p:nvSpPr>
          <p:cNvPr id="88067" name="Rectangle 6"/>
          <p:cNvSpPr>
            <a:spLocks noGrp="1" noChangeArrowheads="1"/>
          </p:cNvSpPr>
          <p:nvPr>
            <p:ph type="title"/>
          </p:nvPr>
        </p:nvSpPr>
        <p:spPr/>
        <p:txBody>
          <a:bodyPr/>
          <a:lstStyle/>
          <a:p>
            <a:r>
              <a:rPr lang="en-US" dirty="0" smtClean="0"/>
              <a:t>Invasive </a:t>
            </a:r>
            <a:r>
              <a:rPr lang="en-US" dirty="0" err="1" smtClean="0"/>
              <a:t>ductal</a:t>
            </a:r>
            <a:r>
              <a:rPr lang="en-US" dirty="0" smtClean="0"/>
              <a:t> carcinoma</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2"/>
          <p:cNvSpPr>
            <a:spLocks noGrp="1"/>
          </p:cNvSpPr>
          <p:nvPr>
            <p:ph type="title"/>
          </p:nvPr>
        </p:nvSpPr>
        <p:spPr/>
        <p:txBody>
          <a:bodyPr/>
          <a:lstStyle/>
          <a:p>
            <a:r>
              <a:rPr lang="en-US" dirty="0" smtClean="0"/>
              <a:t>Invasive Lobular Carcinoma</a:t>
            </a:r>
          </a:p>
        </p:txBody>
      </p:sp>
      <p:sp>
        <p:nvSpPr>
          <p:cNvPr id="99330" name="Content Placeholder 1"/>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It is the second most common type of invasive breast cancer forming up to 10% of breast cancers. </a:t>
            </a:r>
          </a:p>
          <a:p>
            <a:pPr fontAlgn="auto">
              <a:spcAft>
                <a:spcPts val="0"/>
              </a:spcAft>
              <a:buFont typeface="Arial" pitchFamily="34" charset="0"/>
              <a:buChar char="•"/>
              <a:defRPr/>
            </a:pPr>
            <a:r>
              <a:rPr lang="en-US" dirty="0" smtClean="0"/>
              <a:t>The tumor may occur alone or in combination with </a:t>
            </a:r>
            <a:r>
              <a:rPr lang="en-US" dirty="0" err="1" smtClean="0"/>
              <a:t>ductal</a:t>
            </a:r>
            <a:r>
              <a:rPr lang="en-US" dirty="0" smtClean="0"/>
              <a:t> carcinoma. </a:t>
            </a:r>
          </a:p>
          <a:p>
            <a:pPr fontAlgn="auto">
              <a:spcAft>
                <a:spcPts val="0"/>
              </a:spcAft>
              <a:buFont typeface="Arial" pitchFamily="34" charset="0"/>
              <a:buChar char="•"/>
              <a:defRPr/>
            </a:pPr>
            <a:r>
              <a:rPr lang="en-US" dirty="0" smtClean="0"/>
              <a:t>It tends to be bilateral more often than </a:t>
            </a:r>
            <a:r>
              <a:rPr lang="en-US" dirty="0" err="1" smtClean="0"/>
              <a:t>ductal</a:t>
            </a:r>
            <a:r>
              <a:rPr lang="en-US" dirty="0" smtClean="0"/>
              <a:t> carcinoma and </a:t>
            </a:r>
            <a:r>
              <a:rPr lang="en-US" dirty="0" err="1" smtClean="0"/>
              <a:t>multicentric</a:t>
            </a:r>
            <a:r>
              <a:rPr lang="en-US" dirty="0" smtClean="0"/>
              <a:t>.</a:t>
            </a:r>
          </a:p>
          <a:p>
            <a:pPr fontAlgn="auto">
              <a:spcAft>
                <a:spcPts val="0"/>
              </a:spcAft>
              <a:buFont typeface="Arial" pitchFamily="34" charset="0"/>
              <a:buChar char="•"/>
              <a:defRPr/>
            </a:pPr>
            <a:r>
              <a:rPr lang="en-US" dirty="0" smtClean="0"/>
              <a:t>The amount of </a:t>
            </a:r>
            <a:r>
              <a:rPr lang="en-US" dirty="0" err="1" smtClean="0"/>
              <a:t>stromal</a:t>
            </a:r>
            <a:r>
              <a:rPr lang="en-US" dirty="0" smtClean="0"/>
              <a:t> reaction to the tumor varies from dense </a:t>
            </a:r>
            <a:r>
              <a:rPr lang="en-US" dirty="0" err="1" smtClean="0"/>
              <a:t>desmoplasia</a:t>
            </a:r>
            <a:r>
              <a:rPr lang="en-US" dirty="0" smtClean="0"/>
              <a:t> to little reaction and therefore the presentation varies from a discrete mass to a subtle, diffuse </a:t>
            </a:r>
            <a:r>
              <a:rPr lang="en-US" dirty="0" err="1" smtClean="0"/>
              <a:t>indurated</a:t>
            </a:r>
            <a:r>
              <a:rPr lang="en-US" dirty="0" smtClean="0"/>
              <a:t> area.</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dirty="0" smtClean="0"/>
              <a:t>Invasive Lobular Carcinoma</a:t>
            </a:r>
          </a:p>
        </p:txBody>
      </p:sp>
      <p:sp>
        <p:nvSpPr>
          <p:cNvPr id="91139" name="Rectangle 3"/>
          <p:cNvSpPr>
            <a:spLocks noGrp="1" noChangeArrowheads="1"/>
          </p:cNvSpPr>
          <p:nvPr>
            <p:ph idx="1"/>
          </p:nvPr>
        </p:nvSpPr>
        <p:spPr/>
        <p:txBody>
          <a:bodyPr/>
          <a:lstStyle/>
          <a:p>
            <a:endParaRPr lang="en-US" dirty="0" smtClean="0"/>
          </a:p>
          <a:p>
            <a:r>
              <a:rPr lang="en-US" dirty="0" smtClean="0"/>
              <a:t>Most are firm to hard with irregular margins</a:t>
            </a:r>
          </a:p>
          <a:p>
            <a:r>
              <a:rPr lang="en-US" dirty="0" smtClean="0"/>
              <a:t>Single infiltrating cells ,often one cell width</a:t>
            </a:r>
          </a:p>
          <a:p>
            <a:r>
              <a:rPr lang="en-US" dirty="0" smtClean="0"/>
              <a:t>No tubules or </a:t>
            </a:r>
            <a:r>
              <a:rPr lang="en-US" smtClean="0"/>
              <a:t>papillary formation </a:t>
            </a:r>
            <a:endParaRPr lang="en-US" dirty="0" smtClean="0"/>
          </a:p>
          <a:p>
            <a:r>
              <a:rPr lang="en-US" dirty="0" smtClean="0"/>
              <a:t>In about 10% of cases, tumors have mixed features of invasive </a:t>
            </a:r>
            <a:r>
              <a:rPr lang="en-US" dirty="0" err="1" smtClean="0"/>
              <a:t>ductal</a:t>
            </a:r>
            <a:r>
              <a:rPr lang="en-US" dirty="0" smtClean="0"/>
              <a:t> and lobular carcinomas. </a:t>
            </a:r>
          </a:p>
          <a:p>
            <a:pPr>
              <a:buNone/>
            </a:pPr>
            <a:endParaRPr lang="en-US" dirty="0" smtClean="0"/>
          </a:p>
          <a:p>
            <a:endParaRPr lang="en-US" dirty="0" smtClean="0"/>
          </a:p>
          <a:p>
            <a:endParaRPr lang="en-US" dirty="0" smtClean="0"/>
          </a:p>
          <a:p>
            <a:endParaRPr lang="en-US" dirty="0" smtClean="0"/>
          </a:p>
          <a:p>
            <a:pPr>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n-US" dirty="0" smtClean="0"/>
          </a:p>
        </p:txBody>
      </p:sp>
      <p:sp>
        <p:nvSpPr>
          <p:cNvPr id="9219" name="Rectangle 3"/>
          <p:cNvSpPr>
            <a:spLocks noGrp="1" noChangeArrowheads="1"/>
          </p:cNvSpPr>
          <p:nvPr>
            <p:ph idx="1"/>
          </p:nvPr>
        </p:nvSpPr>
        <p:spPr/>
        <p:txBody>
          <a:bodyPr>
            <a:normAutofit/>
          </a:bodyPr>
          <a:lstStyle/>
          <a:p>
            <a:r>
              <a:rPr lang="en-US" i="1" dirty="0" smtClean="0"/>
              <a:t>Mammographic screening</a:t>
            </a:r>
            <a:r>
              <a:rPr lang="en-US" dirty="0" smtClean="0"/>
              <a:t> was introduced in the 1980s as a means to detect small, </a:t>
            </a:r>
            <a:r>
              <a:rPr lang="en-US" dirty="0" err="1" smtClean="0"/>
              <a:t>nonpalpable</a:t>
            </a:r>
            <a:r>
              <a:rPr lang="en-US" dirty="0" smtClean="0"/>
              <a:t> breast carcinomas not associated with breast symptoms. Screening is generally recommended to start at age 40. Younger women usually undergo mammography only if they are at high risk for developing carcinoma. </a:t>
            </a:r>
            <a:r>
              <a:rPr lang="en-US" i="1" dirty="0" smtClean="0"/>
              <a:t>The principal mammographic signs of breast carcinoma are densities and calcifications.</a:t>
            </a:r>
            <a:r>
              <a:rPr lang="en-US" dirty="0" smtClean="0"/>
              <a:t>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5" descr="20FF92"/>
          <p:cNvPicPr>
            <a:picLocks noChangeAspect="1" noChangeArrowheads="1"/>
          </p:cNvPicPr>
          <p:nvPr/>
        </p:nvPicPr>
        <p:blipFill>
          <a:blip r:embed="rId3"/>
          <a:srcRect/>
          <a:stretch>
            <a:fillRect/>
          </a:stretch>
        </p:blipFill>
        <p:spPr bwMode="auto">
          <a:xfrm>
            <a:off x="468313" y="1047767"/>
            <a:ext cx="8207375" cy="4810125"/>
          </a:xfrm>
          <a:prstGeom prst="rect">
            <a:avLst/>
          </a:prstGeom>
          <a:noFill/>
          <a:ln w="9525">
            <a:noFill/>
            <a:miter lim="800000"/>
            <a:headEnd/>
            <a:tailEnd/>
          </a:ln>
        </p:spPr>
      </p:pic>
      <p:sp>
        <p:nvSpPr>
          <p:cNvPr id="92163" name="Rectangle 6"/>
          <p:cNvSpPr>
            <a:spLocks noGrp="1" noChangeArrowheads="1"/>
          </p:cNvSpPr>
          <p:nvPr>
            <p:ph type="title"/>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5" descr="20FF94"/>
          <p:cNvPicPr>
            <a:picLocks noChangeAspect="1" noChangeArrowheads="1"/>
          </p:cNvPicPr>
          <p:nvPr/>
        </p:nvPicPr>
        <p:blipFill>
          <a:blip r:embed="rId3"/>
          <a:srcRect/>
          <a:stretch>
            <a:fillRect/>
          </a:stretch>
        </p:blipFill>
        <p:spPr bwMode="auto">
          <a:xfrm>
            <a:off x="684213" y="692150"/>
            <a:ext cx="7920037" cy="5329238"/>
          </a:xfrm>
          <a:prstGeom prst="rect">
            <a:avLst/>
          </a:prstGeom>
          <a:noFill/>
          <a:ln w="9525">
            <a:noFill/>
            <a:miter lim="800000"/>
            <a:headEnd/>
            <a:tailEnd/>
          </a:ln>
        </p:spPr>
      </p:pic>
      <p:sp>
        <p:nvSpPr>
          <p:cNvPr id="93187" name="Rectangle 6"/>
          <p:cNvSpPr>
            <a:spLocks noGrp="1" noChangeArrowheads="1"/>
          </p:cNvSpPr>
          <p:nvPr>
            <p:ph type="title"/>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dirty="0" err="1" smtClean="0"/>
              <a:t>Medullary</a:t>
            </a:r>
            <a:r>
              <a:rPr lang="en-US" dirty="0" smtClean="0"/>
              <a:t> Carcinoma</a:t>
            </a:r>
          </a:p>
        </p:txBody>
      </p:sp>
      <p:sp>
        <p:nvSpPr>
          <p:cNvPr id="104450" name="Rectangle 3"/>
          <p:cNvSpPr>
            <a:spLocks noGrp="1" noChangeArrowheads="1"/>
          </p:cNvSpPr>
          <p:nvPr>
            <p:ph idx="1"/>
          </p:nvPr>
        </p:nvSpPr>
        <p:spPr/>
        <p:txBody>
          <a:bodyPr rtlCol="0">
            <a:normAutofit fontScale="92500"/>
          </a:bodyPr>
          <a:lstStyle/>
          <a:p>
            <a:pPr fontAlgn="auto">
              <a:spcAft>
                <a:spcPts val="0"/>
              </a:spcAft>
              <a:buFont typeface="Arial" pitchFamily="34" charset="0"/>
              <a:buChar char="•"/>
              <a:defRPr/>
            </a:pPr>
            <a:r>
              <a:rPr lang="en-US" dirty="0" smtClean="0"/>
              <a:t>This subtype of breast cancer presents as a well circumscribed mass. </a:t>
            </a:r>
          </a:p>
          <a:p>
            <a:pPr fontAlgn="auto">
              <a:spcAft>
                <a:spcPts val="0"/>
              </a:spcAft>
              <a:buFont typeface="Arial" pitchFamily="34" charset="0"/>
              <a:buChar char="•"/>
              <a:defRPr/>
            </a:pPr>
            <a:r>
              <a:rPr lang="en-US" dirty="0" smtClean="0"/>
              <a:t>May mistaken clinically and </a:t>
            </a:r>
            <a:r>
              <a:rPr lang="en-US" dirty="0" err="1" smtClean="0"/>
              <a:t>radiologically</a:t>
            </a:r>
            <a:r>
              <a:rPr lang="en-US" dirty="0" smtClean="0"/>
              <a:t> for </a:t>
            </a:r>
            <a:r>
              <a:rPr lang="en-US" dirty="0" err="1" smtClean="0"/>
              <a:t>fibroadenoma</a:t>
            </a:r>
            <a:endParaRPr lang="en-US" dirty="0" smtClean="0"/>
          </a:p>
          <a:p>
            <a:pPr fontAlgn="auto">
              <a:spcAft>
                <a:spcPts val="0"/>
              </a:spcAft>
              <a:buFont typeface="Arial" pitchFamily="34" charset="0"/>
              <a:buChar char="•"/>
              <a:defRPr/>
            </a:pPr>
            <a:r>
              <a:rPr lang="en-US" dirty="0" smtClean="0"/>
              <a:t>It does not produce any fibroblastic (</a:t>
            </a:r>
            <a:r>
              <a:rPr lang="en-US" dirty="0" err="1" smtClean="0"/>
              <a:t>desmoplastic</a:t>
            </a:r>
            <a:r>
              <a:rPr lang="en-US" dirty="0" smtClean="0"/>
              <a:t>) reaction and therefore is soft and fleshy (</a:t>
            </a:r>
            <a:r>
              <a:rPr lang="en-US" dirty="0" err="1" smtClean="0"/>
              <a:t>encephaloid</a:t>
            </a:r>
            <a:r>
              <a:rPr lang="en-US" dirty="0" smtClean="0"/>
              <a:t>). On section foci of necrosis and hemorrhage are evident.</a:t>
            </a:r>
          </a:p>
          <a:p>
            <a:pPr fontAlgn="auto">
              <a:spcAft>
                <a:spcPts val="0"/>
              </a:spcAft>
              <a:buFont typeface="Arial" pitchFamily="34" charset="0"/>
              <a:buChar char="•"/>
              <a:defRPr/>
            </a:pPr>
            <a:r>
              <a:rPr lang="en-US" dirty="0" smtClean="0"/>
              <a:t>Microscopically, the tumor is composed of solid sheets of malignant cells and frequent mitoses. There is scant fibrous </a:t>
            </a:r>
            <a:r>
              <a:rPr lang="en-US" dirty="0" err="1" smtClean="0"/>
              <a:t>stroma</a:t>
            </a:r>
            <a:r>
              <a:rPr lang="en-US" dirty="0" smtClean="0"/>
              <a:t>. Lymphocytes and plasma cells surround the tumor cells.</a:t>
            </a:r>
          </a:p>
          <a:p>
            <a:pPr fontAlgn="auto">
              <a:spcAft>
                <a:spcPts val="0"/>
              </a:spcAft>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z="3200" dirty="0" smtClean="0"/>
              <a:t>Colloid Carcinoma/ </a:t>
            </a:r>
            <a:r>
              <a:rPr lang="en-US" sz="3200" dirty="0" err="1" smtClean="0"/>
              <a:t>Mucinous</a:t>
            </a:r>
            <a:r>
              <a:rPr lang="en-US" sz="3200" dirty="0" smtClean="0"/>
              <a:t> carcinoma </a:t>
            </a:r>
          </a:p>
        </p:txBody>
      </p:sp>
      <p:sp>
        <p:nvSpPr>
          <p:cNvPr id="105474" name="Rectangle 3"/>
          <p:cNvSpPr>
            <a:spLocks noGrp="1" noChangeArrowheads="1"/>
          </p:cNvSpPr>
          <p:nvPr>
            <p:ph idx="1"/>
          </p:nvPr>
        </p:nvSpPr>
        <p:spPr/>
        <p:txBody>
          <a:bodyPr rtlCol="0">
            <a:normAutofit lnSpcReduction="10000"/>
          </a:bodyPr>
          <a:lstStyle/>
          <a:p>
            <a:pPr fontAlgn="auto">
              <a:spcAft>
                <a:spcPts val="0"/>
              </a:spcAft>
              <a:buFont typeface="Arial" pitchFamily="34" charset="0"/>
              <a:buChar char="•"/>
              <a:defRPr/>
            </a:pPr>
            <a:r>
              <a:rPr lang="en-US" dirty="0" smtClean="0"/>
              <a:t>tends to occur in older women. </a:t>
            </a:r>
          </a:p>
          <a:p>
            <a:pPr fontAlgn="auto">
              <a:spcAft>
                <a:spcPts val="0"/>
              </a:spcAft>
              <a:buFont typeface="Arial" pitchFamily="34" charset="0"/>
              <a:buChar char="•"/>
              <a:defRPr/>
            </a:pPr>
            <a:r>
              <a:rPr lang="en-US" dirty="0" smtClean="0"/>
              <a:t>It is sharply circumscribed, lacks fibrous </a:t>
            </a:r>
            <a:r>
              <a:rPr lang="en-US" dirty="0" err="1" smtClean="0"/>
              <a:t>stroma</a:t>
            </a:r>
            <a:r>
              <a:rPr lang="en-US" dirty="0" smtClean="0"/>
              <a:t> and is slow growing.</a:t>
            </a:r>
          </a:p>
          <a:p>
            <a:pPr fontAlgn="auto">
              <a:spcAft>
                <a:spcPts val="0"/>
              </a:spcAft>
              <a:buFont typeface="Arial" pitchFamily="34" charset="0"/>
              <a:buChar char="•"/>
              <a:defRPr/>
            </a:pPr>
            <a:r>
              <a:rPr lang="en-US" dirty="0" smtClean="0"/>
              <a:t>Is soft and gelatinous and has a glistening cut surface. </a:t>
            </a:r>
          </a:p>
          <a:p>
            <a:pPr fontAlgn="auto">
              <a:spcAft>
                <a:spcPts val="0"/>
              </a:spcAft>
              <a:buFont typeface="Arial" pitchFamily="34" charset="0"/>
              <a:buChar char="•"/>
              <a:defRPr/>
            </a:pPr>
            <a:r>
              <a:rPr lang="en-US" dirty="0" smtClean="0"/>
              <a:t>It may be in pure </a:t>
            </a:r>
            <a:r>
              <a:rPr lang="en-US" dirty="0" err="1" smtClean="0"/>
              <a:t>mucinous</a:t>
            </a:r>
            <a:r>
              <a:rPr lang="en-US" dirty="0" smtClean="0"/>
              <a:t> or mixed in which it is associated with other types of invasive breast carcinoma. </a:t>
            </a:r>
          </a:p>
          <a:p>
            <a:pPr fontAlgn="auto">
              <a:spcAft>
                <a:spcPts val="0"/>
              </a:spcAft>
              <a:buFont typeface="Arial" pitchFamily="34" charset="0"/>
              <a:buChar char="•"/>
              <a:defRPr/>
            </a:pPr>
            <a:r>
              <a:rPr lang="en-US" dirty="0" smtClean="0"/>
              <a:t>The </a:t>
            </a:r>
            <a:r>
              <a:rPr lang="en-US" dirty="0" err="1" smtClean="0"/>
              <a:t>mucinous</a:t>
            </a:r>
            <a:r>
              <a:rPr lang="en-US" dirty="0" smtClean="0"/>
              <a:t> tumor is composed of small islands, occasionally forming glands, and isolated tumor cells floating in pools of extracellular </a:t>
            </a:r>
            <a:r>
              <a:rPr lang="en-US" dirty="0" err="1" smtClean="0"/>
              <a:t>mucin</a:t>
            </a:r>
            <a:endParaRPr lang="en-US"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5" descr="20FF76"/>
          <p:cNvPicPr>
            <a:picLocks noChangeAspect="1" noChangeArrowheads="1"/>
          </p:cNvPicPr>
          <p:nvPr/>
        </p:nvPicPr>
        <p:blipFill>
          <a:blip r:embed="rId3"/>
          <a:srcRect/>
          <a:stretch>
            <a:fillRect/>
          </a:stretch>
        </p:blipFill>
        <p:spPr bwMode="auto">
          <a:xfrm>
            <a:off x="395288" y="549275"/>
            <a:ext cx="8424862" cy="5543550"/>
          </a:xfrm>
          <a:prstGeom prst="rect">
            <a:avLst/>
          </a:prstGeom>
          <a:noFill/>
          <a:ln w="9525">
            <a:noFill/>
            <a:miter lim="800000"/>
            <a:headEnd/>
            <a:tailEnd/>
          </a:ln>
        </p:spPr>
      </p:pic>
      <p:sp>
        <p:nvSpPr>
          <p:cNvPr id="96259" name="Rectangle 6"/>
          <p:cNvSpPr>
            <a:spLocks noGrp="1" noChangeArrowheads="1"/>
          </p:cNvSpPr>
          <p:nvPr>
            <p:ph type="title"/>
          </p:nvPr>
        </p:nvSpPr>
        <p:spPr/>
        <p:txBody>
          <a:bodyPr/>
          <a:lstStyle/>
          <a:p>
            <a:r>
              <a:rPr lang="en-US" dirty="0" smtClean="0"/>
              <a:t>Invasive colloid carcinoma</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z="2900" dirty="0" smtClean="0"/>
              <a:t>Breast Carcinoma , Major Prognostic Factors</a:t>
            </a:r>
          </a:p>
        </p:txBody>
      </p:sp>
      <p:sp>
        <p:nvSpPr>
          <p:cNvPr id="107522" name="Rectangle 3"/>
          <p:cNvSpPr>
            <a:spLocks noGrp="1" noChangeArrowheads="1"/>
          </p:cNvSpPr>
          <p:nvPr>
            <p:ph idx="1"/>
          </p:nvPr>
        </p:nvSpPr>
        <p:spPr/>
        <p:txBody>
          <a:bodyPr rtlCol="0">
            <a:normAutofit/>
          </a:bodyPr>
          <a:lstStyle/>
          <a:p>
            <a:pPr fontAlgn="auto">
              <a:lnSpc>
                <a:spcPct val="90000"/>
              </a:lnSpc>
              <a:spcAft>
                <a:spcPts val="0"/>
              </a:spcAft>
              <a:buFont typeface="Wingdings" pitchFamily="2" charset="2"/>
              <a:buNone/>
              <a:defRPr/>
            </a:pPr>
            <a:endParaRPr lang="en-US" sz="2200" dirty="0" smtClean="0"/>
          </a:p>
          <a:p>
            <a:pPr fontAlgn="auto">
              <a:lnSpc>
                <a:spcPct val="90000"/>
              </a:lnSpc>
              <a:spcAft>
                <a:spcPts val="0"/>
              </a:spcAft>
              <a:buFont typeface="Wingdings 3" pitchFamily="18" charset="2"/>
              <a:buNone/>
              <a:defRPr/>
            </a:pPr>
            <a:r>
              <a:rPr lang="en-US" sz="2400" dirty="0" smtClean="0"/>
              <a:t>   </a:t>
            </a:r>
          </a:p>
          <a:p>
            <a:pPr fontAlgn="auto">
              <a:lnSpc>
                <a:spcPct val="90000"/>
              </a:lnSpc>
              <a:spcAft>
                <a:spcPts val="0"/>
              </a:spcAft>
              <a:buFont typeface="Courier New" pitchFamily="49" charset="0"/>
              <a:buChar char="o"/>
              <a:defRPr/>
            </a:pPr>
            <a:r>
              <a:rPr lang="en-US" sz="2200" u="sng" dirty="0" smtClean="0"/>
              <a:t>1- Invasive or In situ disease</a:t>
            </a:r>
            <a:r>
              <a:rPr lang="en-US" sz="2200" dirty="0" smtClean="0"/>
              <a:t>: By definition, in situ carcinoma is confined to the </a:t>
            </a:r>
            <a:r>
              <a:rPr lang="en-US" sz="2200" dirty="0" err="1" smtClean="0"/>
              <a:t>ductal</a:t>
            </a:r>
            <a:r>
              <a:rPr lang="en-US" sz="2200" dirty="0" smtClean="0"/>
              <a:t> system and cannot metastasize. Breast cancer deaths associated with DCIS are due to the subsequent development of invasive carcinoma or areas of invasion undetected at the time of diagnosis. The great majority of women with adequately treated DCIS will be cured. In contrast, at least half of invasive carcinomas will have metastasized locally or distantly at the time of diagnosis. </a:t>
            </a:r>
          </a:p>
          <a:p>
            <a:pPr fontAlgn="auto">
              <a:lnSpc>
                <a:spcPct val="90000"/>
              </a:lnSpc>
              <a:spcAft>
                <a:spcPts val="0"/>
              </a:spcAft>
              <a:buFont typeface="Arial" pitchFamily="34" charset="0"/>
              <a:buChar char="•"/>
              <a:defRPr/>
            </a:pPr>
            <a:endParaRPr lang="en-US" sz="2200" dirty="0" smtClean="0"/>
          </a:p>
          <a:p>
            <a:pPr fontAlgn="auto">
              <a:lnSpc>
                <a:spcPct val="90000"/>
              </a:lnSpc>
              <a:spcAft>
                <a:spcPts val="0"/>
              </a:spcAft>
              <a:buFont typeface="Arial" pitchFamily="34" charset="0"/>
              <a:buChar char="•"/>
              <a:defRPr/>
            </a:pPr>
            <a:endParaRPr lang="en-US" sz="2200"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z="2800" dirty="0" smtClean="0"/>
              <a:t>Breast Carcinoma , Major Prognostic Factors</a:t>
            </a:r>
          </a:p>
        </p:txBody>
      </p:sp>
      <p:sp>
        <p:nvSpPr>
          <p:cNvPr id="98307" name="Rectangle 3"/>
          <p:cNvSpPr>
            <a:spLocks noGrp="1" noChangeArrowheads="1"/>
          </p:cNvSpPr>
          <p:nvPr>
            <p:ph idx="1"/>
          </p:nvPr>
        </p:nvSpPr>
        <p:spPr/>
        <p:txBody>
          <a:bodyPr/>
          <a:lstStyle/>
          <a:p>
            <a:endParaRPr lang="en-US" dirty="0" smtClean="0"/>
          </a:p>
          <a:p>
            <a:r>
              <a:rPr lang="en-US" dirty="0" smtClean="0"/>
              <a:t>2- Distant metastasis: Once distant metastases are present, cure is unlikely, although long-term remissions and palliation can be achieved. Favored sites for dissemination are the lungs, bones, liver, adrenals, brain, and </a:t>
            </a:r>
            <a:r>
              <a:rPr lang="en-US" dirty="0" err="1" smtClean="0"/>
              <a:t>meninges</a:t>
            </a:r>
            <a:r>
              <a:rPr lang="en-US" dirty="0" smtClean="0"/>
              <a:t>.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z="2800" dirty="0" smtClean="0"/>
              <a:t>Breast Carcinoma , Major Prognostic Factors</a:t>
            </a:r>
          </a:p>
        </p:txBody>
      </p:sp>
      <p:sp>
        <p:nvSpPr>
          <p:cNvPr id="99331" name="Rectangle 3"/>
          <p:cNvSpPr>
            <a:spLocks noGrp="1" noChangeArrowheads="1"/>
          </p:cNvSpPr>
          <p:nvPr>
            <p:ph idx="1"/>
          </p:nvPr>
        </p:nvSpPr>
        <p:spPr/>
        <p:txBody>
          <a:bodyPr/>
          <a:lstStyle/>
          <a:p>
            <a:pPr>
              <a:lnSpc>
                <a:spcPct val="90000"/>
              </a:lnSpc>
            </a:pPr>
            <a:endParaRPr lang="en-US" sz="2200" u="sng" dirty="0" smtClean="0"/>
          </a:p>
          <a:p>
            <a:pPr>
              <a:lnSpc>
                <a:spcPct val="90000"/>
              </a:lnSpc>
            </a:pPr>
            <a:r>
              <a:rPr lang="en-US" sz="2200" u="sng" dirty="0" smtClean="0"/>
              <a:t>3- Lymph node metastasis</a:t>
            </a:r>
            <a:r>
              <a:rPr lang="en-US" sz="2200" dirty="0" smtClean="0"/>
              <a:t>: </a:t>
            </a:r>
            <a:r>
              <a:rPr lang="en-US" sz="2200" i="1" dirty="0" err="1" smtClean="0"/>
              <a:t>Axillary</a:t>
            </a:r>
            <a:r>
              <a:rPr lang="en-US" sz="2200" i="1" dirty="0" smtClean="0"/>
              <a:t> lymph node status is the most important prognostic factor for invasive carcinoma in the absence of distant metastases.</a:t>
            </a:r>
            <a:r>
              <a:rPr lang="en-US" sz="2200" dirty="0" smtClean="0"/>
              <a:t> The clinical assessment of nodal involvement is very inaccurate, therefore, biopsy is necessary for accurate assessment.</a:t>
            </a:r>
            <a:br>
              <a:rPr lang="en-US" sz="2200" dirty="0" smtClean="0"/>
            </a:br>
            <a:r>
              <a:rPr lang="en-US" sz="2200" dirty="0" smtClean="0"/>
              <a:t>With no involvement, the 10-year disease-free survival rate is close to 70% to 80%; the rate falls to 35% to 40% with one to three positive nodes and 10% to 15% in the presence of more than 10 positive nodes.</a:t>
            </a:r>
            <a:br>
              <a:rPr lang="en-US" sz="2200" dirty="0" smtClean="0"/>
            </a:br>
            <a:endParaRPr lang="en-US" sz="2200"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sz="2800" dirty="0" smtClean="0"/>
              <a:t>Breast Carcinoma , Major Prognostic Factors</a:t>
            </a:r>
          </a:p>
        </p:txBody>
      </p:sp>
      <p:sp>
        <p:nvSpPr>
          <p:cNvPr id="101379" name="Rectangle 3"/>
          <p:cNvSpPr>
            <a:spLocks noGrp="1" noChangeArrowheads="1"/>
          </p:cNvSpPr>
          <p:nvPr>
            <p:ph idx="1"/>
          </p:nvPr>
        </p:nvSpPr>
        <p:spPr/>
        <p:txBody>
          <a:bodyPr>
            <a:normAutofit lnSpcReduction="10000"/>
          </a:bodyPr>
          <a:lstStyle/>
          <a:p>
            <a:r>
              <a:rPr lang="en-US" sz="2400" u="sng" dirty="0" smtClean="0"/>
              <a:t>4- Tumor Size:</a:t>
            </a:r>
            <a:r>
              <a:rPr lang="en-US" sz="2400" dirty="0" smtClean="0"/>
              <a:t> The size of the carcinoma is the second most important prognostic factor. The risk of </a:t>
            </a:r>
            <a:r>
              <a:rPr lang="en-US" sz="2400" dirty="0" err="1" smtClean="0"/>
              <a:t>axillary</a:t>
            </a:r>
            <a:r>
              <a:rPr lang="en-US" sz="2400" dirty="0" smtClean="0"/>
              <a:t> lymph node metastases does increase with the size of the carcinoma. </a:t>
            </a:r>
          </a:p>
          <a:p>
            <a:pPr>
              <a:buFont typeface="Wingdings 3" pitchFamily="18" charset="2"/>
              <a:buNone/>
            </a:pPr>
            <a:r>
              <a:rPr lang="en-US" sz="2400" dirty="0" smtClean="0"/>
              <a:t>  </a:t>
            </a:r>
            <a:r>
              <a:rPr lang="en-US" sz="2400" b="1" dirty="0" smtClean="0"/>
              <a:t>Note</a:t>
            </a:r>
            <a:r>
              <a:rPr lang="en-US" sz="2400" dirty="0" smtClean="0"/>
              <a:t> : all the above parameters are used to stage the </a:t>
            </a:r>
            <a:r>
              <a:rPr lang="en-US" sz="2400" dirty="0" err="1" smtClean="0"/>
              <a:t>tumor.Stage</a:t>
            </a:r>
            <a:r>
              <a:rPr lang="en-US" sz="2400" dirty="0" smtClean="0"/>
              <a:t> is a combination of size and lymph node status. Tumor size less than 2 cm is associated with a favorable prognosis. The single most important prognostic indicator is the lymph node status. Negative lymph nodes have the best prognosis. Involvement of 1 to 3 lymph nodes has an intermediate prognosis and 4 or more positive nodes have the worse prognosis.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z="2800" dirty="0" smtClean="0"/>
              <a:t>Breast Carcinoma , Major Prognostic Factors</a:t>
            </a:r>
          </a:p>
        </p:txBody>
      </p:sp>
      <p:sp>
        <p:nvSpPr>
          <p:cNvPr id="102403" name="Rectangle 3"/>
          <p:cNvSpPr>
            <a:spLocks noGrp="1" noChangeArrowheads="1"/>
          </p:cNvSpPr>
          <p:nvPr>
            <p:ph idx="1"/>
          </p:nvPr>
        </p:nvSpPr>
        <p:spPr/>
        <p:txBody>
          <a:bodyPr/>
          <a:lstStyle/>
          <a:p>
            <a:endParaRPr lang="en-US" dirty="0" smtClean="0"/>
          </a:p>
          <a:p>
            <a:r>
              <a:rPr lang="en-US" dirty="0" smtClean="0"/>
              <a:t>5- Locally advanced </a:t>
            </a:r>
            <a:r>
              <a:rPr lang="en-US" dirty="0" err="1" smtClean="0"/>
              <a:t>disease:Tumors</a:t>
            </a:r>
            <a:r>
              <a:rPr lang="en-US" dirty="0" smtClean="0"/>
              <a:t> invading into skin or skeletal muscle are frequently associated with concurrent or subsequent distant disease. With increased awareness of breast cancer detection, such cases have fortunately decreased in frequency and are now rare at initial presentation.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2900" dirty="0" smtClean="0"/>
              <a:t>Breast ,</a:t>
            </a:r>
            <a:br>
              <a:rPr lang="en-US" sz="2900" dirty="0" smtClean="0"/>
            </a:br>
            <a:r>
              <a:rPr lang="en-US" sz="2900" dirty="0" smtClean="0"/>
              <a:t>Benign Epithelial Lesions</a:t>
            </a:r>
          </a:p>
        </p:txBody>
      </p:sp>
      <p:sp>
        <p:nvSpPr>
          <p:cNvPr id="10243" name="Rectangle 3"/>
          <p:cNvSpPr>
            <a:spLocks noGrp="1" noChangeArrowheads="1"/>
          </p:cNvSpPr>
          <p:nvPr>
            <p:ph idx="1"/>
          </p:nvPr>
        </p:nvSpPr>
        <p:spPr/>
        <p:txBody>
          <a:bodyPr/>
          <a:lstStyle/>
          <a:p>
            <a:pPr>
              <a:buFont typeface="Wingdings" pitchFamily="2" charset="2"/>
              <a:buNone/>
            </a:pPr>
            <a:endParaRPr lang="en-US" dirty="0" smtClean="0"/>
          </a:p>
          <a:p>
            <a:pPr>
              <a:buFont typeface="Wingdings" pitchFamily="2" charset="2"/>
              <a:buNone/>
            </a:pPr>
            <a:r>
              <a:rPr lang="en-US" dirty="0" smtClean="0"/>
              <a:t>1- Non proliferative breast changes</a:t>
            </a:r>
          </a:p>
          <a:p>
            <a:pPr>
              <a:buFont typeface="Wingdings" pitchFamily="2" charset="2"/>
              <a:buNone/>
            </a:pPr>
            <a:r>
              <a:rPr lang="en-US" dirty="0" smtClean="0"/>
              <a:t>2- Proliferative breast disease without </a:t>
            </a:r>
            <a:r>
              <a:rPr lang="en-US" dirty="0" err="1" smtClean="0"/>
              <a:t>atypia</a:t>
            </a:r>
            <a:endParaRPr lang="en-US" dirty="0" smtClean="0"/>
          </a:p>
          <a:p>
            <a:pPr>
              <a:buFont typeface="Wingdings" pitchFamily="2" charset="2"/>
              <a:buNone/>
            </a:pPr>
            <a:r>
              <a:rPr lang="en-US" dirty="0" smtClean="0"/>
              <a:t>3- Atypical </a:t>
            </a:r>
            <a:r>
              <a:rPr lang="en-US" dirty="0"/>
              <a:t>hyperplasia (Proliferative breast </a:t>
            </a:r>
            <a:r>
              <a:rPr lang="en-US" dirty="0" smtClean="0"/>
              <a:t>disease with </a:t>
            </a:r>
            <a:r>
              <a:rPr lang="en-US" dirty="0" err="1" smtClean="0"/>
              <a:t>atypia</a:t>
            </a:r>
            <a:r>
              <a:rPr lang="en-US" dirty="0" smtClean="0"/>
              <a: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sz="2800" dirty="0" smtClean="0"/>
              <a:t>Breast Carcinoma , Major Prognostic Factors</a:t>
            </a:r>
          </a:p>
        </p:txBody>
      </p:sp>
      <p:sp>
        <p:nvSpPr>
          <p:cNvPr id="103427" name="Rectangle 3"/>
          <p:cNvSpPr>
            <a:spLocks noGrp="1" noChangeArrowheads="1"/>
          </p:cNvSpPr>
          <p:nvPr>
            <p:ph idx="1"/>
          </p:nvPr>
        </p:nvSpPr>
        <p:spPr/>
        <p:txBody>
          <a:bodyPr/>
          <a:lstStyle/>
          <a:p>
            <a:endParaRPr lang="en-US" dirty="0" smtClean="0"/>
          </a:p>
          <a:p>
            <a:r>
              <a:rPr lang="en-US" dirty="0" smtClean="0"/>
              <a:t>6- Inflammatory Carcinoma: Women presenting with the clinical appearance of breast swelling and skin thickening have a particularly poor prognosis with a 3-year survival rate of only 3% to 10%. </a:t>
            </a:r>
          </a:p>
          <a:p>
            <a:endParaRPr lang="en-US"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sz="2900" dirty="0" smtClean="0"/>
              <a:t>Breast Carcinoma , Minor Prognostic Factors</a:t>
            </a:r>
          </a:p>
        </p:txBody>
      </p:sp>
      <p:sp>
        <p:nvSpPr>
          <p:cNvPr id="104451" name="Rectangle 3"/>
          <p:cNvSpPr>
            <a:spLocks noGrp="1" noChangeArrowheads="1"/>
          </p:cNvSpPr>
          <p:nvPr>
            <p:ph idx="1"/>
          </p:nvPr>
        </p:nvSpPr>
        <p:spPr/>
        <p:txBody>
          <a:bodyPr>
            <a:normAutofit lnSpcReduction="10000"/>
          </a:bodyPr>
          <a:lstStyle/>
          <a:p>
            <a:pPr>
              <a:lnSpc>
                <a:spcPct val="90000"/>
              </a:lnSpc>
            </a:pPr>
            <a:r>
              <a:rPr lang="en-US" sz="2400" dirty="0" smtClean="0"/>
              <a:t>1- </a:t>
            </a:r>
            <a:r>
              <a:rPr lang="en-US" sz="2400" dirty="0" err="1" smtClean="0"/>
              <a:t>Histologic</a:t>
            </a:r>
            <a:r>
              <a:rPr lang="en-US" sz="2400" dirty="0" smtClean="0"/>
              <a:t> Subtype: Infiltrating </a:t>
            </a:r>
            <a:r>
              <a:rPr lang="en-US" sz="2400" dirty="0" err="1" smtClean="0"/>
              <a:t>ductal</a:t>
            </a:r>
            <a:r>
              <a:rPr lang="en-US" sz="2400" dirty="0" smtClean="0"/>
              <a:t> and lobular carcinomas have the worse prognosis, </a:t>
            </a:r>
            <a:r>
              <a:rPr lang="en-US" sz="2400" dirty="0" err="1" smtClean="0"/>
              <a:t>medullary</a:t>
            </a:r>
            <a:r>
              <a:rPr lang="en-US" sz="2400" dirty="0" smtClean="0"/>
              <a:t> and </a:t>
            </a:r>
            <a:r>
              <a:rPr lang="en-US" sz="2400" dirty="0" err="1" smtClean="0"/>
              <a:t>mucinous</a:t>
            </a:r>
            <a:r>
              <a:rPr lang="en-US" sz="2400" dirty="0" smtClean="0"/>
              <a:t> have intermediate and tubular and </a:t>
            </a:r>
            <a:r>
              <a:rPr lang="en-US" sz="2400" dirty="0" err="1" smtClean="0"/>
              <a:t>cribriform</a:t>
            </a:r>
            <a:r>
              <a:rPr lang="en-US" sz="2400" dirty="0" smtClean="0"/>
              <a:t> have the most favorable prognoses</a:t>
            </a:r>
          </a:p>
          <a:p>
            <a:pPr>
              <a:lnSpc>
                <a:spcPct val="90000"/>
              </a:lnSpc>
            </a:pPr>
            <a:r>
              <a:rPr lang="en-US" sz="2400" dirty="0" smtClean="0"/>
              <a:t>2- Tumor Grade: This is calculated by the pathologist. Grading separates tumors into three categories according to the amount of well formed tubules, the degree of nuclear </a:t>
            </a:r>
            <a:r>
              <a:rPr lang="en-US" sz="2400" dirty="0" err="1" smtClean="0"/>
              <a:t>pleomorphism</a:t>
            </a:r>
            <a:r>
              <a:rPr lang="en-US" sz="2400" dirty="0" smtClean="0"/>
              <a:t>, and the mitotic rate. The most commonly used grading system to assess the degree of tumor differentiation (</a:t>
            </a:r>
            <a:r>
              <a:rPr lang="en-US" sz="2400" i="1" dirty="0" smtClean="0"/>
              <a:t>Bloom Richardson</a:t>
            </a:r>
            <a:r>
              <a:rPr lang="en-US" sz="2400" dirty="0" smtClean="0"/>
              <a:t>). There are three grades with grade 1 having better prognosis and grade3 having poorer prognosis.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z="2800" dirty="0" smtClean="0"/>
              <a:t>Breast Carcinoma , Minor Prognostic Factors</a:t>
            </a:r>
          </a:p>
        </p:txBody>
      </p:sp>
      <p:sp>
        <p:nvSpPr>
          <p:cNvPr id="105475" name="Rectangle 3"/>
          <p:cNvSpPr>
            <a:spLocks noGrp="1" noChangeArrowheads="1"/>
          </p:cNvSpPr>
          <p:nvPr>
            <p:ph idx="1"/>
          </p:nvPr>
        </p:nvSpPr>
        <p:spPr/>
        <p:txBody>
          <a:bodyPr>
            <a:normAutofit/>
          </a:bodyPr>
          <a:lstStyle/>
          <a:p>
            <a:r>
              <a:rPr lang="en-US" dirty="0" smtClean="0"/>
              <a:t>3- Estrogen and </a:t>
            </a:r>
            <a:r>
              <a:rPr lang="en-US" dirty="0" err="1" smtClean="0"/>
              <a:t>progesteron</a:t>
            </a:r>
            <a:r>
              <a:rPr lang="en-US" dirty="0" smtClean="0"/>
              <a:t> receptors:50% to 85% of carcinomas express estrogen receptors, such tumors are more common in postmenopausal women, hormone positive cancers have better prognosis. They respond well to specific </a:t>
            </a:r>
            <a:r>
              <a:rPr lang="en-US" dirty="0" err="1" smtClean="0"/>
              <a:t>chemotherapuetic</a:t>
            </a:r>
            <a:r>
              <a:rPr lang="en-US" dirty="0" smtClean="0"/>
              <a:t> drugs </a:t>
            </a:r>
            <a:r>
              <a:rPr lang="en-US" dirty="0" err="1" smtClean="0"/>
              <a:t>eg</a:t>
            </a:r>
            <a:r>
              <a:rPr lang="en-US" dirty="0" smtClean="0"/>
              <a:t>. </a:t>
            </a:r>
            <a:r>
              <a:rPr lang="en-US" dirty="0" err="1" smtClean="0"/>
              <a:t>Tamoxifen</a:t>
            </a:r>
            <a:r>
              <a:rPr lang="en-US" dirty="0" smtClean="0"/>
              <a:t>. Therefore reporting of ER/PR positivity is important when reporting breast cancer.</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sz="2800" dirty="0" smtClean="0"/>
              <a:t>Breast Carcinoma , Minor Prognostic Factors</a:t>
            </a:r>
          </a:p>
        </p:txBody>
      </p:sp>
      <p:sp>
        <p:nvSpPr>
          <p:cNvPr id="106499" name="Rectangle 3"/>
          <p:cNvSpPr>
            <a:spLocks noGrp="1" noChangeArrowheads="1"/>
          </p:cNvSpPr>
          <p:nvPr>
            <p:ph idx="1"/>
          </p:nvPr>
        </p:nvSpPr>
        <p:spPr/>
        <p:txBody>
          <a:bodyPr/>
          <a:lstStyle/>
          <a:p>
            <a:pPr>
              <a:lnSpc>
                <a:spcPct val="90000"/>
              </a:lnSpc>
            </a:pPr>
            <a:r>
              <a:rPr lang="en-US" sz="2200" i="1" dirty="0" smtClean="0"/>
              <a:t>4- HER2/</a:t>
            </a:r>
            <a:r>
              <a:rPr lang="en-US" sz="2200" i="1" dirty="0" err="1" smtClean="0"/>
              <a:t>neu</a:t>
            </a:r>
            <a:r>
              <a:rPr lang="en-US" sz="2200" i="1" dirty="0" smtClean="0"/>
              <a:t>.</a:t>
            </a:r>
            <a:r>
              <a:rPr lang="en-US" sz="2200" dirty="0" smtClean="0"/>
              <a:t> (human epidermal growth factor receptor 2 or c-</a:t>
            </a:r>
            <a:r>
              <a:rPr lang="en-US" sz="2200" i="1" dirty="0" err="1" smtClean="0"/>
              <a:t>erb</a:t>
            </a:r>
            <a:r>
              <a:rPr lang="en-US" sz="2200" i="1" dirty="0" smtClean="0"/>
              <a:t> B2</a:t>
            </a:r>
            <a:r>
              <a:rPr lang="en-US" sz="2200" dirty="0" smtClean="0"/>
              <a:t> or </a:t>
            </a:r>
            <a:r>
              <a:rPr lang="en-US" sz="2200" i="1" dirty="0" err="1" smtClean="0"/>
              <a:t>neu</a:t>
            </a:r>
            <a:r>
              <a:rPr lang="en-US" sz="2200" dirty="0" smtClean="0"/>
              <a:t>) is a glycoprotein  </a:t>
            </a:r>
            <a:r>
              <a:rPr lang="en-US" sz="2200" dirty="0" err="1" smtClean="0"/>
              <a:t>overexpressed</a:t>
            </a:r>
            <a:r>
              <a:rPr lang="en-US" sz="2200" dirty="0" smtClean="0"/>
              <a:t> in 20% to 30% of breast carcinomas.</a:t>
            </a:r>
          </a:p>
          <a:p>
            <a:pPr>
              <a:lnSpc>
                <a:spcPct val="90000"/>
              </a:lnSpc>
              <a:buFont typeface="Wingdings" pitchFamily="2" charset="2"/>
              <a:buNone/>
            </a:pPr>
            <a:r>
              <a:rPr lang="en-US" sz="2200" dirty="0" smtClean="0"/>
              <a:t>     </a:t>
            </a:r>
            <a:r>
              <a:rPr lang="en-US" sz="2200" smtClean="0"/>
              <a:t>Many studies have </a:t>
            </a:r>
            <a:r>
              <a:rPr lang="en-US" sz="2200" dirty="0" smtClean="0"/>
              <a:t>shown that  </a:t>
            </a:r>
            <a:r>
              <a:rPr lang="en-US" sz="2200" dirty="0" err="1" smtClean="0"/>
              <a:t>overexpression</a:t>
            </a:r>
            <a:r>
              <a:rPr lang="en-US" sz="2200" dirty="0" smtClean="0"/>
              <a:t> of </a:t>
            </a:r>
            <a:r>
              <a:rPr lang="en-US" sz="2200" i="1" dirty="0" smtClean="0"/>
              <a:t>HER2</a:t>
            </a:r>
            <a:r>
              <a:rPr lang="en-US" sz="2200" dirty="0" smtClean="0"/>
              <a:t>/</a:t>
            </a:r>
            <a:r>
              <a:rPr lang="en-US" sz="2200" i="1" dirty="0" err="1" smtClean="0"/>
              <a:t>neu</a:t>
            </a:r>
            <a:r>
              <a:rPr lang="en-US" sz="2200" dirty="0" smtClean="0"/>
              <a:t> is associated with a poor prognosis. </a:t>
            </a:r>
          </a:p>
          <a:p>
            <a:pPr>
              <a:lnSpc>
                <a:spcPct val="90000"/>
              </a:lnSpc>
              <a:buFont typeface="Wingdings" pitchFamily="2" charset="2"/>
              <a:buNone/>
            </a:pPr>
            <a:r>
              <a:rPr lang="en-US" sz="2200" dirty="0" smtClean="0"/>
              <a:t>     In addition, ongoing studies have shown   that </a:t>
            </a:r>
            <a:r>
              <a:rPr lang="en-US" sz="2200" i="1" dirty="0" smtClean="0"/>
              <a:t>HER2</a:t>
            </a:r>
            <a:r>
              <a:rPr lang="en-US" sz="2200" dirty="0" smtClean="0"/>
              <a:t>/</a:t>
            </a:r>
            <a:r>
              <a:rPr lang="en-US" sz="2200" i="1" dirty="0" err="1" smtClean="0"/>
              <a:t>neu</a:t>
            </a:r>
            <a:r>
              <a:rPr lang="en-US" sz="2200" dirty="0" err="1" smtClean="0"/>
              <a:t>-overexpressing</a:t>
            </a:r>
            <a:r>
              <a:rPr lang="en-US" sz="2200" dirty="0" smtClean="0"/>
              <a:t> tumors respond very well to hormonal or </a:t>
            </a:r>
            <a:r>
              <a:rPr lang="en-US" sz="2200" dirty="0" err="1" smtClean="0"/>
              <a:t>anthracycline</a:t>
            </a:r>
            <a:r>
              <a:rPr lang="en-US" sz="2200" dirty="0" smtClean="0"/>
              <a:t> chemotherapy regimens  </a:t>
            </a:r>
          </a:p>
          <a:p>
            <a:pPr>
              <a:lnSpc>
                <a:spcPct val="90000"/>
              </a:lnSpc>
              <a:buFont typeface="Wingdings" pitchFamily="2" charset="2"/>
              <a:buNone/>
            </a:pPr>
            <a:r>
              <a:rPr lang="en-US" sz="2200" dirty="0" smtClean="0"/>
              <a:t>     </a:t>
            </a:r>
            <a:r>
              <a:rPr lang="en-US" sz="2200" dirty="0" err="1" smtClean="0"/>
              <a:t>eg</a:t>
            </a:r>
            <a:r>
              <a:rPr lang="en-US" sz="2200" dirty="0" smtClean="0"/>
              <a:t>. </a:t>
            </a:r>
            <a:r>
              <a:rPr lang="en-US" sz="2200" dirty="0" err="1" smtClean="0"/>
              <a:t>Trastuzumab</a:t>
            </a:r>
            <a:r>
              <a:rPr lang="en-US" sz="2200" dirty="0" smtClean="0"/>
              <a:t> (</a:t>
            </a:r>
            <a:r>
              <a:rPr lang="en-US" sz="2200" dirty="0" err="1" smtClean="0"/>
              <a:t>Herceptin</a:t>
            </a:r>
            <a:r>
              <a:rPr lang="en-US" sz="2200" dirty="0" smtClean="0"/>
              <a:t>). </a:t>
            </a:r>
            <a:r>
              <a:rPr lang="en-US" sz="2200" dirty="0" err="1" smtClean="0"/>
              <a:t>Therfore</a:t>
            </a:r>
            <a:r>
              <a:rPr lang="en-US" sz="2200" dirty="0" smtClean="0"/>
              <a:t> evaluation of HER2/</a:t>
            </a:r>
            <a:r>
              <a:rPr lang="en-US" sz="2200" dirty="0" err="1" smtClean="0"/>
              <a:t>neu</a:t>
            </a:r>
            <a:r>
              <a:rPr lang="en-US" sz="2200" dirty="0" smtClean="0"/>
              <a:t> is most important when reporting breast cancer.</a:t>
            </a:r>
            <a:br>
              <a:rPr lang="en-US" sz="2200" dirty="0" smtClean="0"/>
            </a:br>
            <a:endParaRPr lang="en-US" sz="2200"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sz="2800" dirty="0" smtClean="0"/>
              <a:t>Breast Carcinoma , Minor Prognostic Factors</a:t>
            </a:r>
          </a:p>
        </p:txBody>
      </p:sp>
      <p:sp>
        <p:nvSpPr>
          <p:cNvPr id="107523" name="Rectangle 3"/>
          <p:cNvSpPr>
            <a:spLocks noGrp="1" noChangeArrowheads="1"/>
          </p:cNvSpPr>
          <p:nvPr>
            <p:ph idx="1"/>
          </p:nvPr>
        </p:nvSpPr>
        <p:spPr/>
        <p:txBody>
          <a:bodyPr/>
          <a:lstStyle/>
          <a:p>
            <a:pPr>
              <a:lnSpc>
                <a:spcPct val="90000"/>
              </a:lnSpc>
            </a:pPr>
            <a:endParaRPr lang="en-US" dirty="0" smtClean="0"/>
          </a:p>
          <a:p>
            <a:pPr>
              <a:lnSpc>
                <a:spcPct val="90000"/>
              </a:lnSpc>
            </a:pPr>
            <a:r>
              <a:rPr lang="en-US" dirty="0" smtClean="0"/>
              <a:t>5- </a:t>
            </a:r>
            <a:r>
              <a:rPr lang="en-US" dirty="0" err="1" smtClean="0"/>
              <a:t>Lymphovascular</a:t>
            </a:r>
            <a:r>
              <a:rPr lang="en-US" dirty="0" smtClean="0"/>
              <a:t> invasion: Tumor cells may be seen within vascular spaces (either </a:t>
            </a:r>
            <a:r>
              <a:rPr lang="en-US" dirty="0" err="1" smtClean="0"/>
              <a:t>lymphatics</a:t>
            </a:r>
            <a:r>
              <a:rPr lang="en-US" dirty="0" smtClean="0"/>
              <a:t> or small capillaries) surrounding tumors. This finding is strongly associated with the presence of lymph node metastases and is a poor prognostic factor in women without lymph node metastases. </a:t>
            </a:r>
          </a:p>
          <a:p>
            <a:pPr>
              <a:lnSpc>
                <a:spcPct val="90000"/>
              </a:lnSpc>
            </a:pPr>
            <a:r>
              <a:rPr lang="en-US" dirty="0" smtClean="0"/>
              <a:t>6- Proliferative rates </a:t>
            </a:r>
          </a:p>
          <a:p>
            <a:pPr>
              <a:lnSpc>
                <a:spcPct val="90000"/>
              </a:lnSpc>
              <a:buNone/>
            </a:pPr>
            <a:endParaRPr lang="en-US" dirty="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5" descr="20FF100"/>
          <p:cNvPicPr>
            <a:picLocks noChangeAspect="1" noChangeArrowheads="1"/>
          </p:cNvPicPr>
          <p:nvPr/>
        </p:nvPicPr>
        <p:blipFill>
          <a:blip r:embed="rId3"/>
          <a:srcRect/>
          <a:stretch>
            <a:fillRect/>
          </a:stretch>
        </p:blipFill>
        <p:spPr bwMode="auto">
          <a:xfrm>
            <a:off x="1547813" y="1571612"/>
            <a:ext cx="6408737" cy="4233876"/>
          </a:xfrm>
          <a:prstGeom prst="rect">
            <a:avLst/>
          </a:prstGeom>
          <a:noFill/>
          <a:ln w="9525">
            <a:noFill/>
            <a:miter lim="800000"/>
            <a:headEnd/>
            <a:tailEnd/>
          </a:ln>
        </p:spPr>
      </p:pic>
      <p:sp>
        <p:nvSpPr>
          <p:cNvPr id="108547" name="Rectangle 6"/>
          <p:cNvSpPr>
            <a:spLocks noGrp="1" noChangeArrowheads="1"/>
          </p:cNvSpPr>
          <p:nvPr>
            <p:ph type="title"/>
          </p:nvPr>
        </p:nvSpPr>
        <p:spPr/>
        <p:txBody>
          <a:bodyPr/>
          <a:lstStyle/>
          <a:p>
            <a:r>
              <a:rPr lang="en-US" dirty="0" smtClean="0"/>
              <a:t>Metastasis to vertebra</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4"/>
          <p:cNvSpPr>
            <a:spLocks noGrp="1" noChangeArrowheads="1"/>
          </p:cNvSpPr>
          <p:nvPr>
            <p:ph type="ctrTitle"/>
          </p:nvPr>
        </p:nvSpPr>
        <p:spPr/>
        <p:txBody>
          <a:bodyPr/>
          <a:lstStyle/>
          <a:p>
            <a:r>
              <a:rPr lang="en-US" dirty="0" smtClean="0"/>
              <a:t>STROMAL TUMORS </a:t>
            </a:r>
          </a:p>
        </p:txBody>
      </p:sp>
      <p:sp>
        <p:nvSpPr>
          <p:cNvPr id="122883" name="Rectangle 5"/>
          <p:cNvSpPr>
            <a:spLocks noGrp="1" noChangeArrowheads="1"/>
          </p:cNvSpPr>
          <p:nvPr>
            <p:ph type="subTitle" idx="1"/>
          </p:nvPr>
        </p:nvSpPr>
        <p:spPr/>
        <p:txBody>
          <a:bodyPr rtlCol="0">
            <a:normAutofit/>
          </a:bodyPr>
          <a:lstStyle/>
          <a:p>
            <a:pPr fontAlgn="auto">
              <a:spcAft>
                <a:spcPts val="0"/>
              </a:spcAft>
              <a:buFont typeface="Arial" pitchFamily="34" charset="0"/>
              <a:buNone/>
              <a:defRPr/>
            </a:pPr>
            <a:endParaRPr lang="en-US"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endParaRPr lang="en-US" dirty="0" smtClean="0"/>
          </a:p>
        </p:txBody>
      </p:sp>
      <p:sp>
        <p:nvSpPr>
          <p:cNvPr id="110595" name="Rectangle 3"/>
          <p:cNvSpPr>
            <a:spLocks noGrp="1" noChangeArrowheads="1"/>
          </p:cNvSpPr>
          <p:nvPr>
            <p:ph idx="1"/>
          </p:nvPr>
        </p:nvSpPr>
        <p:spPr/>
        <p:txBody>
          <a:bodyPr/>
          <a:lstStyle/>
          <a:p>
            <a:endParaRPr lang="en-US" dirty="0" smtClean="0"/>
          </a:p>
          <a:p>
            <a:endParaRPr lang="en-US" dirty="0" smtClean="0"/>
          </a:p>
          <a:p>
            <a:r>
              <a:rPr lang="en-US" dirty="0" smtClean="0"/>
              <a:t>2 basic </a:t>
            </a:r>
            <a:r>
              <a:rPr lang="en-US" dirty="0" err="1" smtClean="0"/>
              <a:t>stromal</a:t>
            </a:r>
            <a:r>
              <a:rPr lang="en-US" dirty="0" smtClean="0"/>
              <a:t> tumors are</a:t>
            </a:r>
          </a:p>
          <a:p>
            <a:pPr>
              <a:buFont typeface="Wingdings" pitchFamily="2" charset="2"/>
              <a:buNone/>
            </a:pPr>
            <a:r>
              <a:rPr lang="en-US" dirty="0" smtClean="0"/>
              <a:t>  - </a:t>
            </a:r>
            <a:r>
              <a:rPr lang="en-US" dirty="0" err="1" smtClean="0"/>
              <a:t>fibroadenoma</a:t>
            </a:r>
            <a:endParaRPr lang="en-US" dirty="0" smtClean="0"/>
          </a:p>
          <a:p>
            <a:pPr>
              <a:buFont typeface="Wingdings" pitchFamily="2" charset="2"/>
              <a:buNone/>
            </a:pPr>
            <a:r>
              <a:rPr lang="en-US" dirty="0" smtClean="0"/>
              <a:t>  - </a:t>
            </a:r>
            <a:r>
              <a:rPr lang="en-US" dirty="0" err="1" smtClean="0"/>
              <a:t>Phylloids</a:t>
            </a:r>
            <a:r>
              <a:rPr lang="en-US" dirty="0" smtClean="0"/>
              <a:t> tumor</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4"/>
          <p:cNvSpPr>
            <a:spLocks noGrp="1" noChangeArrowheads="1"/>
          </p:cNvSpPr>
          <p:nvPr>
            <p:ph type="title" idx="4294967295"/>
          </p:nvPr>
        </p:nvSpPr>
        <p:spPr>
          <a:xfrm>
            <a:off x="1447800" y="533400"/>
            <a:ext cx="7696200" cy="1143000"/>
          </a:xfrm>
        </p:spPr>
        <p:txBody>
          <a:bodyPr/>
          <a:lstStyle/>
          <a:p>
            <a:r>
              <a:rPr lang="en-US" dirty="0" err="1" smtClean="0"/>
              <a:t>Fibroadenoma</a:t>
            </a:r>
            <a:endParaRPr lang="en-US" dirty="0" smtClean="0"/>
          </a:p>
        </p:txBody>
      </p:sp>
      <p:sp>
        <p:nvSpPr>
          <p:cNvPr id="111619" name="Rectangle 5"/>
          <p:cNvSpPr>
            <a:spLocks noGrp="1" noChangeArrowheads="1"/>
          </p:cNvSpPr>
          <p:nvPr>
            <p:ph type="body" idx="4294967295"/>
          </p:nvPr>
        </p:nvSpPr>
        <p:spPr>
          <a:xfrm>
            <a:off x="1447800" y="1905000"/>
            <a:ext cx="7696200" cy="4038600"/>
          </a:xfrm>
        </p:spPr>
        <p:txBody>
          <a:bodyPr>
            <a:normAutofit/>
          </a:bodyPr>
          <a:lstStyle/>
          <a:p>
            <a:r>
              <a:rPr lang="en-US" dirty="0" smtClean="0"/>
              <a:t>The most common benign tumor of the female breast and is composed of both epithelial and </a:t>
            </a:r>
            <a:r>
              <a:rPr lang="en-US" dirty="0" err="1" smtClean="0"/>
              <a:t>stromal</a:t>
            </a:r>
            <a:r>
              <a:rPr lang="en-US" dirty="0" smtClean="0"/>
              <a:t> tissue derived from the TDLU. </a:t>
            </a:r>
          </a:p>
          <a:p>
            <a:r>
              <a:rPr lang="en-US" dirty="0" smtClean="0"/>
              <a:t>Any age ,most common before age 30</a:t>
            </a:r>
          </a:p>
          <a:p>
            <a:r>
              <a:rPr lang="en-US" dirty="0" smtClean="0"/>
              <a:t>Usually present with a palpable mass </a:t>
            </a:r>
          </a:p>
          <a:p>
            <a:r>
              <a:rPr lang="en-US" dirty="0" smtClean="0"/>
              <a:t>Regression usually occurs after menopause</a:t>
            </a:r>
          </a:p>
          <a:p>
            <a:pPr>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2"/>
          <p:cNvSpPr>
            <a:spLocks noGrp="1"/>
          </p:cNvSpPr>
          <p:nvPr>
            <p:ph type="title"/>
          </p:nvPr>
        </p:nvSpPr>
        <p:spPr/>
        <p:txBody>
          <a:bodyPr/>
          <a:lstStyle/>
          <a:p>
            <a:endParaRPr lang="en-US" dirty="0" smtClean="0"/>
          </a:p>
        </p:txBody>
      </p:sp>
      <p:sp>
        <p:nvSpPr>
          <p:cNvPr id="125954" name="Content Placeholder 1"/>
          <p:cNvSpPr>
            <a:spLocks noGrp="1"/>
          </p:cNvSpPr>
          <p:nvPr>
            <p:ph idx="1"/>
          </p:nvPr>
        </p:nvSpPr>
        <p:spPr/>
        <p:txBody>
          <a:bodyPr rtlCol="0">
            <a:normAutofit/>
          </a:bodyPr>
          <a:lstStyle/>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The tumor presents as a spherical, rubbery nodule, which is sharply circumscribed from the surrounding breast tissue and so is freely movable and can be shelled out. </a:t>
            </a:r>
          </a:p>
          <a:p>
            <a:pPr fontAlgn="auto">
              <a:spcAft>
                <a:spcPts val="0"/>
              </a:spcAft>
              <a:buFont typeface="Arial" pitchFamily="34" charset="0"/>
              <a:buChar char="•"/>
              <a:defRPr/>
            </a:pPr>
            <a:r>
              <a:rPr lang="en-US" dirty="0" smtClean="0"/>
              <a:t>It  may increase in size during pregnancy and cease to grow after menopause. The tumor is usually solitary but may be multiple and involve both breasts. The cut surface is pearl-white</a:t>
            </a:r>
          </a:p>
          <a:p>
            <a:pPr fontAlgn="auto">
              <a:spcAft>
                <a:spcPts val="0"/>
              </a:spcAft>
              <a:buFont typeface="Arial" pitchFamily="34" charset="0"/>
              <a:buChar char="•"/>
              <a:defRPr/>
            </a:pPr>
            <a:endParaRPr lang="en-US"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1019</TotalTime>
  <Words>5288</Words>
  <Application>Microsoft Office PowerPoint</Application>
  <PresentationFormat>عرض على الشاشة (3:4)‏</PresentationFormat>
  <Paragraphs>403</Paragraphs>
  <Slides>106</Slides>
  <Notes>90</Notes>
  <HiddenSlides>0</HiddenSlides>
  <MMClips>0</MMClips>
  <ScaleCrop>false</ScaleCrop>
  <HeadingPairs>
    <vt:vector size="4" baseType="variant">
      <vt:variant>
        <vt:lpstr>سمة</vt:lpstr>
      </vt:variant>
      <vt:variant>
        <vt:i4>1</vt:i4>
      </vt:variant>
      <vt:variant>
        <vt:lpstr>عناوين الشرائح</vt:lpstr>
      </vt:variant>
      <vt:variant>
        <vt:i4>106</vt:i4>
      </vt:variant>
    </vt:vector>
  </HeadingPairs>
  <TitlesOfParts>
    <vt:vector size="107" baseType="lpstr">
      <vt:lpstr>Opulent</vt:lpstr>
      <vt:lpstr>Breast Pathology </vt:lpstr>
      <vt:lpstr>Normal Breast</vt:lpstr>
      <vt:lpstr>الشريحة 3</vt:lpstr>
      <vt:lpstr>الشريحة 4</vt:lpstr>
      <vt:lpstr>Breast Clinical Presentation </vt:lpstr>
      <vt:lpstr>الشريحة 6</vt:lpstr>
      <vt:lpstr>Characteristics of Breast Carcinomas by Clinical Presentation </vt:lpstr>
      <vt:lpstr>الشريحة 8</vt:lpstr>
      <vt:lpstr>Breast , Benign Epithelial Lesions</vt:lpstr>
      <vt:lpstr>Non proliferative Breast Changes (Fibrocystic Changes)</vt:lpstr>
      <vt:lpstr>Fibrocystic change </vt:lpstr>
      <vt:lpstr>Fibrocystic changes</vt:lpstr>
      <vt:lpstr>الشريحة 13</vt:lpstr>
      <vt:lpstr>Fibrocystic changes</vt:lpstr>
      <vt:lpstr>الشريحة 15</vt:lpstr>
      <vt:lpstr>Benign Epithelial Lesions proliferative Disease without Atypia</vt:lpstr>
      <vt:lpstr>Benign Epithelial Lesions proliferative Disease without Atypia</vt:lpstr>
      <vt:lpstr>Benign Epithelial Lesions proliferative Disease without Atypia</vt:lpstr>
      <vt:lpstr>الشريحة 19</vt:lpstr>
      <vt:lpstr>الشريحة 20</vt:lpstr>
      <vt:lpstr>Benign Epithelial Lesions proliferative Disease without Atypia</vt:lpstr>
      <vt:lpstr>Sclerosing Adenosis</vt:lpstr>
      <vt:lpstr>الشريحة 23</vt:lpstr>
      <vt:lpstr>Benign Epithelial Lesions proliferative Disease without Atypia</vt:lpstr>
      <vt:lpstr>Benign Epithelial Lesions proliferative Disease without Atypia</vt:lpstr>
      <vt:lpstr>الشريحة 26</vt:lpstr>
      <vt:lpstr>Benign Epithelial Lesions proliferative Disease without Atypia</vt:lpstr>
      <vt:lpstr>Benign Epithelial Lesions proliferative Disease without Atypia</vt:lpstr>
      <vt:lpstr>الشريحة 29</vt:lpstr>
      <vt:lpstr>الشريحة 30</vt:lpstr>
      <vt:lpstr>Proliferative Breast Disease  with Atpyia/ atypical hyperplasia</vt:lpstr>
      <vt:lpstr>Proliferative Breast Disease  with Atpyia</vt:lpstr>
      <vt:lpstr>الشريحة 33</vt:lpstr>
      <vt:lpstr>الشريحة 34</vt:lpstr>
      <vt:lpstr>Breast cancer</vt:lpstr>
      <vt:lpstr>Breast Carcinoma</vt:lpstr>
      <vt:lpstr>Breast Cancer</vt:lpstr>
      <vt:lpstr>Breast Cancer</vt:lpstr>
      <vt:lpstr>Breast Cancer Risk Factors</vt:lpstr>
      <vt:lpstr>Breast Cancer Risk Factors</vt:lpstr>
      <vt:lpstr>الشريحة 41</vt:lpstr>
      <vt:lpstr>Breast Cancer Risk Factors</vt:lpstr>
      <vt:lpstr>Breast Cancer Risk Factors</vt:lpstr>
      <vt:lpstr>الشريحة 44</vt:lpstr>
      <vt:lpstr>Hereditary Breast Cancer</vt:lpstr>
      <vt:lpstr>Sporadic Breast Cancer</vt:lpstr>
      <vt:lpstr>Breast Carcinoma Classification</vt:lpstr>
      <vt:lpstr>Breast Carcinoma Classification ,Carcinoma in situ</vt:lpstr>
      <vt:lpstr>DCIS</vt:lpstr>
      <vt:lpstr>DCIS</vt:lpstr>
      <vt:lpstr>DCIS( Ductal Carcinoma In Situ)</vt:lpstr>
      <vt:lpstr>DCIS( Ductal Carcinoma In Situ)</vt:lpstr>
      <vt:lpstr>Ductal carcinoma insitu</vt:lpstr>
      <vt:lpstr>الشريحة 54</vt:lpstr>
      <vt:lpstr>الشريحة 55</vt:lpstr>
      <vt:lpstr>الشريحة 56</vt:lpstr>
      <vt:lpstr>الشريحة 57</vt:lpstr>
      <vt:lpstr>Paget’s Disease </vt:lpstr>
      <vt:lpstr>Paget’s Disease </vt:lpstr>
      <vt:lpstr>Pagets disease</vt:lpstr>
      <vt:lpstr>Pagets disease</vt:lpstr>
      <vt:lpstr>LCIS -Lobular Carcinoma in Situ</vt:lpstr>
      <vt:lpstr>LCIS -Lobular Carcinoma in Situ</vt:lpstr>
      <vt:lpstr>LCIS -Lobular Carcinoma in Situ</vt:lpstr>
      <vt:lpstr>Lobular carcinoma insitu</vt:lpstr>
      <vt:lpstr>الشريحة 66</vt:lpstr>
      <vt:lpstr>Invasive Breast Carcinoma Classification </vt:lpstr>
      <vt:lpstr>CLINICAL FEATURES OF BREAST CANCER</vt:lpstr>
      <vt:lpstr>CLINICAL FEATURES OF BREAST CANCER</vt:lpstr>
      <vt:lpstr>CLINICAL FEATURES OF BREAST CANCER</vt:lpstr>
      <vt:lpstr>Invasive carcinoma</vt:lpstr>
      <vt:lpstr>Invasive carcinoma</vt:lpstr>
      <vt:lpstr>Invasive Ductal Carcinoma ,NOS</vt:lpstr>
      <vt:lpstr>Invasive Ductal Carcinoma ,NOS</vt:lpstr>
      <vt:lpstr>Invasive Ductal Carcinoma,NOS</vt:lpstr>
      <vt:lpstr>Invasive carcinoma, ductal</vt:lpstr>
      <vt:lpstr>Invasive ductal carcinoma</vt:lpstr>
      <vt:lpstr>Invasive Lobular Carcinoma</vt:lpstr>
      <vt:lpstr>Invasive Lobular Carcinoma</vt:lpstr>
      <vt:lpstr>الشريحة 80</vt:lpstr>
      <vt:lpstr>الشريحة 81</vt:lpstr>
      <vt:lpstr>Medullary Carcinoma</vt:lpstr>
      <vt:lpstr>Colloid Carcinoma/ Mucinous carcinoma </vt:lpstr>
      <vt:lpstr>Invasive colloid carcinoma</vt:lpstr>
      <vt:lpstr>Breast Carcinoma , Major Prognostic Factors</vt:lpstr>
      <vt:lpstr>Breast Carcinoma , Major Prognostic Factors</vt:lpstr>
      <vt:lpstr>Breast Carcinoma , Major Prognostic Factors</vt:lpstr>
      <vt:lpstr>Breast Carcinoma , Major Prognostic Factors</vt:lpstr>
      <vt:lpstr>Breast Carcinoma , Major Prognostic Factors</vt:lpstr>
      <vt:lpstr>Breast Carcinoma , Major Prognostic Factors</vt:lpstr>
      <vt:lpstr>Breast Carcinoma , Minor Prognostic Factors</vt:lpstr>
      <vt:lpstr>Breast Carcinoma , Minor Prognostic Factors</vt:lpstr>
      <vt:lpstr>Breast Carcinoma , Minor Prognostic Factors</vt:lpstr>
      <vt:lpstr>Breast Carcinoma , Minor Prognostic Factors</vt:lpstr>
      <vt:lpstr>Metastasis to vertebra</vt:lpstr>
      <vt:lpstr>STROMAL TUMORS </vt:lpstr>
      <vt:lpstr>الشريحة 97</vt:lpstr>
      <vt:lpstr>Fibroadenoma</vt:lpstr>
      <vt:lpstr>الشريحة 99</vt:lpstr>
      <vt:lpstr>Fibroadenoma</vt:lpstr>
      <vt:lpstr>الشريحة 101</vt:lpstr>
      <vt:lpstr>الشريحة 102</vt:lpstr>
      <vt:lpstr>fibroadenoma</vt:lpstr>
      <vt:lpstr>الشريحة 104</vt:lpstr>
      <vt:lpstr>Phylloides tumor</vt:lpstr>
      <vt:lpstr>الشريحة 106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Breast Pathology</dc:title>
  <dc:creator>Sufia</dc:creator>
  <cp:lastModifiedBy>AA</cp:lastModifiedBy>
  <cp:revision>62</cp:revision>
  <dcterms:created xsi:type="dcterms:W3CDTF">2005-03-02T11:28:47Z</dcterms:created>
  <dcterms:modified xsi:type="dcterms:W3CDTF">2013-04-22T13:06:48Z</dcterms:modified>
</cp:coreProperties>
</file>