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Lst>
  <p:handoutMasterIdLst>
    <p:handoutMasterId r:id="rId35"/>
  </p:handoutMasterIdLst>
  <p:sldIdLst>
    <p:sldId id="256" r:id="rId2"/>
    <p:sldId id="257" r:id="rId3"/>
    <p:sldId id="278" r:id="rId4"/>
    <p:sldId id="293" r:id="rId5"/>
    <p:sldId id="331" r:id="rId6"/>
    <p:sldId id="328" r:id="rId7"/>
    <p:sldId id="306" r:id="rId8"/>
    <p:sldId id="330" r:id="rId9"/>
    <p:sldId id="325" r:id="rId10"/>
    <p:sldId id="324" r:id="rId11"/>
    <p:sldId id="290" r:id="rId12"/>
    <p:sldId id="327" r:id="rId13"/>
    <p:sldId id="329" r:id="rId14"/>
    <p:sldId id="326" r:id="rId15"/>
    <p:sldId id="309" r:id="rId16"/>
    <p:sldId id="310" r:id="rId17"/>
    <p:sldId id="262" r:id="rId18"/>
    <p:sldId id="268" r:id="rId19"/>
    <p:sldId id="303" r:id="rId20"/>
    <p:sldId id="269" r:id="rId21"/>
    <p:sldId id="270" r:id="rId22"/>
    <p:sldId id="323" r:id="rId23"/>
    <p:sldId id="311" r:id="rId24"/>
    <p:sldId id="271" r:id="rId25"/>
    <p:sldId id="276" r:id="rId26"/>
    <p:sldId id="322" r:id="rId27"/>
    <p:sldId id="314" r:id="rId28"/>
    <p:sldId id="315" r:id="rId29"/>
    <p:sldId id="316" r:id="rId30"/>
    <p:sldId id="317" r:id="rId31"/>
    <p:sldId id="318" r:id="rId32"/>
    <p:sldId id="320" r:id="rId33"/>
    <p:sldId id="321" r:id="rId34"/>
  </p:sldIdLst>
  <p:sldSz cx="9144000" cy="6858000" type="screen4x3"/>
  <p:notesSz cx="7102475" cy="93694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640"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0" y="2984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8313"/>
          </a:xfrm>
          <a:prstGeom prst="rect">
            <a:avLst/>
          </a:prstGeom>
        </p:spPr>
        <p:txBody>
          <a:bodyPr vert="horz" lIns="94119" tIns="47060" rIns="94119" bIns="4706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4022725" y="0"/>
            <a:ext cx="3078163" cy="468313"/>
          </a:xfrm>
          <a:prstGeom prst="rect">
            <a:avLst/>
          </a:prstGeom>
        </p:spPr>
        <p:txBody>
          <a:bodyPr vert="horz" lIns="94119" tIns="47060" rIns="94119" bIns="47060" rtlCol="0"/>
          <a:lstStyle>
            <a:lvl1pPr algn="r">
              <a:defRPr sz="1200">
                <a:latin typeface="Arial" charset="0"/>
                <a:cs typeface="Arial" charset="0"/>
              </a:defRPr>
            </a:lvl1pPr>
          </a:lstStyle>
          <a:p>
            <a:pPr>
              <a:defRPr/>
            </a:pPr>
            <a:fld id="{72ADB579-AB15-4D13-9E32-A01476D4F071}" type="datetimeFigureOut">
              <a:rPr lang="en-US"/>
              <a:pPr>
                <a:defRPr/>
              </a:pPr>
              <a:t>5/1/2013</a:t>
            </a:fld>
            <a:endParaRPr lang="en-US"/>
          </a:p>
        </p:txBody>
      </p:sp>
      <p:sp>
        <p:nvSpPr>
          <p:cNvPr id="4" name="Footer Placeholder 3"/>
          <p:cNvSpPr>
            <a:spLocks noGrp="1"/>
          </p:cNvSpPr>
          <p:nvPr>
            <p:ph type="ftr" sz="quarter" idx="2"/>
          </p:nvPr>
        </p:nvSpPr>
        <p:spPr>
          <a:xfrm>
            <a:off x="0" y="8899525"/>
            <a:ext cx="3078163" cy="468313"/>
          </a:xfrm>
          <a:prstGeom prst="rect">
            <a:avLst/>
          </a:prstGeom>
        </p:spPr>
        <p:txBody>
          <a:bodyPr vert="horz" lIns="94119" tIns="47060" rIns="94119" bIns="4706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4022725" y="8899525"/>
            <a:ext cx="3078163" cy="468313"/>
          </a:xfrm>
          <a:prstGeom prst="rect">
            <a:avLst/>
          </a:prstGeom>
        </p:spPr>
        <p:txBody>
          <a:bodyPr vert="horz" lIns="94119" tIns="47060" rIns="94119" bIns="47060" rtlCol="0" anchor="b"/>
          <a:lstStyle>
            <a:lvl1pPr algn="r">
              <a:defRPr sz="1200">
                <a:latin typeface="Arial" charset="0"/>
                <a:cs typeface="Arial" charset="0"/>
              </a:defRPr>
            </a:lvl1pPr>
          </a:lstStyle>
          <a:p>
            <a:pPr>
              <a:defRPr/>
            </a:pPr>
            <a:fld id="{F1CAC6A6-399D-48A1-91AA-98C6D91E717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12"/>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E04C698A-D99A-4AEA-9925-A9605A7CFAA8}" type="datetimeFigureOut">
              <a:rPr lang="en-US"/>
              <a:pPr>
                <a:defRPr/>
              </a:pPr>
              <a:t>5/1/2013</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765920FB-BDBC-44CF-BC3A-BC4E06835CF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B19FE89A-73F2-48E5-ACB7-5A22FAD59EA3}" type="datetimeFigureOut">
              <a:rPr lang="en-US"/>
              <a:pPr>
                <a:defRPr/>
              </a:pPr>
              <a:t>5/1/2013</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A7EC37E1-AFD8-4D03-91B0-4041A54DE38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B6A671-7887-46B2-A7D1-C8574FFB616D}" type="datetimeFigureOut">
              <a:rPr lang="en-US"/>
              <a:pPr>
                <a:defRPr/>
              </a:pPr>
              <a:t>5/1/2013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49F01C-0F82-49CA-B97E-7E08AB65B5B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E491CDAE-6FD0-4E34-A42F-067F3616DA28}" type="datetimeFigureOut">
              <a:rPr lang="en-US"/>
              <a:pPr>
                <a:defRPr/>
              </a:pPr>
              <a:t>5/1/2013</a:t>
            </a:fld>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860DD5D0-3AE8-42BD-98DD-89D494BD136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12"/>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F44AED31-F09C-4F7C-ACC6-EB560A0F8E3E}" type="datetimeFigureOut">
              <a:rPr lang="en-US"/>
              <a:pPr>
                <a:defRPr/>
              </a:pPr>
              <a:t>5/1/2013</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01BAA1E4-23B2-4128-8E65-9CBB764E91D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7FB4A884-CB16-4BA0-84EC-62BFD5B379BB}" type="datetimeFigureOut">
              <a:rPr lang="en-US"/>
              <a:pPr>
                <a:defRPr/>
              </a:pPr>
              <a:t>5/1/2013</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4CB87984-4225-4294-AA40-913440C2CA6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12"/>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CF84AB90-445D-4DF1-A33A-43C21746C06C}" type="datetimeFigureOut">
              <a:rPr lang="en-US"/>
              <a:pPr>
                <a:defRPr/>
              </a:pPr>
              <a:t>5/1/2013</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088C4BC3-B694-4BA9-814F-E2FD34D4285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AB99CCBE-7550-443F-A936-9078DF29C382}" type="datetimeFigureOut">
              <a:rPr lang="en-US"/>
              <a:pPr>
                <a:defRPr/>
              </a:pPr>
              <a:t>5/1/2013</a:t>
            </a:fld>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2F9F9462-1002-4AEB-8B80-DA928A3CC07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DFBA2C4B-D5ED-4EEF-B661-FF9F9DE4E8F5}" type="datetimeFigureOut">
              <a:rPr lang="en-US"/>
              <a:pPr>
                <a:defRPr/>
              </a:pPr>
              <a:t>5/1/2013</a:t>
            </a:fld>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5BA90D79-7DAE-45F4-8B88-70E5AD0E869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12"/>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2DCD9EB8-DA54-4DD9-B2DE-9FEDBC6B7343}" type="datetimeFigureOut">
              <a:rPr lang="en-US"/>
              <a:pPr>
                <a:defRPr/>
              </a:pPr>
              <a:t>5/1/2013</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DC161325-721C-4ECF-A8D1-0101906D034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B4A53155-7EE6-431B-AD4B-9B90EFA22F7E}" type="datetimeFigureOut">
              <a:rPr lang="en-US"/>
              <a:pPr>
                <a:defRPr/>
              </a:pPr>
              <a:t>5/1/2013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F6524FD5-67E0-4A9B-B1B7-600690BBB94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029"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latin typeface="Arial" charset="0"/>
                <a:cs typeface="Arial" charset="0"/>
              </a:defRPr>
            </a:lvl1pPr>
          </a:lstStyle>
          <a:p>
            <a:pPr>
              <a:defRPr/>
            </a:pPr>
            <a:fld id="{13C47540-2CDC-4930-AAA3-07DC2B6E6E50}" type="datetimeFigureOut">
              <a:rPr lang="en-US"/>
              <a:pPr>
                <a:defRPr/>
              </a:pPr>
              <a:t>5/1/2013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latin typeface="Arial" charset="0"/>
                <a:cs typeface="Arial" charset="0"/>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latin typeface="Arial" charset="0"/>
                <a:cs typeface="Arial" charset="0"/>
              </a:defRPr>
            </a:lvl1pPr>
          </a:lstStyle>
          <a:p>
            <a:pPr>
              <a:defRPr/>
            </a:pPr>
            <a:fld id="{46862DF1-26F1-4FF7-9FEB-161569940227}"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57" r:id="rId4"/>
    <p:sldLayoutId id="2147483963" r:id="rId5"/>
    <p:sldLayoutId id="2147483958" r:id="rId6"/>
    <p:sldLayoutId id="2147483964" r:id="rId7"/>
    <p:sldLayoutId id="2147483965" r:id="rId8"/>
    <p:sldLayoutId id="2147483966" r:id="rId9"/>
    <p:sldLayoutId id="2147483959" r:id="rId10"/>
    <p:sldLayoutId id="2147483967"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noAutofit/>
          </a:bodyPr>
          <a:lstStyle/>
          <a:p>
            <a:pPr eaLnBrk="1" fontAlgn="auto" hangingPunct="1">
              <a:spcAft>
                <a:spcPts val="0"/>
              </a:spcAft>
              <a:defRPr/>
            </a:pPr>
            <a:r>
              <a:rPr lang="en-US" sz="2800" dirty="0" smtClean="0">
                <a:latin typeface="Algerian" pitchFamily="82" charset="0"/>
              </a:rPr>
              <a:t>Dr. Sufia </a:t>
            </a:r>
            <a:r>
              <a:rPr lang="en-US" sz="2800" dirty="0" err="1" smtClean="0">
                <a:latin typeface="Algerian" pitchFamily="82" charset="0"/>
              </a:rPr>
              <a:t>husain</a:t>
            </a:r>
            <a:endParaRPr lang="en-US" dirty="0" smtClean="0">
              <a:latin typeface="Algerian" pitchFamily="82" charset="0"/>
            </a:endParaRPr>
          </a:p>
        </p:txBody>
      </p:sp>
      <p:sp>
        <p:nvSpPr>
          <p:cNvPr id="3" name="Subtitle 2"/>
          <p:cNvSpPr>
            <a:spLocks noGrp="1"/>
          </p:cNvSpPr>
          <p:nvPr>
            <p:ph type="subTitle" idx="1"/>
          </p:nvPr>
        </p:nvSpPr>
        <p:spPr/>
        <p:txBody>
          <a:bodyPr rtlCol="0">
            <a:noAutofit/>
          </a:bodyPr>
          <a:lstStyle/>
          <a:p>
            <a:pPr eaLnBrk="1" fontAlgn="auto" hangingPunct="1">
              <a:spcAft>
                <a:spcPts val="0"/>
              </a:spcAft>
              <a:buFont typeface="Wingdings 2"/>
              <a:buNone/>
              <a:defRPr/>
            </a:pPr>
            <a:r>
              <a:rPr lang="en-US" sz="8000" dirty="0" smtClean="0">
                <a:latin typeface="Algerian" pitchFamily="82" charset="0"/>
              </a:rPr>
              <a:t>HIV pathology</a:t>
            </a:r>
            <a:endParaRPr lang="en-US" sz="8000" dirty="0" smtClean="0"/>
          </a:p>
        </p:txBody>
      </p:sp>
      <p:pic>
        <p:nvPicPr>
          <p:cNvPr id="10244" name="Picture 6"/>
          <p:cNvPicPr>
            <a:picLocks noChangeAspect="1" noChangeArrowheads="1"/>
          </p:cNvPicPr>
          <p:nvPr/>
        </p:nvPicPr>
        <p:blipFill>
          <a:blip r:embed="rId2"/>
          <a:srcRect/>
          <a:stretch>
            <a:fillRect/>
          </a:stretch>
        </p:blipFill>
        <p:spPr bwMode="auto">
          <a:xfrm>
            <a:off x="4800600" y="152400"/>
            <a:ext cx="3810000" cy="3386138"/>
          </a:xfrm>
          <a:prstGeom prst="rect">
            <a:avLst/>
          </a:prstGeom>
          <a:noFill/>
          <a:ln w="9525">
            <a:noFill/>
            <a:miter lim="800000"/>
            <a:headEnd/>
            <a:tailEnd/>
          </a:ln>
          <a:effectLst/>
        </p:spPr>
      </p:pic>
      <p:pic>
        <p:nvPicPr>
          <p:cNvPr id="10245" name="Picture 7"/>
          <p:cNvPicPr>
            <a:picLocks noChangeAspect="1" noChangeArrowheads="1"/>
          </p:cNvPicPr>
          <p:nvPr/>
        </p:nvPicPr>
        <p:blipFill>
          <a:blip r:embed="rId3"/>
          <a:srcRect/>
          <a:stretch>
            <a:fillRect/>
          </a:stretch>
        </p:blipFill>
        <p:spPr bwMode="auto">
          <a:xfrm>
            <a:off x="228600" y="685800"/>
            <a:ext cx="3810000" cy="2695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991600" cy="838200"/>
          </a:xfrm>
        </p:spPr>
        <p:txBody>
          <a:bodyPr/>
          <a:lstStyle/>
          <a:p>
            <a:pPr eaLnBrk="1" fontAlgn="auto" hangingPunct="1">
              <a:spcAft>
                <a:spcPts val="0"/>
              </a:spcAft>
              <a:defRPr/>
            </a:pPr>
            <a:r>
              <a:rPr lang="en-US" b="1" dirty="0" smtClean="0">
                <a:latin typeface="Algerian" pitchFamily="82" charset="0"/>
              </a:rPr>
              <a:t>Pathogenesis </a:t>
            </a:r>
            <a:r>
              <a:rPr lang="en-US" b="1" dirty="0">
                <a:latin typeface="Algerian" pitchFamily="82" charset="0"/>
              </a:rPr>
              <a:t>of </a:t>
            </a:r>
            <a:r>
              <a:rPr lang="en-US" b="1" dirty="0" err="1">
                <a:latin typeface="Algerian" pitchFamily="82" charset="0"/>
              </a:rPr>
              <a:t>hiv</a:t>
            </a:r>
            <a:r>
              <a:rPr lang="en-US" b="1" dirty="0">
                <a:latin typeface="Algerian" pitchFamily="82" charset="0"/>
              </a:rPr>
              <a:t> infection</a:t>
            </a:r>
            <a:endParaRPr lang="en-US" dirty="0"/>
          </a:p>
        </p:txBody>
      </p:sp>
      <p:sp>
        <p:nvSpPr>
          <p:cNvPr id="19459" name="Content Placeholder 2"/>
          <p:cNvSpPr>
            <a:spLocks noGrp="1"/>
          </p:cNvSpPr>
          <p:nvPr>
            <p:ph idx="1"/>
          </p:nvPr>
        </p:nvSpPr>
        <p:spPr>
          <a:xfrm>
            <a:off x="304800" y="1841500"/>
            <a:ext cx="8686800" cy="4238625"/>
          </a:xfrm>
        </p:spPr>
        <p:txBody>
          <a:bodyPr/>
          <a:lstStyle/>
          <a:p>
            <a:pPr eaLnBrk="1" hangingPunct="1"/>
            <a:r>
              <a:rPr lang="en-US" sz="3600" smtClean="0">
                <a:latin typeface="Arial Narrow" pitchFamily="34" charset="0"/>
              </a:rPr>
              <a:t>Retroviruses are unable to replicate outside of living host cells because they contain only RNA and do not contain DNA. Therefore once HIV infects a cell, it must use its reverse transcriptase enzyme to transcribe its RNA to host cell proviral DNA for replication. </a:t>
            </a:r>
          </a:p>
          <a:p>
            <a:pPr eaLnBrk="1" hangingPunct="1"/>
            <a:endParaRPr lang="en-US" sz="2400" smtClean="0">
              <a:latin typeface="Arial Narrow" pitchFamily="34" charset="0"/>
            </a:endParaRPr>
          </a:p>
          <a:p>
            <a:pPr eaLnBrk="1" hangingPunct="1">
              <a:buFont typeface="Arial" charset="0"/>
              <a:buChar char="•"/>
            </a:pPr>
            <a:endParaRPr lang="en-US" smtClean="0"/>
          </a:p>
          <a:p>
            <a:pPr eaLnBrk="1" hangingPunct="1"/>
            <a:endParaRPr lang="en-US" smtClean="0"/>
          </a:p>
        </p:txBody>
      </p:sp>
      <p:pic>
        <p:nvPicPr>
          <p:cNvPr id="19460" name="Picture 4"/>
          <p:cNvPicPr>
            <a:picLocks noChangeAspect="1" noChangeArrowheads="1"/>
          </p:cNvPicPr>
          <p:nvPr/>
        </p:nvPicPr>
        <p:blipFill>
          <a:blip r:embed="rId2"/>
          <a:srcRect/>
          <a:stretch>
            <a:fillRect/>
          </a:stretch>
        </p:blipFill>
        <p:spPr bwMode="auto">
          <a:xfrm>
            <a:off x="7313613" y="7938"/>
            <a:ext cx="1828800" cy="18335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686800" cy="838200"/>
          </a:xfrm>
        </p:spPr>
        <p:txBody>
          <a:bodyPr rtlCol="0">
            <a:normAutofit fontScale="90000"/>
          </a:bodyPr>
          <a:lstStyle/>
          <a:p>
            <a:pPr eaLnBrk="1" fontAlgn="auto" hangingPunct="1">
              <a:spcAft>
                <a:spcPts val="0"/>
              </a:spcAft>
              <a:defRPr/>
            </a:pPr>
            <a:r>
              <a:rPr lang="en-US" b="1" dirty="0" smtClean="0">
                <a:latin typeface="Algerian" pitchFamily="82" charset="0"/>
              </a:rPr>
              <a:t>Pathogenesis </a:t>
            </a:r>
            <a:r>
              <a:rPr lang="en-US" b="1" dirty="0">
                <a:latin typeface="Algerian" pitchFamily="82" charset="0"/>
              </a:rPr>
              <a:t>of </a:t>
            </a:r>
            <a:r>
              <a:rPr lang="en-US" b="1" dirty="0" err="1">
                <a:latin typeface="Algerian" pitchFamily="82" charset="0"/>
              </a:rPr>
              <a:t>hiv</a:t>
            </a:r>
            <a:r>
              <a:rPr lang="en-US" b="1" dirty="0">
                <a:latin typeface="Algerian" pitchFamily="82" charset="0"/>
              </a:rPr>
              <a:t> infection</a:t>
            </a:r>
            <a:r>
              <a:rPr lang="en-US" b="1" dirty="0"/>
              <a:t/>
            </a:r>
            <a:br>
              <a:rPr lang="en-US" b="1" dirty="0"/>
            </a:br>
            <a:endParaRPr lang="en-US" dirty="0" smtClean="0"/>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Wingdings 2"/>
              <a:buChar char=""/>
              <a:defRPr/>
            </a:pPr>
            <a:r>
              <a:rPr lang="en-US" dirty="0" smtClean="0">
                <a:latin typeface="Arial Narrow" pitchFamily="34" charset="0"/>
              </a:rPr>
              <a:t>The enzyme, </a:t>
            </a:r>
            <a:r>
              <a:rPr lang="en-US" b="1" dirty="0" smtClean="0">
                <a:latin typeface="Arial Narrow" pitchFamily="34" charset="0"/>
              </a:rPr>
              <a:t>reverse transcriptase </a:t>
            </a:r>
            <a:r>
              <a:rPr lang="en-US" dirty="0" smtClean="0">
                <a:latin typeface="Arial Narrow" pitchFamily="34" charset="0"/>
              </a:rPr>
              <a:t>which is bound to the HIV RNA helps in the reverse transcription (i.e. conversion) of </a:t>
            </a:r>
            <a:r>
              <a:rPr lang="en-US" b="1" dirty="0" smtClean="0">
                <a:latin typeface="Arial Narrow" pitchFamily="34" charset="0"/>
              </a:rPr>
              <a:t>RNA to </a:t>
            </a:r>
            <a:r>
              <a:rPr lang="en-US" b="1" dirty="0" err="1" smtClean="0">
                <a:latin typeface="Arial Narrow" pitchFamily="34" charset="0"/>
              </a:rPr>
              <a:t>proviral</a:t>
            </a:r>
            <a:r>
              <a:rPr lang="en-US" b="1" dirty="0" smtClean="0">
                <a:latin typeface="Arial Narrow" pitchFamily="34" charset="0"/>
              </a:rPr>
              <a:t> DNA. </a:t>
            </a:r>
            <a:r>
              <a:rPr lang="en-US" dirty="0" smtClean="0">
                <a:latin typeface="Arial Narrow" pitchFamily="34" charset="0"/>
              </a:rPr>
              <a:t>It is this HIV </a:t>
            </a:r>
            <a:r>
              <a:rPr lang="en-US" dirty="0" err="1" smtClean="0">
                <a:latin typeface="Arial Narrow" pitchFamily="34" charset="0"/>
              </a:rPr>
              <a:t>proviral</a:t>
            </a:r>
            <a:r>
              <a:rPr lang="en-US" dirty="0" smtClean="0">
                <a:latin typeface="Arial Narrow" pitchFamily="34" charset="0"/>
              </a:rPr>
              <a:t> DNA which is then inserted into host cell genomic DNA by the </a:t>
            </a:r>
            <a:r>
              <a:rPr lang="en-US" b="1" dirty="0" err="1" smtClean="0">
                <a:latin typeface="Arial Narrow" pitchFamily="34" charset="0"/>
              </a:rPr>
              <a:t>integrase</a:t>
            </a:r>
            <a:r>
              <a:rPr lang="en-US" dirty="0" smtClean="0">
                <a:latin typeface="Arial Narrow" pitchFamily="34" charset="0"/>
              </a:rPr>
              <a:t> enzyme.</a:t>
            </a:r>
          </a:p>
          <a:p>
            <a:pPr eaLnBrk="1" fontAlgn="auto" hangingPunct="1">
              <a:spcAft>
                <a:spcPts val="0"/>
              </a:spcAft>
              <a:buFont typeface="Wingdings 2"/>
              <a:buChar char=""/>
              <a:defRPr/>
            </a:pPr>
            <a:r>
              <a:rPr lang="en-US" dirty="0" smtClean="0">
                <a:latin typeface="Arial Narrow" pitchFamily="34" charset="0"/>
              </a:rPr>
              <a:t>Once the HIV </a:t>
            </a:r>
            <a:r>
              <a:rPr lang="en-US" dirty="0" err="1" smtClean="0">
                <a:latin typeface="Arial Narrow" pitchFamily="34" charset="0"/>
              </a:rPr>
              <a:t>proviral</a:t>
            </a:r>
            <a:r>
              <a:rPr lang="en-US" dirty="0" smtClean="0">
                <a:latin typeface="Arial Narrow" pitchFamily="34" charset="0"/>
              </a:rPr>
              <a:t> DNA is within the infected cell's genome the HIV provirus is replicated by the host cell to produce additional HIV </a:t>
            </a:r>
            <a:r>
              <a:rPr lang="en-US" dirty="0" err="1" smtClean="0">
                <a:latin typeface="Arial Narrow" pitchFamily="34" charset="0"/>
              </a:rPr>
              <a:t>virions</a:t>
            </a:r>
            <a:r>
              <a:rPr lang="en-US" dirty="0" smtClean="0">
                <a:latin typeface="Arial Narrow" pitchFamily="34" charset="0"/>
              </a:rPr>
              <a:t> which are released by surface budding. Alternatively the infected cells can undergo </a:t>
            </a:r>
            <a:r>
              <a:rPr lang="en-US" dirty="0" err="1" smtClean="0">
                <a:latin typeface="Arial Narrow" pitchFamily="34" charset="0"/>
              </a:rPr>
              <a:t>lysis</a:t>
            </a:r>
            <a:r>
              <a:rPr lang="en-US" dirty="0" smtClean="0">
                <a:latin typeface="Arial Narrow" pitchFamily="34" charset="0"/>
              </a:rPr>
              <a:t> with release of new HIV </a:t>
            </a:r>
            <a:r>
              <a:rPr lang="en-US" dirty="0" err="1" smtClean="0">
                <a:latin typeface="Arial Narrow" pitchFamily="34" charset="0"/>
              </a:rPr>
              <a:t>virions</a:t>
            </a:r>
            <a:r>
              <a:rPr lang="en-US" dirty="0" smtClean="0">
                <a:latin typeface="Arial Narrow" pitchFamily="34" charset="0"/>
              </a:rPr>
              <a:t> which can then infect additional cells. </a:t>
            </a:r>
          </a:p>
          <a:p>
            <a:pPr eaLnBrk="1" fontAlgn="auto" hangingPunct="1">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HIV life cycle (</a:t>
            </a:r>
            <a:r>
              <a:rPr lang="en-US" sz="1800" dirty="0" smtClean="0"/>
              <a:t>start from right side</a:t>
            </a:r>
            <a:r>
              <a:rPr lang="en-US" dirty="0" smtClean="0"/>
              <a:t>)</a:t>
            </a:r>
            <a:endParaRPr lang="en-US" dirty="0"/>
          </a:p>
        </p:txBody>
      </p:sp>
      <p:pic>
        <p:nvPicPr>
          <p:cNvPr id="21507" name="Picture 2" descr="http://www.rutgerhauer.org/rutgerhauer.org/hiv/HIVvirusreplication.jpg"/>
          <p:cNvPicPr>
            <a:picLocks noChangeAspect="1" noChangeArrowheads="1"/>
          </p:cNvPicPr>
          <p:nvPr/>
        </p:nvPicPr>
        <p:blipFill>
          <a:blip r:embed="rId2"/>
          <a:srcRect/>
          <a:stretch>
            <a:fillRect/>
          </a:stretch>
        </p:blipFill>
        <p:spPr bwMode="auto">
          <a:xfrm>
            <a:off x="990600" y="1395413"/>
            <a:ext cx="7315200" cy="5157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457200"/>
            <a:ext cx="8686800" cy="841375"/>
          </a:xfrm>
        </p:spPr>
        <p:txBody>
          <a:bodyPr/>
          <a:lstStyle/>
          <a:p>
            <a:pPr eaLnBrk="1" fontAlgn="auto" hangingPunct="1">
              <a:spcAft>
                <a:spcPts val="0"/>
              </a:spcAft>
              <a:defRPr/>
            </a:pPr>
            <a:endParaRPr lang="en-US" dirty="0"/>
          </a:p>
        </p:txBody>
      </p:sp>
      <p:pic>
        <p:nvPicPr>
          <p:cNvPr id="22531" name="Picture 2" descr="http://instruct.westvalley.edu/svensson/CellsandGenes/hivaidsforHTML.book-2%5B1%5D.gif"/>
          <p:cNvPicPr>
            <a:picLocks noChangeAspect="1" noChangeArrowheads="1"/>
          </p:cNvPicPr>
          <p:nvPr/>
        </p:nvPicPr>
        <p:blipFill>
          <a:blip r:embed="rId2"/>
          <a:srcRect/>
          <a:stretch>
            <a:fillRect/>
          </a:stretch>
        </p:blipFill>
        <p:spPr bwMode="auto">
          <a:xfrm>
            <a:off x="0" y="1171575"/>
            <a:ext cx="9144000" cy="568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eaLnBrk="1" fontAlgn="auto" hangingPunct="1">
              <a:spcAft>
                <a:spcPts val="0"/>
              </a:spcAft>
              <a:defRPr/>
            </a:pPr>
            <a:r>
              <a:rPr lang="en-US" sz="2400" dirty="0" smtClean="0"/>
              <a:t>Human immunodeficiency virus, viral particles are seen at low magnification adjacent to the cell surface in this electron micrograph</a:t>
            </a:r>
          </a:p>
        </p:txBody>
      </p:sp>
      <p:pic>
        <p:nvPicPr>
          <p:cNvPr id="23555" name="Picture 2" descr="http://library.med.utah.edu/WebPath/jpeg2/AIDS108.jpg"/>
          <p:cNvPicPr>
            <a:picLocks noChangeAspect="1" noChangeArrowheads="1"/>
          </p:cNvPicPr>
          <p:nvPr/>
        </p:nvPicPr>
        <p:blipFill>
          <a:blip r:embed="rId2"/>
          <a:srcRect/>
          <a:stretch>
            <a:fillRect/>
          </a:stretch>
        </p:blipFill>
        <p:spPr bwMode="auto">
          <a:xfrm>
            <a:off x="2971800" y="1676400"/>
            <a:ext cx="3009900" cy="455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fontAlgn="auto" hangingPunct="1">
              <a:spcAft>
                <a:spcPts val="0"/>
              </a:spcAft>
              <a:defRPr/>
            </a:pPr>
            <a:r>
              <a:rPr lang="en-US" b="1" dirty="0" smtClean="0">
                <a:latin typeface="Algerian" pitchFamily="82" charset="0"/>
              </a:rPr>
              <a:t>Pathogenesis </a:t>
            </a:r>
            <a:r>
              <a:rPr lang="en-US" b="1" dirty="0">
                <a:latin typeface="Algerian" pitchFamily="82" charset="0"/>
              </a:rPr>
              <a:t>of </a:t>
            </a:r>
            <a:r>
              <a:rPr lang="en-US" b="1" dirty="0" err="1">
                <a:latin typeface="Algerian" pitchFamily="82" charset="0"/>
              </a:rPr>
              <a:t>hiv</a:t>
            </a:r>
            <a:r>
              <a:rPr lang="en-US" b="1" dirty="0">
                <a:latin typeface="Algerian" pitchFamily="82" charset="0"/>
              </a:rPr>
              <a:t> infection</a:t>
            </a:r>
            <a:endParaRPr lang="en-US" dirty="0" smtClean="0"/>
          </a:p>
        </p:txBody>
      </p:sp>
      <p:sp>
        <p:nvSpPr>
          <p:cNvPr id="24579" name="Content Placeholder 2"/>
          <p:cNvSpPr>
            <a:spLocks noGrp="1"/>
          </p:cNvSpPr>
          <p:nvPr>
            <p:ph idx="1"/>
          </p:nvPr>
        </p:nvSpPr>
        <p:spPr/>
        <p:txBody>
          <a:bodyPr/>
          <a:lstStyle/>
          <a:p>
            <a:pPr eaLnBrk="1" hangingPunct="1"/>
            <a:r>
              <a:rPr lang="en-US" smtClean="0">
                <a:latin typeface="Arial Narrow" pitchFamily="34" charset="0"/>
              </a:rPr>
              <a:t>The primary target cells are: cells of the mononuclear phagocyte system e.g. blood monocytes and tissue macrophages, T lymphocytes, B lymphocytes, natural killer (NK) lymphocytes, dendritic cells (i.e. the Langerhans cells of epithelia and follicular dendritic cells in lymph nodes), hematopoietic stem cells, endothelial cells, microglial cells in brain, and gastrointestinal epithelial cells.</a:t>
            </a:r>
          </a:p>
          <a:p>
            <a:pPr eaLnBrk="1" hangingPunct="1"/>
            <a:endParaRPr lang="en-US" smtClean="0">
              <a:latin typeface="Arial Narrow" pitchFamily="34" charset="0"/>
            </a:endParaRPr>
          </a:p>
          <a:p>
            <a:pPr eaLnBrk="1" hangingPunct="1"/>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fontAlgn="auto" hangingPunct="1">
              <a:spcAft>
                <a:spcPts val="0"/>
              </a:spcAft>
              <a:defRPr/>
            </a:pPr>
            <a:r>
              <a:rPr lang="en-US" b="1" dirty="0" smtClean="0">
                <a:latin typeface="Arial Narrow" pitchFamily="34" charset="0"/>
              </a:rPr>
              <a:t>Establishment of HIV Infection</a:t>
            </a:r>
            <a:endParaRPr lang="en-US" dirty="0" smtClean="0"/>
          </a:p>
        </p:txBody>
      </p:sp>
      <p:sp>
        <p:nvSpPr>
          <p:cNvPr id="24579" name="Content Placeholder 2"/>
          <p:cNvSpPr>
            <a:spLocks noGrp="1"/>
          </p:cNvSpPr>
          <p:nvPr>
            <p:ph idx="1"/>
          </p:nvPr>
        </p:nvSpPr>
        <p:spPr/>
        <p:txBody>
          <a:bodyPr/>
          <a:lstStyle/>
          <a:p>
            <a:pPr eaLnBrk="1" hangingPunct="1">
              <a:defRPr/>
            </a:pPr>
            <a:r>
              <a:rPr lang="en-US" sz="2400" dirty="0" smtClean="0">
                <a:latin typeface="Arial Narrow" pitchFamily="34" charset="0"/>
              </a:rPr>
              <a:t>Macrophages and Langerhans cells are important both as reservoirs and vectors for the spread of HIV in the body including the CNS. Both macrophages and Langerhans cells can be HIV-infected but are not destroyed themselves. HIV can then be carried elsewhere in the body. </a:t>
            </a:r>
          </a:p>
          <a:p>
            <a:pPr eaLnBrk="1" hangingPunct="1">
              <a:defRPr/>
            </a:pPr>
            <a:r>
              <a:rPr lang="en-US" sz="2400" dirty="0" smtClean="0">
                <a:latin typeface="Arial Narrow" pitchFamily="34" charset="0"/>
              </a:rPr>
              <a:t>Once the infection extends to the lymph nodes, the HIV </a:t>
            </a:r>
            <a:r>
              <a:rPr lang="en-US" sz="2400" dirty="0" err="1" smtClean="0">
                <a:latin typeface="Arial Narrow" pitchFamily="34" charset="0"/>
              </a:rPr>
              <a:t>virions</a:t>
            </a:r>
            <a:r>
              <a:rPr lang="en-US" sz="2400" dirty="0" smtClean="0">
                <a:latin typeface="Arial Narrow" pitchFamily="34" charset="0"/>
              </a:rPr>
              <a:t> are trapped in the processes of follicular dendritic cells (FDC's), where they provide a reservoir and infect CD4+ T lymphocytes that are passing through the lymph node. The FDC's themselves become infected, but are not destroyed.</a:t>
            </a:r>
          </a:p>
          <a:p>
            <a:pPr marL="0" indent="0" eaLnBrk="1" hangingPunct="1">
              <a:buFont typeface="Wingdings 2" pitchFamily="18" charset="2"/>
              <a:buNone/>
              <a:defRPr/>
            </a:pPr>
            <a:r>
              <a:rPr lang="en-US" sz="2400" dirty="0" smtClean="0">
                <a:latin typeface="Arial Narrow" pitchFamily="34" charset="0"/>
              </a:rPr>
              <a:t>NOTE: HIV may infect neural cells directly by way of CD4 receptors or may compete (through the gl120 protein) for neural receptor sites for </a:t>
            </a:r>
            <a:r>
              <a:rPr lang="en-US" sz="2400" dirty="0" err="1" smtClean="0">
                <a:latin typeface="Arial Narrow" pitchFamily="34" charset="0"/>
              </a:rPr>
              <a:t>neuroleukin</a:t>
            </a:r>
            <a:r>
              <a:rPr lang="en-US" sz="2400" dirty="0" smtClean="0">
                <a:latin typeface="Arial Narrow" pitchFamily="34" charset="0"/>
              </a:rPr>
              <a:t>, a neural tissue growth factor.</a:t>
            </a:r>
          </a:p>
          <a:p>
            <a:pPr marL="0" indent="0" eaLnBrk="1" hangingPunct="1">
              <a:buFont typeface="Wingdings 2" pitchFamily="18" charset="2"/>
              <a:buNone/>
              <a:defRPr/>
            </a:pPr>
            <a:endParaRPr lang="en-US" sz="2400" dirty="0" smtClean="0">
              <a:latin typeface="Arial Narrow" pitchFamily="34" charset="0"/>
            </a:endParaRPr>
          </a:p>
          <a:p>
            <a:pPr eaLnBrk="1" hangingPunct="1">
              <a:buFont typeface="Wingdings 2" pitchFamily="18" charset="2"/>
              <a:buNone/>
              <a:defRPr/>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4876800" cy="1298448"/>
          </a:xfrm>
        </p:spPr>
        <p:txBody>
          <a:bodyPr/>
          <a:lstStyle/>
          <a:p>
            <a:pPr eaLnBrk="1" fontAlgn="auto" hangingPunct="1">
              <a:spcAft>
                <a:spcPts val="0"/>
              </a:spcAft>
              <a:defRPr/>
            </a:pPr>
            <a:r>
              <a:rPr lang="en-US" b="1" dirty="0" smtClean="0">
                <a:latin typeface="Arial Narrow" pitchFamily="34" charset="0"/>
              </a:rPr>
              <a:t>Establishment of HIV Infection</a:t>
            </a:r>
            <a:endParaRPr lang="en-US" dirty="0" smtClean="0"/>
          </a:p>
        </p:txBody>
      </p:sp>
      <p:sp>
        <p:nvSpPr>
          <p:cNvPr id="26627" name="Content Placeholder 2"/>
          <p:cNvSpPr>
            <a:spLocks noGrp="1"/>
          </p:cNvSpPr>
          <p:nvPr>
            <p:ph sz="half" idx="1"/>
          </p:nvPr>
        </p:nvSpPr>
        <p:spPr/>
        <p:txBody>
          <a:bodyPr/>
          <a:lstStyle/>
          <a:p>
            <a:pPr eaLnBrk="1" hangingPunct="1"/>
            <a:r>
              <a:rPr lang="en-US" smtClean="0">
                <a:latin typeface="Arial Narrow" pitchFamily="34" charset="0"/>
              </a:rPr>
              <a:t>In addition HIV has the ability to mutate easily. This high mutation rate leads to the emergence of HIV variants within the infected person's cells that are more toxic and can resist drug therapy. Over time, different tissues of the body may harbor differing HIV variants</a:t>
            </a:r>
          </a:p>
        </p:txBody>
      </p:sp>
      <p:pic>
        <p:nvPicPr>
          <p:cNvPr id="26628" name="Picture 4"/>
          <p:cNvPicPr>
            <a:picLocks noChangeAspect="1" noChangeArrowheads="1"/>
          </p:cNvPicPr>
          <p:nvPr/>
        </p:nvPicPr>
        <p:blipFill>
          <a:blip r:embed="rId2"/>
          <a:srcRect/>
          <a:stretch>
            <a:fillRect/>
          </a:stretch>
        </p:blipFill>
        <p:spPr bwMode="auto">
          <a:xfrm>
            <a:off x="-3124200" y="2528888"/>
            <a:ext cx="2616200" cy="1736725"/>
          </a:xfrm>
          <a:prstGeom prst="rect">
            <a:avLst/>
          </a:prstGeom>
          <a:noFill/>
          <a:ln w="9525">
            <a:noFill/>
            <a:miter lim="800000"/>
            <a:headEnd/>
            <a:tailEnd/>
          </a:ln>
          <a:effectLst/>
        </p:spPr>
      </p:pic>
      <p:pic>
        <p:nvPicPr>
          <p:cNvPr id="26629" name="Picture 6"/>
          <p:cNvPicPr>
            <a:picLocks noChangeAspect="1" noChangeArrowheads="1"/>
          </p:cNvPicPr>
          <p:nvPr/>
        </p:nvPicPr>
        <p:blipFill>
          <a:blip r:embed="rId3"/>
          <a:srcRect/>
          <a:stretch>
            <a:fillRect/>
          </a:stretch>
        </p:blipFill>
        <p:spPr bwMode="auto">
          <a:xfrm>
            <a:off x="5257800" y="3581400"/>
            <a:ext cx="3886200" cy="3486150"/>
          </a:xfrm>
          <a:prstGeom prst="rect">
            <a:avLst/>
          </a:prstGeom>
          <a:noFill/>
          <a:ln w="9525">
            <a:noFill/>
            <a:miter lim="800000"/>
            <a:headEnd/>
            <a:tailEnd/>
          </a:ln>
        </p:spPr>
      </p:pic>
      <p:pic>
        <p:nvPicPr>
          <p:cNvPr id="26630" name="Picture 7"/>
          <p:cNvPicPr>
            <a:picLocks noGrp="1" noChangeAspect="1" noChangeArrowheads="1"/>
          </p:cNvPicPr>
          <p:nvPr>
            <p:ph sz="half" idx="2"/>
          </p:nvPr>
        </p:nvPicPr>
        <p:blipFill>
          <a:blip r:embed="rId4"/>
          <a:srcRect/>
          <a:stretch>
            <a:fillRect/>
          </a:stretch>
        </p:blipFill>
        <p:spPr>
          <a:xfrm>
            <a:off x="5308600" y="9525"/>
            <a:ext cx="3835400" cy="368300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pPr eaLnBrk="1" fontAlgn="auto" hangingPunct="1">
              <a:spcAft>
                <a:spcPts val="0"/>
              </a:spcAft>
              <a:defRPr/>
            </a:pPr>
            <a:r>
              <a:rPr lang="en-US" sz="2200" b="1" dirty="0" smtClean="0"/>
              <a:t>The major modes of transmission of HIV (the high risk population)</a:t>
            </a:r>
            <a:r>
              <a:rPr lang="en-US" b="1" dirty="0" smtClean="0"/>
              <a:t/>
            </a:r>
            <a:br>
              <a:rPr lang="en-US" b="1" dirty="0" smtClean="0"/>
            </a:br>
            <a:endParaRPr lang="en-US" dirty="0" smtClean="0"/>
          </a:p>
        </p:txBody>
      </p:sp>
      <p:sp>
        <p:nvSpPr>
          <p:cNvPr id="27651" name="Content Placeholder 2"/>
          <p:cNvSpPr>
            <a:spLocks noGrp="1"/>
          </p:cNvSpPr>
          <p:nvPr>
            <p:ph idx="1"/>
          </p:nvPr>
        </p:nvSpPr>
        <p:spPr>
          <a:xfrm>
            <a:off x="228600" y="1524000"/>
            <a:ext cx="8686800" cy="4525963"/>
          </a:xfrm>
        </p:spPr>
        <p:txBody>
          <a:bodyPr/>
          <a:lstStyle/>
          <a:p>
            <a:pPr eaLnBrk="1" hangingPunct="1">
              <a:buFont typeface="Arial" charset="0"/>
              <a:buNone/>
            </a:pPr>
            <a:r>
              <a:rPr lang="en-US" smtClean="0"/>
              <a:t>    </a:t>
            </a:r>
            <a:r>
              <a:rPr lang="en-US" smtClean="0">
                <a:latin typeface="Arial Narrow" pitchFamily="34" charset="0"/>
              </a:rPr>
              <a:t>HIV can be present in a variety of body fluids and secretions. They include genital secretions, blood, and breast milk. Genital secretions, blood, saliva, urine, tears, and sweat </a:t>
            </a:r>
          </a:p>
          <a:p>
            <a:pPr eaLnBrk="1" hangingPunct="1">
              <a:buFont typeface="Arial" charset="0"/>
              <a:buNone/>
            </a:pPr>
            <a:r>
              <a:rPr lang="en-US" b="1" smtClean="0">
                <a:latin typeface="Arial Narrow" pitchFamily="34" charset="0"/>
              </a:rPr>
              <a:t>NOTE</a:t>
            </a:r>
            <a:r>
              <a:rPr lang="en-US" smtClean="0">
                <a:latin typeface="Arial Narrow" pitchFamily="34" charset="0"/>
              </a:rPr>
              <a:t>: saliva, urine, tears, and sweat is of no major clinical importance, as transmission of HIV through these fluids does not routinely occur because of the low concentration of HIV in these fluids.</a:t>
            </a:r>
          </a:p>
          <a:p>
            <a:pPr eaLnBrk="1" hangingPunct="1">
              <a:buFont typeface="Arial" charset="0"/>
              <a:buNone/>
            </a:pPr>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fontAlgn="auto" hangingPunct="1">
              <a:spcAft>
                <a:spcPts val="0"/>
              </a:spcAft>
              <a:defRPr/>
            </a:pPr>
            <a:r>
              <a:rPr lang="en-US" sz="2000" b="1" dirty="0" smtClean="0"/>
              <a:t>The major modes of transmission of HIV (the high risk population)</a:t>
            </a:r>
            <a:endParaRPr lang="en-US" sz="2000" dirty="0" smtClean="0"/>
          </a:p>
        </p:txBody>
      </p:sp>
      <p:sp>
        <p:nvSpPr>
          <p:cNvPr id="28675" name="Content Placeholder 2"/>
          <p:cNvSpPr>
            <a:spLocks noGrp="1"/>
          </p:cNvSpPr>
          <p:nvPr>
            <p:ph idx="1"/>
          </p:nvPr>
        </p:nvSpPr>
        <p:spPr/>
        <p:txBody>
          <a:bodyPr/>
          <a:lstStyle/>
          <a:p>
            <a:pPr eaLnBrk="1" hangingPunct="1">
              <a:buFont typeface="Arial" charset="0"/>
              <a:buNone/>
            </a:pPr>
            <a:r>
              <a:rPr lang="en-US" smtClean="0"/>
              <a:t>1. </a:t>
            </a:r>
            <a:r>
              <a:rPr lang="en-US" smtClean="0">
                <a:latin typeface="Arial Narrow" pitchFamily="34" charset="0"/>
              </a:rPr>
              <a:t>HIV is primarily spread as a sexually transmissible disease. Transmission of HIV can occur from male to male, male to female, and female to male. Female to female transmission remains extremely rare.</a:t>
            </a:r>
          </a:p>
          <a:p>
            <a:pPr eaLnBrk="1" hangingPunct="1"/>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fontAlgn="auto" hangingPunct="1">
              <a:spcAft>
                <a:spcPts val="0"/>
              </a:spcAft>
              <a:defRPr/>
            </a:pPr>
            <a:r>
              <a:rPr lang="en-US" dirty="0" smtClean="0"/>
              <a:t>Introduction</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Wingdings 2"/>
              <a:buChar char=""/>
              <a:defRPr/>
            </a:pPr>
            <a:r>
              <a:rPr lang="en-US" dirty="0" smtClean="0">
                <a:latin typeface="Arial Narrow" pitchFamily="34" charset="0"/>
              </a:rPr>
              <a:t>Human immunodeficiency virus (HIV) is the causative agent for AIDS. </a:t>
            </a:r>
          </a:p>
          <a:p>
            <a:pPr eaLnBrk="1" fontAlgn="auto" hangingPunct="1">
              <a:spcAft>
                <a:spcPts val="0"/>
              </a:spcAft>
              <a:buFont typeface="Wingdings 2"/>
              <a:buChar char=""/>
              <a:defRPr/>
            </a:pPr>
            <a:r>
              <a:rPr lang="en-US" dirty="0" smtClean="0">
                <a:latin typeface="Arial Narrow" pitchFamily="34" charset="0"/>
              </a:rPr>
              <a:t>HIV is caused by  a retrovirus of the </a:t>
            </a:r>
            <a:r>
              <a:rPr lang="en-US" dirty="0" err="1" smtClean="0">
                <a:latin typeface="Arial Narrow" pitchFamily="34" charset="0"/>
              </a:rPr>
              <a:t>lentivirus</a:t>
            </a:r>
            <a:r>
              <a:rPr lang="en-US" dirty="0" smtClean="0">
                <a:latin typeface="Arial Narrow" pitchFamily="34" charset="0"/>
              </a:rPr>
              <a:t> family that contains only RNA . </a:t>
            </a:r>
          </a:p>
          <a:p>
            <a:pPr eaLnBrk="1" fontAlgn="auto" hangingPunct="1">
              <a:spcAft>
                <a:spcPts val="0"/>
              </a:spcAft>
              <a:buFont typeface="Wingdings 2"/>
              <a:buChar char=""/>
              <a:defRPr/>
            </a:pPr>
            <a:r>
              <a:rPr lang="en-US" dirty="0" smtClean="0">
                <a:latin typeface="Arial Narrow" pitchFamily="34" charset="0"/>
              </a:rPr>
              <a:t>It was unknown until the early 1980's, but since then has been spread around the world to infect millions of persons. </a:t>
            </a:r>
          </a:p>
          <a:p>
            <a:pPr eaLnBrk="1" fontAlgn="auto" hangingPunct="1">
              <a:spcAft>
                <a:spcPts val="0"/>
              </a:spcAft>
              <a:buFont typeface="Wingdings 2"/>
              <a:buChar char=""/>
              <a:defRPr/>
            </a:pPr>
            <a:r>
              <a:rPr lang="en-US" dirty="0" smtClean="0">
                <a:latin typeface="Arial Narrow" pitchFamily="34" charset="0"/>
              </a:rPr>
              <a:t>The most common type of HIV infections is known as HIV-1 and is the type that has led to the worldwide AIDS epidemic. </a:t>
            </a:r>
          </a:p>
          <a:p>
            <a:pPr eaLnBrk="1" fontAlgn="auto" hangingPunct="1">
              <a:spcAft>
                <a:spcPts val="0"/>
              </a:spcAft>
              <a:buFont typeface="Wingdings 2"/>
              <a:buChar char=""/>
              <a:defRPr/>
            </a:pPr>
            <a:r>
              <a:rPr lang="en-US" dirty="0" smtClean="0">
                <a:latin typeface="Arial Narrow" pitchFamily="34" charset="0"/>
              </a:rPr>
              <a:t>There is also an HIV-2 that is much less common.</a:t>
            </a:r>
          </a:p>
          <a:p>
            <a:pPr eaLnBrk="1" fontAlgn="auto" hangingPunct="1">
              <a:spcAft>
                <a:spcPts val="0"/>
              </a:spcAft>
              <a:buFont typeface="Arial" pitchFamily="34" charset="0"/>
              <a:buNone/>
              <a:defRPr/>
            </a:pPr>
            <a:endParaRPr lang="en-US" dirty="0" smtClean="0">
              <a:latin typeface="Arial Narrow"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fontAlgn="auto" hangingPunct="1">
              <a:spcAft>
                <a:spcPts val="0"/>
              </a:spcAft>
              <a:defRPr/>
            </a:pPr>
            <a:r>
              <a:rPr lang="en-US" sz="2000" b="1" dirty="0" smtClean="0"/>
              <a:t>The major modes of transmission of HIV (the high risk population)</a:t>
            </a:r>
            <a:endParaRPr lang="en-US" sz="2000" dirty="0" smtClean="0"/>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charset="0"/>
              <a:buNone/>
              <a:defRPr/>
            </a:pPr>
            <a:r>
              <a:rPr lang="en-US" dirty="0" smtClean="0">
                <a:latin typeface="Arial Narrow" pitchFamily="34" charset="0"/>
              </a:rPr>
              <a:t>2. HIV can be transmitted through </a:t>
            </a:r>
            <a:r>
              <a:rPr lang="en-US" dirty="0" err="1" smtClean="0">
                <a:latin typeface="Arial Narrow" pitchFamily="34" charset="0"/>
              </a:rPr>
              <a:t>parenteral</a:t>
            </a:r>
            <a:r>
              <a:rPr lang="en-US" dirty="0" smtClean="0">
                <a:latin typeface="Arial Narrow" pitchFamily="34" charset="0"/>
              </a:rPr>
              <a:t> route, e.g. </a:t>
            </a:r>
          </a:p>
          <a:p>
            <a:pPr eaLnBrk="1" fontAlgn="auto" hangingPunct="1">
              <a:spcAft>
                <a:spcPts val="0"/>
              </a:spcAft>
              <a:buFont typeface="Arial" charset="0"/>
              <a:buNone/>
              <a:defRPr/>
            </a:pPr>
            <a:r>
              <a:rPr lang="en-US" dirty="0" smtClean="0">
                <a:latin typeface="Arial Narrow" pitchFamily="34" charset="0"/>
              </a:rPr>
              <a:t>  - </a:t>
            </a:r>
            <a:r>
              <a:rPr lang="en-US" b="1" dirty="0" smtClean="0">
                <a:latin typeface="Arial Narrow" pitchFamily="34" charset="0"/>
              </a:rPr>
              <a:t>Intravenous</a:t>
            </a:r>
            <a:r>
              <a:rPr lang="en-US" dirty="0" smtClean="0">
                <a:latin typeface="Arial Narrow" pitchFamily="34" charset="0"/>
              </a:rPr>
              <a:t> </a:t>
            </a:r>
            <a:r>
              <a:rPr lang="en-US" b="1" dirty="0" smtClean="0">
                <a:latin typeface="Arial Narrow" pitchFamily="34" charset="0"/>
              </a:rPr>
              <a:t>drug users sharing infected needles</a:t>
            </a:r>
            <a:r>
              <a:rPr lang="en-US" dirty="0" smtClean="0">
                <a:latin typeface="Arial Narrow" pitchFamily="34" charset="0"/>
              </a:rPr>
              <a:t>. Less common practices like use of instruments such as tattoo needles not properly disinfected also carries a potential risk. </a:t>
            </a:r>
          </a:p>
          <a:p>
            <a:pPr eaLnBrk="1" fontAlgn="auto" hangingPunct="1">
              <a:spcAft>
                <a:spcPts val="0"/>
              </a:spcAft>
              <a:buFont typeface="Arial" charset="0"/>
              <a:buNone/>
              <a:defRPr/>
            </a:pPr>
            <a:r>
              <a:rPr lang="en-US" dirty="0" smtClean="0">
                <a:latin typeface="Arial Narrow" pitchFamily="34" charset="0"/>
              </a:rPr>
              <a:t>  - Health care workers with </a:t>
            </a:r>
            <a:r>
              <a:rPr lang="en-US" b="1" dirty="0" smtClean="0">
                <a:latin typeface="Arial Narrow" pitchFamily="34" charset="0"/>
              </a:rPr>
              <a:t>percutaneous exposures </a:t>
            </a:r>
            <a:r>
              <a:rPr lang="en-US" dirty="0" smtClean="0">
                <a:latin typeface="Arial Narrow" pitchFamily="34" charset="0"/>
              </a:rPr>
              <a:t>(needle puncture) to HIV-containing blood. </a:t>
            </a:r>
          </a:p>
          <a:p>
            <a:pPr eaLnBrk="1" fontAlgn="auto" hangingPunct="1">
              <a:spcAft>
                <a:spcPts val="0"/>
              </a:spcAft>
              <a:buFont typeface="Arial" charset="0"/>
              <a:buNone/>
              <a:defRPr/>
            </a:pPr>
            <a:r>
              <a:rPr lang="en-US" dirty="0" smtClean="0">
                <a:latin typeface="Arial Narrow" pitchFamily="34" charset="0"/>
              </a:rPr>
              <a:t>  - Persons receiving multiple </a:t>
            </a:r>
            <a:r>
              <a:rPr lang="en-US" b="1" dirty="0" smtClean="0">
                <a:latin typeface="Arial Narrow" pitchFamily="34" charset="0"/>
              </a:rPr>
              <a:t>blood transfusions  </a:t>
            </a:r>
            <a:r>
              <a:rPr lang="en-US" dirty="0" err="1" smtClean="0">
                <a:latin typeface="Arial Narrow" pitchFamily="34" charset="0"/>
              </a:rPr>
              <a:t>e.g</a:t>
            </a:r>
            <a:r>
              <a:rPr lang="en-US" dirty="0" smtClean="0">
                <a:latin typeface="Arial Narrow" pitchFamily="34" charset="0"/>
              </a:rPr>
              <a:t> hemophiliacs. Screening of blood products for HIV has significantly reduced HIV transmission by this means.</a:t>
            </a:r>
          </a:p>
          <a:p>
            <a:pPr eaLnBrk="1" fontAlgn="auto" hangingPunct="1">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fontAlgn="auto" hangingPunct="1">
              <a:spcAft>
                <a:spcPts val="0"/>
              </a:spcAft>
              <a:defRPr/>
            </a:pPr>
            <a:r>
              <a:rPr lang="en-US" sz="2000" b="1" dirty="0" smtClean="0"/>
              <a:t>The major modes of transmission of HIV (the high risk population)</a:t>
            </a:r>
            <a:endParaRPr lang="en-US" sz="2000" dirty="0" smtClean="0"/>
          </a:p>
        </p:txBody>
      </p:sp>
      <p:sp>
        <p:nvSpPr>
          <p:cNvPr id="30723" name="Content Placeholder 2"/>
          <p:cNvSpPr>
            <a:spLocks noGrp="1"/>
          </p:cNvSpPr>
          <p:nvPr>
            <p:ph idx="1"/>
          </p:nvPr>
        </p:nvSpPr>
        <p:spPr/>
        <p:txBody>
          <a:bodyPr/>
          <a:lstStyle/>
          <a:p>
            <a:pPr eaLnBrk="1" hangingPunct="1">
              <a:buFont typeface="Arial" charset="0"/>
              <a:buNone/>
            </a:pPr>
            <a:r>
              <a:rPr lang="en-US" smtClean="0"/>
              <a:t>3. </a:t>
            </a:r>
            <a:r>
              <a:rPr lang="en-US" smtClean="0">
                <a:latin typeface="Arial Narrow" pitchFamily="34" charset="0"/>
              </a:rPr>
              <a:t>HIV infection can also be acquired as a congenital infection either perinatally or in infancy. Mothers with HIV infection can pass the virus </a:t>
            </a:r>
          </a:p>
          <a:p>
            <a:pPr eaLnBrk="1" hangingPunct="1">
              <a:buFont typeface="Arial" charset="0"/>
              <a:buNone/>
            </a:pPr>
            <a:r>
              <a:rPr lang="en-US" smtClean="0">
                <a:latin typeface="Arial Narrow" pitchFamily="34" charset="0"/>
              </a:rPr>
              <a:t>   – transplacentally i.e. in utero </a:t>
            </a:r>
          </a:p>
          <a:p>
            <a:pPr eaLnBrk="1" hangingPunct="1">
              <a:buFont typeface="Arial" charset="0"/>
              <a:buNone/>
            </a:pPr>
            <a:r>
              <a:rPr lang="en-US" smtClean="0">
                <a:latin typeface="Arial Narrow" pitchFamily="34" charset="0"/>
              </a:rPr>
              <a:t>    - at the time of delivery through the birth canal</a:t>
            </a:r>
          </a:p>
          <a:p>
            <a:pPr eaLnBrk="1" hangingPunct="1">
              <a:buFont typeface="Arial" charset="0"/>
              <a:buNone/>
            </a:pPr>
            <a:r>
              <a:rPr lang="en-US" smtClean="0">
                <a:latin typeface="Arial Narrow" pitchFamily="34" charset="0"/>
              </a:rPr>
              <a:t>    - through breast milk.</a:t>
            </a:r>
          </a:p>
          <a:p>
            <a:pPr eaLnBrk="1" hangingPunct="1">
              <a:buFont typeface="Wingdings 2" pitchFamily="18" charset="2"/>
              <a:buNone/>
            </a:pPr>
            <a:r>
              <a:rPr lang="en-US" b="1" smtClean="0">
                <a:latin typeface="Arial Narrow" pitchFamily="34" charset="0"/>
              </a:rPr>
              <a:t>NOTE: </a:t>
            </a:r>
            <a:r>
              <a:rPr lang="en-US" smtClean="0">
                <a:latin typeface="Arial Narrow" pitchFamily="34" charset="0"/>
              </a:rPr>
              <a:t>HIV infection is not spread by casual contact in public places, households, or in the workplace. HIV is not spread by insect vectors. There is no vaccine to prevent HIV infection</a:t>
            </a:r>
          </a:p>
          <a:p>
            <a:pPr eaLnBrk="1" hangingPunct="1">
              <a:buFont typeface="Arial" charset="0"/>
              <a:buNone/>
            </a:pPr>
            <a:r>
              <a:rPr lang="en-US" smtClean="0">
                <a:latin typeface="Arial Narrow" pitchFamily="34" charset="0"/>
              </a:rPr>
              <a:t> </a:t>
            </a:r>
          </a:p>
          <a:p>
            <a:pPr eaLnBrk="1" hangingPunct="1">
              <a:buFont typeface="Arial" charset="0"/>
              <a:buNone/>
            </a:pPr>
            <a:endParaRPr lang="en-US" smtClean="0">
              <a:latin typeface="Arial Narrow"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Diagnosis OF </a:t>
            </a:r>
            <a:r>
              <a:rPr lang="en-US" dirty="0" err="1" smtClean="0"/>
              <a:t>hiv</a:t>
            </a:r>
            <a:endParaRPr lang="en-US" dirty="0"/>
          </a:p>
        </p:txBody>
      </p:sp>
      <p:sp>
        <p:nvSpPr>
          <p:cNvPr id="31747" name="Content Placeholder 2"/>
          <p:cNvSpPr>
            <a:spLocks noGrp="1"/>
          </p:cNvSpPr>
          <p:nvPr>
            <p:ph idx="1"/>
          </p:nvPr>
        </p:nvSpPr>
        <p:spPr/>
        <p:txBody>
          <a:bodyPr/>
          <a:lstStyle/>
          <a:p>
            <a:pPr eaLnBrk="1" hangingPunct="1"/>
            <a:r>
              <a:rPr lang="en-US" sz="2800" smtClean="0">
                <a:latin typeface="Arial Narrow" pitchFamily="34" charset="0"/>
              </a:rPr>
              <a:t>Test for HIV antibodies is done with a rapid test using an enzyme-linked immunosorbent assay (ELISA) technique.</a:t>
            </a:r>
          </a:p>
          <a:p>
            <a:pPr eaLnBrk="1" hangingPunct="1"/>
            <a:r>
              <a:rPr lang="en-US" sz="2800" smtClean="0">
                <a:latin typeface="Arial Narrow" pitchFamily="34" charset="0"/>
              </a:rPr>
              <a:t>If rapid test is positive, then the next step is to: </a:t>
            </a:r>
          </a:p>
          <a:p>
            <a:pPr lvl="1" eaLnBrk="1" hangingPunct="1"/>
            <a:r>
              <a:rPr lang="en-US" smtClean="0">
                <a:latin typeface="Arial Narrow" pitchFamily="34" charset="0"/>
              </a:rPr>
              <a:t>Confirm HIV infection with Western blot or immunofluorescence assay (IFA)</a:t>
            </a:r>
          </a:p>
          <a:p>
            <a:pPr eaLnBrk="1" hangingPunct="1">
              <a:buFont typeface="Wingdings 2" pitchFamily="18" charset="2"/>
              <a:buNone/>
            </a:pPr>
            <a:r>
              <a:rPr lang="en-US" sz="2800" b="1" smtClean="0">
                <a:latin typeface="Arial Narrow" pitchFamily="34" charset="0"/>
              </a:rPr>
              <a:t> NOTE</a:t>
            </a:r>
            <a:r>
              <a:rPr lang="en-US" sz="2800" smtClean="0">
                <a:latin typeface="Arial Narrow" pitchFamily="34" charset="0"/>
              </a:rPr>
              <a:t>: The average HIV-infected person may take up to several weeks to become seropositive, and then may live up to 8 or 10 years, on average, before development of the clinical signs and symptoms of AIDS.  </a:t>
            </a:r>
          </a:p>
          <a:p>
            <a:pPr lvl="1" eaLnBrk="1" hangingPunct="1">
              <a:buFont typeface="Wingdings 2" pitchFamily="18" charset="2"/>
              <a:buNone/>
            </a:pP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Primary HIV Infection </a:t>
            </a:r>
            <a:br>
              <a:rPr lang="en-US" b="1" dirty="0" smtClean="0"/>
            </a:br>
            <a:endParaRPr lang="en-US" dirty="0" smtClean="0"/>
          </a:p>
        </p:txBody>
      </p:sp>
      <p:sp>
        <p:nvSpPr>
          <p:cNvPr id="32771" name="Content Placeholder 2"/>
          <p:cNvSpPr>
            <a:spLocks noGrp="1"/>
          </p:cNvSpPr>
          <p:nvPr>
            <p:ph idx="1"/>
          </p:nvPr>
        </p:nvSpPr>
        <p:spPr/>
        <p:txBody>
          <a:bodyPr/>
          <a:lstStyle/>
          <a:p>
            <a:pPr eaLnBrk="1" hangingPunct="1">
              <a:buFont typeface="Wingdings 2" pitchFamily="18" charset="2"/>
              <a:buBlip>
                <a:blip r:embed="rId2"/>
              </a:buBlip>
            </a:pPr>
            <a:r>
              <a:rPr lang="en-US" smtClean="0">
                <a:latin typeface="Arial Narrow" pitchFamily="34" charset="0"/>
              </a:rPr>
              <a:t>Primary HIV infection may go unnoticed in at least half of cases or produce a mild disease which quickly subsides,or produce acute HIV infection, followed by a long clinical "latent" period lasting years.</a:t>
            </a:r>
          </a:p>
          <a:p>
            <a:pPr eaLnBrk="1" hangingPunct="1">
              <a:buFont typeface="Wingdings 2" pitchFamily="18" charset="2"/>
              <a:buBlip>
                <a:blip r:embed="rId2"/>
              </a:buBlip>
            </a:pPr>
            <a:r>
              <a:rPr lang="en-US" smtClean="0">
                <a:latin typeface="Arial Narrow" pitchFamily="34" charset="0"/>
              </a:rPr>
              <a:t>Primary acute HIV infections may include fever, generalized lymphadenopathy, pharyngitis, rash, arthralgia and diarrhea. These symptoms diminish over 1 to 2 months.</a:t>
            </a:r>
          </a:p>
          <a:p>
            <a:pPr eaLnBrk="1" hangingPunct="1">
              <a:buFont typeface="Wingdings 2" pitchFamily="18" charset="2"/>
              <a:buBlip>
                <a:blip r:embed="rId2"/>
              </a:buBlip>
            </a:pPr>
            <a:endParaRPr lang="en-US" smtClean="0">
              <a:latin typeface="Arial Narrow" pitchFamily="34" charset="0"/>
            </a:endParaRPr>
          </a:p>
          <a:p>
            <a:pPr eaLnBrk="1" hangingPunct="1">
              <a:buFont typeface="Arial" charset="0"/>
              <a:buChar char="•"/>
            </a:pPr>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Pathogenesis of aids/clinical aids</a:t>
            </a:r>
            <a:br>
              <a:rPr lang="en-US" b="1" dirty="0" smtClean="0"/>
            </a:br>
            <a:endParaRPr lang="en-US" dirty="0" smtClean="0"/>
          </a:p>
        </p:txBody>
      </p:sp>
      <p:sp>
        <p:nvSpPr>
          <p:cNvPr id="3" name="Content Placeholder 2"/>
          <p:cNvSpPr>
            <a:spLocks noGrp="1"/>
          </p:cNvSpPr>
          <p:nvPr>
            <p:ph idx="1"/>
          </p:nvPr>
        </p:nvSpPr>
        <p:spPr>
          <a:xfrm>
            <a:off x="304800" y="1066800"/>
            <a:ext cx="8686800" cy="5013325"/>
          </a:xfrm>
        </p:spPr>
        <p:txBody>
          <a:bodyPr rtlCol="0">
            <a:normAutofit fontScale="92500" lnSpcReduction="20000"/>
          </a:bodyPr>
          <a:lstStyle/>
          <a:p>
            <a:pPr eaLnBrk="1" fontAlgn="auto" hangingPunct="1">
              <a:spcAft>
                <a:spcPts val="0"/>
              </a:spcAft>
              <a:buFont typeface="Wingdings 2"/>
              <a:buBlip>
                <a:blip r:embed="rId2"/>
              </a:buBlip>
              <a:defRPr/>
            </a:pPr>
            <a:r>
              <a:rPr lang="en-US" dirty="0" smtClean="0">
                <a:latin typeface="Arial Narrow" pitchFamily="34" charset="0"/>
              </a:rPr>
              <a:t>The primary target of HIV is the immune system, which is gradually destroyed. </a:t>
            </a:r>
          </a:p>
          <a:p>
            <a:pPr eaLnBrk="1" fontAlgn="auto" hangingPunct="1">
              <a:spcAft>
                <a:spcPts val="0"/>
              </a:spcAft>
              <a:buFont typeface="Wingdings 2" pitchFamily="18" charset="2"/>
              <a:buBlip>
                <a:blip r:embed="rId2"/>
              </a:buBlip>
              <a:defRPr/>
            </a:pPr>
            <a:r>
              <a:rPr lang="en-US" dirty="0" smtClean="0">
                <a:latin typeface="Arial Narrow" pitchFamily="34" charset="0"/>
              </a:rPr>
              <a:t>Clinically, HIV infection may appear "latent" for years. During this period there is ongoing immune system destruction but still enough of the immune system remains intact to provide immunity and prevent most infections.</a:t>
            </a:r>
          </a:p>
          <a:p>
            <a:pPr eaLnBrk="1" fontAlgn="auto" hangingPunct="1">
              <a:spcAft>
                <a:spcPts val="0"/>
              </a:spcAft>
              <a:buFont typeface="Wingdings 2" pitchFamily="18" charset="2"/>
              <a:buBlip>
                <a:blip r:embed="rId2"/>
              </a:buBlip>
              <a:defRPr/>
            </a:pPr>
            <a:r>
              <a:rPr lang="en-US" dirty="0" smtClean="0">
                <a:latin typeface="Arial Narrow" pitchFamily="34" charset="0"/>
              </a:rPr>
              <a:t> Eventually, when a significant number of CD4+ T lymphocytes have been destroyed and when production of new CD4 cells cannot match destruction, then failure of the immune system leads to the appearance of clinical AIDS</a:t>
            </a:r>
          </a:p>
          <a:p>
            <a:pPr eaLnBrk="1" fontAlgn="auto" hangingPunct="1">
              <a:spcAft>
                <a:spcPts val="0"/>
              </a:spcAft>
              <a:buFont typeface="Wingdings 2" pitchFamily="18" charset="2"/>
              <a:buBlip>
                <a:blip r:embed="rId2"/>
              </a:buBlip>
              <a:defRPr/>
            </a:pPr>
            <a:r>
              <a:rPr lang="en-US" dirty="0" smtClean="0">
                <a:latin typeface="Arial Narrow" pitchFamily="34" charset="0"/>
              </a:rPr>
              <a:t>The CD4+T cells to CD8+T cells </a:t>
            </a:r>
            <a:r>
              <a:rPr lang="en-US" dirty="0">
                <a:latin typeface="Arial Narrow" pitchFamily="34" charset="0"/>
              </a:rPr>
              <a:t>ratio is also greatly </a:t>
            </a:r>
            <a:r>
              <a:rPr lang="en-US" dirty="0" smtClean="0">
                <a:latin typeface="Arial Narrow" pitchFamily="34" charset="0"/>
              </a:rPr>
              <a:t>reduced</a:t>
            </a:r>
            <a:r>
              <a:rPr lang="en-US" dirty="0">
                <a:latin typeface="Arial Narrow" pitchFamily="34" charset="0"/>
              </a:rPr>
              <a:t>, often to less than 1.0.</a:t>
            </a:r>
          </a:p>
          <a:p>
            <a:pPr eaLnBrk="1" fontAlgn="auto" hangingPunct="1">
              <a:spcAft>
                <a:spcPts val="0"/>
              </a:spcAft>
              <a:buFont typeface="Wingdings 2" pitchFamily="18" charset="2"/>
              <a:buBlip>
                <a:blip r:embed="rId2"/>
              </a:buBlip>
              <a:defRPr/>
            </a:pPr>
            <a:endParaRPr lang="en-US" dirty="0">
              <a:latin typeface="Arial Narrow"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eaLnBrk="1" fontAlgn="auto" hangingPunct="1">
              <a:spcAft>
                <a:spcPts val="0"/>
              </a:spcAft>
              <a:defRPr/>
            </a:pPr>
            <a:r>
              <a:rPr lang="en-US" b="1" dirty="0"/>
              <a:t>Pathogenesis of aids/clinical aids</a:t>
            </a:r>
            <a:endParaRPr lang="en-US" dirty="0" smtClean="0"/>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Wingdings 2"/>
              <a:buBlip>
                <a:blip r:embed="rId2"/>
              </a:buBlip>
              <a:defRPr/>
            </a:pPr>
            <a:r>
              <a:rPr lang="en-US" dirty="0" smtClean="0"/>
              <a:t>The progression to clinical AIDS (acquired immune deficiency syndrome) is also marked by the appearance of syncytia-forming (SI) variants of HIV in about half of HIV infected patients. These SI viral variants have greater attraction to CD4 cells  and are associated with more rapid CD4+ cell decline. </a:t>
            </a:r>
          </a:p>
          <a:p>
            <a:pPr eaLnBrk="1" fontAlgn="auto" hangingPunct="1">
              <a:spcAft>
                <a:spcPts val="0"/>
              </a:spcAft>
              <a:buFont typeface="Wingdings 2" pitchFamily="18" charset="2"/>
              <a:buBlip>
                <a:blip r:embed="rId2"/>
              </a:buBlip>
              <a:defRPr/>
            </a:pPr>
            <a:r>
              <a:rPr lang="en-US" dirty="0">
                <a:latin typeface="Calibri" pitchFamily="34" charset="0"/>
              </a:rPr>
              <a:t>The development of signs and symptoms of AIDS typically parallels laboratory testing for CD4 lymphocytes. When the CD4 lymphocyte count drops below 200/microliter, then the stage of clinical AIDS has been reached. This is the point at which the characteristic opportunistic infections and neoplasms of AIDS appear. </a:t>
            </a:r>
            <a:endParaRPr lang="en-US" dirty="0"/>
          </a:p>
          <a:p>
            <a:pPr eaLnBrk="1" fontAlgn="auto" hangingPunct="1">
              <a:spcAft>
                <a:spcPts val="0"/>
              </a:spcAft>
              <a:buFont typeface="Wingdings 2"/>
              <a:buBlip>
                <a:blip r:embed="rId2"/>
              </a:buBlip>
              <a:defRPr/>
            </a:pP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a:t>Acquired Immunodeficiency Syndrome (AIDS)</a:t>
            </a:r>
            <a:endParaRPr lang="en-US" dirty="0"/>
          </a:p>
        </p:txBody>
      </p:sp>
      <p:sp>
        <p:nvSpPr>
          <p:cNvPr id="35843" name="Content Placeholder 2"/>
          <p:cNvSpPr>
            <a:spLocks noGrp="1"/>
          </p:cNvSpPr>
          <p:nvPr>
            <p:ph idx="1"/>
          </p:nvPr>
        </p:nvSpPr>
        <p:spPr/>
        <p:txBody>
          <a:bodyPr/>
          <a:lstStyle/>
          <a:p>
            <a:pPr eaLnBrk="1" hangingPunct="1"/>
            <a:r>
              <a:rPr lang="en-US" smtClean="0"/>
              <a:t>The stage of clinical AIDS is reached years after initial infection and is marked by the development of one or more of the typical opportunistic infections or neoplasms common to AIDS. </a:t>
            </a:r>
          </a:p>
          <a:p>
            <a:pPr eaLnBrk="1" hangingPunct="1"/>
            <a:r>
              <a:rPr lang="en-US" smtClean="0">
                <a:latin typeface="Calibri" pitchFamily="34" charset="0"/>
              </a:rPr>
              <a:t>Following are some of the more common complications seen with AIDS:</a:t>
            </a:r>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i="1" dirty="0" err="1" smtClean="0"/>
              <a:t>Pneumocystis</a:t>
            </a:r>
            <a:r>
              <a:rPr lang="en-US" i="1" dirty="0" smtClean="0"/>
              <a:t> </a:t>
            </a:r>
            <a:r>
              <a:rPr lang="en-US" i="1" dirty="0" err="1" smtClean="0"/>
              <a:t>jiroveci</a:t>
            </a:r>
            <a:endParaRPr lang="en-US" dirty="0"/>
          </a:p>
        </p:txBody>
      </p:sp>
      <p:sp>
        <p:nvSpPr>
          <p:cNvPr id="36867" name="Content Placeholder 2"/>
          <p:cNvSpPr>
            <a:spLocks noGrp="1"/>
          </p:cNvSpPr>
          <p:nvPr>
            <p:ph idx="1"/>
          </p:nvPr>
        </p:nvSpPr>
        <p:spPr/>
        <p:txBody>
          <a:bodyPr/>
          <a:lstStyle/>
          <a:p>
            <a:pPr eaLnBrk="1" hangingPunct="1"/>
            <a:r>
              <a:rPr lang="en-US" i="1" smtClean="0"/>
              <a:t>Pneumocystis jiroveci</a:t>
            </a:r>
            <a:r>
              <a:rPr lang="en-US" smtClean="0"/>
              <a:t> (formerly carinii) is the most frequent opportunistic infection seen with AIDS. It commonly produces a pulmonary infection. </a:t>
            </a:r>
          </a:p>
          <a:p>
            <a:pPr eaLnBrk="1" hangingPunct="1"/>
            <a:r>
              <a:rPr lang="en-US" smtClean="0"/>
              <a:t>Diagnosis is made histologically by finding the organisms in cytologic (bronchoalveolar lavage) or biopsy (transbronchial biopsy) material from lung.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Cytomegalovirus</a:t>
            </a:r>
            <a:endParaRPr lang="en-US" dirty="0"/>
          </a:p>
        </p:txBody>
      </p:sp>
      <p:sp>
        <p:nvSpPr>
          <p:cNvPr id="37891" name="Content Placeholder 2"/>
          <p:cNvSpPr>
            <a:spLocks noGrp="1"/>
          </p:cNvSpPr>
          <p:nvPr>
            <p:ph idx="1"/>
          </p:nvPr>
        </p:nvSpPr>
        <p:spPr/>
        <p:txBody>
          <a:bodyPr/>
          <a:lstStyle/>
          <a:p>
            <a:pPr eaLnBrk="1" hangingPunct="1"/>
            <a:r>
              <a:rPr lang="en-US" smtClean="0"/>
              <a:t>Cytomegalovirus (CMV) infection is seen with AIDS. It causes pneumonia and it can also cause serious disease in the brain and gastrointestinal tract. It is also a common cause for retinitis and blindness in persons with AIDS. </a:t>
            </a:r>
          </a:p>
          <a:p>
            <a:pPr eaLnBrk="1" hangingPunct="1"/>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Mycobacterial</a:t>
            </a:r>
            <a:r>
              <a:rPr lang="en-US" dirty="0" smtClean="0"/>
              <a:t> infections</a:t>
            </a:r>
            <a:endParaRPr lang="en-US" dirty="0"/>
          </a:p>
        </p:txBody>
      </p:sp>
      <p:sp>
        <p:nvSpPr>
          <p:cNvPr id="38915" name="Content Placeholder 2"/>
          <p:cNvSpPr>
            <a:spLocks noGrp="1"/>
          </p:cNvSpPr>
          <p:nvPr>
            <p:ph idx="1"/>
          </p:nvPr>
        </p:nvSpPr>
        <p:spPr/>
        <p:txBody>
          <a:bodyPr/>
          <a:lstStyle/>
          <a:p>
            <a:pPr eaLnBrk="1" hangingPunct="1">
              <a:buFont typeface="Wingdings 2" pitchFamily="18" charset="2"/>
              <a:buNone/>
            </a:pPr>
            <a:r>
              <a:rPr lang="en-US" smtClean="0"/>
              <a:t>    Mycobacterial infections are frequently seen with AIDS.</a:t>
            </a:r>
          </a:p>
          <a:p>
            <a:pPr eaLnBrk="1" hangingPunct="1"/>
            <a:r>
              <a:rPr lang="en-US" i="1" smtClean="0"/>
              <a:t>Mycobacterium tuberculosis</a:t>
            </a:r>
            <a:r>
              <a:rPr lang="en-US" smtClean="0"/>
              <a:t>. </a:t>
            </a:r>
          </a:p>
          <a:p>
            <a:pPr eaLnBrk="1" hangingPunct="1"/>
            <a:r>
              <a:rPr lang="en-US" i="1" smtClean="0"/>
              <a:t>Mycobacterium avium</a:t>
            </a:r>
            <a:r>
              <a:rPr lang="en-US" smtClean="0"/>
              <a:t> complex (MAC) infection.</a:t>
            </a:r>
          </a:p>
          <a:p>
            <a:pPr eaLnBrk="1" hangingPunct="1"/>
            <a:r>
              <a:rPr lang="en-US" smtClean="0"/>
              <a:t>Definitive diagnosis of mycobacterial disease is made by culture and PCR.</a:t>
            </a:r>
          </a:p>
          <a:p>
            <a:pPr eaLnBrk="1" hangingPunct="1"/>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fontAlgn="auto" hangingPunct="1">
              <a:spcAft>
                <a:spcPts val="0"/>
              </a:spcAft>
              <a:defRPr/>
            </a:pPr>
            <a:endParaRPr lang="en-US" dirty="0" smtClean="0"/>
          </a:p>
        </p:txBody>
      </p:sp>
      <p:sp>
        <p:nvSpPr>
          <p:cNvPr id="12291" name="Content Placeholder 2"/>
          <p:cNvSpPr>
            <a:spLocks noGrp="1"/>
          </p:cNvSpPr>
          <p:nvPr>
            <p:ph idx="1"/>
          </p:nvPr>
        </p:nvSpPr>
        <p:spPr/>
        <p:txBody>
          <a:bodyPr/>
          <a:lstStyle/>
          <a:p>
            <a:pPr eaLnBrk="1" hangingPunct="1"/>
            <a:r>
              <a:rPr lang="en-US" smtClean="0">
                <a:latin typeface="Arial Narrow" pitchFamily="34" charset="0"/>
              </a:rPr>
              <a:t>The result of HIV infection is the destruction of the immune system. </a:t>
            </a:r>
          </a:p>
          <a:p>
            <a:pPr eaLnBrk="1" hangingPunct="1"/>
            <a:r>
              <a:rPr lang="en-US" smtClean="0">
                <a:latin typeface="Arial Narrow" pitchFamily="34" charset="0"/>
              </a:rPr>
              <a:t>All HIV infected persons are at risk for illness and death from development of opportunistic infections and tumors and the inevitable manifestations of AIDS.</a:t>
            </a:r>
          </a:p>
          <a:p>
            <a:pPr eaLnBrk="1" hangingPunct="1">
              <a:buFont typeface="Arial" charset="0"/>
              <a:buChar char="•"/>
            </a:pPr>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Fungal Infections</a:t>
            </a:r>
            <a:br>
              <a:rPr lang="en-US" b="1" dirty="0" smtClean="0"/>
            </a:br>
            <a:endParaRPr lang="en-US" dirty="0"/>
          </a:p>
        </p:txBody>
      </p:sp>
      <p:sp>
        <p:nvSpPr>
          <p:cNvPr id="39939" name="Content Placeholder 2"/>
          <p:cNvSpPr>
            <a:spLocks noGrp="1"/>
          </p:cNvSpPr>
          <p:nvPr>
            <p:ph idx="1"/>
          </p:nvPr>
        </p:nvSpPr>
        <p:spPr/>
        <p:txBody>
          <a:bodyPr/>
          <a:lstStyle/>
          <a:p>
            <a:pPr eaLnBrk="1" hangingPunct="1"/>
            <a:r>
              <a:rPr lang="en-US" b="1" smtClean="0"/>
              <a:t>Candidiasis</a:t>
            </a:r>
            <a:r>
              <a:rPr lang="en-US" smtClean="0"/>
              <a:t> of the esophagus, trachea, bronchi, or lungs.</a:t>
            </a:r>
          </a:p>
          <a:p>
            <a:pPr eaLnBrk="1" hangingPunct="1"/>
            <a:r>
              <a:rPr lang="en-US" b="1" i="1" smtClean="0"/>
              <a:t>Cryptococcus neoformans </a:t>
            </a:r>
            <a:r>
              <a:rPr lang="en-US" smtClean="0"/>
              <a:t>(produces pneumonia and meningitis),</a:t>
            </a:r>
            <a:r>
              <a:rPr lang="en-US" b="1" smtClean="0"/>
              <a:t> </a:t>
            </a:r>
            <a:r>
              <a:rPr lang="en-US" b="1" i="1" smtClean="0"/>
              <a:t>Histoplasma capsulatum</a:t>
            </a:r>
            <a:r>
              <a:rPr lang="en-US" b="1" smtClean="0"/>
              <a:t>, </a:t>
            </a:r>
            <a:r>
              <a:rPr lang="en-US" smtClean="0"/>
              <a:t>and </a:t>
            </a:r>
            <a:r>
              <a:rPr lang="en-US" b="1" i="1" smtClean="0"/>
              <a:t>Coccidioides immitis.</a:t>
            </a:r>
          </a:p>
          <a:p>
            <a:pPr eaLnBrk="1" hangingPunct="1">
              <a:buFont typeface="Wingdings 2" pitchFamily="18" charset="2"/>
              <a:buNone/>
            </a:pPr>
            <a:r>
              <a:rPr lang="en-US" i="1" smtClean="0"/>
              <a:t>   </a:t>
            </a:r>
            <a:endParaRPr lang="en-US" smtClean="0"/>
          </a:p>
          <a:p>
            <a:pPr eaLnBrk="1" hangingPunct="1">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Others</a:t>
            </a:r>
            <a:endParaRPr lang="en-US" dirty="0"/>
          </a:p>
        </p:txBody>
      </p:sp>
      <p:sp>
        <p:nvSpPr>
          <p:cNvPr id="40963" name="Content Placeholder 2"/>
          <p:cNvSpPr>
            <a:spLocks noGrp="1"/>
          </p:cNvSpPr>
          <p:nvPr>
            <p:ph idx="1"/>
          </p:nvPr>
        </p:nvSpPr>
        <p:spPr/>
        <p:txBody>
          <a:bodyPr/>
          <a:lstStyle/>
          <a:p>
            <a:pPr eaLnBrk="1" hangingPunct="1"/>
            <a:r>
              <a:rPr lang="en-US" b="1" smtClean="0"/>
              <a:t>Toxoplasmosis </a:t>
            </a:r>
            <a:r>
              <a:rPr lang="en-US" smtClean="0"/>
              <a:t>caused by </a:t>
            </a:r>
            <a:r>
              <a:rPr lang="en-US" i="1" smtClean="0"/>
              <a:t>Toxoplasma gondii</a:t>
            </a:r>
            <a:r>
              <a:rPr lang="en-US" smtClean="0"/>
              <a:t> is a protozoan parasite that most often leads to infection of the brain with AIDS.</a:t>
            </a:r>
          </a:p>
          <a:p>
            <a:pPr eaLnBrk="1" hangingPunct="1"/>
            <a:r>
              <a:rPr lang="en-US" b="1" smtClean="0"/>
              <a:t>Herpes simplex infection </a:t>
            </a:r>
            <a:r>
              <a:rPr lang="en-US" smtClean="0"/>
              <a:t>in the mucosa</a:t>
            </a:r>
          </a:p>
          <a:p>
            <a:pPr eaLnBrk="1" hangingPunct="1"/>
            <a:r>
              <a:rPr lang="en-US" b="1" smtClean="0"/>
              <a:t>Aspergillosis </a:t>
            </a:r>
            <a:r>
              <a:rPr lang="en-US" smtClean="0"/>
              <a:t>especially in the lung</a:t>
            </a:r>
          </a:p>
          <a:p>
            <a:pPr eaLnBrk="1" hangingPunct="1"/>
            <a:r>
              <a:rPr lang="en-US" b="1" smtClean="0"/>
              <a:t>Cryptosporidium and Microsporidium </a:t>
            </a:r>
            <a:r>
              <a:rPr lang="en-US" smtClean="0"/>
              <a:t>produce voluminous watery diarrhea in patients with AIDS.</a:t>
            </a:r>
          </a:p>
          <a:p>
            <a:pPr eaLnBrk="1" hangingPunct="1"/>
            <a:r>
              <a:rPr lang="en-US" b="1" smtClean="0"/>
              <a:t>Viral HIV encephalitis</a:t>
            </a:r>
          </a:p>
          <a:p>
            <a:pPr eaLnBrk="1" hangingPunct="1"/>
            <a:r>
              <a:rPr lang="en-US" b="1" smtClean="0"/>
              <a:t>Syphilis</a:t>
            </a:r>
            <a:r>
              <a:rPr lang="en-US" smtClean="0"/>
              <a:t> (primary, secondary and tertiary) </a:t>
            </a:r>
          </a:p>
          <a:p>
            <a:pPr eaLnBrk="1" hangingPunct="1"/>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Malignant </a:t>
            </a:r>
            <a:r>
              <a:rPr lang="en-US" b="1" dirty="0" err="1" smtClean="0"/>
              <a:t>Neoplasms</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fontScale="92500" lnSpcReduction="10000"/>
          </a:bodyPr>
          <a:lstStyle/>
          <a:p>
            <a:pPr eaLnBrk="1" fontAlgn="auto" hangingPunct="1">
              <a:spcAft>
                <a:spcPts val="0"/>
              </a:spcAft>
              <a:buFont typeface="Wingdings 2"/>
              <a:buChar char=""/>
              <a:defRPr/>
            </a:pPr>
            <a:r>
              <a:rPr lang="en-US" dirty="0" smtClean="0"/>
              <a:t>Kaposi's sarcoma (KS) produces reddish purple patches or nodules over the skin and can be diagnosed with skin biopsy. Visceral organ can also be involved with </a:t>
            </a:r>
            <a:r>
              <a:rPr lang="en-US" dirty="0" err="1" smtClean="0"/>
              <a:t>KS.It</a:t>
            </a:r>
            <a:r>
              <a:rPr lang="en-US" dirty="0" smtClean="0"/>
              <a:t> is a sarcoma of the blood vessels. </a:t>
            </a:r>
          </a:p>
          <a:p>
            <a:pPr eaLnBrk="1" fontAlgn="auto" hangingPunct="1">
              <a:spcAft>
                <a:spcPts val="0"/>
              </a:spcAft>
              <a:buFont typeface="Wingdings 2"/>
              <a:buChar char=""/>
              <a:defRPr/>
            </a:pPr>
            <a:r>
              <a:rPr lang="en-US" dirty="0" smtClean="0"/>
              <a:t>Malignant lymphomas are seen with AIDS. Commonly it is B-cell Non </a:t>
            </a:r>
            <a:r>
              <a:rPr lang="en-US" dirty="0" err="1" smtClean="0"/>
              <a:t>Hodgkins</a:t>
            </a:r>
            <a:r>
              <a:rPr lang="en-US" dirty="0" smtClean="0"/>
              <a:t> Lymphoma. They are typically of a high grade and often in the brain. They are very aggressive and respond poorly to therapy.</a:t>
            </a:r>
          </a:p>
          <a:p>
            <a:pPr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Miscellaneous</a:t>
            </a:r>
            <a:br>
              <a:rPr lang="en-US" b="1" dirty="0" smtClean="0"/>
            </a:br>
            <a:endParaRPr lang="en-US" dirty="0"/>
          </a:p>
        </p:txBody>
      </p:sp>
      <p:sp>
        <p:nvSpPr>
          <p:cNvPr id="43011" name="Content Placeholder 2"/>
          <p:cNvSpPr>
            <a:spLocks noGrp="1"/>
          </p:cNvSpPr>
          <p:nvPr>
            <p:ph idx="1"/>
          </p:nvPr>
        </p:nvSpPr>
        <p:spPr/>
        <p:txBody>
          <a:bodyPr/>
          <a:lstStyle/>
          <a:p>
            <a:pPr eaLnBrk="1" hangingPunct="1"/>
            <a:r>
              <a:rPr lang="en-US" b="1" smtClean="0"/>
              <a:t>Lymphoid interstitial pneumonitis (LIP) </a:t>
            </a:r>
            <a:r>
              <a:rPr lang="en-US" smtClean="0"/>
              <a:t>is a condition involving the lung that can be seen in AIDS in children. </a:t>
            </a:r>
          </a:p>
          <a:p>
            <a:pPr eaLnBrk="1" hangingPunct="1"/>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eaLnBrk="1" fontAlgn="auto" hangingPunct="1">
              <a:spcAft>
                <a:spcPts val="0"/>
              </a:spcAft>
              <a:defRPr/>
            </a:pPr>
            <a:r>
              <a:rPr lang="en-US" b="1" dirty="0" smtClean="0">
                <a:latin typeface="Algerian" pitchFamily="82" charset="0"/>
              </a:rPr>
              <a:t>HIV Structure</a:t>
            </a:r>
            <a:endParaRPr lang="en-US" dirty="0" smtClean="0">
              <a:latin typeface="Algerian" pitchFamily="82" charset="0"/>
            </a:endParaRPr>
          </a:p>
        </p:txBody>
      </p:sp>
      <p:sp>
        <p:nvSpPr>
          <p:cNvPr id="13315" name="Content Placeholder 2"/>
          <p:cNvSpPr>
            <a:spLocks noGrp="1"/>
          </p:cNvSpPr>
          <p:nvPr>
            <p:ph sz="half" idx="1"/>
          </p:nvPr>
        </p:nvSpPr>
        <p:spPr/>
        <p:txBody>
          <a:bodyPr/>
          <a:lstStyle/>
          <a:p>
            <a:pPr eaLnBrk="1" hangingPunct="1"/>
            <a:r>
              <a:rPr lang="en-US" smtClean="0">
                <a:latin typeface="Arial Narrow" pitchFamily="34" charset="0"/>
              </a:rPr>
              <a:t>The mature virus consists of an electron dense core containing the viral genome consisting of the 2 short strands of RNA (ribonucleic acid). In addition the enzymes reverse transcriptase, protease, ribonuclease, and integrase are present. All are encased by an outer lipid envelope. </a:t>
            </a:r>
          </a:p>
        </p:txBody>
      </p:sp>
      <p:sp>
        <p:nvSpPr>
          <p:cNvPr id="13316" name="Content Placeholder 2"/>
          <p:cNvSpPr>
            <a:spLocks noGrp="1"/>
          </p:cNvSpPr>
          <p:nvPr>
            <p:ph sz="half" idx="2"/>
          </p:nvPr>
        </p:nvSpPr>
        <p:spPr/>
        <p:txBody>
          <a:bodyPr/>
          <a:lstStyle/>
          <a:p>
            <a:endParaRPr lang="ar-IQ" smtClean="0"/>
          </a:p>
        </p:txBody>
      </p:sp>
      <p:pic>
        <p:nvPicPr>
          <p:cNvPr id="13317" name="Picture 5"/>
          <p:cNvPicPr>
            <a:picLocks noChangeAspect="1" noChangeArrowheads="1"/>
          </p:cNvPicPr>
          <p:nvPr/>
        </p:nvPicPr>
        <p:blipFill>
          <a:blip r:embed="rId2"/>
          <a:srcRect/>
          <a:stretch>
            <a:fillRect/>
          </a:stretch>
        </p:blipFill>
        <p:spPr bwMode="auto">
          <a:xfrm>
            <a:off x="4953000" y="1676400"/>
            <a:ext cx="3810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smtClean="0">
                <a:latin typeface="Algerian" pitchFamily="82" charset="0"/>
              </a:rPr>
              <a:t>Pathogenesis of </a:t>
            </a:r>
            <a:r>
              <a:rPr lang="en-US" b="1" dirty="0" err="1" smtClean="0">
                <a:latin typeface="Algerian" pitchFamily="82" charset="0"/>
              </a:rPr>
              <a:t>hiv</a:t>
            </a:r>
            <a:r>
              <a:rPr lang="en-US" b="1" dirty="0" smtClean="0">
                <a:latin typeface="Algerian" pitchFamily="82" charset="0"/>
              </a:rPr>
              <a:t> infection</a:t>
            </a:r>
            <a:br>
              <a:rPr lang="en-US" b="1" dirty="0" smtClean="0">
                <a:latin typeface="Algerian" pitchFamily="82" charset="0"/>
              </a:rPr>
            </a:br>
            <a:endParaRPr lang="en-US" dirty="0"/>
          </a:p>
        </p:txBody>
      </p:sp>
      <p:sp>
        <p:nvSpPr>
          <p:cNvPr id="14339" name="Content Placeholder 2"/>
          <p:cNvSpPr>
            <a:spLocks noGrp="1"/>
          </p:cNvSpPr>
          <p:nvPr>
            <p:ph idx="1"/>
          </p:nvPr>
        </p:nvSpPr>
        <p:spPr>
          <a:xfrm>
            <a:off x="304800" y="1143000"/>
            <a:ext cx="8686800" cy="4937125"/>
          </a:xfrm>
        </p:spPr>
        <p:txBody>
          <a:bodyPr/>
          <a:lstStyle/>
          <a:p>
            <a:pPr eaLnBrk="1" hangingPunct="1"/>
            <a:r>
              <a:rPr lang="en-US" smtClean="0">
                <a:latin typeface="Arial Narrow" pitchFamily="34" charset="0"/>
              </a:rPr>
              <a:t>The HIV virion expresses a cell surface protein/antigen called gp120, that aids in the binding of the virus to the target cells. Once the virus enters the human body it attaches itself to the target cell attaching to the CD4 receptors on the surface of the target cell and therefore gains entry into the target cell. Gp120 is responsible for tropism/attraction to CD4+ receptors. This function helps in entry of HIV into the host cell.</a:t>
            </a:r>
          </a:p>
          <a:p>
            <a:pPr eaLnBrk="1" hangingPunct="1"/>
            <a:r>
              <a:rPr lang="en-US" smtClean="0">
                <a:latin typeface="Arial Narrow" pitchFamily="34" charset="0"/>
              </a:rPr>
              <a:t>In addition gp120 also binds to two co-receptors CXCR4 and CCR5 on the host cell surface. They too assist in the entry of HIV into the host cell.</a:t>
            </a:r>
          </a:p>
          <a:p>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1600" b="1" dirty="0" smtClean="0"/>
              <a:t>The structural components of human immunodeficiency virus are diagrammed </a:t>
            </a:r>
            <a:endParaRPr lang="en-US" sz="1600" b="1" dirty="0"/>
          </a:p>
        </p:txBody>
      </p:sp>
      <p:pic>
        <p:nvPicPr>
          <p:cNvPr id="15363" name="Picture 2" descr="http://hardhealthinfo.com/home/wp-content/uploads/2010/07/HIV-structure.jpg"/>
          <p:cNvPicPr>
            <a:picLocks noChangeAspect="1" noChangeArrowheads="1"/>
          </p:cNvPicPr>
          <p:nvPr/>
        </p:nvPicPr>
        <p:blipFill>
          <a:blip r:embed="rId2"/>
          <a:srcRect/>
          <a:stretch>
            <a:fillRect/>
          </a:stretch>
        </p:blipFill>
        <p:spPr bwMode="auto">
          <a:xfrm>
            <a:off x="1166813" y="1295400"/>
            <a:ext cx="6910387"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eaLnBrk="1" fontAlgn="auto" hangingPunct="1">
              <a:spcAft>
                <a:spcPts val="0"/>
              </a:spcAft>
              <a:defRPr/>
            </a:pPr>
            <a:r>
              <a:rPr lang="en-US" sz="2400" dirty="0" smtClean="0"/>
              <a:t>Human immunodeficiency viral particles are seen at medium magnification in this electron micrograph. Note the central core and the outer envelope</a:t>
            </a:r>
          </a:p>
        </p:txBody>
      </p:sp>
      <p:pic>
        <p:nvPicPr>
          <p:cNvPr id="16387" name="Picture 2" descr="http://library.med.utah.edu/WebPath/jpeg2/AIDS109.jpg"/>
          <p:cNvPicPr>
            <a:picLocks noChangeAspect="1" noChangeArrowheads="1"/>
          </p:cNvPicPr>
          <p:nvPr/>
        </p:nvPicPr>
        <p:blipFill>
          <a:blip r:embed="rId2"/>
          <a:srcRect/>
          <a:stretch>
            <a:fillRect/>
          </a:stretch>
        </p:blipFill>
        <p:spPr bwMode="auto">
          <a:xfrm>
            <a:off x="227013" y="2819400"/>
            <a:ext cx="4530725" cy="3200400"/>
          </a:xfrm>
          <a:prstGeom prst="rect">
            <a:avLst/>
          </a:prstGeom>
          <a:noFill/>
          <a:ln w="9525">
            <a:noFill/>
            <a:miter lim="800000"/>
            <a:headEnd/>
            <a:tailEnd/>
          </a:ln>
        </p:spPr>
      </p:pic>
      <p:pic>
        <p:nvPicPr>
          <p:cNvPr id="16388" name="Picture 2" descr="Electron microscopy of human immunodeficiency vir..."/>
          <p:cNvPicPr>
            <a:picLocks noChangeAspect="1" noChangeArrowheads="1"/>
          </p:cNvPicPr>
          <p:nvPr/>
        </p:nvPicPr>
        <p:blipFill>
          <a:blip r:embed="rId3"/>
          <a:srcRect/>
          <a:stretch>
            <a:fillRect/>
          </a:stretch>
        </p:blipFill>
        <p:spPr bwMode="auto">
          <a:xfrm>
            <a:off x="5029200" y="2819400"/>
            <a:ext cx="3937000" cy="3227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atin typeface="Algerian" pitchFamily="82" charset="0"/>
              </a:rPr>
              <a:t>Pathogenesis of </a:t>
            </a:r>
            <a:r>
              <a:rPr lang="en-US" b="1" dirty="0" err="1" smtClean="0">
                <a:latin typeface="Algerian" pitchFamily="82" charset="0"/>
              </a:rPr>
              <a:t>hiv</a:t>
            </a:r>
            <a:r>
              <a:rPr lang="en-US" b="1" dirty="0" smtClean="0">
                <a:latin typeface="Algerian" pitchFamily="82" charset="0"/>
              </a:rPr>
              <a:t> infection</a:t>
            </a:r>
            <a:endParaRPr lang="en-US" dirty="0"/>
          </a:p>
        </p:txBody>
      </p:sp>
      <p:sp>
        <p:nvSpPr>
          <p:cNvPr id="17411" name="Content Placeholder 2"/>
          <p:cNvSpPr>
            <a:spLocks noGrp="1"/>
          </p:cNvSpPr>
          <p:nvPr>
            <p:ph idx="1"/>
          </p:nvPr>
        </p:nvSpPr>
        <p:spPr/>
        <p:txBody>
          <a:bodyPr/>
          <a:lstStyle/>
          <a:p>
            <a:pPr eaLnBrk="1" hangingPunct="1"/>
            <a:r>
              <a:rPr lang="en-US" smtClean="0">
                <a:latin typeface="Arial Narrow" pitchFamily="34" charset="0"/>
              </a:rPr>
              <a:t>The T-lymphocytes have surface CD4 receptors (CD4+ T lymphocytes) to which HIV can attach to promote entry into the cell. </a:t>
            </a:r>
          </a:p>
          <a:p>
            <a:pPr eaLnBrk="1" hangingPunct="1">
              <a:buFont typeface="Wingdings 2" pitchFamily="18" charset="2"/>
              <a:buNone/>
            </a:pPr>
            <a:endParaRPr lang="en-US" smtClean="0">
              <a:latin typeface="Arial Narrow" pitchFamily="34" charset="0"/>
            </a:endParaRPr>
          </a:p>
          <a:p>
            <a:pPr eaLnBrk="1" hangingPunct="1">
              <a:buFont typeface="Wingdings 2" pitchFamily="18" charset="2"/>
              <a:buNone/>
            </a:pPr>
            <a:r>
              <a:rPr lang="en-US" b="1" smtClean="0">
                <a:latin typeface="Arial Narrow" pitchFamily="34" charset="0"/>
              </a:rPr>
              <a:t>NOTE:</a:t>
            </a:r>
            <a:r>
              <a:rPr lang="en-US" smtClean="0">
                <a:latin typeface="Arial Narrow" pitchFamily="34" charset="0"/>
              </a:rPr>
              <a:t> The probability of infection depends on both the number of infective HIV virions in the body fluid which contacts the host as well as the number of cells with CD4 receptors available at the site of contact. </a:t>
            </a:r>
          </a:p>
          <a:p>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pPr eaLnBrk="1" fontAlgn="auto" hangingPunct="1">
              <a:spcAft>
                <a:spcPts val="0"/>
              </a:spcAft>
              <a:defRPr/>
            </a:pPr>
            <a:r>
              <a:rPr lang="en-US" sz="2400" dirty="0" smtClean="0"/>
              <a:t>Human immunodeficiency virus is shown crossing the mucosa of the genital tract to infect CD4+ T-lymphocytes. A </a:t>
            </a:r>
            <a:r>
              <a:rPr lang="en-US" sz="2400" dirty="0" err="1" smtClean="0"/>
              <a:t>Langerhans</a:t>
            </a:r>
            <a:r>
              <a:rPr lang="en-US" sz="2400" dirty="0" smtClean="0"/>
              <a:t> cell in the epithelium is shown in red in this diagram</a:t>
            </a:r>
          </a:p>
        </p:txBody>
      </p:sp>
      <p:pic>
        <p:nvPicPr>
          <p:cNvPr id="18435" name="Picture 2" descr="http://library.med.utah.edu/WebPath/jpeg2/HIV004.gif"/>
          <p:cNvPicPr>
            <a:picLocks noChangeAspect="1" noChangeArrowheads="1"/>
          </p:cNvPicPr>
          <p:nvPr/>
        </p:nvPicPr>
        <p:blipFill>
          <a:blip r:embed="rId2"/>
          <a:srcRect/>
          <a:stretch>
            <a:fillRect/>
          </a:stretch>
        </p:blipFill>
        <p:spPr bwMode="auto">
          <a:xfrm>
            <a:off x="2286000" y="2743200"/>
            <a:ext cx="4800600" cy="315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Trek</Template>
  <TotalTime>440</TotalTime>
  <Words>1958</Words>
  <Application>Microsoft Office PowerPoint</Application>
  <PresentationFormat>عرض على الشاشة (3:4)‏</PresentationFormat>
  <Paragraphs>100</Paragraphs>
  <Slides>33</Slides>
  <Notes>0</Notes>
  <HiddenSlides>0</HiddenSlides>
  <MMClips>0</MMClips>
  <ScaleCrop>false</ScaleCrop>
  <HeadingPairs>
    <vt:vector size="6" baseType="variant">
      <vt:variant>
        <vt:lpstr>الخطوط المستخدمة</vt:lpstr>
      </vt:variant>
      <vt:variant>
        <vt:i4>8</vt:i4>
      </vt:variant>
      <vt:variant>
        <vt:lpstr>سمة</vt:lpstr>
      </vt:variant>
      <vt:variant>
        <vt:i4>1</vt:i4>
      </vt:variant>
      <vt:variant>
        <vt:lpstr>عناوين الشرائح</vt:lpstr>
      </vt:variant>
      <vt:variant>
        <vt:i4>33</vt:i4>
      </vt:variant>
    </vt:vector>
  </HeadingPairs>
  <TitlesOfParts>
    <vt:vector size="42" baseType="lpstr">
      <vt:lpstr>Arial</vt:lpstr>
      <vt:lpstr>Franklin Gothic Medium</vt:lpstr>
      <vt:lpstr>Franklin Gothic Book</vt:lpstr>
      <vt:lpstr>Wingdings 2</vt:lpstr>
      <vt:lpstr>Calibri</vt:lpstr>
      <vt:lpstr>Algerian</vt:lpstr>
      <vt:lpstr>Arial Narrow</vt:lpstr>
      <vt:lpstr>Tahoma</vt:lpstr>
      <vt:lpstr>Trek</vt:lpstr>
      <vt:lpstr>Dr. Sufia husain</vt:lpstr>
      <vt:lpstr>Introduction</vt:lpstr>
      <vt:lpstr>الشريحة 3</vt:lpstr>
      <vt:lpstr>HIV Structure</vt:lpstr>
      <vt:lpstr>Pathogenesis of hiv infection </vt:lpstr>
      <vt:lpstr>The structural components of human immunodeficiency virus are diagrammed </vt:lpstr>
      <vt:lpstr>Human immunodeficiency viral particles are seen at medium magnification in this electron micrograph. Note the central core and the outer envelope</vt:lpstr>
      <vt:lpstr>Pathogenesis of hiv infection</vt:lpstr>
      <vt:lpstr>Human immunodeficiency virus is shown crossing the mucosa of the genital tract to infect CD4+ T-lymphocytes. A Langerhans cell in the epithelium is shown in red in this diagram</vt:lpstr>
      <vt:lpstr>Pathogenesis of hiv infection</vt:lpstr>
      <vt:lpstr>Pathogenesis of hiv infection </vt:lpstr>
      <vt:lpstr>HIV life cycle (start from right side)</vt:lpstr>
      <vt:lpstr>الشريحة 13</vt:lpstr>
      <vt:lpstr>Human immunodeficiency virus, viral particles are seen at low magnification adjacent to the cell surface in this electron micrograph</vt:lpstr>
      <vt:lpstr>Pathogenesis of hiv infection</vt:lpstr>
      <vt:lpstr>Establishment of HIV Infection</vt:lpstr>
      <vt:lpstr>Establishment of HIV Infection</vt:lpstr>
      <vt:lpstr>The major modes of transmission of HIV (the high risk population) </vt:lpstr>
      <vt:lpstr>The major modes of transmission of HIV (the high risk population)</vt:lpstr>
      <vt:lpstr>The major modes of transmission of HIV (the high risk population)</vt:lpstr>
      <vt:lpstr>The major modes of transmission of HIV (the high risk population)</vt:lpstr>
      <vt:lpstr>Diagnosis OF hiv</vt:lpstr>
      <vt:lpstr>Primary HIV Infection  </vt:lpstr>
      <vt:lpstr>Pathogenesis of aids/clinical aids </vt:lpstr>
      <vt:lpstr>Pathogenesis of aids/clinical aids</vt:lpstr>
      <vt:lpstr>Acquired Immunodeficiency Syndrome (AIDS)</vt:lpstr>
      <vt:lpstr>Pneumocystis jiroveci</vt:lpstr>
      <vt:lpstr>Cytomegalovirus</vt:lpstr>
      <vt:lpstr>Mycobacterial infections</vt:lpstr>
      <vt:lpstr>Fungal Infections </vt:lpstr>
      <vt:lpstr>Others</vt:lpstr>
      <vt:lpstr>Malignant Neoplasms </vt:lpstr>
      <vt:lpstr>Miscellaneous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dc:title>
  <dc:creator>Dr.Sufia</dc:creator>
  <cp:lastModifiedBy>AA</cp:lastModifiedBy>
  <cp:revision>53</cp:revision>
  <cp:lastPrinted>2013-04-29T18:14:54Z</cp:lastPrinted>
  <dcterms:created xsi:type="dcterms:W3CDTF">2011-02-06T13:06:53Z</dcterms:created>
  <dcterms:modified xsi:type="dcterms:W3CDTF">2013-04-30T23:15:57Z</dcterms:modified>
</cp:coreProperties>
</file>