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7" r:id="rId1"/>
  </p:sldMasterIdLst>
  <p:notesMasterIdLst>
    <p:notesMasterId r:id="rId36"/>
  </p:notesMasterIdLst>
  <p:sldIdLst>
    <p:sldId id="318" r:id="rId2"/>
    <p:sldId id="305" r:id="rId3"/>
    <p:sldId id="294" r:id="rId4"/>
    <p:sldId id="296" r:id="rId5"/>
    <p:sldId id="297" r:id="rId6"/>
    <p:sldId id="299" r:id="rId7"/>
    <p:sldId id="300" r:id="rId8"/>
    <p:sldId id="319" r:id="rId9"/>
    <p:sldId id="256" r:id="rId10"/>
    <p:sldId id="257" r:id="rId11"/>
    <p:sldId id="259" r:id="rId12"/>
    <p:sldId id="261" r:id="rId13"/>
    <p:sldId id="262" r:id="rId14"/>
    <p:sldId id="308" r:id="rId15"/>
    <p:sldId id="275" r:id="rId16"/>
    <p:sldId id="264" r:id="rId17"/>
    <p:sldId id="291" r:id="rId18"/>
    <p:sldId id="277" r:id="rId19"/>
    <p:sldId id="265" r:id="rId20"/>
    <p:sldId id="266" r:id="rId21"/>
    <p:sldId id="288" r:id="rId22"/>
    <p:sldId id="278" r:id="rId23"/>
    <p:sldId id="267" r:id="rId24"/>
    <p:sldId id="317" r:id="rId25"/>
    <p:sldId id="268" r:id="rId26"/>
    <p:sldId id="320" r:id="rId27"/>
    <p:sldId id="293" r:id="rId28"/>
    <p:sldId id="269" r:id="rId29"/>
    <p:sldId id="270" r:id="rId30"/>
    <p:sldId id="271" r:id="rId31"/>
    <p:sldId id="272" r:id="rId32"/>
    <p:sldId id="316" r:id="rId33"/>
    <p:sldId id="290" r:id="rId34"/>
    <p:sldId id="27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6803" autoAdjust="0"/>
  </p:normalViewPr>
  <p:slideViewPr>
    <p:cSldViewPr>
      <p:cViewPr varScale="1">
        <p:scale>
          <a:sx n="97" d="100"/>
          <a:sy n="97" d="100"/>
        </p:scale>
        <p:origin x="-114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13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C2F386-E300-4679-AFEF-5EF9C5C01B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225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7CBD9C-AAA5-4925-A1C9-05D7ADD93C25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50DD87-325A-4F1B-890E-2AB1CF683B5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640BEF-64C3-417F-BCCB-8621D8E5CB6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21422B-1705-43C1-AEB6-EF3FD2C90E0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1E6039-5866-4A8D-8CBA-E5189A59124B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9A24E-C18E-44B6-976B-FB2AAD3AB326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4DCFA-443F-4A42-A3C7-96AAE145C934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E423F3-869F-4CAC-8C95-1851A4E80CA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Normal spermatogenesis on left, </a:t>
            </a:r>
            <a:r>
              <a:rPr lang="en-US" dirty="0" err="1" smtClean="0"/>
              <a:t>seminoma</a:t>
            </a:r>
            <a:r>
              <a:rPr lang="en-US" dirty="0" smtClean="0"/>
              <a:t> on right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1A20F-9F10-45B6-B284-789CCB3EE164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49B4DE-23B5-43A5-8EE9-88DC05CBB935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3B2F00-F27C-458B-8E88-442204A6147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FBA1EA-8783-4D22-B439-E50715D74325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1B8805-4673-4438-A410-BF231CC22280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D552E9-50C3-479E-AF17-C3155B49ADC8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69D0F5-0E0B-477F-B349-D6857063A85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52F8D-7757-4125-BF97-D4566087062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53E92B-D53F-4A27-9152-555D1734AE7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9EE30E-00FC-4091-AB4B-28605CE67420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97F10-CCC8-42E8-8EBF-7CA1DD983E76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37110F-2BDF-449F-B19C-D749A7099028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92C7FA-2E46-408B-A1E5-027662BBDA04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E9634E-C141-4EC6-8A81-B76F0CD3C03D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A76894-783F-424D-AB14-F3682673A9E1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AAE6B-800A-4282-86F4-52B9C444CDFF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56E6E9-25FC-46BF-AEC6-431231B47676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823654-4354-406A-8B15-4C4CB3487442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1E6971-ECAC-4CB2-B7F2-431B288E23F5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9AE99A-B47B-4462-A96E-35F34552646E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E61820-C3B5-4FA6-B58B-1251A81CCDF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AF677B-EC92-4CD9-9535-E0C422D77CF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Normal testis shows tubules with active spermatogenesis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6B80A4-68DB-4FC6-B668-A2F8CC83A1EF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8601CA-E1D6-4DD5-B041-AB55CE10282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371BC-5447-40FD-9843-68F5E779B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B01E9D-5C18-4AF4-B62B-4282162B68C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BD873-55BB-4A8E-BD9B-5257A68ADF0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CE1C9-EE7A-4272-A6CF-0E25A5C1472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3B7FFD-0E1C-46C4-AAC7-4BF41F4B4DC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50245B-323F-4F63-AAFF-2CF9EE1C085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3DC324-3B8C-483F-90C3-80110B2C26E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B3173C-3CBA-4129-A458-BAA8B751CA9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5D960-9B2A-496E-83D4-A7357105F9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800201F-C44E-47C9-A5EB-C84A3D82F8E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600" b="1" dirty="0" smtClean="0">
                <a:solidFill>
                  <a:schemeClr val="tx2">
                    <a:satMod val="130000"/>
                  </a:schemeClr>
                </a:solidFill>
              </a:rPr>
              <a:t>Testicular Pathology</a:t>
            </a:r>
            <a:endParaRPr sz="36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146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b="1" dirty="0" err="1"/>
              <a:t>Emad</a:t>
            </a:r>
            <a:r>
              <a:rPr lang="en-US" sz="2400" b="1" dirty="0"/>
              <a:t> </a:t>
            </a:r>
            <a:r>
              <a:rPr lang="en-US" sz="2400" b="1" dirty="0" err="1"/>
              <a:t>Raddaoui</a:t>
            </a:r>
            <a:r>
              <a:rPr lang="en-US" sz="2400" b="1" dirty="0"/>
              <a:t>, MD, FCAP, </a:t>
            </a:r>
            <a:r>
              <a:rPr lang="en-US" sz="2400" b="1" dirty="0" smtClean="0"/>
              <a:t>FASC</a:t>
            </a:r>
          </a:p>
          <a:p>
            <a:r>
              <a:rPr lang="en-US" sz="2400" b="1" dirty="0" smtClean="0"/>
              <a:t>Associate Professor &amp; Consultant</a:t>
            </a:r>
            <a:endParaRPr lang="en-US" sz="2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371BC-5447-40FD-9843-68F5E779BA3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Testicular Tumors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Complex </a:t>
            </a:r>
            <a:r>
              <a:rPr lang="en-US" sz="2400" b="1" dirty="0" smtClean="0">
                <a:solidFill>
                  <a:srgbClr val="C00000"/>
                </a:solidFill>
              </a:rPr>
              <a:t>mixture</a:t>
            </a:r>
            <a:r>
              <a:rPr lang="en-US" sz="2400" b="1" dirty="0" smtClean="0"/>
              <a:t> of anatomic types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95% </a:t>
            </a:r>
            <a:r>
              <a:rPr lang="en-US" sz="2400" b="1" dirty="0" smtClean="0"/>
              <a:t>of them originate from </a:t>
            </a:r>
            <a:r>
              <a:rPr lang="en-US" sz="2400" b="1" u="sng" dirty="0" smtClean="0">
                <a:solidFill>
                  <a:schemeClr val="accent4">
                    <a:lumMod val="50000"/>
                  </a:schemeClr>
                </a:solidFill>
              </a:rPr>
              <a:t>germ cells, </a:t>
            </a:r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Age group</a:t>
            </a:r>
            <a:r>
              <a:rPr lang="en-US" sz="2400" b="1" dirty="0" smtClean="0">
                <a:solidFill>
                  <a:srgbClr val="C00000"/>
                </a:solidFill>
                <a:sym typeface="Wingdings" pitchFamily="2" charset="2"/>
              </a:rPr>
              <a:t></a:t>
            </a:r>
            <a:r>
              <a:rPr lang="en-US" sz="2400" b="1" dirty="0" smtClean="0">
                <a:solidFill>
                  <a:srgbClr val="C00000"/>
                </a:solidFill>
              </a:rPr>
              <a:t>15-30 years, whites&gt; blacks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Most of gem cell tumors are </a:t>
            </a:r>
            <a:r>
              <a:rPr lang="en-US" sz="2400" b="1" dirty="0" smtClean="0">
                <a:solidFill>
                  <a:srgbClr val="C00000"/>
                </a:solidFill>
              </a:rPr>
              <a:t>highly aggressive cancers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Capable of wide ,extensive </a:t>
            </a:r>
            <a:r>
              <a:rPr lang="en-US" sz="2400" b="1" dirty="0" smtClean="0">
                <a:solidFill>
                  <a:srgbClr val="7030A0"/>
                </a:solidFill>
              </a:rPr>
              <a:t>dissemination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Current therapy ,most of them can be </a:t>
            </a:r>
            <a:r>
              <a:rPr lang="en-US" sz="2400" b="1" dirty="0" smtClean="0">
                <a:solidFill>
                  <a:srgbClr val="00B050"/>
                </a:solidFill>
              </a:rPr>
              <a:t>cured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Non germinal tumors are </a:t>
            </a:r>
            <a:r>
              <a:rPr lang="en-US" sz="2400" b="1" dirty="0" smtClean="0">
                <a:solidFill>
                  <a:srgbClr val="FF0000"/>
                </a:solidFill>
              </a:rPr>
              <a:t>generally benign</a:t>
            </a:r>
          </a:p>
          <a:p>
            <a:pPr eaLnBrk="1" hangingPunct="1"/>
            <a:endParaRPr lang="en-US" sz="2400" b="1" dirty="0" smtClean="0"/>
          </a:p>
          <a:p>
            <a:pPr eaLnBrk="1" hangingPunct="1"/>
            <a:endParaRPr lang="en-US" sz="2400" b="1" dirty="0" smtClean="0"/>
          </a:p>
          <a:p>
            <a:pPr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Tumors</a:t>
            </a:r>
            <a:b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2400" b="1" u="sng" dirty="0" smtClean="0">
                <a:solidFill>
                  <a:srgbClr val="C00000"/>
                </a:solidFill>
              </a:rPr>
              <a:t>Classification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u="sng" dirty="0" smtClean="0">
                <a:solidFill>
                  <a:srgbClr val="C00000"/>
                </a:solidFill>
              </a:rPr>
              <a:t>Germ cell tumors </a:t>
            </a:r>
            <a:r>
              <a:rPr lang="en-US" sz="2400" b="1" dirty="0" smtClean="0"/>
              <a:t>:</a:t>
            </a:r>
          </a:p>
          <a:p>
            <a:pPr eaLnBrk="1" hangingPunct="1">
              <a:buNone/>
            </a:pPr>
            <a:r>
              <a:rPr lang="en-US" sz="2400" b="1" u="sng" dirty="0" err="1" smtClean="0">
                <a:solidFill>
                  <a:srgbClr val="7030A0"/>
                </a:solidFill>
              </a:rPr>
              <a:t>Seminomatous</a:t>
            </a:r>
            <a:r>
              <a:rPr lang="en-US" sz="2400" b="1" u="sng" dirty="0" smtClean="0">
                <a:solidFill>
                  <a:srgbClr val="7030A0"/>
                </a:solidFill>
              </a:rPr>
              <a:t>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Seminoma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Spermatocytic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seminoma</a:t>
            </a:r>
            <a:endParaRPr lang="en-US" sz="2400" b="1" dirty="0" smtClean="0"/>
          </a:p>
          <a:p>
            <a:pPr eaLnBrk="1" hangingPunct="1">
              <a:buNone/>
            </a:pPr>
            <a:endParaRPr lang="en-US" sz="2400" b="1" u="sng" dirty="0" smtClean="0">
              <a:solidFill>
                <a:srgbClr val="7030A0"/>
              </a:solidFill>
            </a:endParaRPr>
          </a:p>
          <a:p>
            <a:pPr eaLnBrk="1" hangingPunct="1">
              <a:buNone/>
            </a:pPr>
            <a:r>
              <a:rPr lang="en-US" sz="2400" b="1" u="sng" dirty="0" smtClean="0">
                <a:solidFill>
                  <a:srgbClr val="7030A0"/>
                </a:solidFill>
              </a:rPr>
              <a:t>Non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Seminomatous</a:t>
            </a:r>
            <a:endParaRPr lang="en-US" sz="2400" b="1" u="sng" dirty="0" smtClean="0">
              <a:solidFill>
                <a:srgbClr val="7030A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Embryonal</a:t>
            </a:r>
            <a:r>
              <a:rPr lang="en-US" sz="2400" b="1" dirty="0" smtClean="0"/>
              <a:t> carcinoma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Yolk sac (</a:t>
            </a:r>
            <a:r>
              <a:rPr lang="en-US" sz="2400" b="1" dirty="0" err="1" smtClean="0"/>
              <a:t>endodermal</a:t>
            </a:r>
            <a:r>
              <a:rPr lang="en-US" sz="2400" b="1" dirty="0" smtClean="0"/>
              <a:t> Sinus) tumor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Choriocarcinoma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Teratoma</a:t>
            </a:r>
            <a:endParaRPr lang="en-US" sz="2400" b="1" dirty="0" smtClean="0"/>
          </a:p>
          <a:p>
            <a:pPr eaLnBrk="1" hangingPunct="1">
              <a:buNone/>
            </a:pPr>
            <a:endParaRPr lang="en-US" sz="2400" b="1" dirty="0" smtClean="0"/>
          </a:p>
          <a:p>
            <a:r>
              <a:rPr lang="en-US" sz="2400" b="1" u="sng" dirty="0" smtClean="0">
                <a:solidFill>
                  <a:srgbClr val="C00000"/>
                </a:solidFill>
              </a:rPr>
              <a:t>Sex Cord Tumors</a:t>
            </a:r>
          </a:p>
          <a:p>
            <a:pPr>
              <a:buFont typeface="Wingdings" pitchFamily="2" charset="2"/>
              <a:buChar char="v"/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Leydig</a:t>
            </a:r>
            <a:r>
              <a:rPr lang="en-US" sz="2400" b="1" dirty="0" smtClean="0"/>
              <a:t> cell tumor</a:t>
            </a:r>
          </a:p>
          <a:p>
            <a:pPr>
              <a:buFont typeface="Wingdings" pitchFamily="2" charset="2"/>
              <a:buChar char="v"/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Sertoli</a:t>
            </a:r>
            <a:r>
              <a:rPr lang="en-US" sz="2400" b="1" dirty="0" smtClean="0"/>
              <a:t> cell tumor</a:t>
            </a:r>
          </a:p>
          <a:p>
            <a:pPr eaLnBrk="1" hangingPunct="1">
              <a:buFont typeface="Wingdings" pitchFamily="2" charset="2"/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Tumors Pathogenesis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u="sng" dirty="0">
                <a:solidFill>
                  <a:srgbClr val="C00000"/>
                </a:solidFill>
              </a:rPr>
              <a:t>P</a:t>
            </a:r>
            <a:r>
              <a:rPr lang="en-US" sz="2400" b="1" u="sng" dirty="0" smtClean="0">
                <a:solidFill>
                  <a:srgbClr val="C00000"/>
                </a:solidFill>
              </a:rPr>
              <a:t>redisposing factors</a:t>
            </a:r>
            <a:r>
              <a:rPr lang="en-US" sz="2400" b="1" dirty="0" smtClean="0"/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en-US" sz="2400" b="1" dirty="0"/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-</a:t>
            </a:r>
            <a:r>
              <a:rPr lang="en-US" sz="2400" b="1" dirty="0" err="1" smtClean="0"/>
              <a:t>Cryptorchidism</a:t>
            </a:r>
            <a:r>
              <a:rPr lang="en-US" sz="2400" b="1" dirty="0" smtClean="0"/>
              <a:t> :10% of testicular tumors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-Testicular </a:t>
            </a:r>
            <a:r>
              <a:rPr lang="en-US" sz="2400" b="1" dirty="0" err="1" smtClean="0"/>
              <a:t>dysgenesis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-Genetic factors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err="1" smtClean="0">
                <a:solidFill>
                  <a:srgbClr val="C00000"/>
                </a:solidFill>
              </a:rPr>
              <a:t>Seminoma</a:t>
            </a:r>
            <a:endParaRPr lang="en-US" sz="2400" b="1" u="sng" dirty="0" smtClean="0">
              <a:solidFill>
                <a:srgbClr val="C0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b="1" dirty="0" smtClean="0"/>
              <a:t>The most common type of germ cell tumors (50%)</a:t>
            </a:r>
          </a:p>
          <a:p>
            <a:r>
              <a:rPr lang="en-US" sz="2400" b="1" dirty="0" smtClean="0"/>
              <a:t>Peak incidence in thirties (Almost never occur in infants)</a:t>
            </a:r>
          </a:p>
          <a:p>
            <a:pPr eaLnBrk="1" hangingPunct="1"/>
            <a:r>
              <a:rPr lang="en-US" sz="2400" b="1" dirty="0" smtClean="0"/>
              <a:t>Identical one occurs in the ovary(</a:t>
            </a:r>
            <a:r>
              <a:rPr lang="en-US" sz="2400" b="1" dirty="0" err="1" smtClean="0"/>
              <a:t>Dysgerminoma</a:t>
            </a:r>
            <a:r>
              <a:rPr lang="en-US" sz="2400" b="1" dirty="0" smtClean="0"/>
              <a:t>)</a:t>
            </a:r>
          </a:p>
          <a:p>
            <a:pPr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C:\Users\Toshiba\Pictures\MALE0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47864" y="0"/>
            <a:ext cx="5816774" cy="5301208"/>
          </a:xfr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5" name="Rectangle 4"/>
          <p:cNvSpPr/>
          <p:nvPr/>
        </p:nvSpPr>
        <p:spPr>
          <a:xfrm>
            <a:off x="323528" y="1412776"/>
            <a:ext cx="2808312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/>
              <a:t>Bulky masses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Homogenous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Gray-white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 </a:t>
            </a:r>
            <a:r>
              <a:rPr lang="en-US" b="1" dirty="0" err="1" smtClean="0"/>
              <a:t>Lobulated</a:t>
            </a:r>
            <a:r>
              <a:rPr lang="en-US" b="1" dirty="0" smtClean="0"/>
              <a:t> cut surface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Usually no necrosis or hemorrhage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In 50% ,the entire testis is involved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Occasionally extends to the epididymis, spermatic cord, or scrotal sac</a:t>
            </a:r>
          </a:p>
        </p:txBody>
      </p:sp>
      <p:sp>
        <p:nvSpPr>
          <p:cNvPr id="6" name="Rectangle 5"/>
          <p:cNvSpPr/>
          <p:nvPr/>
        </p:nvSpPr>
        <p:spPr>
          <a:xfrm>
            <a:off x="5634286" y="5909210"/>
            <a:ext cx="1552028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2">
                    <a:satMod val="130000"/>
                  </a:schemeClr>
                </a:solidFill>
              </a:rPr>
              <a:t>Seminoma </a:t>
            </a:r>
            <a:endParaRPr lang="en-US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MALE0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27984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opy (2) of MALE0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0"/>
            <a:ext cx="464400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23528" y="4365104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/>
              <a:t>Seminoma of the testis appears as a fairly well-circumscribed, pale, fleshy, homogeneous mass</a:t>
            </a:r>
            <a:endParaRPr lang="en-IN" dirty="0"/>
          </a:p>
        </p:txBody>
      </p:sp>
      <p:sp>
        <p:nvSpPr>
          <p:cNvPr id="5" name="AutoShape 2" descr="mk:@MSITStore:C:\Users\Shaesta\Desktop\Robbins%20&amp;%20Cotran%20Pathologic%20Basis%20of%20Disease%20-%208th%20Ed.chm::/f4-u1.0-b978-1-4377-0792-2..50026-2..gr23.jpg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6125"/>
            <a:ext cx="4562025" cy="3455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Seminoma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, Morphology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Microscopically ,sheets of </a:t>
            </a:r>
            <a:r>
              <a:rPr lang="en-US" sz="2400" b="1" u="sng" dirty="0" smtClean="0">
                <a:solidFill>
                  <a:srgbClr val="FF0000"/>
                </a:solidFill>
              </a:rPr>
              <a:t>uniform cells </a:t>
            </a:r>
          </a:p>
          <a:p>
            <a:pPr eaLnBrk="1" hangingPunct="1"/>
            <a:r>
              <a:rPr lang="en-US" sz="2400" b="1" dirty="0" smtClean="0"/>
              <a:t>Lobules separated by delicate </a:t>
            </a:r>
            <a:r>
              <a:rPr lang="en-US" sz="2400" b="1" u="sng" dirty="0" smtClean="0">
                <a:solidFill>
                  <a:srgbClr val="7030A0"/>
                </a:solidFill>
              </a:rPr>
              <a:t>fibrous septa </a:t>
            </a:r>
            <a:r>
              <a:rPr lang="en-US" sz="2400" b="1" dirty="0" smtClean="0"/>
              <a:t>with many </a:t>
            </a:r>
            <a:r>
              <a:rPr lang="en-US" sz="2400" b="1" u="sng" dirty="0" smtClean="0"/>
              <a:t>lymphocytes</a:t>
            </a:r>
          </a:p>
          <a:p>
            <a:pPr eaLnBrk="1" hangingPunct="1"/>
            <a:r>
              <a:rPr lang="en-US" sz="2400" b="1" dirty="0" smtClean="0"/>
              <a:t>Cells are large ,round ,has </a:t>
            </a:r>
            <a:r>
              <a:rPr lang="en-US" sz="2400" b="1" dirty="0" smtClean="0">
                <a:solidFill>
                  <a:srgbClr val="92D050"/>
                </a:solidFill>
              </a:rPr>
              <a:t>distinct cell membrane</a:t>
            </a:r>
          </a:p>
          <a:p>
            <a:pPr eaLnBrk="1" hangingPunct="1"/>
            <a:r>
              <a:rPr lang="en-US" sz="2400" b="1" dirty="0" smtClean="0"/>
              <a:t>Large nucleus with prominent </a:t>
            </a:r>
            <a:r>
              <a:rPr lang="en-US" sz="2400" b="1" dirty="0" err="1" smtClean="0"/>
              <a:t>nucleolei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Positive for </a:t>
            </a:r>
            <a:r>
              <a:rPr lang="en-US" sz="2400" b="1" u="sng" dirty="0" smtClean="0">
                <a:solidFill>
                  <a:srgbClr val="FF0000"/>
                </a:solidFill>
              </a:rPr>
              <a:t>PLAP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opy (2) of MALE0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8985" y="50520"/>
            <a:ext cx="6444208" cy="67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764704"/>
            <a:ext cx="2483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Sheets of uniform cells </a:t>
            </a:r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Lobules separated by delicate fibrous septa with many lymphocytes</a:t>
            </a:r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Cells are large ,round ,has distinct cell membrane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Large nucleus with prominent </a:t>
            </a:r>
            <a:r>
              <a:rPr lang="en-US" b="1" dirty="0" err="1" smtClean="0"/>
              <a:t>nucleolei</a:t>
            </a: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Positive for PLAP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Copy (2) of Copy of MALE0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5839" y="404664"/>
            <a:ext cx="6468161" cy="638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476672"/>
            <a:ext cx="2339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en-US" b="1" dirty="0" smtClean="0"/>
              <a:t>Large cells with distinct cell borders, pale nuclei, prominent nucleoli, and a sparse lymphocytic infiltrate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Spermatocytic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Seminoma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Distinctive  tumor </a:t>
            </a:r>
            <a:r>
              <a:rPr lang="en-US" sz="2400" b="1" dirty="0" smtClean="0"/>
              <a:t>,clinically and </a:t>
            </a:r>
            <a:r>
              <a:rPr lang="en-US" sz="2400" b="1" dirty="0" err="1" smtClean="0"/>
              <a:t>histologically</a:t>
            </a:r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7030A0"/>
                </a:solidFill>
              </a:rPr>
              <a:t>1-2 % </a:t>
            </a:r>
            <a:r>
              <a:rPr lang="en-US" sz="2400" b="1" dirty="0" smtClean="0"/>
              <a:t>of testicular tumors</a:t>
            </a:r>
          </a:p>
          <a:p>
            <a:pPr eaLnBrk="1" hangingPunct="1"/>
            <a:r>
              <a:rPr lang="en-US" sz="2400" b="1" dirty="0" smtClean="0"/>
              <a:t>Over age </a:t>
            </a:r>
            <a:r>
              <a:rPr lang="en-US" sz="2400" b="1" dirty="0" smtClean="0">
                <a:solidFill>
                  <a:srgbClr val="FF0000"/>
                </a:solidFill>
              </a:rPr>
              <a:t>65</a:t>
            </a:r>
          </a:p>
          <a:p>
            <a:pPr eaLnBrk="1" hangingPunct="1"/>
            <a:r>
              <a:rPr lang="en-US" sz="2400" b="1" dirty="0" smtClean="0">
                <a:solidFill>
                  <a:srgbClr val="0070C0"/>
                </a:solidFill>
              </a:rPr>
              <a:t>Slow growing </a:t>
            </a:r>
            <a:r>
              <a:rPr lang="en-US" sz="2400" b="1" dirty="0" smtClean="0"/>
              <a:t>tumor ,rarely </a:t>
            </a:r>
            <a:r>
              <a:rPr lang="en-US" sz="2400" b="1" dirty="0" err="1" smtClean="0"/>
              <a:t>metastasise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Prognosis is </a:t>
            </a:r>
            <a:r>
              <a:rPr lang="en-US" sz="2400" b="1" dirty="0" smtClean="0">
                <a:solidFill>
                  <a:srgbClr val="00B050"/>
                </a:solidFill>
              </a:rPr>
              <a:t>excellent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Normal Anatomy</a:t>
            </a:r>
          </a:p>
        </p:txBody>
      </p:sp>
      <p:pic>
        <p:nvPicPr>
          <p:cNvPr id="8195" name="Picture 2" descr="C:\Users\Toshiba\Pictures\MALE1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70590" y="1600200"/>
            <a:ext cx="3202819" cy="4876800"/>
          </a:xfr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Embryonal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Carcinoma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20 to 30 year age group</a:t>
            </a:r>
          </a:p>
          <a:p>
            <a:pPr eaLnBrk="1" hangingPunct="1"/>
            <a:r>
              <a:rPr lang="en-US" sz="2400" b="1" dirty="0" smtClean="0">
                <a:solidFill>
                  <a:srgbClr val="00B050"/>
                </a:solidFill>
              </a:rPr>
              <a:t>More aggressive </a:t>
            </a:r>
            <a:r>
              <a:rPr lang="en-US" sz="2400" b="1" dirty="0" smtClean="0"/>
              <a:t>than </a:t>
            </a:r>
            <a:r>
              <a:rPr lang="en-US" sz="2400" b="1" dirty="0" err="1" smtClean="0"/>
              <a:t>seminomas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Smaller than </a:t>
            </a:r>
            <a:r>
              <a:rPr lang="en-US" sz="2400" b="1" dirty="0" err="1" smtClean="0"/>
              <a:t>seminoma</a:t>
            </a:r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Grossly, shows foci of </a:t>
            </a:r>
            <a:r>
              <a:rPr lang="en-US" sz="2400" b="1" u="sng" dirty="0" smtClean="0">
                <a:solidFill>
                  <a:srgbClr val="C00000"/>
                </a:solidFill>
              </a:rPr>
              <a:t>necrosis and hemorrhage</a:t>
            </a:r>
          </a:p>
          <a:p>
            <a:r>
              <a:rPr lang="en-IN" sz="2400" b="1" dirty="0" err="1" smtClean="0"/>
              <a:t>Microscopically,shows</a:t>
            </a:r>
            <a:r>
              <a:rPr lang="en-IN" sz="2400" b="1" dirty="0" smtClean="0"/>
              <a:t> </a:t>
            </a:r>
            <a:r>
              <a:rPr lang="en-IN" sz="2400" b="1" dirty="0"/>
              <a:t>sheets of undifferentiated cells as well as primitive glandular </a:t>
            </a:r>
            <a:r>
              <a:rPr lang="en-IN" sz="2400" b="1" dirty="0" smtClean="0"/>
              <a:t>differentiation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en-US" sz="2400" b="1" dirty="0" smtClean="0"/>
              <a:t>Cells grow in </a:t>
            </a:r>
            <a:r>
              <a:rPr lang="en-US" sz="2400" b="1" dirty="0" smtClean="0">
                <a:solidFill>
                  <a:srgbClr val="FF0000"/>
                </a:solidFill>
              </a:rPr>
              <a:t>alveolar</a:t>
            </a:r>
            <a:r>
              <a:rPr lang="en-US" sz="2400" b="1" dirty="0" smtClean="0"/>
              <a:t> or </a:t>
            </a:r>
            <a:r>
              <a:rPr lang="en-US" sz="2400" b="1" dirty="0" smtClean="0">
                <a:solidFill>
                  <a:srgbClr val="0070C0"/>
                </a:solidFill>
              </a:rPr>
              <a:t>tubular </a:t>
            </a:r>
            <a:r>
              <a:rPr lang="en-US" sz="2400" b="1" dirty="0" smtClean="0"/>
              <a:t>pattern ,sometimes with papillary convolutions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Could be present with other neoplasm in 45%</a:t>
            </a:r>
          </a:p>
          <a:p>
            <a:pPr eaLnBrk="1" hangingPunct="1"/>
            <a:endParaRPr lang="en-US" sz="2400" b="1" dirty="0" smtClean="0"/>
          </a:p>
          <a:p>
            <a:pPr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76287"/>
            <a:ext cx="6313884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768" y="2276872"/>
            <a:ext cx="2683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 smtClean="0"/>
              <a:t>Embryonal</a:t>
            </a:r>
            <a:r>
              <a:rPr lang="en-IN" b="1" dirty="0" smtClean="0"/>
              <a:t> </a:t>
            </a:r>
            <a:r>
              <a:rPr lang="en-IN" b="1" dirty="0"/>
              <a:t>carcinoma </a:t>
            </a:r>
          </a:p>
          <a:p>
            <a:endParaRPr lang="en-IN" b="1" dirty="0" smtClean="0"/>
          </a:p>
          <a:p>
            <a:endParaRPr lang="en-IN" b="1" dirty="0"/>
          </a:p>
          <a:p>
            <a:r>
              <a:rPr lang="en-IN" b="1" dirty="0" smtClean="0"/>
              <a:t> </a:t>
            </a:r>
            <a:r>
              <a:rPr lang="en-IN" b="1" dirty="0" err="1"/>
              <a:t>hemorrhagic</a:t>
            </a:r>
            <a:r>
              <a:rPr lang="en-IN" b="1" dirty="0"/>
              <a:t> mass. </a:t>
            </a:r>
            <a:endParaRPr lang="en-IN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28507"/>
            <a:ext cx="28803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/>
              <a:t>Embryonal</a:t>
            </a:r>
            <a:r>
              <a:rPr lang="en-IN" b="1" dirty="0"/>
              <a:t> carcinoma shows sheets of undifferentiated cells as well as primitive glandular differentiation</a:t>
            </a:r>
            <a:r>
              <a:rPr lang="en-IN" b="1" dirty="0" smtClean="0"/>
              <a:t>.</a:t>
            </a:r>
          </a:p>
          <a:p>
            <a:endParaRPr lang="en-IN" b="1" dirty="0" smtClean="0"/>
          </a:p>
          <a:p>
            <a:r>
              <a:rPr lang="en-IN" b="1" dirty="0" smtClean="0"/>
              <a:t> </a:t>
            </a:r>
            <a:r>
              <a:rPr lang="en-IN" b="1" dirty="0"/>
              <a:t>The nuclei are large and </a:t>
            </a:r>
            <a:r>
              <a:rPr lang="en-IN" b="1" dirty="0" err="1" smtClean="0"/>
              <a:t>hyperchromatic</a:t>
            </a:r>
            <a:endParaRPr lang="en-IN" b="1" dirty="0" smtClean="0"/>
          </a:p>
          <a:p>
            <a:endParaRPr lang="en-IN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880" y="497976"/>
            <a:ext cx="5888592" cy="582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Yolk Sac Tumor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Also known as </a:t>
            </a:r>
            <a:r>
              <a:rPr lang="en-US" sz="2400" b="1" dirty="0" smtClean="0">
                <a:solidFill>
                  <a:srgbClr val="C00000"/>
                </a:solidFill>
              </a:rPr>
              <a:t>Endodermal sinus tumor</a:t>
            </a:r>
          </a:p>
          <a:p>
            <a:pPr eaLnBrk="1" hangingPunct="1"/>
            <a:r>
              <a:rPr lang="en-US" sz="2400" b="1" dirty="0" smtClean="0"/>
              <a:t>The </a:t>
            </a:r>
            <a:r>
              <a:rPr lang="en-US" sz="2400" b="1" dirty="0" smtClean="0">
                <a:solidFill>
                  <a:srgbClr val="00B050"/>
                </a:solidFill>
              </a:rPr>
              <a:t>most common tumor in infant </a:t>
            </a:r>
            <a:r>
              <a:rPr lang="en-US" sz="2400" b="1" dirty="0" smtClean="0"/>
              <a:t>and children up to 3 years of age</a:t>
            </a:r>
          </a:p>
          <a:p>
            <a:pPr eaLnBrk="1" hangingPunct="1"/>
            <a:r>
              <a:rPr lang="en-US" sz="2400" b="1" dirty="0" smtClean="0"/>
              <a:t>Has a </a:t>
            </a:r>
            <a:r>
              <a:rPr lang="en-US" sz="2400" b="1" dirty="0" smtClean="0">
                <a:solidFill>
                  <a:srgbClr val="C00000"/>
                </a:solidFill>
              </a:rPr>
              <a:t>very good prognosis</a:t>
            </a:r>
          </a:p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Non encapsulated </a:t>
            </a:r>
            <a:r>
              <a:rPr lang="en-US" sz="2400" b="1" dirty="0" smtClean="0"/>
              <a:t>,</a:t>
            </a:r>
            <a:r>
              <a:rPr lang="en-US" sz="2400" b="1" dirty="0" smtClean="0">
                <a:solidFill>
                  <a:srgbClr val="0070C0"/>
                </a:solidFill>
              </a:rPr>
              <a:t>homogenous</a:t>
            </a:r>
            <a:r>
              <a:rPr lang="en-US" sz="2400" b="1" dirty="0" smtClean="0"/>
              <a:t> ,</a:t>
            </a:r>
            <a:r>
              <a:rPr lang="en-US" sz="2400" b="1" dirty="0" err="1" smtClean="0">
                <a:solidFill>
                  <a:srgbClr val="FFC000"/>
                </a:solidFill>
              </a:rPr>
              <a:t>mucinous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smtClean="0"/>
              <a:t>appearance</a:t>
            </a:r>
          </a:p>
          <a:p>
            <a:pPr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01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5776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dirty="0"/>
              <a:t>Mixed germ cell </a:t>
            </a:r>
            <a:r>
              <a:rPr lang="en-IN" b="1" dirty="0" err="1"/>
              <a:t>tumor</a:t>
            </a:r>
            <a:r>
              <a:rPr lang="en-IN" dirty="0"/>
              <a:t> of testes, with </a:t>
            </a:r>
            <a:r>
              <a:rPr lang="en-IN" dirty="0" err="1"/>
              <a:t>embryonal</a:t>
            </a:r>
            <a:r>
              <a:rPr lang="en-IN" dirty="0"/>
              <a:t> carcinoma, </a:t>
            </a:r>
            <a:r>
              <a:rPr lang="en-IN" b="1" dirty="0"/>
              <a:t>yolk sac </a:t>
            </a:r>
            <a:r>
              <a:rPr lang="en-IN" b="1" dirty="0" err="1"/>
              <a:t>tumor</a:t>
            </a:r>
            <a:endParaRPr lang="en-IN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Yolk Sac Tumor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Microscopically ,structures resemble </a:t>
            </a:r>
            <a:r>
              <a:rPr lang="en-US" sz="2400" b="1" dirty="0" err="1" smtClean="0"/>
              <a:t>endodermal</a:t>
            </a:r>
            <a:r>
              <a:rPr lang="en-US" sz="2400" b="1" dirty="0" smtClean="0"/>
              <a:t> sinuses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u="sng" dirty="0" smtClean="0"/>
              <a:t>Schiller-Duval</a:t>
            </a:r>
            <a:r>
              <a:rPr lang="en-US" sz="2400" b="1" dirty="0" smtClean="0"/>
              <a:t> bodies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Hyaline –</a:t>
            </a:r>
            <a:r>
              <a:rPr lang="en-US" sz="2400" b="1" u="sng" dirty="0" smtClean="0"/>
              <a:t>pink globules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u="sng" dirty="0" smtClean="0"/>
              <a:t>AFP positive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webpathology.com/slides/slides/Testes_GCT_YST5_SchillerDuv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08720"/>
            <a:ext cx="480060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4797152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Schiller-Duval body is a structure seen in </a:t>
            </a:r>
            <a:r>
              <a:rPr lang="en-IN" dirty="0" smtClean="0"/>
              <a:t>yolk </a:t>
            </a:r>
            <a:r>
              <a:rPr lang="en-IN" dirty="0"/>
              <a:t>sac </a:t>
            </a:r>
            <a:r>
              <a:rPr lang="en-IN" dirty="0" err="1"/>
              <a:t>tumor</a:t>
            </a:r>
            <a:r>
              <a:rPr lang="en-IN" dirty="0" smtClean="0"/>
              <a:t>.</a:t>
            </a:r>
          </a:p>
          <a:p>
            <a:r>
              <a:rPr lang="en-IN" dirty="0" smtClean="0"/>
              <a:t> </a:t>
            </a:r>
            <a:r>
              <a:rPr lang="en-IN" dirty="0"/>
              <a:t>It consists of a central vessel surrounded by </a:t>
            </a:r>
            <a:r>
              <a:rPr lang="en-IN" dirty="0" err="1"/>
              <a:t>tumor</a:t>
            </a:r>
            <a:r>
              <a:rPr lang="en-IN" dirty="0"/>
              <a:t> cells – the whole structure being contained in a cystic space often lined by flattened </a:t>
            </a:r>
            <a:r>
              <a:rPr lang="en-IN" dirty="0" err="1"/>
              <a:t>tumor</a:t>
            </a:r>
            <a:r>
              <a:rPr lang="en-IN" dirty="0"/>
              <a:t> cells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67717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Copy (2) of MALE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5934670"/>
            <a:ext cx="9220200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IN" dirty="0"/>
              <a:t>An endodermal sinus </a:t>
            </a:r>
            <a:r>
              <a:rPr lang="en-IN" dirty="0" err="1"/>
              <a:t>tumor</a:t>
            </a:r>
            <a:r>
              <a:rPr lang="en-IN" dirty="0"/>
              <a:t> (yolk sac </a:t>
            </a:r>
            <a:r>
              <a:rPr lang="en-IN" dirty="0" err="1"/>
              <a:t>tumor</a:t>
            </a:r>
            <a:r>
              <a:rPr lang="en-IN" dirty="0"/>
              <a:t>) of the testis is shown composed of primitive germ cells that form </a:t>
            </a:r>
            <a:r>
              <a:rPr lang="en-IN" dirty="0" err="1"/>
              <a:t>glomeruloid</a:t>
            </a:r>
            <a:r>
              <a:rPr lang="en-IN" dirty="0"/>
              <a:t> or </a:t>
            </a:r>
            <a:r>
              <a:rPr lang="en-IN" dirty="0" err="1"/>
              <a:t>embryonal</a:t>
            </a:r>
            <a:r>
              <a:rPr lang="en-IN" dirty="0"/>
              <a:t>-like structures. These </a:t>
            </a:r>
            <a:r>
              <a:rPr lang="en-IN" dirty="0" err="1"/>
              <a:t>tumors</a:t>
            </a:r>
            <a:r>
              <a:rPr lang="en-IN" dirty="0"/>
              <a:t> are most frequent in children, but overall they are rare.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Choriocarcinoma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Highly malignant </a:t>
            </a:r>
            <a:r>
              <a:rPr lang="en-US" sz="2400" b="1" dirty="0" smtClean="0"/>
              <a:t>tumor</a:t>
            </a:r>
          </a:p>
          <a:p>
            <a:pPr eaLnBrk="1" hangingPunct="1"/>
            <a:r>
              <a:rPr lang="en-US" sz="2400" b="1" dirty="0" err="1" smtClean="0">
                <a:solidFill>
                  <a:srgbClr val="7030A0"/>
                </a:solidFill>
              </a:rPr>
              <a:t>Cytotrophoblastic</a:t>
            </a:r>
            <a:r>
              <a:rPr lang="en-US" sz="2400" b="1" dirty="0" smtClean="0">
                <a:solidFill>
                  <a:srgbClr val="7030A0"/>
                </a:solidFill>
              </a:rPr>
              <a:t> and </a:t>
            </a:r>
            <a:r>
              <a:rPr lang="en-US" sz="2400" b="1" dirty="0" err="1" smtClean="0">
                <a:solidFill>
                  <a:srgbClr val="7030A0"/>
                </a:solidFill>
              </a:rPr>
              <a:t>syncytiotroblastic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/>
              <a:t>cells</a:t>
            </a:r>
          </a:p>
          <a:p>
            <a:pPr eaLnBrk="1" hangingPunct="1"/>
            <a:r>
              <a:rPr lang="en-US" sz="2400" b="1" dirty="0" smtClean="0"/>
              <a:t>Small lesions</a:t>
            </a:r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HCG positive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Teratoma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Various cellular or </a:t>
            </a:r>
            <a:r>
              <a:rPr lang="en-US" sz="2400" b="1" dirty="0" err="1" smtClean="0">
                <a:solidFill>
                  <a:srgbClr val="C00000"/>
                </a:solidFill>
              </a:rPr>
              <a:t>organoid</a:t>
            </a:r>
            <a:r>
              <a:rPr lang="en-US" sz="2400" b="1" dirty="0" smtClean="0"/>
              <a:t> components</a:t>
            </a:r>
          </a:p>
          <a:p>
            <a:pPr eaLnBrk="1" hangingPunct="1"/>
            <a:r>
              <a:rPr lang="en-US" sz="2400" b="1" dirty="0" smtClean="0">
                <a:solidFill>
                  <a:srgbClr val="7030A0"/>
                </a:solidFill>
              </a:rPr>
              <a:t>Any age </a:t>
            </a:r>
            <a:r>
              <a:rPr lang="en-US" sz="2400" b="1" dirty="0" smtClean="0"/>
              <a:t>,infancy to adult life</a:t>
            </a:r>
          </a:p>
          <a:p>
            <a:pPr eaLnBrk="1" hangingPunct="1"/>
            <a:r>
              <a:rPr lang="en-US" sz="2400" b="1" dirty="0" smtClean="0">
                <a:solidFill>
                  <a:srgbClr val="0070C0"/>
                </a:solidFill>
              </a:rPr>
              <a:t>Mature forms are common in infants and children</a:t>
            </a:r>
          </a:p>
          <a:p>
            <a:pPr eaLnBrk="1" hangingPunct="1"/>
            <a:r>
              <a:rPr lang="en-US" sz="2400" b="1" dirty="0" smtClean="0"/>
              <a:t>Adult forms are rare </a:t>
            </a:r>
          </a:p>
          <a:p>
            <a:pPr eaLnBrk="1" hangingPunct="1"/>
            <a:r>
              <a:rPr lang="en-US" sz="2400" b="1" dirty="0" smtClean="0"/>
              <a:t>As a component with other type in 45%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8072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diseases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496944" cy="5760641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endParaRPr lang="en-US" sz="2400" b="1" u="sng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US" sz="2400" b="1" u="sng" dirty="0" smtClean="0">
                <a:solidFill>
                  <a:srgbClr val="FF0000"/>
                </a:solidFill>
              </a:rPr>
              <a:t>Epididymitis  And  ORCHITIS</a:t>
            </a:r>
            <a:r>
              <a:rPr lang="en-US" sz="2400" b="1" dirty="0" smtClean="0">
                <a:solidFill>
                  <a:srgbClr val="FF0000"/>
                </a:solidFill>
              </a:rPr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  Inflammatory conditions are generally </a:t>
            </a:r>
            <a:r>
              <a:rPr lang="en-US" sz="2400" b="1" dirty="0" smtClean="0">
                <a:solidFill>
                  <a:srgbClr val="FF0000"/>
                </a:solidFill>
              </a:rPr>
              <a:t>more common </a:t>
            </a:r>
            <a:r>
              <a:rPr lang="en-US" sz="2400" b="1" dirty="0" smtClean="0"/>
              <a:t>in the </a:t>
            </a:r>
          </a:p>
          <a:p>
            <a:pPr marL="0" indent="0" eaLnBrk="1" hangingPunct="1">
              <a:buNone/>
            </a:pPr>
            <a:r>
              <a:rPr lang="en-US" sz="2400" b="1" dirty="0" smtClean="0"/>
              <a:t>       </a:t>
            </a:r>
            <a:r>
              <a:rPr lang="en-US" sz="2400" b="1" dirty="0" smtClean="0">
                <a:solidFill>
                  <a:srgbClr val="7030A0"/>
                </a:solidFill>
              </a:rPr>
              <a:t>epididymis</a:t>
            </a:r>
            <a:r>
              <a:rPr lang="en-US" sz="2400" b="1" dirty="0" smtClean="0"/>
              <a:t> than in the testis</a:t>
            </a:r>
          </a:p>
          <a:p>
            <a:pPr eaLnBrk="1" hangingPunct="1">
              <a:buFont typeface="Wingdings" pitchFamily="2" charset="2"/>
              <a:buChar char="Ø"/>
            </a:pP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 However, some infections, notably </a:t>
            </a:r>
            <a:r>
              <a:rPr lang="en-US" sz="2400" b="1" dirty="0" smtClean="0">
                <a:solidFill>
                  <a:srgbClr val="FF0000"/>
                </a:solidFill>
              </a:rPr>
              <a:t>syphilis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may begin in the testis </a:t>
            </a:r>
            <a:r>
              <a:rPr lang="en-US" sz="2400" b="1" dirty="0" smtClean="0"/>
              <a:t>with secondary involvement of the epididymis</a:t>
            </a:r>
          </a:p>
          <a:p>
            <a:pPr eaLnBrk="1" hangingPunct="1"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Epididymitis and possible subsequent </a:t>
            </a:r>
            <a:r>
              <a:rPr lang="en-US" sz="2400" b="1" dirty="0" err="1" smtClean="0"/>
              <a:t>orchitis</a:t>
            </a:r>
            <a:r>
              <a:rPr lang="en-US" sz="2400" b="1" dirty="0" smtClean="0"/>
              <a:t> are commonly related to infections in the urinary tract (cystitis, urethritis, </a:t>
            </a:r>
            <a:r>
              <a:rPr lang="en-US" sz="2400" b="1" dirty="0" err="1" smtClean="0"/>
              <a:t>genitoprostatitis</a:t>
            </a:r>
            <a:r>
              <a:rPr lang="en-US" sz="2400" b="1" dirty="0" smtClean="0"/>
              <a:t>)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These infections reach the  </a:t>
            </a:r>
            <a:r>
              <a:rPr lang="en-US" sz="2400" b="1" dirty="0" err="1" smtClean="0"/>
              <a:t>epididymis</a:t>
            </a:r>
            <a:r>
              <a:rPr lang="en-US" sz="2400" b="1" dirty="0" smtClean="0"/>
              <a:t>/testis through either the vas deference or the </a:t>
            </a:r>
            <a:r>
              <a:rPr lang="en-US" sz="2400" b="1" dirty="0" err="1" smtClean="0"/>
              <a:t>lymphatics</a:t>
            </a:r>
            <a:r>
              <a:rPr lang="en-US" sz="2400" b="1" dirty="0" smtClean="0"/>
              <a:t> of the spermatic cord</a:t>
            </a:r>
          </a:p>
          <a:p>
            <a:pPr marL="0" indent="0" eaLnBrk="1" hangingPunct="1"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4"/>
          <p:cNvSpPr>
            <a:spLocks noGrp="1" noChangeArrowheads="1"/>
          </p:cNvSpPr>
          <p:nvPr>
            <p:ph type="title"/>
          </p:nvPr>
        </p:nvSpPr>
        <p:spPr>
          <a:prstGeom prst="roundRect">
            <a:avLst>
              <a:gd name="adj" fmla="val 21667"/>
            </a:avLst>
          </a:prstGeo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Teratoma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Usually large 5 -10 cm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rgbClr val="C00000"/>
                </a:solidFill>
              </a:rPr>
              <a:t>Heterogenous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/>
              <a:t>appearance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rgbClr val="002060"/>
                </a:solidFill>
              </a:rPr>
              <a:t>Hemorrhage and necrosis</a:t>
            </a:r>
            <a:r>
              <a:rPr lang="en-US" sz="2400" b="1" dirty="0" smtClean="0"/>
              <a:t> indicate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embryonal</a:t>
            </a:r>
            <a:r>
              <a:rPr lang="en-US" sz="2400" b="1" dirty="0" smtClean="0"/>
              <a:t> component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Composed of </a:t>
            </a:r>
            <a:r>
              <a:rPr lang="en-US" sz="2400" b="1" u="sng" dirty="0" err="1" smtClean="0"/>
              <a:t>heterogenous</a:t>
            </a:r>
            <a:r>
              <a:rPr lang="en-US" sz="2400" b="1" u="sng" dirty="0" smtClean="0"/>
              <a:t> collection of cells or </a:t>
            </a:r>
            <a:r>
              <a:rPr lang="en-US" sz="2400" b="1" u="sng" dirty="0" err="1" smtClean="0"/>
              <a:t>organoid</a:t>
            </a:r>
            <a:r>
              <a:rPr lang="en-US" sz="2400" b="1" u="sng" dirty="0" smtClean="0"/>
              <a:t> structures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Neural tissue ,cartilage ,</a:t>
            </a:r>
            <a:r>
              <a:rPr lang="en-US" sz="2400" b="1" dirty="0" err="1" smtClean="0"/>
              <a:t>squamous</a:t>
            </a:r>
            <a:r>
              <a:rPr lang="en-US" sz="2400" b="1" dirty="0" smtClean="0"/>
              <a:t> epithelium ,glandular components….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tx2">
                    <a:satMod val="130000"/>
                  </a:schemeClr>
                </a:solidFill>
              </a:rPr>
              <a:t>T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eratoma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Germ cell tumors could arise from </a:t>
            </a:r>
            <a:r>
              <a:rPr lang="en-US" sz="2400" b="1" dirty="0" err="1" smtClean="0"/>
              <a:t>teratoma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In </a:t>
            </a:r>
            <a:r>
              <a:rPr lang="en-US" sz="2400" b="1" dirty="0" smtClean="0">
                <a:solidFill>
                  <a:srgbClr val="7030A0"/>
                </a:solidFill>
              </a:rPr>
              <a:t>children</a:t>
            </a:r>
            <a:r>
              <a:rPr lang="en-US" sz="2400" b="1" dirty="0" smtClean="0"/>
              <a:t> ,</a:t>
            </a:r>
            <a:r>
              <a:rPr lang="en-US" sz="2400" b="1" dirty="0" smtClean="0">
                <a:solidFill>
                  <a:srgbClr val="00B050"/>
                </a:solidFill>
              </a:rPr>
              <a:t>mature </a:t>
            </a:r>
            <a:r>
              <a:rPr lang="en-US" sz="2400" b="1" dirty="0" err="1" smtClean="0">
                <a:solidFill>
                  <a:srgbClr val="00B050"/>
                </a:solidFill>
              </a:rPr>
              <a:t>teratomas</a:t>
            </a:r>
            <a:r>
              <a:rPr lang="en-US" sz="2400" b="1" dirty="0" smtClean="0">
                <a:solidFill>
                  <a:srgbClr val="00B050"/>
                </a:solidFill>
              </a:rPr>
              <a:t> behave benign</a:t>
            </a:r>
          </a:p>
          <a:p>
            <a:pPr eaLnBrk="1" hangingPunct="1">
              <a:buNone/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 eaLnBrk="1" hangingPunct="1"/>
            <a:r>
              <a:rPr lang="en-US" sz="2400" b="1" dirty="0" smtClean="0"/>
              <a:t>In </a:t>
            </a:r>
            <a:r>
              <a:rPr lang="en-US" sz="2400" b="1" dirty="0" smtClean="0">
                <a:solidFill>
                  <a:srgbClr val="C00000"/>
                </a:solidFill>
              </a:rPr>
              <a:t>post pubertal </a:t>
            </a:r>
            <a:r>
              <a:rPr lang="en-US" sz="2400" b="1" dirty="0" smtClean="0"/>
              <a:t>male ,all </a:t>
            </a:r>
            <a:r>
              <a:rPr lang="en-US" sz="2400" b="1" dirty="0" err="1" smtClean="0"/>
              <a:t>teratomas</a:t>
            </a:r>
            <a:r>
              <a:rPr lang="en-US" sz="2400" b="1" dirty="0" smtClean="0"/>
              <a:t> regarded </a:t>
            </a:r>
            <a:r>
              <a:rPr lang="en-US" sz="2400" b="1" dirty="0" smtClean="0">
                <a:solidFill>
                  <a:srgbClr val="C00000"/>
                </a:solidFill>
              </a:rPr>
              <a:t>malignant</a:t>
            </a:r>
            <a:r>
              <a:rPr lang="en-US" sz="2400" b="1" dirty="0" smtClean="0"/>
              <a:t> ,and capable of metastasis ,regardless of whether the elements are mature or not.</a:t>
            </a:r>
          </a:p>
          <a:p>
            <a:pPr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Copy (2) of MALE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5899725"/>
            <a:ext cx="9144000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IN" dirty="0"/>
              <a:t>A small testicular carcinoma is shown here. There is a mixture of bluish cartilage with red and white </a:t>
            </a:r>
            <a:r>
              <a:rPr lang="en-IN" dirty="0" err="1"/>
              <a:t>tumor</a:t>
            </a:r>
            <a:r>
              <a:rPr lang="en-IN" dirty="0"/>
              <a:t> tissue. This neoplasm microscopically contained mainly </a:t>
            </a:r>
            <a:r>
              <a:rPr lang="en-IN" dirty="0" err="1"/>
              <a:t>teratoma</a:t>
            </a:r>
            <a:r>
              <a:rPr lang="en-IN" dirty="0"/>
              <a:t>, but areas of </a:t>
            </a:r>
            <a:r>
              <a:rPr lang="en-IN" dirty="0" err="1"/>
              <a:t>embryonal</a:t>
            </a:r>
            <a:r>
              <a:rPr lang="en-IN" dirty="0"/>
              <a:t> carcinoma were also present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733256"/>
            <a:ext cx="8784976" cy="896963"/>
          </a:xfrm>
        </p:spPr>
        <p:txBody>
          <a:bodyPr>
            <a:normAutofit fontScale="62500" lnSpcReduction="20000"/>
          </a:bodyPr>
          <a:lstStyle/>
          <a:p>
            <a:r>
              <a:rPr lang="en-IN" dirty="0"/>
              <a:t>At the bottom is a focus of cartilage. Above this is a primitive </a:t>
            </a:r>
            <a:r>
              <a:rPr lang="en-IN" dirty="0" err="1"/>
              <a:t>mesenchymal</a:t>
            </a:r>
            <a:r>
              <a:rPr lang="en-IN" dirty="0"/>
              <a:t> </a:t>
            </a:r>
            <a:r>
              <a:rPr lang="en-IN" dirty="0" err="1"/>
              <a:t>stroma</a:t>
            </a:r>
            <a:r>
              <a:rPr lang="en-IN" dirty="0"/>
              <a:t> and to the left a focus of primitive cells most characteristic for </a:t>
            </a:r>
            <a:r>
              <a:rPr lang="en-IN" dirty="0" err="1"/>
              <a:t>embryonal</a:t>
            </a:r>
            <a:r>
              <a:rPr lang="en-IN" dirty="0"/>
              <a:t> carcinoma. This is </a:t>
            </a:r>
            <a:r>
              <a:rPr lang="en-IN" dirty="0" err="1"/>
              <a:t>embryonal</a:t>
            </a:r>
            <a:r>
              <a:rPr lang="en-IN" dirty="0"/>
              <a:t> carcinoma mixed with </a:t>
            </a:r>
            <a:r>
              <a:rPr lang="en-IN" dirty="0" err="1"/>
              <a:t>teratoma</a:t>
            </a:r>
            <a:r>
              <a:rPr lang="en-IN" dirty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32"/>
            <a:ext cx="914400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tumors</a:t>
            </a:r>
            <a:b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Clinical Features 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8640960" cy="4785395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Biopsy of a testicular tumor is  associated with a </a:t>
            </a:r>
            <a:r>
              <a:rPr lang="en-US" sz="2400" b="1" u="sng" dirty="0" smtClean="0">
                <a:solidFill>
                  <a:srgbClr val="7030A0"/>
                </a:solidFill>
              </a:rPr>
              <a:t>risk of tumor spillage</a:t>
            </a:r>
          </a:p>
          <a:p>
            <a:pPr eaLnBrk="1" hangingPunct="1"/>
            <a:r>
              <a:rPr lang="en-US" sz="2400" b="1" dirty="0" smtClean="0"/>
              <a:t>The standard management of solid tumors is </a:t>
            </a:r>
            <a:r>
              <a:rPr lang="en-US" sz="2400" b="1" dirty="0" smtClean="0">
                <a:solidFill>
                  <a:srgbClr val="C00000"/>
                </a:solidFill>
              </a:rPr>
              <a:t>radical </a:t>
            </a:r>
            <a:r>
              <a:rPr lang="en-US" sz="2400" b="1" dirty="0" err="1" smtClean="0">
                <a:solidFill>
                  <a:srgbClr val="C00000"/>
                </a:solidFill>
              </a:rPr>
              <a:t>orchiectomy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rgbClr val="00B050"/>
                </a:solidFill>
              </a:rPr>
              <a:t>Lymphatic</a:t>
            </a:r>
            <a:r>
              <a:rPr lang="en-US" sz="2400" b="1" dirty="0" smtClean="0"/>
              <a:t> spread is </a:t>
            </a:r>
            <a:r>
              <a:rPr lang="en-US" sz="2400" b="1" dirty="0" smtClean="0">
                <a:solidFill>
                  <a:srgbClr val="002060"/>
                </a:solidFill>
              </a:rPr>
              <a:t>common</a:t>
            </a:r>
          </a:p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Retroperitoneal and </a:t>
            </a:r>
            <a:r>
              <a:rPr lang="en-US" sz="2400" b="1" dirty="0" err="1" smtClean="0">
                <a:solidFill>
                  <a:srgbClr val="FF0000"/>
                </a:solidFill>
              </a:rPr>
              <a:t>para</a:t>
            </a:r>
            <a:r>
              <a:rPr lang="en-US" sz="2400" b="1" dirty="0" smtClean="0">
                <a:solidFill>
                  <a:srgbClr val="FF0000"/>
                </a:solidFill>
              </a:rPr>
              <a:t>-aortic nodes </a:t>
            </a:r>
            <a:r>
              <a:rPr lang="en-US" sz="2400" b="1" dirty="0" smtClean="0"/>
              <a:t>are first to be involved</a:t>
            </a:r>
          </a:p>
          <a:p>
            <a:pPr eaLnBrk="1" hangingPunct="1"/>
            <a:r>
              <a:rPr lang="en-US" sz="2400" b="1" dirty="0" err="1" smtClean="0"/>
              <a:t>Hematogenous</a:t>
            </a:r>
            <a:r>
              <a:rPr lang="en-US" sz="2400" b="1" dirty="0" smtClean="0"/>
              <a:t> spread to </a:t>
            </a:r>
            <a:r>
              <a:rPr lang="en-US" sz="2400" b="1" u="sng" dirty="0" smtClean="0">
                <a:solidFill>
                  <a:srgbClr val="7030A0"/>
                </a:solidFill>
              </a:rPr>
              <a:t>Lung, liver, Brain, and bones</a:t>
            </a:r>
            <a:r>
              <a:rPr lang="en-US" sz="2400" b="1" dirty="0" smtClean="0"/>
              <a:t>.</a:t>
            </a:r>
          </a:p>
          <a:p>
            <a:pPr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Epididymitis</a:t>
            </a:r>
            <a:r>
              <a:rPr lang="en-US" sz="2400" b="1" u="sng" dirty="0" smtClean="0">
                <a:solidFill>
                  <a:schemeClr val="tx2">
                    <a:satMod val="130000"/>
                  </a:schemeClr>
                </a:solidFill>
              </a:rPr>
              <a:t>  And  </a:t>
            </a: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Orchitis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83568" y="2132856"/>
            <a:ext cx="8686800" cy="4525963"/>
          </a:xfrm>
        </p:spPr>
        <p:txBody>
          <a:bodyPr>
            <a:normAutofit lnSpcReduction="10000"/>
          </a:bodyPr>
          <a:lstStyle/>
          <a:p>
            <a:pPr marL="365125" indent="-282575" eaLnBrk="1" hangingPunct="1">
              <a:buFont typeface="Wingdings" pitchFamily="2" charset="2"/>
              <a:buNone/>
            </a:pPr>
            <a:r>
              <a:rPr lang="en-US" sz="2400" b="1" dirty="0" smtClean="0"/>
              <a:t>                                              </a:t>
            </a:r>
            <a:r>
              <a:rPr lang="en-US" sz="2400" b="1" u="sng" dirty="0" err="1" smtClean="0"/>
              <a:t>Epididymitis</a:t>
            </a:r>
            <a:endParaRPr lang="en-US" sz="2400" b="1" u="sng" dirty="0" smtClean="0"/>
          </a:p>
          <a:p>
            <a:pPr marL="365125" indent="-282575" eaLnBrk="1" hangingPunct="1">
              <a:buFont typeface="Wingdings" pitchFamily="2" charset="2"/>
              <a:buNone/>
            </a:pPr>
            <a:r>
              <a:rPr lang="en-US" sz="2400" b="1" u="sng" dirty="0" smtClean="0"/>
              <a:t>CAUSES:</a:t>
            </a:r>
            <a:r>
              <a:rPr lang="en-US" sz="2400" b="1" dirty="0" smtClean="0"/>
              <a:t>    Varies with age</a:t>
            </a:r>
          </a:p>
          <a:p>
            <a:pPr marL="425450" eaLnBrk="1" hangingPunct="1">
              <a:buFont typeface="Wingdings" pitchFamily="2" charset="2"/>
              <a:buChar char="v"/>
            </a:pPr>
            <a:r>
              <a:rPr lang="en-US" sz="2400" b="1" u="sng" dirty="0" smtClean="0"/>
              <a:t>Children</a:t>
            </a:r>
            <a:r>
              <a:rPr lang="en-US" sz="2400" b="1" dirty="0" smtClean="0"/>
              <a:t>:</a:t>
            </a:r>
            <a:r>
              <a:rPr lang="en-US" sz="2400" b="1" dirty="0" smtClean="0">
                <a:solidFill>
                  <a:srgbClr val="002060"/>
                </a:solidFill>
              </a:rPr>
              <a:t> uncommon</a:t>
            </a:r>
            <a:r>
              <a:rPr lang="en-US" sz="2400" b="1" dirty="0" smtClean="0"/>
              <a:t>, usually associated with a </a:t>
            </a:r>
            <a:r>
              <a:rPr lang="en-US" sz="2400" b="1" dirty="0" smtClean="0">
                <a:solidFill>
                  <a:srgbClr val="92D050"/>
                </a:solidFill>
              </a:rPr>
              <a:t>congenital genitourinary abnormality </a:t>
            </a:r>
            <a:r>
              <a:rPr lang="en-US" sz="2400" b="1" dirty="0" smtClean="0"/>
              <a:t>and infection with </a:t>
            </a:r>
            <a:r>
              <a:rPr lang="en-US" sz="2400" b="1" dirty="0" smtClean="0">
                <a:solidFill>
                  <a:srgbClr val="92D050"/>
                </a:solidFill>
              </a:rPr>
              <a:t>Gram –</a:t>
            </a:r>
            <a:r>
              <a:rPr lang="en-US" sz="2400" b="1" dirty="0" err="1" smtClean="0">
                <a:solidFill>
                  <a:srgbClr val="92D050"/>
                </a:solidFill>
              </a:rPr>
              <a:t>ve</a:t>
            </a:r>
            <a:r>
              <a:rPr lang="en-US" sz="2400" b="1" dirty="0" smtClean="0">
                <a:solidFill>
                  <a:srgbClr val="92D050"/>
                </a:solidFill>
              </a:rPr>
              <a:t> rods</a:t>
            </a:r>
            <a:r>
              <a:rPr lang="en-US" sz="2400" b="1" dirty="0" smtClean="0"/>
              <a:t>.</a:t>
            </a:r>
          </a:p>
          <a:p>
            <a:pPr marL="425450" eaLnBrk="1" hangingPunct="1">
              <a:buFont typeface="Wingdings" pitchFamily="2" charset="2"/>
              <a:buChar char="v"/>
            </a:pPr>
            <a:endParaRPr lang="en-US" sz="2400" b="1" dirty="0" smtClean="0"/>
          </a:p>
          <a:p>
            <a:pPr marL="425450" eaLnBrk="1" hangingPunct="1">
              <a:buFont typeface="Wingdings" pitchFamily="2" charset="2"/>
              <a:buChar char="v"/>
            </a:pPr>
            <a:r>
              <a:rPr lang="en-US" sz="2400" b="1" dirty="0" smtClean="0"/>
              <a:t>In sexually active men </a:t>
            </a:r>
            <a:r>
              <a:rPr lang="en-US" sz="2400" b="1" u="sng" dirty="0" smtClean="0"/>
              <a:t>&lt; 35 years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Chlamydia trachomatis </a:t>
            </a:r>
          </a:p>
          <a:p>
            <a:pPr marL="82550" indent="0" eaLnBrk="1" hangingPunct="1">
              <a:buNone/>
            </a:pPr>
            <a:r>
              <a:rPr lang="en-US" sz="2400" b="1" dirty="0" smtClean="0"/>
              <a:t>and Neisseria</a:t>
            </a:r>
          </a:p>
          <a:p>
            <a:pPr marL="425450" eaLnBrk="1" hangingPunct="1">
              <a:buFont typeface="Wingdings" pitchFamily="2" charset="2"/>
              <a:buChar char="v"/>
            </a:pPr>
            <a:endParaRPr lang="en-US" sz="2400" b="1" dirty="0" smtClean="0"/>
          </a:p>
          <a:p>
            <a:pPr marL="425450" eaLnBrk="1" hangingPunct="1">
              <a:buFont typeface="Wingdings" pitchFamily="2" charset="2"/>
              <a:buChar char="v"/>
            </a:pPr>
            <a:r>
              <a:rPr lang="en-US" sz="2400" b="1" dirty="0" smtClean="0"/>
              <a:t>Older than </a:t>
            </a:r>
            <a:r>
              <a:rPr lang="en-US" sz="2400" b="1" u="sng" dirty="0" smtClean="0"/>
              <a:t>35 Years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  </a:t>
            </a:r>
            <a:r>
              <a:rPr lang="en-US" sz="2400" b="1" dirty="0" err="1" smtClean="0">
                <a:solidFill>
                  <a:schemeClr val="accent4"/>
                </a:solidFill>
              </a:rPr>
              <a:t>E.Coli</a:t>
            </a:r>
            <a:r>
              <a:rPr lang="en-US" sz="2400" b="1" dirty="0" smtClean="0">
                <a:solidFill>
                  <a:schemeClr val="accent4"/>
                </a:solidFill>
              </a:rPr>
              <a:t> and Pseudomonas</a:t>
            </a:r>
            <a:r>
              <a:rPr lang="en-US" sz="2400" b="1" dirty="0" smtClean="0"/>
              <a:t>.</a:t>
            </a:r>
          </a:p>
          <a:p>
            <a:pPr marL="365125" indent="-282575" eaLnBrk="1" hangingPunct="1">
              <a:buFont typeface="Wingdings" pitchFamily="2" charset="2"/>
              <a:buNone/>
            </a:pPr>
            <a:endParaRPr lang="en-US" sz="2400" b="1" dirty="0" smtClean="0"/>
          </a:p>
          <a:p>
            <a:pPr marL="365125" indent="-282575" eaLnBrk="1" hangingPunct="1">
              <a:buFont typeface="Wingdings" pitchFamily="2" charset="2"/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Epididymitis</a:t>
            </a:r>
            <a:r>
              <a:rPr lang="en-US" sz="2400" b="1" u="sng" dirty="0" smtClean="0">
                <a:solidFill>
                  <a:schemeClr val="tx2">
                    <a:satMod val="130000"/>
                  </a:schemeClr>
                </a:solidFill>
              </a:rPr>
              <a:t>  And  </a:t>
            </a: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Orchitis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939336" cy="4929411"/>
          </a:xfrm>
        </p:spPr>
        <p:txBody>
          <a:bodyPr>
            <a:normAutofit/>
          </a:bodyPr>
          <a:lstStyle/>
          <a:p>
            <a:pPr marL="365125" indent="-282575" algn="ctr" eaLnBrk="1" hangingPunct="1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Microscopic findings:</a:t>
            </a:r>
          </a:p>
          <a:p>
            <a:pPr marL="365125" indent="-282575"/>
            <a:r>
              <a:rPr lang="en-US" sz="2400" b="1" u="sng" dirty="0" smtClean="0"/>
              <a:t>Non specific acute inflammation </a:t>
            </a:r>
            <a:r>
              <a:rPr lang="en-US" sz="2400" b="1" dirty="0" smtClean="0"/>
              <a:t>characterized by congestion, edema and infiltration by lymphocytes, </a:t>
            </a:r>
            <a:r>
              <a:rPr lang="en-US" sz="2400" b="1" dirty="0" err="1" smtClean="0"/>
              <a:t>neutrophils</a:t>
            </a:r>
            <a:r>
              <a:rPr lang="en-US" sz="2400" b="1" dirty="0"/>
              <a:t> </a:t>
            </a:r>
            <a:r>
              <a:rPr lang="en-US" sz="2400" b="1" dirty="0" smtClean="0"/>
              <a:t>and macrophages.</a:t>
            </a:r>
          </a:p>
          <a:p>
            <a:pPr marL="365125" indent="-282575" eaLnBrk="1" hangingPunct="1"/>
            <a:r>
              <a:rPr lang="en-US" sz="2400" b="1" dirty="0" smtClean="0"/>
              <a:t>  Initially involves the interstitial connective tissue</a:t>
            </a:r>
            <a:r>
              <a:rPr lang="en-US" sz="2400" b="1" dirty="0" smtClean="0">
                <a:sym typeface="Wingdings" pitchFamily="2" charset="2"/>
              </a:rPr>
              <a:t></a:t>
            </a:r>
          </a:p>
          <a:p>
            <a:pPr marL="365125" indent="-282575" eaLnBrk="1" hangingPunct="1">
              <a:buNone/>
            </a:pPr>
            <a:r>
              <a:rPr lang="en-US" sz="2400" b="1" dirty="0">
                <a:sym typeface="Wingdings" pitchFamily="2" charset="2"/>
              </a:rPr>
              <a:t> </a:t>
            </a:r>
            <a:r>
              <a:rPr lang="en-US" sz="2400" b="1" dirty="0" smtClean="0">
                <a:sym typeface="Wingdings" pitchFamily="2" charset="2"/>
              </a:rPr>
              <a:t>    </a:t>
            </a:r>
            <a:r>
              <a:rPr lang="en-US" sz="2400" b="1" dirty="0" smtClean="0"/>
              <a:t> later involves  tubules </a:t>
            </a:r>
            <a:r>
              <a:rPr lang="en-US" sz="2400" b="1" dirty="0" smtClean="0">
                <a:sym typeface="Wingdings" pitchFamily="2" charset="2"/>
              </a:rPr>
              <a:t> </a:t>
            </a:r>
            <a:r>
              <a:rPr lang="en-US" sz="2400" b="1" dirty="0" smtClean="0"/>
              <a:t>may progress to frank abscess.</a:t>
            </a:r>
          </a:p>
          <a:p>
            <a:pPr marL="365125" indent="-282575" eaLnBrk="1" hangingPunct="1">
              <a:buNone/>
            </a:pPr>
            <a:endParaRPr lang="en-US" sz="2400" b="1" dirty="0"/>
          </a:p>
          <a:p>
            <a:r>
              <a:rPr lang="en-US" sz="2400" b="1" dirty="0" smtClean="0"/>
              <a:t> Often followed by fibrous scarring.</a:t>
            </a:r>
          </a:p>
          <a:p>
            <a:pPr>
              <a:buNone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  </a:t>
            </a:r>
            <a:r>
              <a:rPr lang="en-US" sz="2400" b="1" dirty="0" err="1" smtClean="0"/>
              <a:t>Leydig</a:t>
            </a:r>
            <a:r>
              <a:rPr lang="en-US" sz="2400" b="1" dirty="0" smtClean="0"/>
              <a:t> cells are </a:t>
            </a:r>
            <a:r>
              <a:rPr lang="en-US" sz="2400" b="1" u="sng" dirty="0" smtClean="0">
                <a:solidFill>
                  <a:schemeClr val="accent4"/>
                </a:solidFill>
              </a:rPr>
              <a:t>not</a:t>
            </a:r>
            <a:r>
              <a:rPr lang="en-US" sz="2400" b="1" dirty="0" smtClean="0"/>
              <a:t> usually destroyed</a:t>
            </a:r>
          </a:p>
          <a:p>
            <a:pPr marL="365125" indent="-282575" eaLnBrk="1" hangingPunct="1"/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Granulomatous (Autoimmune) 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Orchitis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 marL="365125" indent="-282575" eaLnBrk="1" hangingPunct="1">
              <a:buFont typeface="Wingdings" pitchFamily="2" charset="2"/>
              <a:buChar char="§"/>
            </a:pPr>
            <a:r>
              <a:rPr lang="en-US" sz="2400" b="1" dirty="0" smtClean="0"/>
              <a:t> Usually middle –aged men, unilateral testicular mass. </a:t>
            </a:r>
          </a:p>
          <a:p>
            <a:pPr marL="365125" indent="-282575" eaLnBrk="1" hangingPunct="1">
              <a:buFont typeface="Wingdings" pitchFamily="2" charset="2"/>
              <a:buChar char="§"/>
            </a:pPr>
            <a:r>
              <a:rPr lang="en-US" sz="2400" b="1" u="sng" dirty="0" smtClean="0"/>
              <a:t>Moderately tender </a:t>
            </a:r>
            <a:r>
              <a:rPr lang="en-US" sz="2400" b="1" dirty="0" smtClean="0"/>
              <a:t>but sometimes may present as painless testicular mass; mimicking a testicular tumor.</a:t>
            </a:r>
          </a:p>
          <a:p>
            <a:pPr marL="365125" indent="-282575">
              <a:buFont typeface="Wingdings" pitchFamily="2" charset="2"/>
              <a:buChar char="§"/>
            </a:pPr>
            <a:r>
              <a:rPr lang="en-US" sz="2400" b="1" dirty="0" smtClean="0"/>
              <a:t>Although an autoimmune basis is suspected, the cause of these lesions remain </a:t>
            </a:r>
            <a:r>
              <a:rPr lang="en-US" sz="2400" b="1" u="sng" dirty="0" smtClean="0">
                <a:solidFill>
                  <a:srgbClr val="7030A0"/>
                </a:solidFill>
              </a:rPr>
              <a:t>unknown.</a:t>
            </a:r>
          </a:p>
          <a:p>
            <a:pPr marL="365125" indent="-282575">
              <a:buFont typeface="Wingdings" pitchFamily="2" charset="2"/>
              <a:buChar char="§"/>
            </a:pPr>
            <a:r>
              <a:rPr lang="en-US" sz="2400" b="1" dirty="0" smtClean="0"/>
              <a:t>May be a response to </a:t>
            </a:r>
            <a:r>
              <a:rPr lang="en-US" sz="2400" b="1" u="sng" dirty="0" smtClean="0"/>
              <a:t>acid-fast products of disintegrated sperm, post-infectious, or due to trauma </a:t>
            </a:r>
            <a:r>
              <a:rPr lang="en-US" sz="2400" b="1" dirty="0" smtClean="0"/>
              <a:t>or </a:t>
            </a:r>
            <a:r>
              <a:rPr lang="en-US" sz="2400" b="1" dirty="0" err="1" smtClean="0"/>
              <a:t>sarcoidosis</a:t>
            </a:r>
            <a:endParaRPr lang="en-US" sz="2400" b="1" dirty="0" smtClean="0"/>
          </a:p>
          <a:p>
            <a:pPr marL="365125" indent="-282575" eaLnBrk="1" hangingPunct="1">
              <a:buNone/>
            </a:pPr>
            <a:endParaRPr lang="en-US" sz="2400" b="1" dirty="0" smtClean="0"/>
          </a:p>
          <a:p>
            <a:pPr marL="365125" indent="-282575" eaLnBrk="1" hangingPunct="1"/>
            <a:r>
              <a:rPr lang="en-US" sz="2400" b="1" u="sng" dirty="0" smtClean="0">
                <a:solidFill>
                  <a:srgbClr val="C00000"/>
                </a:solidFill>
              </a:rPr>
              <a:t>Microscopically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granulomas</a:t>
            </a:r>
            <a:r>
              <a:rPr lang="en-US" sz="2400" b="1" dirty="0" smtClean="0"/>
              <a:t>, restricted within the spermatic tubules.</a:t>
            </a:r>
          </a:p>
          <a:p>
            <a:pPr marL="365125" indent="-282575" eaLnBrk="1" hangingPunct="1">
              <a:buNone/>
            </a:pPr>
            <a:endParaRPr lang="en-US" sz="2400" b="1" dirty="0" smtClean="0"/>
          </a:p>
          <a:p>
            <a:pPr marL="365125" indent="-282575" eaLnBrk="1" hangingPunct="1"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Specific Inflammations:</a:t>
            </a:r>
          </a:p>
          <a:p>
            <a:pPr algn="ctr" eaLnBrk="1" hangingPunct="1">
              <a:buNone/>
            </a:pPr>
            <a:endParaRPr lang="en-US" sz="2400" b="1" dirty="0" smtClean="0"/>
          </a:p>
          <a:p>
            <a:pPr eaLnBrk="1" hangingPunct="1"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Gonorrhea</a:t>
            </a:r>
            <a:r>
              <a:rPr lang="en-US" sz="2400" b="1" dirty="0" smtClean="0"/>
              <a:t>:</a:t>
            </a:r>
          </a:p>
          <a:p>
            <a:pPr eaLnBrk="1" hangingPunct="1">
              <a:buNone/>
            </a:pPr>
            <a:r>
              <a:rPr lang="en-US" sz="2400" b="1" dirty="0" smtClean="0"/>
              <a:t> Extension of infection from the posterior urethra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prostate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seminal vesicles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epididymis is the usual course of  a neglected </a:t>
            </a:r>
            <a:r>
              <a:rPr lang="en-US" sz="2400" b="1" dirty="0" err="1" smtClean="0"/>
              <a:t>gonococcal</a:t>
            </a:r>
            <a:r>
              <a:rPr lang="en-US" sz="2400" b="1" dirty="0" smtClean="0"/>
              <a:t> infection.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Can lead to frank abscess may spread to testis and can produce a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supurative</a:t>
            </a:r>
            <a:r>
              <a:rPr lang="en-US" sz="2400" b="1" u="sng" dirty="0" smtClean="0">
                <a:solidFill>
                  <a:srgbClr val="7030A0"/>
                </a:solidFill>
              </a:rPr>
              <a:t>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orchitis</a:t>
            </a:r>
            <a:r>
              <a:rPr lang="en-US" sz="2400" b="1" dirty="0" smtClean="0">
                <a:solidFill>
                  <a:srgbClr val="7030A0"/>
                </a:solidFill>
              </a:rPr>
              <a:t>.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Tuberculosis:</a:t>
            </a:r>
            <a:endParaRPr lang="en-US" sz="2400" b="1" u="sng" dirty="0" smtClean="0"/>
          </a:p>
          <a:p>
            <a:r>
              <a:rPr lang="en-US" sz="2400" b="1" dirty="0" smtClean="0"/>
              <a:t>Almost invariably </a:t>
            </a:r>
            <a:r>
              <a:rPr lang="en-US" sz="2400" b="1" dirty="0" smtClean="0">
                <a:solidFill>
                  <a:srgbClr val="C00000"/>
                </a:solidFill>
              </a:rPr>
              <a:t>begins </a:t>
            </a:r>
            <a:r>
              <a:rPr lang="en-US" sz="2400" b="1" dirty="0" smtClean="0"/>
              <a:t>in the </a:t>
            </a:r>
            <a:r>
              <a:rPr lang="en-US" sz="2400" b="1" dirty="0" err="1" smtClean="0"/>
              <a:t>epididymis</a:t>
            </a:r>
            <a:r>
              <a:rPr lang="en-US" sz="2400" b="1" dirty="0" smtClean="0"/>
              <a:t> and may spread to the testis.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smtClean="0"/>
              <a:t>In many of these cases ,there is associated </a:t>
            </a:r>
            <a:r>
              <a:rPr lang="en-US" sz="2400" b="1" dirty="0" err="1" smtClean="0"/>
              <a:t>tuberculous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prostatitis</a:t>
            </a:r>
            <a:r>
              <a:rPr lang="en-US" sz="2400" b="1" dirty="0" smtClean="0"/>
              <a:t> and seminal </a:t>
            </a:r>
            <a:r>
              <a:rPr lang="en-US" sz="2400" b="1" dirty="0" err="1" smtClean="0"/>
              <a:t>vesiculitis</a:t>
            </a:r>
            <a:r>
              <a:rPr lang="en-US" sz="2400" b="1" dirty="0" smtClean="0"/>
              <a:t> 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smtClean="0"/>
              <a:t>Microscopy: </a:t>
            </a:r>
            <a:r>
              <a:rPr lang="en-US" sz="2400" b="1" dirty="0" err="1" smtClean="0"/>
              <a:t>Caseating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Granulomatous</a:t>
            </a:r>
            <a:r>
              <a:rPr lang="en-US" sz="2400" b="1" dirty="0" smtClean="0"/>
              <a:t>  inflammation.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opy (2) of Copy of MALE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72" y="7637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4672" y="6193725"/>
            <a:ext cx="9144000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IN" dirty="0"/>
              <a:t>Pink </a:t>
            </a:r>
            <a:r>
              <a:rPr lang="en-IN" dirty="0" err="1"/>
              <a:t>Leyding</a:t>
            </a:r>
            <a:r>
              <a:rPr lang="en-IN" dirty="0"/>
              <a:t> cells are seen here in the </a:t>
            </a:r>
            <a:r>
              <a:rPr lang="en-IN" dirty="0" err="1" smtClean="0"/>
              <a:t>interstitium</a:t>
            </a:r>
            <a:r>
              <a:rPr lang="en-IN" dirty="0" smtClean="0"/>
              <a:t>( arrow). </a:t>
            </a:r>
            <a:r>
              <a:rPr lang="en-IN" dirty="0"/>
              <a:t>Note the pale golden brown pigment as </a:t>
            </a:r>
            <a:r>
              <a:rPr lang="en-IN" dirty="0" smtClean="0"/>
              <a:t>well( bold arrow). </a:t>
            </a:r>
            <a:r>
              <a:rPr lang="en-IN" dirty="0"/>
              <a:t>There is active </a:t>
            </a:r>
            <a:r>
              <a:rPr lang="en-IN" dirty="0" smtClean="0"/>
              <a:t>spermatogenesis (*)</a:t>
            </a:r>
            <a:endParaRPr lang="en-IN" dirty="0"/>
          </a:p>
        </p:txBody>
      </p:sp>
      <p:sp>
        <p:nvSpPr>
          <p:cNvPr id="3" name="Rectangle 2"/>
          <p:cNvSpPr/>
          <p:nvPr/>
        </p:nvSpPr>
        <p:spPr>
          <a:xfrm>
            <a:off x="5137103" y="2766080"/>
            <a:ext cx="4539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5400" dirty="0" smtClean="0"/>
              <a:t>*</a:t>
            </a:r>
            <a:endParaRPr lang="en-IN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835696" y="260648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ight Arrow 5"/>
          <p:cNvSpPr/>
          <p:nvPr/>
        </p:nvSpPr>
        <p:spPr>
          <a:xfrm>
            <a:off x="34672" y="4941168"/>
            <a:ext cx="36086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467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         Testicular Tumors</a:t>
            </a:r>
            <a:b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</a:br>
            <a:endParaRPr lang="en-US" sz="2400" b="1" smtClean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774</TotalTime>
  <Words>1227</Words>
  <Application>Microsoft Office PowerPoint</Application>
  <PresentationFormat>On-screen Show (4:3)</PresentationFormat>
  <Paragraphs>272</Paragraphs>
  <Slides>34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Clarity</vt:lpstr>
      <vt:lpstr>Testicular Pathology</vt:lpstr>
      <vt:lpstr>Normal Anatomy</vt:lpstr>
      <vt:lpstr>Testicular diseases</vt:lpstr>
      <vt:lpstr>Epididymitis  And  Orchitis</vt:lpstr>
      <vt:lpstr>Epididymitis  And  Orchitis</vt:lpstr>
      <vt:lpstr>Granulomatous (Autoimmune) Orchitis</vt:lpstr>
      <vt:lpstr>PowerPoint Presentation</vt:lpstr>
      <vt:lpstr>PowerPoint Presentation</vt:lpstr>
      <vt:lpstr>         Testicular Tumors </vt:lpstr>
      <vt:lpstr>Testicular Tumors</vt:lpstr>
      <vt:lpstr>Testicular Tumors  Classification</vt:lpstr>
      <vt:lpstr>Testicular Tumors Pathogenesis</vt:lpstr>
      <vt:lpstr>Seminoma</vt:lpstr>
      <vt:lpstr>PowerPoint Presentation</vt:lpstr>
      <vt:lpstr>PowerPoint Presentation</vt:lpstr>
      <vt:lpstr>Seminoma , Morphology</vt:lpstr>
      <vt:lpstr>PowerPoint Presentation</vt:lpstr>
      <vt:lpstr>PowerPoint Presentation</vt:lpstr>
      <vt:lpstr>Spermatocytic Seminoma</vt:lpstr>
      <vt:lpstr>Embryonal Carcinoma</vt:lpstr>
      <vt:lpstr>PowerPoint Presentation</vt:lpstr>
      <vt:lpstr>PowerPoint Presentation</vt:lpstr>
      <vt:lpstr>Yolk Sac Tumor</vt:lpstr>
      <vt:lpstr>PowerPoint Presentation</vt:lpstr>
      <vt:lpstr>Yolk Sac Tumor</vt:lpstr>
      <vt:lpstr>PowerPoint Presentation</vt:lpstr>
      <vt:lpstr>PowerPoint Presentation</vt:lpstr>
      <vt:lpstr>Choriocarcinoma</vt:lpstr>
      <vt:lpstr>Teratoma</vt:lpstr>
      <vt:lpstr>Teratoma</vt:lpstr>
      <vt:lpstr>Teratoma</vt:lpstr>
      <vt:lpstr>PowerPoint Presentation</vt:lpstr>
      <vt:lpstr>PowerPoint Presentation</vt:lpstr>
      <vt:lpstr>Testicular tumors Clinical Features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Testicular Tumors Emad Raddaoui, MD, FCAP, FASC</dc:title>
  <dc:creator>Emad</dc:creator>
  <cp:lastModifiedBy>DR.EMAD</cp:lastModifiedBy>
  <cp:revision>71</cp:revision>
  <dcterms:created xsi:type="dcterms:W3CDTF">2005-03-09T09:49:13Z</dcterms:created>
  <dcterms:modified xsi:type="dcterms:W3CDTF">2013-03-25T08:28:57Z</dcterms:modified>
</cp:coreProperties>
</file>