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31"/>
  </p:notesMasterIdLst>
  <p:sldIdLst>
    <p:sldId id="404" r:id="rId2"/>
    <p:sldId id="433" r:id="rId3"/>
    <p:sldId id="406" r:id="rId4"/>
    <p:sldId id="407" r:id="rId5"/>
    <p:sldId id="430" r:id="rId6"/>
    <p:sldId id="431" r:id="rId7"/>
    <p:sldId id="408" r:id="rId8"/>
    <p:sldId id="417" r:id="rId9"/>
    <p:sldId id="428" r:id="rId10"/>
    <p:sldId id="429" r:id="rId11"/>
    <p:sldId id="422" r:id="rId12"/>
    <p:sldId id="423" r:id="rId13"/>
    <p:sldId id="424" r:id="rId14"/>
    <p:sldId id="420" r:id="rId15"/>
    <p:sldId id="374" r:id="rId16"/>
    <p:sldId id="390" r:id="rId17"/>
    <p:sldId id="375" r:id="rId18"/>
    <p:sldId id="377" r:id="rId19"/>
    <p:sldId id="380" r:id="rId20"/>
    <p:sldId id="384" r:id="rId21"/>
    <p:sldId id="394" r:id="rId22"/>
    <p:sldId id="381" r:id="rId23"/>
    <p:sldId id="382" r:id="rId24"/>
    <p:sldId id="434" r:id="rId25"/>
    <p:sldId id="385" r:id="rId26"/>
    <p:sldId id="386" r:id="rId27"/>
    <p:sldId id="387" r:id="rId28"/>
    <p:sldId id="389" r:id="rId29"/>
    <p:sldId id="432" r:id="rId30"/>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1pPr>
    <a:lvl2pPr marL="4572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2pPr>
    <a:lvl3pPr marL="9144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3pPr>
    <a:lvl4pPr marL="13716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4pPr>
    <a:lvl5pPr marL="18288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5pPr>
    <a:lvl6pPr marL="22860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6pPr>
    <a:lvl7pPr marL="27432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7pPr>
    <a:lvl8pPr marL="32004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8pPr>
    <a:lvl9pPr marL="36576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4493" autoAdjust="0"/>
  </p:normalViewPr>
  <p:slideViewPr>
    <p:cSldViewPr>
      <p:cViewPr varScale="1">
        <p:scale>
          <a:sx n="62" d="100"/>
          <a:sy n="62" d="100"/>
        </p:scale>
        <p:origin x="-684" y="-60"/>
      </p:cViewPr>
      <p:guideLst>
        <p:guide orient="horz" pos="2160"/>
        <p:guide pos="2880"/>
      </p:guideLst>
    </p:cSldViewPr>
  </p:slideViewPr>
  <p:outlineViewPr>
    <p:cViewPr>
      <p:scale>
        <a:sx n="33" d="100"/>
        <a:sy n="33" d="100"/>
      </p:scale>
      <p:origin x="48" y="21510"/>
    </p:cViewPr>
  </p:outlineViewPr>
  <p:notesTextViewPr>
    <p:cViewPr>
      <p:scale>
        <a:sx n="100" d="100"/>
        <a:sy n="100" d="100"/>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3EDB4-E367-4CFC-BAEB-6642C367C6B4}" type="datetimeFigureOut">
              <a:rPr lang="en-US" smtClean="0"/>
              <a:pPr/>
              <a:t>4/14/2013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238F0-67A7-4DF4-82EF-D8955E24CA58}" type="slidenum">
              <a:rPr lang="en-US" smtClean="0"/>
              <a:pPr/>
              <a:t>‹#›</a:t>
            </a:fld>
            <a:endParaRPr lang="en-US"/>
          </a:p>
        </p:txBody>
      </p:sp>
    </p:spTree>
    <p:extLst>
      <p:ext uri="{BB962C8B-B14F-4D97-AF65-F5344CB8AC3E}">
        <p14:creationId xmlns:p14="http://schemas.microsoft.com/office/powerpoint/2010/main" val="62472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1</a:t>
            </a:fld>
            <a:endParaRPr lang="en-US"/>
          </a:p>
        </p:txBody>
      </p:sp>
    </p:spTree>
    <p:extLst>
      <p:ext uri="{BB962C8B-B14F-4D97-AF65-F5344CB8AC3E}">
        <p14:creationId xmlns:p14="http://schemas.microsoft.com/office/powerpoint/2010/main" val="300680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Collagen vascular diseases are illnesses in which a person's own immune system attacks their own organs. </a:t>
            </a:r>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13</a:t>
            </a:fld>
            <a:endParaRPr lang="en-US"/>
          </a:p>
        </p:txBody>
      </p:sp>
    </p:spTree>
    <p:extLst>
      <p:ext uri="{BB962C8B-B14F-4D97-AF65-F5344CB8AC3E}">
        <p14:creationId xmlns:p14="http://schemas.microsoft.com/office/powerpoint/2010/main" val="135587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14</a:t>
            </a:fld>
            <a:endParaRPr lang="en-US"/>
          </a:p>
        </p:txBody>
      </p:sp>
    </p:spTree>
    <p:extLst>
      <p:ext uri="{BB962C8B-B14F-4D97-AF65-F5344CB8AC3E}">
        <p14:creationId xmlns:p14="http://schemas.microsoft.com/office/powerpoint/2010/main" val="332686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15</a:t>
            </a:fld>
            <a:endParaRPr lang="en-US"/>
          </a:p>
        </p:txBody>
      </p:sp>
    </p:spTree>
    <p:extLst>
      <p:ext uri="{BB962C8B-B14F-4D97-AF65-F5344CB8AC3E}">
        <p14:creationId xmlns:p14="http://schemas.microsoft.com/office/powerpoint/2010/main" val="1393403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16</a:t>
            </a:fld>
            <a:endParaRPr lang="en-US"/>
          </a:p>
        </p:txBody>
      </p:sp>
    </p:spTree>
    <p:extLst>
      <p:ext uri="{BB962C8B-B14F-4D97-AF65-F5344CB8AC3E}">
        <p14:creationId xmlns:p14="http://schemas.microsoft.com/office/powerpoint/2010/main" val="223304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23</a:t>
            </a:fld>
            <a:endParaRPr lang="en-US"/>
          </a:p>
        </p:txBody>
      </p:sp>
    </p:spTree>
    <p:extLst>
      <p:ext uri="{BB962C8B-B14F-4D97-AF65-F5344CB8AC3E}">
        <p14:creationId xmlns:p14="http://schemas.microsoft.com/office/powerpoint/2010/main" val="336593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25</a:t>
            </a:fld>
            <a:endParaRPr lang="en-US"/>
          </a:p>
        </p:txBody>
      </p:sp>
    </p:spTree>
    <p:extLst>
      <p:ext uri="{BB962C8B-B14F-4D97-AF65-F5344CB8AC3E}">
        <p14:creationId xmlns:p14="http://schemas.microsoft.com/office/powerpoint/2010/main" val="1635222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26</a:t>
            </a:fld>
            <a:endParaRPr lang="en-US"/>
          </a:p>
        </p:txBody>
      </p:sp>
    </p:spTree>
    <p:extLst>
      <p:ext uri="{BB962C8B-B14F-4D97-AF65-F5344CB8AC3E}">
        <p14:creationId xmlns:p14="http://schemas.microsoft.com/office/powerpoint/2010/main" val="4235524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28</a:t>
            </a:fld>
            <a:endParaRPr lang="en-US"/>
          </a:p>
        </p:txBody>
      </p:sp>
    </p:spTree>
    <p:extLst>
      <p:ext uri="{BB962C8B-B14F-4D97-AF65-F5344CB8AC3E}">
        <p14:creationId xmlns:p14="http://schemas.microsoft.com/office/powerpoint/2010/main" val="349461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2</a:t>
            </a:fld>
            <a:endParaRPr lang="en-US"/>
          </a:p>
        </p:txBody>
      </p:sp>
    </p:spTree>
    <p:extLst>
      <p:ext uri="{BB962C8B-B14F-4D97-AF65-F5344CB8AC3E}">
        <p14:creationId xmlns:p14="http://schemas.microsoft.com/office/powerpoint/2010/main" val="366192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4</a:t>
            </a:fld>
            <a:endParaRPr lang="en-US"/>
          </a:p>
        </p:txBody>
      </p:sp>
    </p:spTree>
    <p:extLst>
      <p:ext uri="{BB962C8B-B14F-4D97-AF65-F5344CB8AC3E}">
        <p14:creationId xmlns:p14="http://schemas.microsoft.com/office/powerpoint/2010/main" val="224913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5</a:t>
            </a:fld>
            <a:endParaRPr lang="en-US"/>
          </a:p>
        </p:txBody>
      </p:sp>
    </p:spTree>
    <p:extLst>
      <p:ext uri="{BB962C8B-B14F-4D97-AF65-F5344CB8AC3E}">
        <p14:creationId xmlns:p14="http://schemas.microsoft.com/office/powerpoint/2010/main" val="161799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7</a:t>
            </a:fld>
            <a:endParaRPr lang="en-US"/>
          </a:p>
        </p:txBody>
      </p:sp>
    </p:spTree>
    <p:extLst>
      <p:ext uri="{BB962C8B-B14F-4D97-AF65-F5344CB8AC3E}">
        <p14:creationId xmlns:p14="http://schemas.microsoft.com/office/powerpoint/2010/main" val="113025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9</a:t>
            </a:fld>
            <a:endParaRPr lang="en-US"/>
          </a:p>
        </p:txBody>
      </p:sp>
    </p:spTree>
    <p:extLst>
      <p:ext uri="{BB962C8B-B14F-4D97-AF65-F5344CB8AC3E}">
        <p14:creationId xmlns:p14="http://schemas.microsoft.com/office/powerpoint/2010/main" val="15380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10</a:t>
            </a:fld>
            <a:endParaRPr lang="en-US"/>
          </a:p>
        </p:txBody>
      </p:sp>
    </p:spTree>
    <p:extLst>
      <p:ext uri="{BB962C8B-B14F-4D97-AF65-F5344CB8AC3E}">
        <p14:creationId xmlns:p14="http://schemas.microsoft.com/office/powerpoint/2010/main" val="117649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238F0-67A7-4DF4-82EF-D8955E24CA58}" type="slidenum">
              <a:rPr lang="en-US" smtClean="0"/>
              <a:pPr/>
              <a:t>11</a:t>
            </a:fld>
            <a:endParaRPr lang="en-US"/>
          </a:p>
        </p:txBody>
      </p:sp>
    </p:spTree>
    <p:extLst>
      <p:ext uri="{BB962C8B-B14F-4D97-AF65-F5344CB8AC3E}">
        <p14:creationId xmlns:p14="http://schemas.microsoft.com/office/powerpoint/2010/main" val="144859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69DF1A-F7C0-424B-9EE9-3BFB838EBC1B}"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C680BC-F211-4242-82C5-E574F79C2A5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76A6D4-3E5B-4460-9135-6790EBD6628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7FFB48-29FC-4C69-B8CA-81BC719EA29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1A7853-CF31-4D99-B976-9D53B76C7F32}"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FDE908-296C-4587-8ACD-D7A7D09524E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71339A-DA12-4A38-9B69-B1194D7A838A}"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0CD37E2-B59E-429F-9F0C-307D6D6D119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4B710C1-2F99-4B6C-BB91-BFA6784E94B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66ED6B-C2CE-4A54-80DD-34D84D526C64}"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E2EB79-FAFD-464F-AB24-A145EE1874D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51F431E3-1519-4C4B-A485-36770F98010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edicinenet.com/script/main/art.asp?articlekey=200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en.wikipedia.org/wiki/Progesteron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edicinenet.com/script/main/art.asp?articlekey=26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medicinenet.com/script/main/art.asp?articlekey=272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Pregnanc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n.wikipedia.org/wiki/Gestation"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Gestational_ag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edicinenet.com/script/main/art.asp?articlekey=49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sz="2800" b="1" dirty="0" smtClean="0"/>
              <a:t>Ectopic pregnancy, spontaneous abortion and gestational </a:t>
            </a:r>
            <a:r>
              <a:rPr lang="en-US" sz="2800" b="1" dirty="0" err="1" smtClean="0"/>
              <a:t>trophoblastic</a:t>
            </a:r>
            <a:r>
              <a:rPr lang="en-US" sz="2800" b="1" dirty="0" smtClean="0"/>
              <a:t> disease.</a:t>
            </a:r>
            <a:endParaRPr lang="en-US" sz="2800" b="1" dirty="0"/>
          </a:p>
        </p:txBody>
      </p:sp>
      <p:sp>
        <p:nvSpPr>
          <p:cNvPr id="4" name="Subtitle 3"/>
          <p:cNvSpPr>
            <a:spLocks noGrp="1"/>
          </p:cNvSpPr>
          <p:nvPr>
            <p:ph type="subTitle" idx="1"/>
          </p:nvPr>
        </p:nvSpPr>
        <p:spPr/>
        <p:txBody>
          <a:bodyPr/>
          <a:lstStyle/>
          <a:p>
            <a:r>
              <a:rPr lang="en-US" sz="2400" b="1" dirty="0" err="1" smtClean="0"/>
              <a:t>Emad</a:t>
            </a:r>
            <a:r>
              <a:rPr lang="en-US" sz="2400" b="1" dirty="0" smtClean="0"/>
              <a:t> </a:t>
            </a:r>
            <a:r>
              <a:rPr lang="en-US" sz="2400" b="1" dirty="0" err="1" smtClean="0"/>
              <a:t>Raddaoui</a:t>
            </a:r>
            <a:r>
              <a:rPr lang="en-US" sz="2400" b="1" dirty="0" smtClean="0"/>
              <a:t>, MD, FCAP, FASC</a:t>
            </a:r>
            <a:endParaRPr lang="en-US" sz="2400" b="1" dirty="0"/>
          </a:p>
        </p:txBody>
      </p:sp>
      <p:sp>
        <p:nvSpPr>
          <p:cNvPr id="3" name="Slide Number Placeholder 2"/>
          <p:cNvSpPr>
            <a:spLocks noGrp="1"/>
          </p:cNvSpPr>
          <p:nvPr>
            <p:ph type="sldNum" sz="quarter" idx="12"/>
          </p:nvPr>
        </p:nvSpPr>
        <p:spPr/>
        <p:txBody>
          <a:bodyPr/>
          <a:lstStyle/>
          <a:p>
            <a:pPr>
              <a:defRPr/>
            </a:pPr>
            <a:fld id="{9269DF1A-F7C0-424B-9EE9-3BFB838EBC1B}"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1"/>
          <p:cNvSpPr>
            <a:spLocks noGrp="1"/>
          </p:cNvSpPr>
          <p:nvPr>
            <p:ph idx="1"/>
          </p:nvPr>
        </p:nvSpPr>
        <p:spPr>
          <a:xfrm>
            <a:off x="467544" y="548680"/>
            <a:ext cx="8219256" cy="5471120"/>
          </a:xfrm>
        </p:spPr>
        <p:txBody>
          <a:bodyPr>
            <a:normAutofit/>
          </a:bodyPr>
          <a:lstStyle/>
          <a:p>
            <a:pPr>
              <a:buFont typeface="Wingdings 3" pitchFamily="18" charset="2"/>
              <a:buNone/>
            </a:pPr>
            <a:r>
              <a:rPr lang="en-US" sz="2400" b="1" u="sng" dirty="0" smtClean="0">
                <a:solidFill>
                  <a:srgbClr val="7030A0"/>
                </a:solidFill>
              </a:rPr>
              <a:t>1.Chromosomal abnormalities</a:t>
            </a:r>
            <a:r>
              <a:rPr lang="en-US" sz="2400" b="1" dirty="0" smtClean="0"/>
              <a:t>:  </a:t>
            </a:r>
          </a:p>
          <a:p>
            <a:endParaRPr lang="en-US" sz="2000" b="1" dirty="0" smtClean="0"/>
          </a:p>
          <a:p>
            <a:r>
              <a:rPr lang="en-US" sz="2000" b="1" dirty="0" smtClean="0"/>
              <a:t>Half (50%) of the fetal tissue from 1st trimester miscarriages contain </a:t>
            </a:r>
            <a:r>
              <a:rPr lang="en-US" sz="2000" b="1" dirty="0" smtClean="0">
                <a:solidFill>
                  <a:srgbClr val="C00000"/>
                </a:solidFill>
              </a:rPr>
              <a:t>abnormal chromosomes</a:t>
            </a:r>
            <a:r>
              <a:rPr lang="en-US" sz="2000" b="1" dirty="0" smtClean="0"/>
              <a:t>. This number drops to 20% with 2nd trimester miscarriages. </a:t>
            </a:r>
          </a:p>
          <a:p>
            <a:pPr>
              <a:buNone/>
            </a:pPr>
            <a:endParaRPr lang="en-US" sz="2000" b="1" dirty="0" smtClean="0"/>
          </a:p>
          <a:p>
            <a:r>
              <a:rPr lang="en-US" sz="2000" b="1" dirty="0" smtClean="0"/>
              <a:t>Chromosomal abnormalities also become more common </a:t>
            </a:r>
            <a:r>
              <a:rPr lang="en-US" sz="2000" b="1" u="sng" dirty="0" smtClean="0"/>
              <a:t>with aging, and women over age 35 have a higher rate of miscarriage than younger women</a:t>
            </a:r>
          </a:p>
          <a:p>
            <a:pPr>
              <a:buNone/>
            </a:pPr>
            <a:r>
              <a:rPr lang="en-US" sz="2000" b="1" dirty="0" smtClean="0"/>
              <a:t> </a:t>
            </a:r>
          </a:p>
          <a:p>
            <a:r>
              <a:rPr lang="en-US" sz="2000" b="1" dirty="0" smtClean="0"/>
              <a:t>Advancing maternal age is the most significant risk factor for early miscarriage in otherwise healthy women.</a:t>
            </a:r>
          </a:p>
          <a:p>
            <a:pPr>
              <a:buNone/>
            </a:pPr>
            <a:endParaRPr lang="en-US" sz="2000" b="1" dirty="0" smtClean="0"/>
          </a:p>
          <a:p>
            <a:r>
              <a:rPr lang="en-US" sz="2000" b="1" dirty="0" smtClean="0"/>
              <a:t>A pregnancy with a genetic problem has </a:t>
            </a:r>
            <a:r>
              <a:rPr lang="en-US" sz="2000" b="1" u="sng" dirty="0" smtClean="0"/>
              <a:t>a 95% probability of ending in miscarriage.   </a:t>
            </a:r>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1"/>
          <p:cNvSpPr>
            <a:spLocks noGrp="1"/>
          </p:cNvSpPr>
          <p:nvPr>
            <p:ph idx="1"/>
          </p:nvPr>
        </p:nvSpPr>
        <p:spPr>
          <a:xfrm>
            <a:off x="395288" y="332656"/>
            <a:ext cx="8748712" cy="5674444"/>
          </a:xfrm>
        </p:spPr>
        <p:txBody>
          <a:bodyPr>
            <a:normAutofit lnSpcReduction="10000"/>
          </a:bodyPr>
          <a:lstStyle/>
          <a:p>
            <a:pPr>
              <a:buFont typeface="Wingdings 3" pitchFamily="18" charset="2"/>
              <a:buNone/>
            </a:pPr>
            <a:r>
              <a:rPr lang="en-US" sz="2400" b="1" u="sng" dirty="0" smtClean="0">
                <a:solidFill>
                  <a:srgbClr val="C00000"/>
                </a:solidFill>
              </a:rPr>
              <a:t>2. Hormonal problems :</a:t>
            </a:r>
          </a:p>
          <a:p>
            <a:pPr>
              <a:buNone/>
            </a:pPr>
            <a:endParaRPr lang="en-US" sz="2000" b="1" dirty="0" smtClean="0"/>
          </a:p>
          <a:p>
            <a:pPr>
              <a:buNone/>
            </a:pPr>
            <a:r>
              <a:rPr lang="en-US" sz="2000" b="1" dirty="0" smtClean="0"/>
              <a:t>A. Cushing's Syndrome, </a:t>
            </a:r>
            <a:r>
              <a:rPr lang="en-US" sz="2000" b="1" dirty="0" smtClean="0">
                <a:solidFill>
                  <a:srgbClr val="C00000"/>
                </a:solidFill>
              </a:rPr>
              <a:t>thyroid disease</a:t>
            </a:r>
            <a:r>
              <a:rPr lang="en-US" sz="2000" b="1" dirty="0" smtClean="0"/>
              <a:t>, </a:t>
            </a:r>
            <a:r>
              <a:rPr lang="en-US" sz="2000" b="1" dirty="0" smtClean="0">
                <a:solidFill>
                  <a:srgbClr val="7030A0"/>
                </a:solidFill>
              </a:rPr>
              <a:t>polycystic ovary syndrome</a:t>
            </a:r>
          </a:p>
          <a:p>
            <a:pPr>
              <a:buFont typeface="Wingdings" pitchFamily="2" charset="2"/>
              <a:buChar char="Ø"/>
            </a:pPr>
            <a:endParaRPr lang="en-US" sz="2000" b="1" dirty="0" smtClean="0"/>
          </a:p>
          <a:p>
            <a:pPr>
              <a:buNone/>
            </a:pPr>
            <a:r>
              <a:rPr lang="en-US" sz="2000" b="1" u="sng" dirty="0" smtClean="0"/>
              <a:t>B</a:t>
            </a:r>
            <a:r>
              <a:rPr lang="en-US" sz="2000" b="1" u="sng" dirty="0" smtClean="0">
                <a:solidFill>
                  <a:srgbClr val="C00000"/>
                </a:solidFill>
              </a:rPr>
              <a:t>.</a:t>
            </a:r>
            <a:r>
              <a:rPr lang="en-US" sz="2000" b="1" dirty="0" smtClean="0">
                <a:solidFill>
                  <a:srgbClr val="C00000"/>
                </a:solidFill>
              </a:rPr>
              <a:t>   </a:t>
            </a:r>
            <a:r>
              <a:rPr lang="en-US" sz="2000" b="1" u="sng" dirty="0" smtClean="0">
                <a:solidFill>
                  <a:srgbClr val="C00000"/>
                </a:solidFill>
              </a:rPr>
              <a:t>Diabetes</a:t>
            </a:r>
            <a:r>
              <a:rPr lang="en-US" sz="2000" b="1" dirty="0" smtClean="0"/>
              <a:t> generally can be well managed during pregnancy. </a:t>
            </a:r>
          </a:p>
          <a:p>
            <a:pPr>
              <a:buFont typeface="Wingdings" pitchFamily="2" charset="2"/>
              <a:buChar char="Ø"/>
            </a:pPr>
            <a:r>
              <a:rPr lang="en-US" sz="2000" b="1" dirty="0" smtClean="0"/>
              <a:t>If the diabetes is insufficiently controlled, risk of </a:t>
            </a:r>
          </a:p>
          <a:p>
            <a:pPr>
              <a:buFont typeface="Wingdings" pitchFamily="2" charset="2"/>
              <a:buChar char="v"/>
            </a:pPr>
            <a:r>
              <a:rPr lang="en-US" sz="2000" b="1" dirty="0" smtClean="0"/>
              <a:t>miscarriages </a:t>
            </a:r>
          </a:p>
          <a:p>
            <a:pPr>
              <a:buFont typeface="Wingdings" pitchFamily="2" charset="2"/>
              <a:buChar char="v"/>
            </a:pPr>
            <a:r>
              <a:rPr lang="en-US" sz="2000" b="1" dirty="0" smtClean="0"/>
              <a:t>baby can have major </a:t>
            </a:r>
            <a:r>
              <a:rPr lang="en-US" sz="2000" b="1" dirty="0" smtClean="0">
                <a:hlinkClick r:id="rId3" action="ppaction://hlinkfile"/>
              </a:rPr>
              <a:t>birth defects</a:t>
            </a:r>
            <a:r>
              <a:rPr lang="en-US" sz="2000" b="1" dirty="0" smtClean="0"/>
              <a:t>. </a:t>
            </a:r>
          </a:p>
          <a:p>
            <a:pPr>
              <a:buNone/>
            </a:pPr>
            <a:endParaRPr lang="en-US" sz="2000" b="1" dirty="0" smtClean="0"/>
          </a:p>
          <a:p>
            <a:pPr>
              <a:buNone/>
            </a:pPr>
            <a:r>
              <a:rPr lang="en-US" sz="2000" b="1" dirty="0" smtClean="0"/>
              <a:t>Good control of blood sugars during pregnancy is very important.</a:t>
            </a:r>
          </a:p>
          <a:p>
            <a:pPr>
              <a:buFont typeface="Wingdings" pitchFamily="2" charset="2"/>
              <a:buChar char="Ø"/>
            </a:pPr>
            <a:endParaRPr lang="en-US" sz="2000" b="1" dirty="0" smtClean="0"/>
          </a:p>
          <a:p>
            <a:pPr>
              <a:buNone/>
            </a:pPr>
            <a:r>
              <a:rPr lang="en-US" sz="2000" b="1" dirty="0" smtClean="0"/>
              <a:t>C. Inadequate function of the corpus </a:t>
            </a:r>
            <a:r>
              <a:rPr lang="en-US" sz="2000" b="1" dirty="0" err="1" smtClean="0"/>
              <a:t>luteum</a:t>
            </a:r>
            <a:r>
              <a:rPr lang="en-US" sz="2000" b="1" dirty="0" smtClean="0"/>
              <a:t> in the ovary (which produced progesterone necessary for maintenance of the very early stages of pregnancy) leads to </a:t>
            </a:r>
            <a:r>
              <a:rPr lang="en-US" sz="2000" b="1" dirty="0" smtClean="0">
                <a:hlinkClick r:id="rId4" action="ppaction://hlinkfile" tooltip="Progesterone"/>
              </a:rPr>
              <a:t>progesterone</a:t>
            </a:r>
            <a:r>
              <a:rPr lang="en-US" sz="2000" b="1" dirty="0" smtClean="0"/>
              <a:t> deficiency which may lead to miscarriage. </a:t>
            </a:r>
          </a:p>
          <a:p>
            <a:pPr>
              <a:buNone/>
            </a:pPr>
            <a:r>
              <a:rPr lang="en-US" sz="2000" b="1" dirty="0" smtClean="0"/>
              <a:t>     It is termed as "</a:t>
            </a:r>
            <a:r>
              <a:rPr lang="en-US" sz="2000" b="1" u="sng" dirty="0" err="1" smtClean="0">
                <a:solidFill>
                  <a:srgbClr val="C00000"/>
                </a:solidFill>
              </a:rPr>
              <a:t>luteal</a:t>
            </a:r>
            <a:r>
              <a:rPr lang="en-US" sz="2000" b="1" u="sng" dirty="0" smtClean="0">
                <a:solidFill>
                  <a:srgbClr val="C00000"/>
                </a:solidFill>
              </a:rPr>
              <a:t> phase defect’’</a:t>
            </a:r>
          </a:p>
          <a:p>
            <a:pPr>
              <a:buFont typeface="Wingdings 3" pitchFamily="18" charset="2"/>
              <a:buNone/>
            </a:pPr>
            <a:endParaRPr lang="en-US" sz="2000" b="1" dirty="0" smtClean="0"/>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1"/>
          <p:cNvSpPr>
            <a:spLocks noGrp="1"/>
          </p:cNvSpPr>
          <p:nvPr>
            <p:ph idx="1"/>
          </p:nvPr>
        </p:nvSpPr>
        <p:spPr>
          <a:xfrm>
            <a:off x="395536" y="260648"/>
            <a:ext cx="8291264" cy="5759152"/>
          </a:xfrm>
        </p:spPr>
        <p:txBody>
          <a:bodyPr>
            <a:normAutofit/>
          </a:bodyPr>
          <a:lstStyle/>
          <a:p>
            <a:pPr>
              <a:buFont typeface="Wingdings 3" pitchFamily="18" charset="2"/>
              <a:buNone/>
            </a:pPr>
            <a:r>
              <a:rPr lang="en-US" sz="2400" b="1" u="sng" dirty="0" smtClean="0">
                <a:solidFill>
                  <a:srgbClr val="C00000"/>
                </a:solidFill>
              </a:rPr>
              <a:t>3. Infections</a:t>
            </a:r>
            <a:r>
              <a:rPr lang="en-US" sz="2400" b="1" dirty="0" smtClean="0"/>
              <a:t>: </a:t>
            </a:r>
          </a:p>
          <a:p>
            <a:pPr>
              <a:buFont typeface="Wingdings" pitchFamily="2" charset="2"/>
              <a:buChar char="§"/>
            </a:pPr>
            <a:r>
              <a:rPr lang="en-US" sz="2000" b="1" i="1" dirty="0" err="1" smtClean="0"/>
              <a:t>Listeria</a:t>
            </a:r>
            <a:r>
              <a:rPr lang="en-US" sz="2000" b="1" i="1" dirty="0" smtClean="0"/>
              <a:t> </a:t>
            </a:r>
            <a:r>
              <a:rPr lang="en-US" sz="2000" b="1" i="1" dirty="0" err="1" smtClean="0"/>
              <a:t>monocytogenes</a:t>
            </a:r>
            <a:r>
              <a:rPr lang="en-US" sz="2000" b="1" dirty="0" smtClean="0"/>
              <a:t>, </a:t>
            </a:r>
          </a:p>
          <a:p>
            <a:pPr>
              <a:buFont typeface="Wingdings" pitchFamily="2" charset="2"/>
              <a:buChar char="§"/>
            </a:pPr>
            <a:r>
              <a:rPr lang="en-US" sz="2000" b="1" i="1" dirty="0" err="1" smtClean="0"/>
              <a:t>Toxoplasma</a:t>
            </a:r>
            <a:r>
              <a:rPr lang="en-US" sz="2000" b="1" i="1" dirty="0" smtClean="0"/>
              <a:t> </a:t>
            </a:r>
            <a:r>
              <a:rPr lang="en-US" sz="2000" b="1" i="1" dirty="0" err="1" smtClean="0"/>
              <a:t>gondii</a:t>
            </a:r>
            <a:r>
              <a:rPr lang="en-US" sz="2000" b="1" dirty="0" smtClean="0"/>
              <a:t>,</a:t>
            </a:r>
          </a:p>
          <a:p>
            <a:pPr>
              <a:buFont typeface="Wingdings" pitchFamily="2" charset="2"/>
              <a:buChar char="§"/>
            </a:pPr>
            <a:r>
              <a:rPr lang="en-US" sz="2000" b="1" dirty="0" smtClean="0"/>
              <a:t>Parvovirus B19, </a:t>
            </a:r>
          </a:p>
          <a:p>
            <a:pPr>
              <a:buFont typeface="Wingdings" pitchFamily="2" charset="2"/>
              <a:buChar char="§"/>
            </a:pPr>
            <a:r>
              <a:rPr lang="en-US" sz="2000" b="1" dirty="0" smtClean="0"/>
              <a:t>Rubella, </a:t>
            </a:r>
          </a:p>
          <a:p>
            <a:pPr>
              <a:buFont typeface="Wingdings" pitchFamily="2" charset="2"/>
              <a:buChar char="§"/>
            </a:pPr>
            <a:r>
              <a:rPr lang="en-US" sz="2000" b="1" dirty="0" smtClean="0"/>
              <a:t>Cytomegalovirus,</a:t>
            </a:r>
          </a:p>
          <a:p>
            <a:pPr>
              <a:buFont typeface="Wingdings" pitchFamily="2" charset="2"/>
              <a:buChar char="§"/>
            </a:pPr>
            <a:r>
              <a:rPr lang="en-US" sz="2000" b="1" dirty="0"/>
              <a:t>Herpes simplex</a:t>
            </a:r>
            <a:endParaRPr lang="en-US" sz="2000" b="1" dirty="0" smtClean="0"/>
          </a:p>
          <a:p>
            <a:pPr>
              <a:buFont typeface="Wingdings 3" pitchFamily="18" charset="2"/>
              <a:buNone/>
            </a:pPr>
            <a:r>
              <a:rPr lang="en-US" sz="2000" b="1" dirty="0" smtClean="0"/>
              <a:t> </a:t>
            </a:r>
          </a:p>
          <a:p>
            <a:pPr>
              <a:buFont typeface="Wingdings 3" pitchFamily="18" charset="2"/>
              <a:buNone/>
            </a:pPr>
            <a:r>
              <a:rPr lang="en-US" sz="2400" b="1" dirty="0" smtClean="0"/>
              <a:t>4. </a:t>
            </a:r>
            <a:r>
              <a:rPr lang="en-US" sz="2400" b="1" u="sng" dirty="0" smtClean="0">
                <a:solidFill>
                  <a:srgbClr val="C00000"/>
                </a:solidFill>
              </a:rPr>
              <a:t>Maternal health problems </a:t>
            </a:r>
            <a:endParaRPr lang="en-US" sz="2400" b="1" dirty="0" smtClean="0"/>
          </a:p>
          <a:p>
            <a:pPr>
              <a:buFont typeface="Wingdings 3" pitchFamily="18" charset="2"/>
              <a:buNone/>
            </a:pPr>
            <a:r>
              <a:rPr lang="en-US" sz="2000" b="1" u="sng" dirty="0" smtClean="0"/>
              <a:t>Collagen vascular diseases:</a:t>
            </a:r>
          </a:p>
          <a:p>
            <a:pPr>
              <a:buFont typeface="Wingdings 3" pitchFamily="18" charset="2"/>
              <a:buNone/>
            </a:pPr>
            <a:r>
              <a:rPr lang="en-US" sz="2000" b="1" dirty="0" smtClean="0"/>
              <a:t>Examples of collagen vascular diseases associated with an increased risk of miscarriage are </a:t>
            </a:r>
            <a:r>
              <a:rPr lang="en-US" sz="2000" b="1" u="sng" dirty="0" smtClean="0">
                <a:solidFill>
                  <a:srgbClr val="7030A0"/>
                </a:solidFill>
              </a:rPr>
              <a:t>systemic lupus </a:t>
            </a:r>
            <a:r>
              <a:rPr lang="en-US" sz="2000" b="1" u="sng" dirty="0" err="1" smtClean="0">
                <a:solidFill>
                  <a:srgbClr val="7030A0"/>
                </a:solidFill>
              </a:rPr>
              <a:t>erythematosus</a:t>
            </a:r>
            <a:r>
              <a:rPr lang="en-US" sz="2000" b="1" dirty="0" smtClean="0"/>
              <a:t>, and </a:t>
            </a:r>
            <a:r>
              <a:rPr lang="en-US" sz="2000" b="1" dirty="0" err="1" smtClean="0">
                <a:solidFill>
                  <a:srgbClr val="7030A0"/>
                </a:solidFill>
              </a:rPr>
              <a:t>antiphospholipid</a:t>
            </a:r>
            <a:r>
              <a:rPr lang="en-US" sz="2000" b="1" dirty="0" smtClean="0">
                <a:solidFill>
                  <a:srgbClr val="7030A0"/>
                </a:solidFill>
              </a:rPr>
              <a:t> antibody syndrome</a:t>
            </a:r>
            <a:r>
              <a:rPr lang="en-US" sz="2000" b="1" dirty="0" smtClean="0"/>
              <a:t>. </a:t>
            </a:r>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p:cNvSpPr>
            <a:spLocks noGrp="1"/>
          </p:cNvSpPr>
          <p:nvPr>
            <p:ph idx="1"/>
          </p:nvPr>
        </p:nvSpPr>
        <p:spPr>
          <a:xfrm>
            <a:off x="323528" y="404664"/>
            <a:ext cx="8820472" cy="6264696"/>
          </a:xfrm>
        </p:spPr>
        <p:txBody>
          <a:bodyPr>
            <a:normAutofit fontScale="92500" lnSpcReduction="20000"/>
          </a:bodyPr>
          <a:lstStyle/>
          <a:p>
            <a:pPr>
              <a:buFont typeface="Wingdings 3" pitchFamily="18" charset="2"/>
              <a:buNone/>
            </a:pPr>
            <a:r>
              <a:rPr lang="en-US" sz="2400" b="1" u="sng" dirty="0" smtClean="0">
                <a:solidFill>
                  <a:srgbClr val="C00000"/>
                </a:solidFill>
              </a:rPr>
              <a:t>5. Lifestyle </a:t>
            </a:r>
            <a:r>
              <a:rPr lang="en-US" sz="2400" b="1" dirty="0" smtClean="0"/>
              <a:t> </a:t>
            </a:r>
            <a:r>
              <a:rPr lang="en-US" sz="2400" dirty="0" smtClean="0"/>
              <a:t>(i.e. smoking,    drug use,    malnutrition,    excessive caffeine and exposure to radiation or toxic substances) </a:t>
            </a:r>
          </a:p>
          <a:p>
            <a:pPr>
              <a:buFont typeface="Wingdings 3" pitchFamily="18" charset="2"/>
              <a:buNone/>
            </a:pPr>
            <a:endParaRPr lang="en-US" sz="2400" b="1" dirty="0" smtClean="0"/>
          </a:p>
          <a:p>
            <a:pPr>
              <a:buFont typeface="Wingdings 3" pitchFamily="18" charset="2"/>
              <a:buNone/>
            </a:pPr>
            <a:r>
              <a:rPr lang="en-US" sz="2400" b="1" dirty="0" smtClean="0">
                <a:solidFill>
                  <a:srgbClr val="C00000"/>
                </a:solidFill>
              </a:rPr>
              <a:t>6. </a:t>
            </a:r>
            <a:r>
              <a:rPr lang="en-US" sz="2400" b="1" u="sng" dirty="0" smtClean="0">
                <a:solidFill>
                  <a:srgbClr val="C00000"/>
                </a:solidFill>
              </a:rPr>
              <a:t>Abnormal structural anatomy of the uterus </a:t>
            </a:r>
            <a:r>
              <a:rPr lang="en-US" sz="2400" b="1" dirty="0" smtClean="0">
                <a:solidFill>
                  <a:srgbClr val="C00000"/>
                </a:solidFill>
              </a:rPr>
              <a:t> </a:t>
            </a:r>
            <a:r>
              <a:rPr lang="en-US" sz="2400" dirty="0" smtClean="0">
                <a:solidFill>
                  <a:srgbClr val="C00000"/>
                </a:solidFill>
              </a:rPr>
              <a:t>: </a:t>
            </a:r>
          </a:p>
          <a:p>
            <a:pPr>
              <a:buFont typeface="Wingdings 3" pitchFamily="18" charset="2"/>
              <a:buNone/>
            </a:pPr>
            <a:r>
              <a:rPr lang="en-US" sz="2400" dirty="0" smtClean="0"/>
              <a:t>In some women there can be a tissue bridge (</a:t>
            </a:r>
            <a:r>
              <a:rPr lang="en-US" sz="2400" dirty="0" smtClean="0">
                <a:solidFill>
                  <a:schemeClr val="accent2">
                    <a:lumMod val="50000"/>
                  </a:schemeClr>
                </a:solidFill>
              </a:rPr>
              <a:t>uterine septum</a:t>
            </a:r>
            <a:r>
              <a:rPr lang="en-US" sz="2400" dirty="0" smtClean="0"/>
              <a:t>), that acts like a partial wall dividing the uterine cavity into sections. The septum is not well suited for placental attachment and growth. Therefore, an embryo implanting on the septum would be at increased risk of miscarriage. </a:t>
            </a:r>
          </a:p>
          <a:p>
            <a:pPr>
              <a:buFont typeface="Wingdings 3" pitchFamily="18" charset="2"/>
              <a:buNone/>
            </a:pPr>
            <a:r>
              <a:rPr lang="en-US" sz="2400" dirty="0" smtClean="0"/>
              <a:t>    Fibroids can uncommonly interfere with the embryo implantation and the embryo's blood supply, thereby causing miscarriage</a:t>
            </a:r>
          </a:p>
          <a:p>
            <a:pPr>
              <a:buFont typeface="Wingdings 3" pitchFamily="18" charset="2"/>
              <a:buNone/>
            </a:pPr>
            <a:endParaRPr lang="en-US" sz="2400" b="1" u="sng" dirty="0" smtClean="0">
              <a:solidFill>
                <a:srgbClr val="C00000"/>
              </a:solidFill>
            </a:endParaRPr>
          </a:p>
          <a:p>
            <a:pPr>
              <a:buFont typeface="Wingdings 3" pitchFamily="18" charset="2"/>
              <a:buNone/>
            </a:pPr>
            <a:r>
              <a:rPr lang="en-US" sz="2400" b="1" u="sng" dirty="0" smtClean="0">
                <a:solidFill>
                  <a:srgbClr val="C00000"/>
                </a:solidFill>
              </a:rPr>
              <a:t>7.Maternal age</a:t>
            </a:r>
            <a:r>
              <a:rPr lang="en-US" sz="2400" b="1" dirty="0" smtClean="0"/>
              <a:t>: </a:t>
            </a:r>
            <a:r>
              <a:rPr lang="en-US" sz="2400" dirty="0" smtClean="0"/>
              <a:t>SABs increase after age 35 due to ovum abnormalities</a:t>
            </a:r>
          </a:p>
          <a:p>
            <a:pPr>
              <a:buFont typeface="Wingdings 3" pitchFamily="18" charset="2"/>
              <a:buNone/>
            </a:pPr>
            <a:endParaRPr lang="en-US" sz="2400" b="1" dirty="0" smtClean="0"/>
          </a:p>
          <a:p>
            <a:pPr>
              <a:buFont typeface="Wingdings 3" pitchFamily="18" charset="2"/>
              <a:buNone/>
            </a:pPr>
            <a:r>
              <a:rPr lang="en-US" sz="2400" b="1" dirty="0" smtClean="0">
                <a:solidFill>
                  <a:srgbClr val="C00000"/>
                </a:solidFill>
              </a:rPr>
              <a:t>8. </a:t>
            </a:r>
            <a:r>
              <a:rPr lang="en-US" sz="2400" b="1" u="sng" dirty="0" smtClean="0">
                <a:solidFill>
                  <a:srgbClr val="C00000"/>
                </a:solidFill>
              </a:rPr>
              <a:t>Maternal trauma </a:t>
            </a:r>
          </a:p>
          <a:p>
            <a:pPr>
              <a:buFont typeface="Wingdings 3" pitchFamily="18" charset="2"/>
              <a:buNone/>
            </a:pPr>
            <a:endParaRPr lang="en-US" sz="2400" b="1" dirty="0" smtClean="0">
              <a:solidFill>
                <a:srgbClr val="C00000"/>
              </a:solidFill>
            </a:endParaRPr>
          </a:p>
          <a:p>
            <a:pPr>
              <a:buFont typeface="Wingdings 3" pitchFamily="18" charset="2"/>
              <a:buNone/>
            </a:pPr>
            <a:r>
              <a:rPr lang="en-US" sz="2400" b="1" dirty="0" smtClean="0"/>
              <a:t>9. </a:t>
            </a:r>
            <a:r>
              <a:rPr lang="en-US" sz="2400" dirty="0" smtClean="0"/>
              <a:t>Invasive surgical procedures in the uterus, such as </a:t>
            </a:r>
            <a:r>
              <a:rPr lang="en-US" sz="2400" dirty="0" smtClean="0">
                <a:hlinkClick r:id="rId3" action="ppaction://hlinkfile"/>
              </a:rPr>
              <a:t>amniocentesis</a:t>
            </a:r>
            <a:r>
              <a:rPr lang="en-US" sz="2400" dirty="0" smtClean="0"/>
              <a:t> and </a:t>
            </a:r>
            <a:r>
              <a:rPr lang="en-US" sz="2400" dirty="0" smtClean="0">
                <a:hlinkClick r:id="rId4" action="ppaction://hlinkfile"/>
              </a:rPr>
              <a:t>chorionic </a:t>
            </a:r>
            <a:r>
              <a:rPr lang="en-US" sz="2400" dirty="0" err="1" smtClean="0">
                <a:hlinkClick r:id="rId4" action="ppaction://hlinkfile"/>
              </a:rPr>
              <a:t>villus</a:t>
            </a:r>
            <a:r>
              <a:rPr lang="en-US" sz="2400" dirty="0" smtClean="0">
                <a:hlinkClick r:id="rId4" action="ppaction://hlinkfile"/>
              </a:rPr>
              <a:t> sampling</a:t>
            </a:r>
            <a:r>
              <a:rPr lang="en-US" sz="2400" dirty="0" smtClean="0"/>
              <a:t>, also slightly increase the risk of miscarriage</a:t>
            </a:r>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914400" y="274638"/>
            <a:ext cx="7772400" cy="778098"/>
          </a:xfrm>
        </p:spPr>
        <p:txBody>
          <a:bodyPr>
            <a:noAutofit/>
          </a:bodyPr>
          <a:lstStyle/>
          <a:p>
            <a:r>
              <a:rPr lang="en-US" sz="2800" b="1" dirty="0" smtClean="0"/>
              <a:t/>
            </a:r>
            <a:br>
              <a:rPr lang="en-US" sz="2800" b="1" dirty="0" smtClean="0"/>
            </a:br>
            <a:r>
              <a:rPr lang="en-US" sz="2400" b="1" dirty="0" smtClean="0"/>
              <a:t>Spontaneous abortion / Miscarriage: Diagnosis</a:t>
            </a:r>
            <a:br>
              <a:rPr lang="en-US" sz="2400" b="1" dirty="0" smtClean="0"/>
            </a:br>
            <a:endParaRPr lang="en-US" sz="2400" b="1" dirty="0" smtClean="0"/>
          </a:p>
        </p:txBody>
      </p:sp>
      <p:sp>
        <p:nvSpPr>
          <p:cNvPr id="13315" name="Content Placeholder 1"/>
          <p:cNvSpPr>
            <a:spLocks noGrp="1"/>
          </p:cNvSpPr>
          <p:nvPr>
            <p:ph idx="1"/>
          </p:nvPr>
        </p:nvSpPr>
        <p:spPr>
          <a:xfrm>
            <a:off x="395536" y="908720"/>
            <a:ext cx="8291264" cy="5111080"/>
          </a:xfrm>
        </p:spPr>
        <p:txBody>
          <a:bodyPr>
            <a:normAutofit/>
          </a:bodyPr>
          <a:lstStyle/>
          <a:p>
            <a:endParaRPr lang="en-US" sz="2400" b="1" dirty="0" smtClean="0"/>
          </a:p>
          <a:p>
            <a:r>
              <a:rPr lang="en-US" sz="2400" b="1" dirty="0" smtClean="0"/>
              <a:t>A miscarriage can be confirmed by</a:t>
            </a:r>
          </a:p>
          <a:p>
            <a:pPr>
              <a:buFont typeface="Wingdings" pitchFamily="2" charset="2"/>
              <a:buChar char="v"/>
            </a:pPr>
            <a:r>
              <a:rPr lang="en-US" sz="2400" b="1" dirty="0" smtClean="0"/>
              <a:t> </a:t>
            </a:r>
            <a:r>
              <a:rPr lang="en-US" sz="2400" b="1" dirty="0" smtClean="0">
                <a:solidFill>
                  <a:srgbClr val="002060"/>
                </a:solidFill>
              </a:rPr>
              <a:t>Ultrasound</a:t>
            </a:r>
            <a:r>
              <a:rPr lang="en-US" sz="2400" b="1" dirty="0" smtClean="0"/>
              <a:t> and </a:t>
            </a:r>
          </a:p>
          <a:p>
            <a:pPr>
              <a:buFont typeface="Wingdings" pitchFamily="2" charset="2"/>
              <a:buChar char="v"/>
            </a:pPr>
            <a:r>
              <a:rPr lang="en-US" sz="2400" b="1" dirty="0" smtClean="0">
                <a:solidFill>
                  <a:srgbClr val="C00000"/>
                </a:solidFill>
              </a:rPr>
              <a:t>Examination </a:t>
            </a:r>
            <a:r>
              <a:rPr lang="en-US" sz="2400" b="1" dirty="0" smtClean="0"/>
              <a:t>of the passed tissue. </a:t>
            </a:r>
          </a:p>
          <a:p>
            <a:pPr>
              <a:buNone/>
            </a:pPr>
            <a:r>
              <a:rPr lang="en-US" sz="2400" b="1" dirty="0" smtClean="0"/>
              <a:t>   </a:t>
            </a:r>
            <a:r>
              <a:rPr lang="en-US" sz="2000" b="1" dirty="0" smtClean="0"/>
              <a:t>Microscopic examination of the products of conception: Villi, </a:t>
            </a:r>
            <a:r>
              <a:rPr lang="en-US" sz="2000" b="1" dirty="0" err="1" smtClean="0"/>
              <a:t>trophoblast</a:t>
            </a:r>
            <a:r>
              <a:rPr lang="en-US" sz="2000" b="1" dirty="0" smtClean="0"/>
              <a:t>, fetal parts, and background gestational changes in the</a:t>
            </a:r>
            <a:r>
              <a:rPr lang="en-US" sz="2000" b="1" dirty="0" smtClean="0">
                <a:solidFill>
                  <a:srgbClr val="C00000"/>
                </a:solidFill>
              </a:rPr>
              <a:t> endometrium</a:t>
            </a:r>
            <a:r>
              <a:rPr lang="en-US" sz="2000" b="1" dirty="0" smtClean="0"/>
              <a:t>. </a:t>
            </a:r>
          </a:p>
          <a:p>
            <a:pPr>
              <a:buNone/>
            </a:pPr>
            <a:endParaRPr lang="en-US" sz="2000" b="1" dirty="0" smtClean="0"/>
          </a:p>
          <a:p>
            <a:pPr>
              <a:buFont typeface="Wingdings" pitchFamily="2" charset="2"/>
              <a:buChar char="v"/>
            </a:pPr>
            <a:r>
              <a:rPr lang="en-US" sz="2400" b="1" u="sng" dirty="0" smtClean="0">
                <a:solidFill>
                  <a:srgbClr val="002060"/>
                </a:solidFill>
              </a:rPr>
              <a:t>Genetic tests </a:t>
            </a:r>
            <a:r>
              <a:rPr lang="en-US" sz="2400" b="1" dirty="0" smtClean="0"/>
              <a:t>may also be performed to look for abnormal </a:t>
            </a:r>
            <a:r>
              <a:rPr lang="en-US" sz="2400" b="1" u="sng" dirty="0" smtClean="0">
                <a:solidFill>
                  <a:srgbClr val="7030A0"/>
                </a:solidFill>
              </a:rPr>
              <a:t>chromosome arrangements</a:t>
            </a:r>
          </a:p>
          <a:p>
            <a:endParaRPr lang="en-US" sz="2400" b="1" dirty="0" smtClean="0"/>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90066"/>
          </a:xfrm>
        </p:spPr>
        <p:txBody>
          <a:bodyPr rtlCol="0">
            <a:noAutofit/>
          </a:bodyPr>
          <a:lstStyle/>
          <a:p>
            <a:pPr algn="ctr" fontAlgn="auto">
              <a:spcAft>
                <a:spcPts val="0"/>
              </a:spcAft>
              <a:defRPr/>
            </a:pPr>
            <a:r>
              <a:rPr lang="en-US" sz="2800" b="1" dirty="0" smtClean="0">
                <a:solidFill>
                  <a:srgbClr val="FF0000"/>
                </a:solidFill>
              </a:rPr>
              <a:t>Gestational </a:t>
            </a:r>
            <a:r>
              <a:rPr lang="en-US" sz="2800" b="1" dirty="0" err="1" smtClean="0">
                <a:solidFill>
                  <a:srgbClr val="FF0000"/>
                </a:solidFill>
              </a:rPr>
              <a:t>Trophoblastic</a:t>
            </a:r>
            <a:r>
              <a:rPr lang="en-US" sz="2800" b="1" dirty="0" smtClean="0">
                <a:solidFill>
                  <a:srgbClr val="FF0000"/>
                </a:solidFill>
              </a:rPr>
              <a:t> Disease</a:t>
            </a:r>
            <a:endParaRPr lang="en-US" sz="2800" b="1" dirty="0">
              <a:solidFill>
                <a:srgbClr val="FF0000"/>
              </a:solidFill>
            </a:endParaRPr>
          </a:p>
        </p:txBody>
      </p:sp>
      <p:sp>
        <p:nvSpPr>
          <p:cNvPr id="14339" name="Content Placeholder 2"/>
          <p:cNvSpPr>
            <a:spLocks noGrp="1"/>
          </p:cNvSpPr>
          <p:nvPr>
            <p:ph idx="1"/>
          </p:nvPr>
        </p:nvSpPr>
        <p:spPr>
          <a:xfrm>
            <a:off x="251520" y="836712"/>
            <a:ext cx="8892480" cy="5832648"/>
          </a:xfrm>
        </p:spPr>
        <p:txBody>
          <a:bodyPr>
            <a:normAutofit/>
          </a:bodyPr>
          <a:lstStyle/>
          <a:p>
            <a:r>
              <a:rPr lang="en-IN" sz="2400" b="1" dirty="0"/>
              <a:t>Gestational trophoblastic disease constitutes a spectrum of </a:t>
            </a:r>
            <a:r>
              <a:rPr lang="en-IN" sz="2400" b="1" dirty="0" err="1">
                <a:solidFill>
                  <a:srgbClr val="7030A0"/>
                </a:solidFill>
              </a:rPr>
              <a:t>tumors</a:t>
            </a:r>
            <a:r>
              <a:rPr lang="en-IN" sz="2400" b="1" dirty="0">
                <a:solidFill>
                  <a:srgbClr val="7030A0"/>
                </a:solidFill>
              </a:rPr>
              <a:t> and </a:t>
            </a:r>
            <a:r>
              <a:rPr lang="en-IN" sz="2400" b="1" dirty="0" err="1">
                <a:solidFill>
                  <a:srgbClr val="7030A0"/>
                </a:solidFill>
              </a:rPr>
              <a:t>tumor</a:t>
            </a:r>
            <a:r>
              <a:rPr lang="en-IN" sz="2400" b="1" dirty="0">
                <a:solidFill>
                  <a:srgbClr val="7030A0"/>
                </a:solidFill>
              </a:rPr>
              <a:t>-like </a:t>
            </a:r>
            <a:r>
              <a:rPr lang="en-IN" sz="2400" b="1" dirty="0"/>
              <a:t>conditions </a:t>
            </a:r>
            <a:r>
              <a:rPr lang="en-IN" sz="2400" b="1" dirty="0">
                <a:solidFill>
                  <a:srgbClr val="FF0000"/>
                </a:solidFill>
              </a:rPr>
              <a:t>characterized by </a:t>
            </a:r>
            <a:r>
              <a:rPr lang="en-IN" sz="2400" b="1" dirty="0"/>
              <a:t>proliferation of placental tissue, either villous or </a:t>
            </a:r>
            <a:r>
              <a:rPr lang="en-IN" sz="2400" b="1" dirty="0" smtClean="0"/>
              <a:t>trophoblastic.</a:t>
            </a:r>
            <a:endParaRPr lang="en-US" sz="2400" b="1" dirty="0" smtClean="0"/>
          </a:p>
          <a:p>
            <a:r>
              <a:rPr lang="en-US" sz="2400" b="1" dirty="0" smtClean="0"/>
              <a:t>Gestational trophoblastic disease (GTD) can be </a:t>
            </a:r>
            <a:r>
              <a:rPr lang="en-US" sz="2400" b="1" dirty="0" smtClean="0">
                <a:solidFill>
                  <a:srgbClr val="FF0000"/>
                </a:solidFill>
              </a:rPr>
              <a:t>benign</a:t>
            </a:r>
            <a:r>
              <a:rPr lang="en-US" sz="2400" b="1" dirty="0" smtClean="0"/>
              <a:t> or </a:t>
            </a:r>
            <a:r>
              <a:rPr lang="en-US" sz="2400" b="1" dirty="0" smtClean="0">
                <a:solidFill>
                  <a:srgbClr val="0070C0"/>
                </a:solidFill>
              </a:rPr>
              <a:t>malignant. </a:t>
            </a:r>
          </a:p>
          <a:p>
            <a:r>
              <a:rPr lang="en-US" sz="2400" b="1" u="sng" dirty="0" smtClean="0"/>
              <a:t>Majority</a:t>
            </a:r>
            <a:r>
              <a:rPr lang="en-US" sz="2400" b="1" dirty="0" smtClean="0"/>
              <a:t> of GTD cases are benign.</a:t>
            </a:r>
          </a:p>
          <a:p>
            <a:r>
              <a:rPr lang="en-US" sz="2400" b="1" dirty="0" smtClean="0"/>
              <a:t>Most forms of gestational trophoblastic disease can be cured with prompt management. </a:t>
            </a:r>
          </a:p>
          <a:p>
            <a:r>
              <a:rPr lang="en-US" sz="2400" b="1" dirty="0" smtClean="0">
                <a:solidFill>
                  <a:srgbClr val="00B050"/>
                </a:solidFill>
              </a:rPr>
              <a:t>Surgery and chemotherapy </a:t>
            </a:r>
            <a:r>
              <a:rPr lang="en-US" sz="2400" b="1" dirty="0" smtClean="0"/>
              <a:t>are the most common forms of treatment.</a:t>
            </a:r>
          </a:p>
          <a:p>
            <a:r>
              <a:rPr lang="en-US" sz="2400" b="1" dirty="0" smtClean="0"/>
              <a:t>Most women who have had gestational </a:t>
            </a:r>
            <a:r>
              <a:rPr lang="en-US" sz="2400" b="1" dirty="0" err="1" smtClean="0"/>
              <a:t>trophoblastic</a:t>
            </a:r>
            <a:r>
              <a:rPr lang="en-US" sz="2400" b="1" dirty="0" smtClean="0"/>
              <a:t> disease can have normal pregnancies later</a:t>
            </a:r>
          </a:p>
          <a:p>
            <a:endParaRPr lang="en-US" sz="2400" b="1" dirty="0" smtClean="0"/>
          </a:p>
          <a:p>
            <a:endParaRPr lang="en-US" sz="2400" b="1" dirty="0" smtClean="0"/>
          </a:p>
          <a:p>
            <a:pPr>
              <a:buFont typeface="Wingdings 3" pitchFamily="18" charset="2"/>
              <a:buNone/>
            </a:pPr>
            <a:endParaRPr lang="en-US" sz="2400" b="1" dirty="0" smtClean="0"/>
          </a:p>
        </p:txBody>
      </p:sp>
      <p:sp>
        <p:nvSpPr>
          <p:cNvPr id="3" name="Slide Number Placeholder 2"/>
          <p:cNvSpPr>
            <a:spLocks noGrp="1"/>
          </p:cNvSpPr>
          <p:nvPr>
            <p:ph type="sldNum" sz="quarter" idx="12"/>
          </p:nvPr>
        </p:nvSpPr>
        <p:spPr/>
        <p:txBody>
          <a:bodyPr/>
          <a:lstStyle/>
          <a:p>
            <a:pPr>
              <a:defRPr/>
            </a:pPr>
            <a:fld id="{637FFB48-29FC-4C69-B8CA-81BC719EA297}"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rtlCol="0">
            <a:normAutofit fontScale="90000"/>
          </a:bodyPr>
          <a:lstStyle/>
          <a:p>
            <a:pPr algn="ctr">
              <a:defRPr/>
            </a:pPr>
            <a:r>
              <a:rPr lang="en-US" sz="2400" b="1" dirty="0" smtClean="0"/>
              <a:t>Gestational Trophoblastic </a:t>
            </a:r>
            <a:r>
              <a:rPr lang="en-US" sz="2400" b="1" dirty="0" err="1" smtClean="0"/>
              <a:t>Disease:Diagnosis</a:t>
            </a:r>
            <a:r>
              <a:rPr lang="en-US" sz="2400" b="1" dirty="0" smtClean="0"/>
              <a:t/>
            </a:r>
            <a:br>
              <a:rPr lang="en-US" sz="2400" b="1" dirty="0" smtClean="0"/>
            </a:br>
            <a:endParaRPr lang="en-US" sz="2400" b="1" dirty="0"/>
          </a:p>
        </p:txBody>
      </p:sp>
      <p:sp>
        <p:nvSpPr>
          <p:cNvPr id="16387" name="Content Placeholder 2"/>
          <p:cNvSpPr>
            <a:spLocks noGrp="1"/>
          </p:cNvSpPr>
          <p:nvPr>
            <p:ph idx="1"/>
          </p:nvPr>
        </p:nvSpPr>
        <p:spPr>
          <a:xfrm>
            <a:off x="251520" y="1052736"/>
            <a:ext cx="8435280" cy="4967064"/>
          </a:xfrm>
        </p:spPr>
        <p:txBody>
          <a:bodyPr>
            <a:normAutofit lnSpcReduction="10000"/>
          </a:bodyPr>
          <a:lstStyle/>
          <a:p>
            <a:endParaRPr lang="en-US" sz="2400" b="1" dirty="0" smtClean="0"/>
          </a:p>
          <a:p>
            <a:pPr>
              <a:buFont typeface="Wingdings" pitchFamily="2" charset="2"/>
              <a:buChar char="Ø"/>
            </a:pPr>
            <a:r>
              <a:rPr lang="en-US" sz="2400" b="1" dirty="0" smtClean="0"/>
              <a:t>A blood test for the </a:t>
            </a:r>
            <a:r>
              <a:rPr lang="en-US" sz="2400" b="1" u="sng" dirty="0" smtClean="0">
                <a:solidFill>
                  <a:srgbClr val="C00000"/>
                </a:solidFill>
              </a:rPr>
              <a:t>human chorionic </a:t>
            </a:r>
            <a:r>
              <a:rPr lang="en-US" sz="2400" b="1" u="sng" dirty="0" err="1" smtClean="0">
                <a:solidFill>
                  <a:srgbClr val="C00000"/>
                </a:solidFill>
              </a:rPr>
              <a:t>gonadotropin</a:t>
            </a:r>
            <a:r>
              <a:rPr lang="en-US" sz="2400" b="1" u="sng" dirty="0" smtClean="0">
                <a:solidFill>
                  <a:srgbClr val="C00000"/>
                </a:solidFill>
              </a:rPr>
              <a:t> </a:t>
            </a:r>
            <a:r>
              <a:rPr lang="en-US" sz="2400" b="1" dirty="0" smtClean="0"/>
              <a:t>(HCG) hormone is most commonly used to diagnose GTD.</a:t>
            </a:r>
          </a:p>
          <a:p>
            <a:pPr>
              <a:buNone/>
            </a:pPr>
            <a:endParaRPr lang="en-US" sz="2400" b="1" dirty="0" smtClean="0"/>
          </a:p>
          <a:p>
            <a:pPr>
              <a:buFont typeface="Wingdings" pitchFamily="2" charset="2"/>
              <a:buChar char="Ø"/>
            </a:pPr>
            <a:r>
              <a:rPr lang="en-US" sz="2400" b="1" dirty="0" smtClean="0"/>
              <a:t> Serum HCG is markedly increased is GTD. </a:t>
            </a:r>
          </a:p>
          <a:p>
            <a:pPr>
              <a:buNone/>
            </a:pPr>
            <a:endParaRPr lang="en-US" sz="2400" b="1" dirty="0" smtClean="0"/>
          </a:p>
          <a:p>
            <a:pPr>
              <a:buFont typeface="Wingdings" pitchFamily="2" charset="2"/>
              <a:buChar char="Ø"/>
            </a:pPr>
            <a:r>
              <a:rPr lang="en-US" sz="2400" b="1" dirty="0" smtClean="0"/>
              <a:t>Serum HCG is also elevated in normal and ectopic pregnancy, </a:t>
            </a:r>
            <a:r>
              <a:rPr lang="en-US" sz="2400" b="1" dirty="0" err="1" smtClean="0"/>
              <a:t>choricarcinoma</a:t>
            </a:r>
            <a:r>
              <a:rPr lang="en-US" sz="2400" b="1" dirty="0" smtClean="0"/>
              <a:t> and germ cell tumor. </a:t>
            </a:r>
          </a:p>
          <a:p>
            <a:pPr>
              <a:buNone/>
            </a:pPr>
            <a:endParaRPr lang="en-US" sz="2400" b="1" dirty="0" smtClean="0"/>
          </a:p>
          <a:p>
            <a:r>
              <a:rPr lang="en-US" sz="2400" b="1" dirty="0" smtClean="0"/>
              <a:t>Serum HCG levels </a:t>
            </a:r>
            <a:r>
              <a:rPr lang="en-US" sz="2800" b="1" u="sng" dirty="0" smtClean="0">
                <a:solidFill>
                  <a:schemeClr val="accent2">
                    <a:lumMod val="50000"/>
                  </a:schemeClr>
                </a:solidFill>
              </a:rPr>
              <a:t>continue to rise after 14th week </a:t>
            </a:r>
            <a:r>
              <a:rPr lang="en-US" sz="2400" b="1" dirty="0" smtClean="0"/>
              <a:t>as opposed to drop in normal gestation</a:t>
            </a:r>
          </a:p>
          <a:p>
            <a:pPr lvl="1">
              <a:buNone/>
            </a:pPr>
            <a:endParaRPr lang="en-US" sz="2400" b="1" dirty="0" smtClean="0"/>
          </a:p>
          <a:p>
            <a:endParaRPr lang="en-US" sz="2400" b="1" dirty="0" smtClean="0"/>
          </a:p>
        </p:txBody>
      </p:sp>
      <p:sp>
        <p:nvSpPr>
          <p:cNvPr id="3" name="Slide Number Placeholder 2"/>
          <p:cNvSpPr>
            <a:spLocks noGrp="1"/>
          </p:cNvSpPr>
          <p:nvPr>
            <p:ph type="sldNum" sz="quarter" idx="12"/>
          </p:nvPr>
        </p:nvSpPr>
        <p:spPr/>
        <p:txBody>
          <a:bodyPr/>
          <a:lstStyle/>
          <a:p>
            <a:pPr>
              <a:defRPr/>
            </a:pPr>
            <a:fld id="{637FFB48-29FC-4C69-B8CA-81BC719EA297}"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b="1" dirty="0" smtClean="0"/>
              <a:t>Gestational </a:t>
            </a:r>
            <a:r>
              <a:rPr lang="en-US" sz="2400" b="1" dirty="0" err="1" smtClean="0"/>
              <a:t>Trophoblastic</a:t>
            </a:r>
            <a:r>
              <a:rPr lang="en-US" sz="2400" b="1" dirty="0" smtClean="0"/>
              <a:t> Disease : </a:t>
            </a:r>
            <a:r>
              <a:rPr lang="en-US" sz="2400" b="1" dirty="0" err="1" smtClean="0"/>
              <a:t>Histologically</a:t>
            </a:r>
            <a:endParaRPr lang="en-US" sz="2400" b="1" dirty="0"/>
          </a:p>
        </p:txBody>
      </p:sp>
      <p:sp>
        <p:nvSpPr>
          <p:cNvPr id="17411" name="Content Placeholder 2"/>
          <p:cNvSpPr>
            <a:spLocks noGrp="1"/>
          </p:cNvSpPr>
          <p:nvPr>
            <p:ph idx="1"/>
          </p:nvPr>
        </p:nvSpPr>
        <p:spPr/>
        <p:txBody>
          <a:bodyPr/>
          <a:lstStyle/>
          <a:p>
            <a:pPr>
              <a:buFont typeface="Wingdings 3" pitchFamily="18" charset="2"/>
              <a:buNone/>
            </a:pPr>
            <a:endParaRPr lang="en-US" sz="2400" b="1" dirty="0" smtClean="0"/>
          </a:p>
          <a:p>
            <a:pPr>
              <a:buFont typeface="Wingdings 3" pitchFamily="18" charset="2"/>
              <a:buNone/>
            </a:pPr>
            <a:r>
              <a:rPr lang="en-US" sz="2400" b="1" u="sng" dirty="0" err="1" smtClean="0"/>
              <a:t>Histologically</a:t>
            </a:r>
            <a:r>
              <a:rPr lang="en-US" sz="2400" b="1" u="sng" dirty="0" smtClean="0"/>
              <a:t>, it is classified into </a:t>
            </a:r>
          </a:p>
          <a:p>
            <a:pPr>
              <a:buFont typeface="Wingdings 3" pitchFamily="18" charset="2"/>
              <a:buNone/>
            </a:pPr>
            <a:endParaRPr lang="en-US" sz="2400" b="1" u="sng" dirty="0" smtClean="0"/>
          </a:p>
          <a:p>
            <a:pPr>
              <a:buFont typeface="Wingdings" pitchFamily="2" charset="2"/>
              <a:buChar char="v"/>
            </a:pPr>
            <a:r>
              <a:rPr lang="en-US" sz="2400" b="1" dirty="0" err="1" smtClean="0"/>
              <a:t>Hydatidiform</a:t>
            </a:r>
            <a:r>
              <a:rPr lang="en-US" sz="2400" b="1" dirty="0" smtClean="0"/>
              <a:t> mole (complete and incomplete) </a:t>
            </a:r>
          </a:p>
          <a:p>
            <a:pPr>
              <a:buFont typeface="Wingdings" pitchFamily="2" charset="2"/>
              <a:buChar char="v"/>
            </a:pPr>
            <a:r>
              <a:rPr lang="en-US" sz="2400" b="1" dirty="0" smtClean="0"/>
              <a:t>Invasive mole (</a:t>
            </a:r>
            <a:r>
              <a:rPr lang="en-US" sz="2400" b="1" dirty="0" err="1" smtClean="0"/>
              <a:t>chorioadenoma</a:t>
            </a:r>
            <a:r>
              <a:rPr lang="en-US" sz="2400" b="1" dirty="0" smtClean="0"/>
              <a:t> </a:t>
            </a:r>
            <a:r>
              <a:rPr lang="en-US" sz="2400" b="1" dirty="0" err="1" smtClean="0"/>
              <a:t>destruens</a:t>
            </a:r>
            <a:r>
              <a:rPr lang="en-US" sz="2400" b="1" dirty="0" smtClean="0"/>
              <a:t>)</a:t>
            </a:r>
          </a:p>
          <a:p>
            <a:pPr>
              <a:buFont typeface="Wingdings" pitchFamily="2" charset="2"/>
              <a:buChar char="v"/>
            </a:pPr>
            <a:r>
              <a:rPr lang="en-US" sz="2400" b="1" dirty="0" err="1" smtClean="0"/>
              <a:t>Choriocarcinoma</a:t>
            </a:r>
            <a:endParaRPr lang="en-US" sz="2400" b="1" dirty="0" smtClean="0"/>
          </a:p>
          <a:p>
            <a:pPr>
              <a:buFont typeface="Wingdings" pitchFamily="2" charset="2"/>
              <a:buChar char="v"/>
            </a:pPr>
            <a:r>
              <a:rPr lang="en-US" sz="2400" b="1" dirty="0" smtClean="0"/>
              <a:t>Placental site </a:t>
            </a:r>
            <a:r>
              <a:rPr lang="en-US" sz="2400" b="1" dirty="0" err="1" smtClean="0"/>
              <a:t>trophoblastic</a:t>
            </a:r>
            <a:r>
              <a:rPr lang="en-US" sz="2400" b="1" dirty="0" smtClean="0"/>
              <a:t> tumor (PSTT). </a:t>
            </a:r>
          </a:p>
          <a:p>
            <a:pPr>
              <a:buFont typeface="Wingdings 3" pitchFamily="18" charset="2"/>
              <a:buNone/>
            </a:pPr>
            <a:r>
              <a:rPr lang="en-US" sz="2400" b="1" dirty="0" smtClean="0"/>
              <a:t/>
            </a:r>
            <a:br>
              <a:rPr lang="en-US" sz="2400" b="1" dirty="0" smtClean="0"/>
            </a:br>
            <a:endParaRPr lang="en-US" sz="2400" b="1" dirty="0" smtClean="0"/>
          </a:p>
          <a:p>
            <a:endParaRPr lang="en-US" sz="2400" b="1" dirty="0" smtClean="0"/>
          </a:p>
        </p:txBody>
      </p:sp>
      <p:sp>
        <p:nvSpPr>
          <p:cNvPr id="3" name="Slide Number Placeholder 2"/>
          <p:cNvSpPr>
            <a:spLocks noGrp="1"/>
          </p:cNvSpPr>
          <p:nvPr>
            <p:ph type="sldNum" sz="quarter" idx="12"/>
          </p:nvPr>
        </p:nvSpPr>
        <p:spPr/>
        <p:txBody>
          <a:bodyPr/>
          <a:lstStyle/>
          <a:p>
            <a:pPr>
              <a:defRPr/>
            </a:pPr>
            <a:fld id="{637FFB48-29FC-4C69-B8CA-81BC719EA297}"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US" sz="2400" b="1" u="sng" dirty="0" err="1" smtClean="0">
                <a:solidFill>
                  <a:srgbClr val="C00000"/>
                </a:solidFill>
              </a:rPr>
              <a:t>Hydatidiform</a:t>
            </a:r>
            <a:r>
              <a:rPr lang="en-US" sz="2400" b="1" u="sng" dirty="0" smtClean="0">
                <a:solidFill>
                  <a:srgbClr val="C00000"/>
                </a:solidFill>
              </a:rPr>
              <a:t> Mole</a:t>
            </a:r>
          </a:p>
        </p:txBody>
      </p:sp>
      <p:sp>
        <p:nvSpPr>
          <p:cNvPr id="18435" name="Content Placeholder 2"/>
          <p:cNvSpPr>
            <a:spLocks noGrp="1"/>
          </p:cNvSpPr>
          <p:nvPr>
            <p:ph idx="1"/>
          </p:nvPr>
        </p:nvSpPr>
        <p:spPr/>
        <p:txBody>
          <a:bodyPr/>
          <a:lstStyle/>
          <a:p>
            <a:r>
              <a:rPr lang="en-IN" sz="2400" b="1" dirty="0" err="1"/>
              <a:t>Hydatidiform</a:t>
            </a:r>
            <a:r>
              <a:rPr lang="en-IN" sz="2400" b="1" dirty="0"/>
              <a:t> mole is characterized histologically by </a:t>
            </a:r>
            <a:r>
              <a:rPr lang="en-IN" sz="2400" b="1" u="sng" dirty="0"/>
              <a:t>cystic swelling of the chorionic villi</a:t>
            </a:r>
            <a:r>
              <a:rPr lang="en-IN" sz="2400" b="1" dirty="0"/>
              <a:t>, accompanied by variable trophoblastic proliferation</a:t>
            </a:r>
            <a:endParaRPr lang="en-US" sz="2400" b="1" dirty="0" smtClean="0"/>
          </a:p>
          <a:p>
            <a:r>
              <a:rPr lang="en-US" sz="2400" b="1" dirty="0" smtClean="0"/>
              <a:t>Grossly it looks like a bunch of grapes</a:t>
            </a:r>
          </a:p>
          <a:p>
            <a:r>
              <a:rPr lang="en-US" sz="2400" b="1" u="sng" dirty="0" smtClean="0">
                <a:solidFill>
                  <a:srgbClr val="C00000"/>
                </a:solidFill>
              </a:rPr>
              <a:t>Symptoms: </a:t>
            </a:r>
          </a:p>
          <a:p>
            <a:pPr>
              <a:buFont typeface="Wingdings" pitchFamily="2" charset="2"/>
              <a:buChar char="ü"/>
            </a:pPr>
            <a:r>
              <a:rPr lang="en-US" sz="2400" b="1" dirty="0" smtClean="0"/>
              <a:t>    Patients present with increased abdominal swelling (rapid increase in uterine size) mistaken for normal pregnancy but the uterus is disproportionately large for stage of pregnancy. </a:t>
            </a:r>
          </a:p>
          <a:p>
            <a:pPr>
              <a:buFont typeface="Wingdings" pitchFamily="2" charset="2"/>
              <a:buChar char="ü"/>
            </a:pPr>
            <a:r>
              <a:rPr lang="en-US" sz="2400" b="1" dirty="0" smtClean="0"/>
              <a:t>     In addition patient has some vaginal bleeding, severe nausea and vomiting.</a:t>
            </a:r>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274638"/>
            <a:ext cx="7772400" cy="706090"/>
          </a:xfrm>
        </p:spPr>
        <p:txBody>
          <a:bodyPr/>
          <a:lstStyle/>
          <a:p>
            <a:pPr algn="ctr"/>
            <a:r>
              <a:rPr lang="en-US" sz="2400" b="1" dirty="0" smtClean="0"/>
              <a:t>Complete HM</a:t>
            </a:r>
          </a:p>
        </p:txBody>
      </p:sp>
      <p:sp>
        <p:nvSpPr>
          <p:cNvPr id="3" name="Content Placeholder 2"/>
          <p:cNvSpPr>
            <a:spLocks noGrp="1"/>
          </p:cNvSpPr>
          <p:nvPr>
            <p:ph idx="1"/>
          </p:nvPr>
        </p:nvSpPr>
        <p:spPr/>
        <p:txBody>
          <a:bodyPr rtlCol="0">
            <a:normAutofit/>
          </a:bodyPr>
          <a:lstStyle/>
          <a:p>
            <a:pPr marL="365760" indent="-256032" fontAlgn="auto">
              <a:spcAft>
                <a:spcPts val="0"/>
              </a:spcAft>
              <a:buFont typeface="Wingdings 3"/>
              <a:buChar char=""/>
              <a:defRPr/>
            </a:pPr>
            <a:r>
              <a:rPr lang="en-US" sz="2400" b="1" dirty="0" err="1" smtClean="0"/>
              <a:t>Defintion</a:t>
            </a:r>
            <a:r>
              <a:rPr lang="en-US" sz="2400" b="1" dirty="0" smtClean="0"/>
              <a:t>: Genetically abnormal placenta with </a:t>
            </a:r>
            <a:r>
              <a:rPr lang="en-US" sz="2400" b="1" dirty="0" err="1" smtClean="0">
                <a:solidFill>
                  <a:srgbClr val="002060"/>
                </a:solidFill>
              </a:rPr>
              <a:t>hyperplastic</a:t>
            </a:r>
            <a:r>
              <a:rPr lang="en-US" sz="2400" b="1" dirty="0" smtClean="0">
                <a:solidFill>
                  <a:srgbClr val="002060"/>
                </a:solidFill>
              </a:rPr>
              <a:t> </a:t>
            </a:r>
            <a:r>
              <a:rPr lang="en-US" sz="2400" b="1" dirty="0" err="1" smtClean="0">
                <a:solidFill>
                  <a:srgbClr val="002060"/>
                </a:solidFill>
              </a:rPr>
              <a:t>trophoblast</a:t>
            </a:r>
            <a:r>
              <a:rPr lang="en-US" sz="2400" b="1" dirty="0" smtClean="0"/>
              <a:t>, </a:t>
            </a:r>
            <a:r>
              <a:rPr lang="en-US" sz="2800" b="1" dirty="0" smtClean="0">
                <a:solidFill>
                  <a:srgbClr val="C00000"/>
                </a:solidFill>
              </a:rPr>
              <a:t>without fetus or embryo</a:t>
            </a:r>
            <a:r>
              <a:rPr lang="en-US" sz="2400" b="1" dirty="0" smtClean="0"/>
              <a:t>.</a:t>
            </a:r>
          </a:p>
          <a:p>
            <a:pPr marL="365760" indent="-256032" fontAlgn="auto">
              <a:spcAft>
                <a:spcPts val="0"/>
              </a:spcAft>
              <a:buNone/>
              <a:defRPr/>
            </a:pPr>
            <a:endParaRPr lang="en-US" sz="2400" b="1" dirty="0" smtClean="0"/>
          </a:p>
          <a:p>
            <a:pPr marL="365760" indent="-256032" fontAlgn="auto">
              <a:spcAft>
                <a:spcPts val="0"/>
              </a:spcAft>
              <a:buFont typeface="Wingdings 3"/>
              <a:buChar char=""/>
              <a:defRPr/>
            </a:pPr>
            <a:r>
              <a:rPr lang="en-US" sz="2400" b="1" dirty="0" smtClean="0"/>
              <a:t>Uterus is distended and filled with swollen/large </a:t>
            </a:r>
            <a:r>
              <a:rPr lang="en-US" sz="2400" b="1" dirty="0" err="1" smtClean="0"/>
              <a:t>villi</a:t>
            </a:r>
            <a:r>
              <a:rPr lang="en-US" sz="2400" b="1" dirty="0" smtClean="0"/>
              <a:t>. No embryo, or fetal tissue is present.</a:t>
            </a:r>
          </a:p>
          <a:p>
            <a:pPr marL="365760" indent="-256032" fontAlgn="auto">
              <a:spcAft>
                <a:spcPts val="0"/>
              </a:spcAft>
              <a:buFont typeface="Wingdings 3"/>
              <a:buChar char=""/>
              <a:defRPr/>
            </a:pPr>
            <a:endParaRPr lang="en-US" sz="2400" b="1" dirty="0" smtClean="0"/>
          </a:p>
          <a:p>
            <a:pPr marL="365760" indent="-256032" fontAlgn="auto">
              <a:spcAft>
                <a:spcPts val="0"/>
              </a:spcAft>
              <a:buFont typeface="Wingdings 3"/>
              <a:buChar char=""/>
              <a:defRPr/>
            </a:pPr>
            <a:r>
              <a:rPr lang="en-US" sz="2400" b="1" dirty="0" smtClean="0"/>
              <a:t>There is </a:t>
            </a:r>
            <a:r>
              <a:rPr lang="en-US" sz="2400" b="1" u="sng" dirty="0" smtClean="0"/>
              <a:t>elevated HCG levels.</a:t>
            </a:r>
          </a:p>
          <a:p>
            <a:pPr marL="365760" indent="-256032" fontAlgn="auto">
              <a:spcAft>
                <a:spcPts val="0"/>
              </a:spcAft>
              <a:buFont typeface="Wingdings 3"/>
              <a:buChar char=""/>
              <a:defRPr/>
            </a:pPr>
            <a:r>
              <a:rPr lang="en-US" sz="2400" b="1" dirty="0" smtClean="0"/>
              <a:t>On chromosomal analysis there are </a:t>
            </a:r>
            <a:r>
              <a:rPr lang="en-US" sz="2400" b="1" dirty="0" smtClean="0">
                <a:solidFill>
                  <a:srgbClr val="FF0000"/>
                </a:solidFill>
              </a:rPr>
              <a:t>46 chromosome </a:t>
            </a:r>
            <a:r>
              <a:rPr lang="en-US" sz="2400" b="1" dirty="0" smtClean="0"/>
              <a:t>(2 haploid sets), </a:t>
            </a:r>
            <a:r>
              <a:rPr lang="en-US" sz="2400" b="1" dirty="0" smtClean="0">
                <a:solidFill>
                  <a:schemeClr val="accent2">
                    <a:lumMod val="75000"/>
                  </a:schemeClr>
                </a:solidFill>
              </a:rPr>
              <a:t>46XX </a:t>
            </a:r>
            <a:r>
              <a:rPr lang="en-US" sz="2400" b="1" dirty="0" err="1" smtClean="0">
                <a:solidFill>
                  <a:schemeClr val="accent2">
                    <a:lumMod val="75000"/>
                  </a:schemeClr>
                </a:solidFill>
              </a:rPr>
              <a:t>karyotype</a:t>
            </a:r>
            <a:r>
              <a:rPr lang="en-US" sz="2400" b="1" dirty="0" smtClean="0"/>
              <a:t> and all the chromosomes come from </a:t>
            </a:r>
            <a:r>
              <a:rPr lang="en-US" sz="2800" b="1" dirty="0" smtClean="0">
                <a:solidFill>
                  <a:srgbClr val="0070C0"/>
                </a:solidFill>
              </a:rPr>
              <a:t>the male/paternal side.</a:t>
            </a:r>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pPr algn="ctr"/>
            <a:r>
              <a:rPr lang="en-US" dirty="0" smtClean="0"/>
              <a:t>Normal placenta</a:t>
            </a:r>
            <a:endParaRPr lang="en-IN" dirty="0"/>
          </a:p>
        </p:txBody>
      </p:sp>
      <p:sp>
        <p:nvSpPr>
          <p:cNvPr id="3" name="Content Placeholder 2"/>
          <p:cNvSpPr>
            <a:spLocks noGrp="1"/>
          </p:cNvSpPr>
          <p:nvPr>
            <p:ph idx="1"/>
          </p:nvPr>
        </p:nvSpPr>
        <p:spPr>
          <a:xfrm>
            <a:off x="457200" y="1196752"/>
            <a:ext cx="8229600" cy="4929411"/>
          </a:xfrm>
        </p:spPr>
        <p:txBody>
          <a:bodyPr/>
          <a:lstStyle/>
          <a:p>
            <a:r>
              <a:rPr lang="en-IN" b="1" dirty="0"/>
              <a:t>The placenta is composed of chorionic </a:t>
            </a:r>
            <a:r>
              <a:rPr lang="en-IN" b="1" dirty="0" smtClean="0"/>
              <a:t>villi </a:t>
            </a:r>
            <a:r>
              <a:rPr lang="en-IN" b="1" dirty="0"/>
              <a:t>that sprout from the </a:t>
            </a:r>
            <a:r>
              <a:rPr lang="en-IN" b="1" dirty="0" err="1"/>
              <a:t>chorion</a:t>
            </a:r>
            <a:r>
              <a:rPr lang="en-IN" b="1" dirty="0"/>
              <a:t> to provide a large contact area between the </a:t>
            </a:r>
            <a:r>
              <a:rPr lang="en-IN" b="1" dirty="0" err="1"/>
              <a:t>fetal</a:t>
            </a:r>
            <a:r>
              <a:rPr lang="en-IN" b="1" dirty="0"/>
              <a:t> and maternal </a:t>
            </a:r>
            <a:r>
              <a:rPr lang="en-IN" b="1" dirty="0" smtClean="0"/>
              <a:t>circulations</a:t>
            </a:r>
          </a:p>
          <a:p>
            <a:endParaRPr lang="en-IN"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86056" y="2589170"/>
            <a:ext cx="2671588" cy="39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 y="5936519"/>
            <a:ext cx="9143999" cy="83099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t="100000" r="100000"/>
            </a:path>
            <a:tileRect l="-100000" b="-100000"/>
          </a:gradFill>
        </p:spPr>
        <p:txBody>
          <a:bodyPr wrap="square">
            <a:spAutoFit/>
          </a:bodyPr>
          <a:lstStyle/>
          <a:p>
            <a:r>
              <a:rPr lang="en-IN" sz="1600" b="1" dirty="0">
                <a:effectLst/>
              </a:rPr>
              <a:t>C</a:t>
            </a:r>
            <a:r>
              <a:rPr lang="en-IN" sz="1600" b="1" dirty="0" smtClean="0">
                <a:effectLst/>
              </a:rPr>
              <a:t>horionic </a:t>
            </a:r>
            <a:r>
              <a:rPr lang="en-IN" sz="1600" b="1" dirty="0">
                <a:effectLst/>
              </a:rPr>
              <a:t>villi composed of delicate mesh of central </a:t>
            </a:r>
            <a:r>
              <a:rPr lang="en-IN" sz="1600" b="1" dirty="0" err="1">
                <a:effectLst/>
              </a:rPr>
              <a:t>stroma</a:t>
            </a:r>
            <a:r>
              <a:rPr lang="en-IN" sz="1600" b="1" dirty="0">
                <a:effectLst/>
              </a:rPr>
              <a:t> surrounded by two discrete layers of epithelium—the outer layer consisting of </a:t>
            </a:r>
            <a:r>
              <a:rPr lang="en-IN" sz="1600" b="1" dirty="0" err="1">
                <a:effectLst/>
              </a:rPr>
              <a:t>syncytiotrophoblast</a:t>
            </a:r>
            <a:r>
              <a:rPr lang="en-IN" sz="1600" b="1" dirty="0">
                <a:effectLst/>
              </a:rPr>
              <a:t> </a:t>
            </a:r>
            <a:r>
              <a:rPr lang="en-IN" sz="1600" b="1" i="1" dirty="0">
                <a:effectLst/>
              </a:rPr>
              <a:t>(two arrows)</a:t>
            </a:r>
            <a:r>
              <a:rPr lang="en-IN" sz="1600" b="1" dirty="0">
                <a:effectLst/>
              </a:rPr>
              <a:t> and the inner layer consisting of </a:t>
            </a:r>
            <a:r>
              <a:rPr lang="en-IN" sz="1600" b="1" dirty="0" err="1">
                <a:effectLst/>
              </a:rPr>
              <a:t>cytotrophoblast</a:t>
            </a:r>
            <a:r>
              <a:rPr lang="en-IN" sz="1600" b="1" dirty="0">
                <a:effectLst/>
              </a:rPr>
              <a:t> </a:t>
            </a:r>
            <a:r>
              <a:rPr lang="en-IN" sz="1600" b="1" i="1" dirty="0">
                <a:effectLst/>
              </a:rPr>
              <a:t>(arrow)</a:t>
            </a:r>
            <a:r>
              <a:rPr lang="en-IN" sz="1600" b="1" dirty="0">
                <a:effectLst/>
              </a:rPr>
              <a:t>.</a:t>
            </a:r>
            <a:endParaRPr lang="en-IN" sz="1600" dirty="0"/>
          </a:p>
        </p:txBody>
      </p:sp>
      <p:sp>
        <p:nvSpPr>
          <p:cNvPr id="5" name="Slide Number Placeholder 4"/>
          <p:cNvSpPr>
            <a:spLocks noGrp="1"/>
          </p:cNvSpPr>
          <p:nvPr>
            <p:ph type="sldNum" sz="quarter" idx="12"/>
          </p:nvPr>
        </p:nvSpPr>
        <p:spPr/>
        <p:txBody>
          <a:bodyPr/>
          <a:lstStyle/>
          <a:p>
            <a:pPr>
              <a:defRPr/>
            </a:pPr>
            <a:fld id="{637FFB48-29FC-4C69-B8CA-81BC719EA297}" type="slidenum">
              <a:rPr lang="en-US" smtClean="0"/>
              <a:pPr>
                <a:defRPr/>
              </a:pPr>
              <a:t>2</a:t>
            </a:fld>
            <a:endParaRPr lang="en-US"/>
          </a:p>
        </p:txBody>
      </p:sp>
    </p:spTree>
    <p:extLst>
      <p:ext uri="{BB962C8B-B14F-4D97-AF65-F5344CB8AC3E}">
        <p14:creationId xmlns:p14="http://schemas.microsoft.com/office/powerpoint/2010/main" val="228854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US" sz="2400" b="1" dirty="0" smtClean="0"/>
              <a:t>Complete HM</a:t>
            </a:r>
          </a:p>
        </p:txBody>
      </p:sp>
      <p:sp>
        <p:nvSpPr>
          <p:cNvPr id="21507" name="Content Placeholder 2"/>
          <p:cNvSpPr>
            <a:spLocks noGrp="1"/>
          </p:cNvSpPr>
          <p:nvPr>
            <p:ph idx="1"/>
          </p:nvPr>
        </p:nvSpPr>
        <p:spPr/>
        <p:txBody>
          <a:bodyPr/>
          <a:lstStyle/>
          <a:p>
            <a:r>
              <a:rPr lang="en-US" sz="2400" b="1" dirty="0" smtClean="0">
                <a:solidFill>
                  <a:srgbClr val="C00000"/>
                </a:solidFill>
              </a:rPr>
              <a:t>Treatment</a:t>
            </a:r>
            <a:r>
              <a:rPr lang="en-US" sz="2400" b="1" dirty="0" smtClean="0"/>
              <a:t> : </a:t>
            </a:r>
            <a:r>
              <a:rPr lang="en-US" sz="2400" b="1" dirty="0" smtClean="0">
                <a:solidFill>
                  <a:srgbClr val="00B050"/>
                </a:solidFill>
              </a:rPr>
              <a:t>Evacuation </a:t>
            </a:r>
            <a:r>
              <a:rPr lang="en-US" sz="2400" b="1" dirty="0" smtClean="0"/>
              <a:t>of uterus by curettage, </a:t>
            </a:r>
            <a:r>
              <a:rPr lang="en-US" sz="2400" b="1" dirty="0" smtClean="0">
                <a:solidFill>
                  <a:srgbClr val="00B050"/>
                </a:solidFill>
              </a:rPr>
              <a:t>chemotherapy.</a:t>
            </a:r>
          </a:p>
          <a:p>
            <a:pPr marL="0" indent="0">
              <a:buNone/>
            </a:pPr>
            <a:endParaRPr lang="en-US" sz="2400" b="1" dirty="0" smtClean="0">
              <a:solidFill>
                <a:srgbClr val="00B050"/>
              </a:solidFill>
            </a:endParaRPr>
          </a:p>
          <a:p>
            <a:r>
              <a:rPr lang="en-US" sz="2400" b="1" dirty="0" smtClean="0"/>
              <a:t>With appropriate therapy cure rate is very high</a:t>
            </a:r>
          </a:p>
          <a:p>
            <a:pPr lvl="1"/>
            <a:r>
              <a:rPr lang="en-US" sz="2400" b="1" dirty="0" smtClean="0"/>
              <a:t>spontaneous regression in 81%</a:t>
            </a:r>
          </a:p>
          <a:p>
            <a:pPr lvl="1"/>
            <a:r>
              <a:rPr lang="en-US" sz="2400" b="1" dirty="0" smtClean="0"/>
              <a:t>17% developed an invasive mole</a:t>
            </a:r>
          </a:p>
          <a:p>
            <a:pPr lvl="1"/>
            <a:r>
              <a:rPr lang="en-US" sz="2400" b="1" dirty="0" smtClean="0">
                <a:solidFill>
                  <a:srgbClr val="7030A0"/>
                </a:solidFill>
              </a:rPr>
              <a:t>2% developed </a:t>
            </a:r>
            <a:r>
              <a:rPr lang="en-US" sz="2400" b="1" dirty="0" err="1" smtClean="0">
                <a:solidFill>
                  <a:srgbClr val="7030A0"/>
                </a:solidFill>
              </a:rPr>
              <a:t>choriocarcinoma</a:t>
            </a:r>
            <a:endParaRPr lang="en-US" sz="2400" b="1" dirty="0" smtClean="0">
              <a:solidFill>
                <a:srgbClr val="7030A0"/>
              </a:solidFill>
            </a:endParaRPr>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uphs.upenn.edu/path/web_docs/p200/GYN200/GYN0405.jpeg"/>
          <p:cNvPicPr>
            <a:picLocks noChangeAspect="1" noChangeArrowheads="1"/>
          </p:cNvPicPr>
          <p:nvPr/>
        </p:nvPicPr>
        <p:blipFill>
          <a:blip r:embed="rId2" cstate="print"/>
          <a:srcRect/>
          <a:stretch>
            <a:fillRect/>
          </a:stretch>
        </p:blipFill>
        <p:spPr bwMode="auto">
          <a:xfrm>
            <a:off x="0" y="0"/>
            <a:ext cx="4283968" cy="659735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461048" y="1155576"/>
            <a:ext cx="6408712" cy="447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34B710C1-2F99-4B6C-BB91-BFA6784E94B6}"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sz="2400" b="1" dirty="0" smtClean="0"/>
              <a:t>Partial Mole (PM)</a:t>
            </a:r>
          </a:p>
        </p:txBody>
      </p:sp>
      <p:sp>
        <p:nvSpPr>
          <p:cNvPr id="23555" name="Content Placeholder 2"/>
          <p:cNvSpPr>
            <a:spLocks noGrp="1"/>
          </p:cNvSpPr>
          <p:nvPr>
            <p:ph idx="1"/>
          </p:nvPr>
        </p:nvSpPr>
        <p:spPr/>
        <p:txBody>
          <a:bodyPr/>
          <a:lstStyle/>
          <a:p>
            <a:endParaRPr lang="en-US" sz="2400" b="1" dirty="0" smtClean="0"/>
          </a:p>
          <a:p>
            <a:r>
              <a:rPr lang="en-US" sz="2400" b="1" u="sng" dirty="0" smtClean="0">
                <a:solidFill>
                  <a:srgbClr val="C00000"/>
                </a:solidFill>
              </a:rPr>
              <a:t>Definition</a:t>
            </a:r>
            <a:r>
              <a:rPr lang="en-US" sz="2400" b="1" dirty="0" smtClean="0"/>
              <a:t>: genetically abnormal placenta with a mixture </a:t>
            </a:r>
            <a:r>
              <a:rPr lang="en-US" sz="2400" b="1" dirty="0" smtClean="0">
                <a:solidFill>
                  <a:srgbClr val="0070C0"/>
                </a:solidFill>
              </a:rPr>
              <a:t>of large and small </a:t>
            </a:r>
            <a:r>
              <a:rPr lang="en-US" sz="2400" b="1" dirty="0" err="1" smtClean="0">
                <a:solidFill>
                  <a:srgbClr val="0070C0"/>
                </a:solidFill>
              </a:rPr>
              <a:t>villi</a:t>
            </a:r>
            <a:r>
              <a:rPr lang="en-US" sz="2400" b="1" dirty="0" smtClean="0">
                <a:solidFill>
                  <a:srgbClr val="0070C0"/>
                </a:solidFill>
              </a:rPr>
              <a:t> </a:t>
            </a:r>
            <a:r>
              <a:rPr lang="en-US" sz="2400" b="1" dirty="0" smtClean="0"/>
              <a:t>with </a:t>
            </a:r>
            <a:r>
              <a:rPr lang="en-US" sz="2400" b="1" dirty="0" smtClean="0">
                <a:solidFill>
                  <a:srgbClr val="FF0000"/>
                </a:solidFill>
              </a:rPr>
              <a:t>slight </a:t>
            </a:r>
            <a:r>
              <a:rPr lang="en-US" sz="2400" b="1" dirty="0" smtClean="0"/>
              <a:t>hyperplasia of the </a:t>
            </a:r>
            <a:r>
              <a:rPr lang="en-US" sz="2400" b="1" dirty="0" err="1" smtClean="0"/>
              <a:t>trophoblast</a:t>
            </a:r>
            <a:r>
              <a:rPr lang="en-US" sz="2400" b="1" dirty="0" smtClean="0"/>
              <a:t>,   filling the uterus. </a:t>
            </a:r>
            <a:r>
              <a:rPr lang="en-US" sz="2800" b="1" dirty="0" err="1" smtClean="0">
                <a:solidFill>
                  <a:schemeClr val="accent2">
                    <a:lumMod val="50000"/>
                  </a:schemeClr>
                </a:solidFill>
              </a:rPr>
              <a:t>Embryonal</a:t>
            </a:r>
            <a:r>
              <a:rPr lang="en-US" sz="2800" b="1" dirty="0" smtClean="0">
                <a:solidFill>
                  <a:schemeClr val="accent2">
                    <a:lumMod val="50000"/>
                  </a:schemeClr>
                </a:solidFill>
              </a:rPr>
              <a:t>/fetal tissue is present.</a:t>
            </a:r>
          </a:p>
          <a:p>
            <a:pPr marL="0" indent="0">
              <a:buNone/>
            </a:pPr>
            <a:endParaRPr lang="en-US" sz="2800" b="1" dirty="0" smtClean="0">
              <a:solidFill>
                <a:schemeClr val="accent2">
                  <a:lumMod val="50000"/>
                </a:schemeClr>
              </a:solidFill>
            </a:endParaRPr>
          </a:p>
          <a:p>
            <a:r>
              <a:rPr lang="en-US" sz="2400" b="1" u="sng" dirty="0" smtClean="0">
                <a:solidFill>
                  <a:srgbClr val="FF0000"/>
                </a:solidFill>
              </a:rPr>
              <a:t>Grossly</a:t>
            </a:r>
            <a:r>
              <a:rPr lang="en-US" sz="2400" b="1" dirty="0" smtClean="0"/>
              <a:t> large vesicular chorionic </a:t>
            </a:r>
            <a:r>
              <a:rPr lang="en-US" sz="2400" b="1" dirty="0" err="1" smtClean="0"/>
              <a:t>villi</a:t>
            </a:r>
            <a:r>
              <a:rPr lang="en-US" sz="2400" b="1" dirty="0" smtClean="0"/>
              <a:t> mixed with normal-appearing </a:t>
            </a:r>
            <a:r>
              <a:rPr lang="en-US" sz="2400" b="1" dirty="0" err="1" smtClean="0"/>
              <a:t>villi</a:t>
            </a:r>
            <a:r>
              <a:rPr lang="en-US" sz="2400" b="1" dirty="0" smtClean="0"/>
              <a:t>. </a:t>
            </a:r>
          </a:p>
          <a:p>
            <a:pPr>
              <a:buFont typeface="Wingdings 3" pitchFamily="18" charset="2"/>
              <a:buNone/>
            </a:pPr>
            <a:r>
              <a:rPr lang="en-US" sz="2400" b="1" dirty="0" smtClean="0"/>
              <a:t> </a:t>
            </a:r>
          </a:p>
          <a:p>
            <a:endParaRPr lang="en-US" sz="2400" b="1" dirty="0" smtClean="0"/>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274638"/>
            <a:ext cx="7772400" cy="634082"/>
          </a:xfrm>
        </p:spPr>
        <p:txBody>
          <a:bodyPr/>
          <a:lstStyle/>
          <a:p>
            <a:pPr algn="ctr"/>
            <a:r>
              <a:rPr lang="en-US" sz="2400" b="1" dirty="0" smtClean="0"/>
              <a:t>Partial Mole (PM)</a:t>
            </a:r>
          </a:p>
        </p:txBody>
      </p:sp>
      <p:sp>
        <p:nvSpPr>
          <p:cNvPr id="24579" name="Content Placeholder 2"/>
          <p:cNvSpPr>
            <a:spLocks noGrp="1"/>
          </p:cNvSpPr>
          <p:nvPr>
            <p:ph idx="1"/>
          </p:nvPr>
        </p:nvSpPr>
        <p:spPr>
          <a:xfrm>
            <a:off x="395536" y="908720"/>
            <a:ext cx="8496944" cy="5111080"/>
          </a:xfrm>
        </p:spPr>
        <p:txBody>
          <a:bodyPr>
            <a:normAutofit fontScale="92500" lnSpcReduction="10000"/>
          </a:bodyPr>
          <a:lstStyle/>
          <a:p>
            <a:r>
              <a:rPr lang="en-US" sz="2400" b="1" dirty="0" smtClean="0"/>
              <a:t>It makes up </a:t>
            </a:r>
            <a:r>
              <a:rPr lang="en-US" sz="2400" b="1" dirty="0" smtClean="0">
                <a:solidFill>
                  <a:srgbClr val="FF0000"/>
                </a:solidFill>
              </a:rPr>
              <a:t>15–35% </a:t>
            </a:r>
            <a:r>
              <a:rPr lang="en-US" sz="2400" b="1" dirty="0" smtClean="0"/>
              <a:t>of all moles</a:t>
            </a:r>
          </a:p>
          <a:p>
            <a:r>
              <a:rPr lang="en-US" sz="2400" b="1" dirty="0" smtClean="0">
                <a:solidFill>
                  <a:srgbClr val="002060"/>
                </a:solidFill>
              </a:rPr>
              <a:t>Uterine size usually small </a:t>
            </a:r>
            <a:r>
              <a:rPr lang="en-US" sz="2400" b="1" dirty="0" smtClean="0"/>
              <a:t>or appropriate for gestational age</a:t>
            </a:r>
          </a:p>
          <a:p>
            <a:pPr>
              <a:buNone/>
            </a:pPr>
            <a:endParaRPr lang="en-US" sz="2400" b="1" dirty="0" smtClean="0"/>
          </a:p>
          <a:p>
            <a:r>
              <a:rPr lang="en-US" sz="2400" b="1" dirty="0" smtClean="0"/>
              <a:t>Serum </a:t>
            </a:r>
            <a:r>
              <a:rPr lang="en-US" sz="2400" b="1" dirty="0" err="1" smtClean="0">
                <a:solidFill>
                  <a:srgbClr val="C00000"/>
                </a:solidFill>
              </a:rPr>
              <a:t>hCG</a:t>
            </a:r>
            <a:r>
              <a:rPr lang="en-US" sz="2400" b="1" dirty="0" smtClean="0">
                <a:solidFill>
                  <a:srgbClr val="C00000"/>
                </a:solidFill>
              </a:rPr>
              <a:t> levels elevated </a:t>
            </a:r>
            <a:r>
              <a:rPr lang="en-US" sz="2400" b="1" dirty="0" smtClean="0"/>
              <a:t>but not as high as complete mole.</a:t>
            </a:r>
          </a:p>
          <a:p>
            <a:pPr>
              <a:buNone/>
            </a:pPr>
            <a:endParaRPr lang="en-US" sz="2400" b="1" dirty="0" smtClean="0"/>
          </a:p>
          <a:p>
            <a:r>
              <a:rPr lang="en-US" sz="2400" b="1" dirty="0" smtClean="0"/>
              <a:t>Chromosomal analysis of partial moles </a:t>
            </a:r>
            <a:r>
              <a:rPr lang="en-US" sz="2400" b="1" u="sng" dirty="0" smtClean="0">
                <a:solidFill>
                  <a:srgbClr val="00B050"/>
                </a:solidFill>
              </a:rPr>
              <a:t>shows 69 chromosomes </a:t>
            </a:r>
            <a:r>
              <a:rPr lang="en-US" sz="2400" b="1" dirty="0" smtClean="0"/>
              <a:t>(i.e. 3 haploid sets also called as </a:t>
            </a:r>
            <a:r>
              <a:rPr lang="en-US" sz="2400" b="1" dirty="0" err="1" smtClean="0">
                <a:solidFill>
                  <a:srgbClr val="FF0000"/>
                </a:solidFill>
              </a:rPr>
              <a:t>triploidy</a:t>
            </a:r>
            <a:r>
              <a:rPr lang="en-US" sz="2400" b="1" dirty="0" smtClean="0"/>
              <a:t>), XXY in which 2 haploids are paternal (from the male) and one is maternal</a:t>
            </a:r>
          </a:p>
          <a:p>
            <a:pPr>
              <a:buNone/>
            </a:pPr>
            <a:endParaRPr lang="en-US" sz="2400" b="1" dirty="0" smtClean="0"/>
          </a:p>
          <a:p>
            <a:pPr>
              <a:buFont typeface="Wingdings 3" pitchFamily="18" charset="2"/>
              <a:buNone/>
            </a:pPr>
            <a:r>
              <a:rPr lang="en-US" sz="2400" b="1" dirty="0" smtClean="0"/>
              <a:t>Prognosis</a:t>
            </a:r>
          </a:p>
          <a:p>
            <a:r>
              <a:rPr lang="en-US" sz="2400" b="1" dirty="0" smtClean="0"/>
              <a:t>Risk for development of </a:t>
            </a:r>
            <a:r>
              <a:rPr lang="en-US" sz="2400" b="1" dirty="0" err="1" smtClean="0"/>
              <a:t>choriocarcinoma</a:t>
            </a:r>
            <a:r>
              <a:rPr lang="en-US" sz="2400" b="1" dirty="0" smtClean="0"/>
              <a:t> very low. Only 2-3% become malignant. Follow-up is mandatory.</a:t>
            </a:r>
          </a:p>
          <a:p>
            <a:endParaRPr lang="en-US" sz="2400" b="1" dirty="0" smtClean="0"/>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1500"/>
            <a:ext cx="7560839" cy="609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34B710C1-2F99-4B6C-BB91-BFA6784E94B6}" type="slidenum">
              <a:rPr lang="en-US" smtClean="0"/>
              <a:pPr>
                <a:defRPr/>
              </a:pPr>
              <a:t>24</a:t>
            </a:fld>
            <a:endParaRPr lang="en-US"/>
          </a:p>
        </p:txBody>
      </p:sp>
    </p:spTree>
    <p:extLst>
      <p:ext uri="{BB962C8B-B14F-4D97-AF65-F5344CB8AC3E}">
        <p14:creationId xmlns:p14="http://schemas.microsoft.com/office/powerpoint/2010/main" val="713744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274638"/>
            <a:ext cx="7772400" cy="706090"/>
          </a:xfrm>
        </p:spPr>
        <p:txBody>
          <a:bodyPr>
            <a:normAutofit/>
          </a:bodyPr>
          <a:lstStyle/>
          <a:p>
            <a:pPr algn="ctr"/>
            <a:r>
              <a:rPr lang="en-US" sz="2800" b="1" dirty="0" smtClean="0"/>
              <a:t>Invasive Mole</a:t>
            </a:r>
          </a:p>
        </p:txBody>
      </p:sp>
      <p:sp>
        <p:nvSpPr>
          <p:cNvPr id="26627" name="Content Placeholder 2"/>
          <p:cNvSpPr>
            <a:spLocks noGrp="1"/>
          </p:cNvSpPr>
          <p:nvPr>
            <p:ph idx="1"/>
          </p:nvPr>
        </p:nvSpPr>
        <p:spPr>
          <a:xfrm>
            <a:off x="395536" y="1052736"/>
            <a:ext cx="8568952" cy="4967064"/>
          </a:xfrm>
        </p:spPr>
        <p:txBody>
          <a:bodyPr/>
          <a:lstStyle/>
          <a:p>
            <a:endParaRPr lang="en-US" sz="2400" b="1" dirty="0" smtClean="0"/>
          </a:p>
          <a:p>
            <a:endParaRPr lang="en-US" sz="2400" b="1" u="sng" dirty="0" smtClean="0">
              <a:solidFill>
                <a:schemeClr val="accent2"/>
              </a:solidFill>
            </a:endParaRPr>
          </a:p>
          <a:p>
            <a:r>
              <a:rPr lang="en-US" sz="2400" b="1" u="sng" dirty="0" smtClean="0">
                <a:solidFill>
                  <a:schemeClr val="accent2"/>
                </a:solidFill>
              </a:rPr>
              <a:t>Definition: </a:t>
            </a:r>
            <a:r>
              <a:rPr lang="en-US" sz="2400" b="1" dirty="0" err="1" smtClean="0"/>
              <a:t>Hydatidiform</a:t>
            </a:r>
            <a:r>
              <a:rPr lang="en-US" sz="2400" b="1" dirty="0" smtClean="0"/>
              <a:t> mole, generally of the </a:t>
            </a:r>
            <a:r>
              <a:rPr lang="en-US" sz="2400" b="1" dirty="0" smtClean="0">
                <a:solidFill>
                  <a:srgbClr val="FF0000"/>
                </a:solidFill>
              </a:rPr>
              <a:t>complete type, </a:t>
            </a:r>
            <a:r>
              <a:rPr lang="en-US" sz="2400" b="1" dirty="0" smtClean="0"/>
              <a:t>in </a:t>
            </a:r>
            <a:r>
              <a:rPr lang="en-US" sz="2400" b="1" dirty="0" smtClean="0">
                <a:solidFill>
                  <a:srgbClr val="00B050"/>
                </a:solidFill>
              </a:rPr>
              <a:t>which villi penetrate deeply </a:t>
            </a:r>
            <a:r>
              <a:rPr lang="en-US" sz="2400" b="1" dirty="0" smtClean="0"/>
              <a:t>in the myometrium and/or its </a:t>
            </a:r>
            <a:r>
              <a:rPr lang="en-US" sz="2400" b="1" dirty="0" smtClean="0">
                <a:solidFill>
                  <a:srgbClr val="7030A0"/>
                </a:solidFill>
              </a:rPr>
              <a:t>blood vessels.</a:t>
            </a:r>
          </a:p>
          <a:p>
            <a:endParaRPr lang="en-US" sz="2400" b="1" dirty="0" smtClean="0"/>
          </a:p>
          <a:p>
            <a:r>
              <a:rPr lang="en-US" sz="2400" b="1" dirty="0" smtClean="0"/>
              <a:t>It occurs in about </a:t>
            </a:r>
            <a:r>
              <a:rPr lang="en-US" sz="2400" b="1" dirty="0" smtClean="0">
                <a:solidFill>
                  <a:srgbClr val="C00000"/>
                </a:solidFill>
              </a:rPr>
              <a:t>15% of complete moles </a:t>
            </a:r>
            <a:r>
              <a:rPr lang="en-US" sz="2400" b="1" dirty="0" smtClean="0"/>
              <a:t>and rarely in partial mole.</a:t>
            </a:r>
          </a:p>
          <a:p>
            <a:endParaRPr lang="en-US" sz="2400" b="1" dirty="0" smtClean="0"/>
          </a:p>
          <a:p>
            <a:r>
              <a:rPr lang="en-US" sz="2400" b="1" dirty="0" smtClean="0"/>
              <a:t>Can cause </a:t>
            </a:r>
            <a:r>
              <a:rPr lang="en-US" sz="2400" b="1" dirty="0" err="1" smtClean="0">
                <a:solidFill>
                  <a:schemeClr val="accent2">
                    <a:lumMod val="50000"/>
                  </a:schemeClr>
                </a:solidFill>
              </a:rPr>
              <a:t>hemorrahge</a:t>
            </a:r>
            <a:r>
              <a:rPr lang="en-US" sz="2400" b="1" dirty="0" smtClean="0">
                <a:solidFill>
                  <a:schemeClr val="accent2">
                    <a:lumMod val="50000"/>
                  </a:schemeClr>
                </a:solidFill>
              </a:rPr>
              <a:t> and uterine perforation</a:t>
            </a:r>
            <a:r>
              <a:rPr lang="en-US" sz="2400" b="1" dirty="0" smtClean="0"/>
              <a:t>.</a:t>
            </a:r>
          </a:p>
          <a:p>
            <a:endParaRPr lang="en-US" sz="2400" b="1" dirty="0" smtClean="0"/>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274638"/>
            <a:ext cx="7772400" cy="634082"/>
          </a:xfrm>
        </p:spPr>
        <p:txBody>
          <a:bodyPr/>
          <a:lstStyle/>
          <a:p>
            <a:pPr algn="ctr"/>
            <a:r>
              <a:rPr lang="en-US" sz="2400" b="1" dirty="0" smtClean="0"/>
              <a:t> </a:t>
            </a:r>
            <a:r>
              <a:rPr lang="en-US" sz="2800" b="1" dirty="0" err="1" smtClean="0">
                <a:solidFill>
                  <a:srgbClr val="FF0000"/>
                </a:solidFill>
              </a:rPr>
              <a:t>Choriocarcinoma</a:t>
            </a:r>
            <a:endParaRPr lang="en-US" sz="2800" b="1" dirty="0" smtClean="0">
              <a:solidFill>
                <a:srgbClr val="FF0000"/>
              </a:solidFill>
            </a:endParaRPr>
          </a:p>
        </p:txBody>
      </p:sp>
      <p:sp>
        <p:nvSpPr>
          <p:cNvPr id="27651" name="Content Placeholder 2"/>
          <p:cNvSpPr>
            <a:spLocks noGrp="1"/>
          </p:cNvSpPr>
          <p:nvPr>
            <p:ph idx="1"/>
          </p:nvPr>
        </p:nvSpPr>
        <p:spPr>
          <a:xfrm>
            <a:off x="395536" y="1340768"/>
            <a:ext cx="8291264" cy="4679032"/>
          </a:xfrm>
        </p:spPr>
        <p:txBody>
          <a:bodyPr/>
          <a:lstStyle/>
          <a:p>
            <a:r>
              <a:rPr lang="en-US" sz="2400" b="1" u="sng" dirty="0" smtClean="0">
                <a:solidFill>
                  <a:srgbClr val="C00000"/>
                </a:solidFill>
              </a:rPr>
              <a:t>Definition</a:t>
            </a:r>
            <a:r>
              <a:rPr lang="en-US" sz="2400" b="1" dirty="0" smtClean="0"/>
              <a:t>:  Malignant tumor derived from normal or abnormal placental tissue, </a:t>
            </a:r>
            <a:r>
              <a:rPr lang="en-US" sz="2400" b="1" dirty="0" smtClean="0">
                <a:solidFill>
                  <a:srgbClr val="C00000"/>
                </a:solidFill>
              </a:rPr>
              <a:t>composed of </a:t>
            </a:r>
            <a:r>
              <a:rPr lang="en-US" sz="2400" b="1" dirty="0" smtClean="0"/>
              <a:t>a proliferation of </a:t>
            </a:r>
            <a:r>
              <a:rPr lang="en-US" sz="2400" b="1" u="sng" dirty="0" smtClean="0">
                <a:solidFill>
                  <a:srgbClr val="7030A0"/>
                </a:solidFill>
              </a:rPr>
              <a:t>malignant </a:t>
            </a:r>
            <a:r>
              <a:rPr lang="en-US" sz="2400" b="1" u="sng" dirty="0" err="1" smtClean="0">
                <a:solidFill>
                  <a:srgbClr val="7030A0"/>
                </a:solidFill>
              </a:rPr>
              <a:t>cytotrophoblast</a:t>
            </a:r>
            <a:r>
              <a:rPr lang="en-US" sz="2400" b="1" u="sng" dirty="0" smtClean="0">
                <a:solidFill>
                  <a:srgbClr val="7030A0"/>
                </a:solidFill>
              </a:rPr>
              <a:t> and </a:t>
            </a:r>
            <a:r>
              <a:rPr lang="en-US" sz="2400" b="1" u="sng" dirty="0" err="1" smtClean="0">
                <a:solidFill>
                  <a:srgbClr val="7030A0"/>
                </a:solidFill>
              </a:rPr>
              <a:t>syncytiotrophoblast</a:t>
            </a:r>
            <a:r>
              <a:rPr lang="en-US" sz="2400" b="1" dirty="0" smtClean="0"/>
              <a:t>, </a:t>
            </a:r>
            <a:r>
              <a:rPr lang="en-US" sz="2400" b="1" dirty="0" smtClean="0">
                <a:solidFill>
                  <a:srgbClr val="0070C0"/>
                </a:solidFill>
              </a:rPr>
              <a:t>without </a:t>
            </a:r>
            <a:r>
              <a:rPr lang="en-US" sz="2400" b="1" dirty="0" err="1" smtClean="0">
                <a:solidFill>
                  <a:srgbClr val="0070C0"/>
                </a:solidFill>
              </a:rPr>
              <a:t>villi</a:t>
            </a:r>
            <a:r>
              <a:rPr lang="en-US" sz="2400" b="1" dirty="0" smtClean="0">
                <a:solidFill>
                  <a:srgbClr val="0070C0"/>
                </a:solidFill>
              </a:rPr>
              <a:t> f</a:t>
            </a:r>
            <a:r>
              <a:rPr lang="en-US" sz="2400" b="1" dirty="0" smtClean="0"/>
              <a:t>ormation.</a:t>
            </a:r>
          </a:p>
          <a:p>
            <a:r>
              <a:rPr lang="en-US" sz="2400" b="1" dirty="0" smtClean="0"/>
              <a:t>It is an aggressive malignant neoplasm.</a:t>
            </a:r>
          </a:p>
          <a:p>
            <a:r>
              <a:rPr lang="en-US" sz="2400" b="1" dirty="0" smtClean="0"/>
              <a:t>It is characterized by </a:t>
            </a:r>
            <a:r>
              <a:rPr lang="en-US" sz="2400" b="1" dirty="0" smtClean="0">
                <a:solidFill>
                  <a:srgbClr val="C00000"/>
                </a:solidFill>
              </a:rPr>
              <a:t>highly increased </a:t>
            </a:r>
            <a:r>
              <a:rPr lang="en-US" sz="2400" b="1" dirty="0" smtClean="0"/>
              <a:t>serum concentration of HCG.</a:t>
            </a:r>
          </a:p>
          <a:p>
            <a:r>
              <a:rPr lang="en-US" sz="2400" b="1" dirty="0" err="1" smtClean="0"/>
              <a:t>Choriocarcinomas</a:t>
            </a:r>
            <a:r>
              <a:rPr lang="en-US" sz="2400" b="1" dirty="0" smtClean="0"/>
              <a:t> are</a:t>
            </a:r>
            <a:r>
              <a:rPr lang="en-US" sz="2400" b="1" dirty="0" smtClean="0">
                <a:solidFill>
                  <a:srgbClr val="002060"/>
                </a:solidFill>
              </a:rPr>
              <a:t> </a:t>
            </a:r>
            <a:r>
              <a:rPr lang="en-US" sz="2400" b="1" dirty="0" err="1" smtClean="0">
                <a:solidFill>
                  <a:srgbClr val="FF0000"/>
                </a:solidFill>
              </a:rPr>
              <a:t>aneuploid</a:t>
            </a:r>
            <a:r>
              <a:rPr lang="en-US" sz="2400" b="1" dirty="0" smtClean="0">
                <a:solidFill>
                  <a:srgbClr val="FF0000"/>
                </a:solidFill>
              </a:rPr>
              <a:t>.</a:t>
            </a:r>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4400" y="274638"/>
            <a:ext cx="7772400" cy="922114"/>
          </a:xfrm>
        </p:spPr>
        <p:txBody>
          <a:bodyPr>
            <a:normAutofit/>
          </a:bodyPr>
          <a:lstStyle/>
          <a:p>
            <a:pPr algn="ctr"/>
            <a:r>
              <a:rPr lang="en-US" sz="2800" b="1" dirty="0" err="1" smtClean="0">
                <a:solidFill>
                  <a:srgbClr val="FF0000"/>
                </a:solidFill>
              </a:rPr>
              <a:t>Choriocarcinoma</a:t>
            </a:r>
            <a:endParaRPr lang="en-US" sz="2800" b="1" dirty="0" smtClean="0">
              <a:solidFill>
                <a:srgbClr val="FF0000"/>
              </a:solidFill>
            </a:endParaRPr>
          </a:p>
        </p:txBody>
      </p:sp>
      <p:sp>
        <p:nvSpPr>
          <p:cNvPr id="28675" name="Content Placeholder 2"/>
          <p:cNvSpPr>
            <a:spLocks noGrp="1"/>
          </p:cNvSpPr>
          <p:nvPr>
            <p:ph idx="1"/>
          </p:nvPr>
        </p:nvSpPr>
        <p:spPr/>
        <p:txBody>
          <a:bodyPr/>
          <a:lstStyle/>
          <a:p>
            <a:pPr>
              <a:buFont typeface="Wingdings 3" pitchFamily="18" charset="2"/>
              <a:buNone/>
            </a:pPr>
            <a:endParaRPr lang="en-US" sz="2400" b="1" dirty="0" smtClean="0"/>
          </a:p>
          <a:p>
            <a:r>
              <a:rPr lang="en-US" sz="2400" b="1" dirty="0" smtClean="0"/>
              <a:t>It spreads </a:t>
            </a:r>
            <a:r>
              <a:rPr lang="en-US" sz="2400" b="1" dirty="0" smtClean="0">
                <a:solidFill>
                  <a:srgbClr val="C00000"/>
                </a:solidFill>
              </a:rPr>
              <a:t>early via blood </a:t>
            </a:r>
            <a:r>
              <a:rPr lang="en-US" sz="2400" b="1" dirty="0" smtClean="0"/>
              <a:t>to </a:t>
            </a:r>
            <a:r>
              <a:rPr lang="en-US" sz="2400" b="1" dirty="0" smtClean="0">
                <a:solidFill>
                  <a:srgbClr val="7030A0"/>
                </a:solidFill>
              </a:rPr>
              <a:t>the lungs </a:t>
            </a:r>
            <a:r>
              <a:rPr lang="en-US" sz="2400" b="1" dirty="0" smtClean="0"/>
              <a:t>and other organs. </a:t>
            </a:r>
          </a:p>
          <a:p>
            <a:r>
              <a:rPr lang="en-US" sz="2400" b="1" dirty="0" smtClean="0"/>
              <a:t>Responds well to </a:t>
            </a:r>
            <a:r>
              <a:rPr lang="en-US" sz="2400" b="1" dirty="0" smtClean="0">
                <a:solidFill>
                  <a:srgbClr val="FF0000"/>
                </a:solidFill>
              </a:rPr>
              <a:t>chemotherapy </a:t>
            </a:r>
          </a:p>
          <a:p>
            <a:r>
              <a:rPr lang="en-US" sz="2400" b="1" u="sng" dirty="0" smtClean="0">
                <a:solidFill>
                  <a:srgbClr val="C00000"/>
                </a:solidFill>
              </a:rPr>
              <a:t>About half </a:t>
            </a:r>
            <a:r>
              <a:rPr lang="en-US" sz="2400" b="1" dirty="0" smtClean="0"/>
              <a:t>the </a:t>
            </a:r>
            <a:r>
              <a:rPr lang="en-US" sz="2400" b="1" dirty="0" err="1" smtClean="0"/>
              <a:t>choriocarcinoma</a:t>
            </a:r>
            <a:r>
              <a:rPr lang="en-US" sz="2400" b="1" dirty="0" smtClean="0"/>
              <a:t> are preceded by </a:t>
            </a:r>
            <a:r>
              <a:rPr lang="en-US" sz="2400" b="1" dirty="0" smtClean="0">
                <a:solidFill>
                  <a:srgbClr val="00B050"/>
                </a:solidFill>
              </a:rPr>
              <a:t>complete </a:t>
            </a:r>
            <a:r>
              <a:rPr lang="en-US" sz="2400" b="1" dirty="0" err="1" smtClean="0">
                <a:solidFill>
                  <a:srgbClr val="00B050"/>
                </a:solidFill>
              </a:rPr>
              <a:t>hydatidiform</a:t>
            </a:r>
            <a:r>
              <a:rPr lang="en-US" sz="2400" b="1" dirty="0" smtClean="0">
                <a:solidFill>
                  <a:srgbClr val="00B050"/>
                </a:solidFill>
              </a:rPr>
              <a:t> mole </a:t>
            </a:r>
            <a:r>
              <a:rPr lang="en-US" sz="2400" b="1" dirty="0" smtClean="0"/>
              <a:t>. </a:t>
            </a:r>
          </a:p>
          <a:p>
            <a:r>
              <a:rPr lang="en-US" sz="2400" b="1" dirty="0" smtClean="0"/>
              <a:t>Others are preceded by </a:t>
            </a:r>
            <a:r>
              <a:rPr lang="en-US" sz="2400" b="1" dirty="0" smtClean="0">
                <a:solidFill>
                  <a:schemeClr val="accent1">
                    <a:lumMod val="60000"/>
                    <a:lumOff val="40000"/>
                  </a:schemeClr>
                </a:solidFill>
              </a:rPr>
              <a:t>partial mole </a:t>
            </a:r>
            <a:r>
              <a:rPr lang="en-US" sz="2400" b="1" dirty="0" smtClean="0"/>
              <a:t>(very unusual),  </a:t>
            </a:r>
            <a:r>
              <a:rPr lang="en-US" sz="2400" b="1" dirty="0" smtClean="0">
                <a:solidFill>
                  <a:srgbClr val="002060"/>
                </a:solidFill>
              </a:rPr>
              <a:t>abortion</a:t>
            </a:r>
            <a:r>
              <a:rPr lang="en-US" sz="2400" b="1" dirty="0" smtClean="0"/>
              <a:t>, </a:t>
            </a:r>
            <a:r>
              <a:rPr lang="en-US" sz="2400" b="1" dirty="0" smtClean="0">
                <a:solidFill>
                  <a:srgbClr val="00B0F0"/>
                </a:solidFill>
              </a:rPr>
              <a:t>ectopic pregnancy </a:t>
            </a:r>
            <a:r>
              <a:rPr lang="en-US" sz="2400" b="1" dirty="0" smtClean="0"/>
              <a:t>and occasionally </a:t>
            </a:r>
            <a:r>
              <a:rPr lang="en-US" sz="2400" b="1" dirty="0" smtClean="0">
                <a:solidFill>
                  <a:srgbClr val="FFC000"/>
                </a:solidFill>
              </a:rPr>
              <a:t>normal term pregnancy.</a:t>
            </a:r>
          </a:p>
          <a:p>
            <a:pPr>
              <a:buFont typeface="Wingdings 3" pitchFamily="18" charset="2"/>
              <a:buNone/>
            </a:pPr>
            <a:endParaRPr lang="en-US" sz="2400" b="1" dirty="0" smtClean="0"/>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descr="Uterine choriocarcinoma showing typical highly hemorrhagic appearance."/>
          <p:cNvSpPr>
            <a:spLocks noChangeAspect="1" noChangeArrowheads="1"/>
          </p:cNvSpPr>
          <p:nvPr/>
        </p:nvSpPr>
        <p:spPr bwMode="auto">
          <a:xfrm>
            <a:off x="266700" y="-334963"/>
            <a:ext cx="304800" cy="304800"/>
          </a:xfrm>
          <a:prstGeom prst="rect">
            <a:avLst/>
          </a:prstGeom>
          <a:noFill/>
        </p:spPr>
        <p:txBody>
          <a:bodyPr/>
          <a:lstStyle/>
          <a:p>
            <a:pPr>
              <a:defRPr/>
            </a:pPr>
            <a:endParaRPr lang="en-US"/>
          </a:p>
        </p:txBody>
      </p:sp>
      <p:sp>
        <p:nvSpPr>
          <p:cNvPr id="101380" name="AutoShape 4" descr="Uterine choriocarcinoma showing typical highly hemorrhagic appearance."/>
          <p:cNvSpPr>
            <a:spLocks noChangeAspect="1" noChangeArrowheads="1"/>
          </p:cNvSpPr>
          <p:nvPr/>
        </p:nvSpPr>
        <p:spPr bwMode="auto">
          <a:xfrm>
            <a:off x="266700" y="-334963"/>
            <a:ext cx="304800" cy="304800"/>
          </a:xfrm>
          <a:prstGeom prst="rect">
            <a:avLst/>
          </a:prstGeom>
          <a:noFill/>
        </p:spPr>
        <p:txBody>
          <a:bodyPr/>
          <a:lstStyle/>
          <a:p>
            <a:pPr>
              <a:defRPr/>
            </a:pPr>
            <a:endParaRPr lang="en-US"/>
          </a:p>
        </p:txBody>
      </p:sp>
      <p:pic>
        <p:nvPicPr>
          <p:cNvPr id="29700" name="Picture 5" descr="C:\Users\Sufia\Desktop\ImageServlet.jpg"/>
          <p:cNvPicPr>
            <a:picLocks noChangeAspect="1" noChangeArrowheads="1"/>
          </p:cNvPicPr>
          <p:nvPr/>
        </p:nvPicPr>
        <p:blipFill>
          <a:blip r:embed="rId3" cstate="print"/>
          <a:srcRect/>
          <a:stretch>
            <a:fillRect/>
          </a:stretch>
        </p:blipFill>
        <p:spPr bwMode="auto">
          <a:xfrm>
            <a:off x="4067945" y="908812"/>
            <a:ext cx="5061488" cy="5847721"/>
          </a:xfrm>
          <a:prstGeom prst="rect">
            <a:avLst/>
          </a:prstGeom>
          <a:noFill/>
          <a:ln w="9525">
            <a:noFill/>
            <a:miter lim="800000"/>
            <a:headEnd/>
            <a:tailEnd/>
          </a:ln>
        </p:spPr>
      </p:pic>
      <p:sp>
        <p:nvSpPr>
          <p:cNvPr id="29701" name="Title 4"/>
          <p:cNvSpPr>
            <a:spLocks noGrp="1"/>
          </p:cNvSpPr>
          <p:nvPr>
            <p:ph type="title" idx="4294967295"/>
          </p:nvPr>
        </p:nvSpPr>
        <p:spPr>
          <a:xfrm>
            <a:off x="1371600" y="44450"/>
            <a:ext cx="7772400" cy="936625"/>
          </a:xfrm>
        </p:spPr>
        <p:txBody>
          <a:bodyPr>
            <a:normAutofit/>
          </a:bodyPr>
          <a:lstStyle/>
          <a:p>
            <a:pPr algn="ctr"/>
            <a:r>
              <a:rPr lang="en-US" sz="3200" b="1" dirty="0" err="1" smtClean="0"/>
              <a:t>Choriocarcinoma</a:t>
            </a:r>
            <a:endParaRPr lang="en-US" sz="3200" b="1" dirty="0" smtClean="0"/>
          </a:p>
        </p:txBody>
      </p:sp>
      <p:pic>
        <p:nvPicPr>
          <p:cNvPr id="7" name="Picture 2" descr="http://www.uphs.upenn.edu/path/web_docs/p200/GYN200/GYN0407.jpeg"/>
          <p:cNvPicPr>
            <a:picLocks noChangeAspect="1" noChangeArrowheads="1"/>
          </p:cNvPicPr>
          <p:nvPr/>
        </p:nvPicPr>
        <p:blipFill>
          <a:blip r:embed="rId4" cstate="print"/>
          <a:srcRect/>
          <a:stretch>
            <a:fillRect/>
          </a:stretch>
        </p:blipFill>
        <p:spPr bwMode="auto">
          <a:xfrm>
            <a:off x="79750" y="908720"/>
            <a:ext cx="3988194" cy="583264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4B710C1-2F99-4B6C-BB91-BFA6784E94B6}"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webpathology.com/slides/slides/Testes_GCT_ChorioCA1.jpg"/>
          <p:cNvPicPr>
            <a:picLocks noChangeAspect="1" noChangeArrowheads="1"/>
          </p:cNvPicPr>
          <p:nvPr/>
        </p:nvPicPr>
        <p:blipFill>
          <a:blip r:embed="rId2" cstate="print"/>
          <a:srcRect/>
          <a:stretch>
            <a:fillRect/>
          </a:stretch>
        </p:blipFill>
        <p:spPr bwMode="auto">
          <a:xfrm>
            <a:off x="107504" y="75024"/>
            <a:ext cx="8928992" cy="6306304"/>
          </a:xfrm>
          <a:prstGeom prst="rect">
            <a:avLst/>
          </a:prstGeom>
          <a:noFill/>
        </p:spPr>
      </p:pic>
      <p:sp>
        <p:nvSpPr>
          <p:cNvPr id="4" name="Rectangle 3"/>
          <p:cNvSpPr/>
          <p:nvPr/>
        </p:nvSpPr>
        <p:spPr>
          <a:xfrm>
            <a:off x="0" y="5811560"/>
            <a:ext cx="9144000" cy="1046440"/>
          </a:xfrm>
          <a:prstGeom prst="rect">
            <a:avLst/>
          </a:prstGeom>
          <a:solidFill>
            <a:schemeClr val="accent2">
              <a:lumMod val="20000"/>
              <a:lumOff val="80000"/>
            </a:schemeClr>
          </a:solidFill>
        </p:spPr>
        <p:txBody>
          <a:bodyPr wrap="square">
            <a:spAutoFit/>
          </a:bodyPr>
          <a:lstStyle/>
          <a:p>
            <a:r>
              <a:rPr lang="en-US" sz="1800" dirty="0" smtClean="0"/>
              <a:t>This image shows admixture of polygonal cells with clear cytoplasm </a:t>
            </a:r>
            <a:r>
              <a:rPr lang="en-US" sz="1800" b="1" dirty="0" smtClean="0"/>
              <a:t>(</a:t>
            </a:r>
            <a:r>
              <a:rPr lang="en-US" sz="1800" b="1" dirty="0" err="1" smtClean="0"/>
              <a:t>cytotrophoblast</a:t>
            </a:r>
            <a:r>
              <a:rPr lang="en-US" sz="1800" b="1" dirty="0" smtClean="0"/>
              <a:t>)</a:t>
            </a:r>
            <a:r>
              <a:rPr lang="en-US" sz="1800" dirty="0" smtClean="0"/>
              <a:t> large multinucleated cells with smudged nuclear chromatin (</a:t>
            </a:r>
            <a:r>
              <a:rPr lang="en-US" sz="1800" b="1" dirty="0" err="1" smtClean="0"/>
              <a:t>syncytiotrophoblast</a:t>
            </a:r>
            <a:r>
              <a:rPr lang="en-US" sz="1800" b="1" dirty="0" smtClean="0"/>
              <a:t>)</a:t>
            </a:r>
            <a:r>
              <a:rPr lang="en-US" sz="1800" dirty="0" smtClean="0"/>
              <a:t>.</a:t>
            </a:r>
            <a:r>
              <a:rPr lang="en-US" dirty="0" smtClean="0"/>
              <a:t> </a:t>
            </a:r>
            <a:endParaRPr lang="en-US" dirty="0"/>
          </a:p>
        </p:txBody>
      </p:sp>
      <p:sp>
        <p:nvSpPr>
          <p:cNvPr id="2" name="Slide Number Placeholder 1"/>
          <p:cNvSpPr>
            <a:spLocks noGrp="1"/>
          </p:cNvSpPr>
          <p:nvPr>
            <p:ph type="sldNum" sz="quarter" idx="12"/>
          </p:nvPr>
        </p:nvSpPr>
        <p:spPr/>
        <p:txBody>
          <a:bodyPr/>
          <a:lstStyle/>
          <a:p>
            <a:pPr>
              <a:defRPr/>
            </a:pPr>
            <a:fld id="{34B710C1-2F99-4B6C-BB91-BFA6784E94B6}"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468313" y="188913"/>
            <a:ext cx="8229600" cy="647799"/>
          </a:xfrm>
        </p:spPr>
        <p:txBody>
          <a:bodyPr/>
          <a:lstStyle/>
          <a:p>
            <a:pPr algn="ctr"/>
            <a:r>
              <a:rPr lang="en-US" sz="2400" b="1" dirty="0" smtClean="0"/>
              <a:t>Ectopic Pregnancy</a:t>
            </a:r>
          </a:p>
        </p:txBody>
      </p:sp>
      <p:sp>
        <p:nvSpPr>
          <p:cNvPr id="10242" name="Content Placeholder 1"/>
          <p:cNvSpPr>
            <a:spLocks noGrp="1"/>
          </p:cNvSpPr>
          <p:nvPr>
            <p:ph idx="1"/>
          </p:nvPr>
        </p:nvSpPr>
        <p:spPr>
          <a:xfrm>
            <a:off x="467544" y="980728"/>
            <a:ext cx="8496944" cy="5039072"/>
          </a:xfrm>
        </p:spPr>
        <p:txBody>
          <a:bodyPr rtlCol="0">
            <a:normAutofit lnSpcReduction="10000"/>
          </a:bodyPr>
          <a:lstStyle/>
          <a:p>
            <a:pPr fontAlgn="auto">
              <a:spcAft>
                <a:spcPts val="0"/>
              </a:spcAft>
              <a:buFont typeface="Arial" pitchFamily="34" charset="0"/>
              <a:buChar char="•"/>
              <a:defRPr/>
            </a:pPr>
            <a:r>
              <a:rPr lang="en-US" sz="2400" b="1" u="sng" dirty="0" smtClean="0">
                <a:solidFill>
                  <a:srgbClr val="C00000"/>
                </a:solidFill>
              </a:rPr>
              <a:t>Definition: </a:t>
            </a:r>
            <a:r>
              <a:rPr lang="en-US" sz="2400" b="1" dirty="0" smtClean="0"/>
              <a:t>Ectopic pregnancy refers to the implantation of the </a:t>
            </a:r>
            <a:r>
              <a:rPr lang="en-US" sz="2400" b="1" dirty="0" smtClean="0">
                <a:solidFill>
                  <a:srgbClr val="7030A0"/>
                </a:solidFill>
              </a:rPr>
              <a:t>developing </a:t>
            </a:r>
            <a:r>
              <a:rPr lang="en-US" sz="2400" b="1" dirty="0" err="1" smtClean="0">
                <a:solidFill>
                  <a:srgbClr val="7030A0"/>
                </a:solidFill>
              </a:rPr>
              <a:t>blastocyst</a:t>
            </a:r>
            <a:r>
              <a:rPr lang="en-US" sz="2400" b="1" dirty="0" smtClean="0">
                <a:solidFill>
                  <a:srgbClr val="7030A0"/>
                </a:solidFill>
              </a:rPr>
              <a:t> </a:t>
            </a:r>
            <a:r>
              <a:rPr lang="en-US" sz="2400" b="1" dirty="0" smtClean="0"/>
              <a:t>at any other site </a:t>
            </a:r>
            <a:r>
              <a:rPr lang="en-US" sz="2400" b="1" dirty="0" smtClean="0">
                <a:solidFill>
                  <a:srgbClr val="FF0000"/>
                </a:solidFill>
              </a:rPr>
              <a:t>other than </a:t>
            </a:r>
            <a:r>
              <a:rPr lang="en-US" sz="2400" b="1" dirty="0" smtClean="0"/>
              <a:t>the </a:t>
            </a:r>
            <a:r>
              <a:rPr lang="en-US" sz="2400" b="1" dirty="0" err="1" smtClean="0"/>
              <a:t>endometrium</a:t>
            </a:r>
            <a:r>
              <a:rPr lang="en-US" sz="2400" b="1" dirty="0" smtClean="0"/>
              <a:t>.</a:t>
            </a:r>
          </a:p>
          <a:p>
            <a:pPr fontAlgn="auto">
              <a:spcAft>
                <a:spcPts val="0"/>
              </a:spcAft>
              <a:buNone/>
              <a:defRPr/>
            </a:pPr>
            <a:endParaRPr lang="en-US" sz="2400" b="1" dirty="0" smtClean="0"/>
          </a:p>
          <a:p>
            <a:pPr fontAlgn="auto">
              <a:spcAft>
                <a:spcPts val="0"/>
              </a:spcAft>
              <a:buNone/>
              <a:defRPr/>
            </a:pPr>
            <a:r>
              <a:rPr lang="en-US" sz="2800" b="1" dirty="0" smtClean="0"/>
              <a:t>   </a:t>
            </a:r>
            <a:r>
              <a:rPr lang="en-US" sz="2800" b="1" u="sng" dirty="0" smtClean="0">
                <a:solidFill>
                  <a:srgbClr val="C00000"/>
                </a:solidFill>
              </a:rPr>
              <a:t>Sites</a:t>
            </a:r>
          </a:p>
          <a:p>
            <a:pPr fontAlgn="auto">
              <a:spcAft>
                <a:spcPts val="0"/>
              </a:spcAft>
              <a:buFont typeface="Arial" pitchFamily="34" charset="0"/>
              <a:buChar char="•"/>
              <a:defRPr/>
            </a:pPr>
            <a:r>
              <a:rPr lang="en-US" sz="2400" b="1" dirty="0" smtClean="0">
                <a:solidFill>
                  <a:srgbClr val="7030A0"/>
                </a:solidFill>
              </a:rPr>
              <a:t>Fallopian tubes</a:t>
            </a:r>
            <a:r>
              <a:rPr lang="en-US" sz="2400" b="1" dirty="0" smtClean="0"/>
              <a:t>:  (Over 95% of ectopic pregnancies). </a:t>
            </a:r>
          </a:p>
          <a:p>
            <a:pPr fontAlgn="auto">
              <a:spcAft>
                <a:spcPts val="0"/>
              </a:spcAft>
              <a:buFont typeface="Wingdings" pitchFamily="2" charset="2"/>
              <a:buChar char="Ø"/>
              <a:defRPr/>
            </a:pPr>
            <a:r>
              <a:rPr lang="en-US" sz="2000" b="1" dirty="0" smtClean="0"/>
              <a:t>Within the tube, up to </a:t>
            </a:r>
            <a:r>
              <a:rPr lang="en-US" sz="2000" b="1" dirty="0" smtClean="0">
                <a:solidFill>
                  <a:schemeClr val="accent2">
                    <a:lumMod val="75000"/>
                  </a:schemeClr>
                </a:solidFill>
              </a:rPr>
              <a:t>80% occur in the </a:t>
            </a:r>
            <a:r>
              <a:rPr lang="en-US" sz="2000" b="1" u="sng" dirty="0" smtClean="0">
                <a:solidFill>
                  <a:schemeClr val="accent2">
                    <a:lumMod val="75000"/>
                  </a:schemeClr>
                </a:solidFill>
              </a:rPr>
              <a:t>ampulla</a:t>
            </a:r>
            <a:r>
              <a:rPr lang="en-US" sz="2000" b="1" dirty="0" smtClean="0"/>
              <a:t>, 25% in the </a:t>
            </a:r>
            <a:r>
              <a:rPr lang="en-US" sz="2000" b="1" u="sng" dirty="0" smtClean="0"/>
              <a:t>isthmus</a:t>
            </a:r>
            <a:r>
              <a:rPr lang="en-US" sz="2000" b="1" dirty="0" smtClean="0"/>
              <a:t>, 5% in the infundibulum and up to 2% in the interstitial portion</a:t>
            </a:r>
            <a:r>
              <a:rPr lang="en-US" sz="2400" b="1" dirty="0" smtClean="0"/>
              <a:t>. </a:t>
            </a:r>
          </a:p>
          <a:p>
            <a:pPr marL="0" indent="0" fontAlgn="auto">
              <a:spcAft>
                <a:spcPts val="0"/>
              </a:spcAft>
              <a:buNone/>
              <a:defRPr/>
            </a:pPr>
            <a:endParaRPr lang="en-US" sz="2400" b="1" dirty="0" smtClean="0"/>
          </a:p>
          <a:p>
            <a:pPr fontAlgn="auto">
              <a:spcAft>
                <a:spcPts val="0"/>
              </a:spcAft>
              <a:buFont typeface="Wingdings" pitchFamily="2" charset="2"/>
              <a:buChar char="Ø"/>
              <a:defRPr/>
            </a:pPr>
            <a:r>
              <a:rPr lang="en-US" sz="2400" b="1" dirty="0" smtClean="0">
                <a:solidFill>
                  <a:srgbClr val="C00000"/>
                </a:solidFill>
              </a:rPr>
              <a:t>Right-sided</a:t>
            </a:r>
            <a:r>
              <a:rPr lang="en-US" sz="2400" b="1" dirty="0" smtClean="0"/>
              <a:t> </a:t>
            </a:r>
            <a:r>
              <a:rPr lang="en-US" sz="2400" b="1" dirty="0" err="1" smtClean="0"/>
              <a:t>ectopics</a:t>
            </a:r>
            <a:r>
              <a:rPr lang="en-US" sz="2400" b="1" dirty="0" smtClean="0"/>
              <a:t> are commoner than left-sided. </a:t>
            </a:r>
          </a:p>
          <a:p>
            <a:pPr fontAlgn="auto">
              <a:spcAft>
                <a:spcPts val="0"/>
              </a:spcAft>
              <a:buFont typeface="Arial" pitchFamily="34" charset="0"/>
              <a:buChar char="•"/>
              <a:defRPr/>
            </a:pPr>
            <a:r>
              <a:rPr lang="en-US" sz="2400" b="1" dirty="0" smtClean="0"/>
              <a:t>Other sites include the </a:t>
            </a:r>
            <a:r>
              <a:rPr lang="en-US" sz="2400" b="1" dirty="0" smtClean="0">
                <a:solidFill>
                  <a:srgbClr val="00B050"/>
                </a:solidFill>
              </a:rPr>
              <a:t>ovary</a:t>
            </a:r>
            <a:r>
              <a:rPr lang="en-US" sz="2400" b="1" dirty="0" smtClean="0"/>
              <a:t>, </a:t>
            </a:r>
            <a:r>
              <a:rPr lang="en-US" sz="2400" b="1" dirty="0" smtClean="0">
                <a:solidFill>
                  <a:srgbClr val="0070C0"/>
                </a:solidFill>
              </a:rPr>
              <a:t>peritoneal cavity </a:t>
            </a:r>
            <a:r>
              <a:rPr lang="en-US" sz="2400" b="1" dirty="0" smtClean="0"/>
              <a:t>and </a:t>
            </a:r>
            <a:r>
              <a:rPr lang="en-US" sz="2400" b="1" dirty="0" smtClean="0">
                <a:solidFill>
                  <a:srgbClr val="FFC000"/>
                </a:solidFill>
              </a:rPr>
              <a:t>uterine cervix.</a:t>
            </a:r>
          </a:p>
          <a:p>
            <a:pPr fontAlgn="auto">
              <a:spcAft>
                <a:spcPts val="0"/>
              </a:spcAft>
              <a:buFont typeface="Arial" pitchFamily="34" charset="0"/>
              <a:buChar char="•"/>
              <a:defRPr/>
            </a:pPr>
            <a:endParaRPr lang="en-US" sz="2400" b="1" dirty="0" smtClean="0"/>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899592" y="0"/>
            <a:ext cx="7772400" cy="2060848"/>
          </a:xfrm>
        </p:spPr>
        <p:txBody>
          <a:bodyPr>
            <a:normAutofit fontScale="90000"/>
          </a:bodyPr>
          <a:lstStyle/>
          <a:p>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700" b="1" dirty="0" smtClean="0"/>
              <a:t>Ectopic Pregnancy, Etiology &amp; C/F</a:t>
            </a:r>
            <a:br>
              <a:rPr lang="en-US" sz="2700" b="1" dirty="0" smtClean="0"/>
            </a:br>
            <a:r>
              <a:rPr lang="en-US" sz="2700" b="1" dirty="0" smtClean="0"/>
              <a:t/>
            </a:r>
            <a:br>
              <a:rPr lang="en-US" sz="2700" b="1" dirty="0" smtClean="0"/>
            </a:br>
            <a:r>
              <a:rPr lang="en-US" sz="2700" b="1" dirty="0" smtClean="0"/>
              <a:t/>
            </a:r>
            <a:br>
              <a:rPr lang="en-US" sz="27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u="sng" dirty="0" smtClean="0"/>
          </a:p>
        </p:txBody>
      </p:sp>
      <p:sp>
        <p:nvSpPr>
          <p:cNvPr id="11266" name="Content Placeholder 1"/>
          <p:cNvSpPr>
            <a:spLocks noGrp="1"/>
          </p:cNvSpPr>
          <p:nvPr>
            <p:ph idx="1"/>
          </p:nvPr>
        </p:nvSpPr>
        <p:spPr>
          <a:xfrm>
            <a:off x="251520" y="1916832"/>
            <a:ext cx="8435280" cy="4102968"/>
          </a:xfrm>
        </p:spPr>
        <p:txBody>
          <a:bodyPr rtlCol="0">
            <a:noAutofit/>
          </a:bodyPr>
          <a:lstStyle/>
          <a:p>
            <a:pPr fontAlgn="auto">
              <a:spcAft>
                <a:spcPts val="0"/>
              </a:spcAft>
              <a:buFont typeface="Arial" pitchFamily="34" charset="0"/>
              <a:buChar char="•"/>
              <a:defRPr/>
            </a:pPr>
            <a:r>
              <a:rPr lang="en-US" sz="2000" b="1" u="sng" dirty="0" smtClean="0">
                <a:solidFill>
                  <a:schemeClr val="accent2">
                    <a:lumMod val="75000"/>
                  </a:schemeClr>
                </a:solidFill>
              </a:rPr>
              <a:t>Pelvic inflammatory disease </a:t>
            </a:r>
            <a:r>
              <a:rPr lang="en-US" sz="2000" b="1" dirty="0" smtClean="0"/>
              <a:t>is the most common antecedent factor.</a:t>
            </a:r>
          </a:p>
          <a:p>
            <a:pPr fontAlgn="auto">
              <a:spcAft>
                <a:spcPts val="0"/>
              </a:spcAft>
              <a:buFont typeface="Arial" pitchFamily="34" charset="0"/>
              <a:buChar char="•"/>
              <a:defRPr/>
            </a:pPr>
            <a:r>
              <a:rPr lang="en-US" sz="2000" b="1" dirty="0" smtClean="0"/>
              <a:t>Other etiologic factors:</a:t>
            </a:r>
          </a:p>
          <a:p>
            <a:pPr fontAlgn="auto">
              <a:spcAft>
                <a:spcPts val="0"/>
              </a:spcAft>
              <a:buFont typeface="Arial" pitchFamily="34" charset="0"/>
              <a:buChar char="•"/>
              <a:defRPr/>
            </a:pPr>
            <a:r>
              <a:rPr lang="en-US" sz="2000" b="1" dirty="0" smtClean="0"/>
              <a:t> Abnormal tubal motility or mucosal adhesions (that impede passage of the </a:t>
            </a:r>
            <a:r>
              <a:rPr lang="en-US" sz="2000" b="1" dirty="0" err="1" smtClean="0"/>
              <a:t>conceptus</a:t>
            </a:r>
            <a:r>
              <a:rPr lang="en-US" sz="2000" b="1" dirty="0" smtClean="0"/>
              <a:t> along the tube)</a:t>
            </a:r>
          </a:p>
          <a:p>
            <a:pPr fontAlgn="auto">
              <a:spcAft>
                <a:spcPts val="0"/>
              </a:spcAft>
              <a:buFont typeface="Arial" pitchFamily="34" charset="0"/>
              <a:buChar char="•"/>
              <a:defRPr/>
            </a:pPr>
            <a:r>
              <a:rPr lang="en-US" sz="2000" b="1" dirty="0" smtClean="0"/>
              <a:t> Endometriosis </a:t>
            </a:r>
          </a:p>
          <a:p>
            <a:pPr fontAlgn="auto">
              <a:spcAft>
                <a:spcPts val="0"/>
              </a:spcAft>
              <a:buFont typeface="Arial" pitchFamily="34" charset="0"/>
              <a:buChar char="•"/>
              <a:defRPr/>
            </a:pPr>
            <a:r>
              <a:rPr lang="en-US" sz="2000" b="1" dirty="0" smtClean="0"/>
              <a:t> Previous pelvic surgery.</a:t>
            </a:r>
          </a:p>
          <a:p>
            <a:pPr fontAlgn="auto">
              <a:spcAft>
                <a:spcPts val="0"/>
              </a:spcAft>
              <a:buNone/>
              <a:defRPr/>
            </a:pPr>
            <a:r>
              <a:rPr lang="en-US" sz="2000" b="1" u="sng" dirty="0" smtClean="0">
                <a:solidFill>
                  <a:srgbClr val="C00000"/>
                </a:solidFill>
              </a:rPr>
              <a:t>Clinical Features:</a:t>
            </a:r>
          </a:p>
          <a:p>
            <a:pPr fontAlgn="auto">
              <a:spcAft>
                <a:spcPts val="0"/>
              </a:spcAft>
              <a:buFont typeface="Arial" pitchFamily="34" charset="0"/>
              <a:buChar char="•"/>
              <a:defRPr/>
            </a:pPr>
            <a:r>
              <a:rPr lang="en-US" sz="2000" b="1" dirty="0" smtClean="0"/>
              <a:t>Pelvic pain or abnormal bleeding following a period of </a:t>
            </a:r>
            <a:r>
              <a:rPr lang="en-US" sz="2000" b="1" dirty="0" err="1" smtClean="0"/>
              <a:t>amenorrhoea</a:t>
            </a:r>
            <a:r>
              <a:rPr lang="en-US" sz="2000" b="1" dirty="0" smtClean="0"/>
              <a:t>.</a:t>
            </a:r>
          </a:p>
          <a:p>
            <a:pPr fontAlgn="auto">
              <a:spcAft>
                <a:spcPts val="0"/>
              </a:spcAft>
              <a:buFont typeface="Arial" pitchFamily="34" charset="0"/>
              <a:buChar char="•"/>
              <a:defRPr/>
            </a:pPr>
            <a:r>
              <a:rPr lang="en-US" sz="2000" b="1" dirty="0" smtClean="0"/>
              <a:t> The majority will present as an </a:t>
            </a:r>
            <a:r>
              <a:rPr lang="en-US" sz="2000" b="1" dirty="0" smtClean="0">
                <a:solidFill>
                  <a:srgbClr val="7030A0"/>
                </a:solidFill>
              </a:rPr>
              <a:t>emergency</a:t>
            </a:r>
            <a:r>
              <a:rPr lang="en-US" sz="2000" b="1" dirty="0" smtClean="0"/>
              <a:t> with tubal rupture and hemorrhagic shock.</a:t>
            </a:r>
          </a:p>
          <a:p>
            <a:pPr fontAlgn="auto">
              <a:spcAft>
                <a:spcPts val="0"/>
              </a:spcAft>
              <a:buFont typeface="Arial" pitchFamily="34" charset="0"/>
              <a:buChar char="•"/>
              <a:defRPr/>
            </a:pPr>
            <a:endParaRPr lang="en-US" sz="2000" b="1" dirty="0" smtClean="0"/>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b="1"/>
          </a:p>
        </p:txBody>
      </p:sp>
      <p:sp>
        <p:nvSpPr>
          <p:cNvPr id="3" name="Content Placeholder 2"/>
          <p:cNvSpPr>
            <a:spLocks noGrp="1"/>
          </p:cNvSpPr>
          <p:nvPr>
            <p:ph idx="1"/>
          </p:nvPr>
        </p:nvSpPr>
        <p:spPr/>
        <p:txBody>
          <a:bodyPr/>
          <a:lstStyle/>
          <a:p>
            <a:endParaRPr lang="en-US"/>
          </a:p>
        </p:txBody>
      </p:sp>
      <p:pic>
        <p:nvPicPr>
          <p:cNvPr id="1026" name="Picture 2" descr="C:\Documents and Settings\Emad\Desktop\New Folder\Ecto 1.jpg"/>
          <p:cNvPicPr>
            <a:picLocks noChangeAspect="1" noChangeArrowheads="1"/>
          </p:cNvPicPr>
          <p:nvPr/>
        </p:nvPicPr>
        <p:blipFill>
          <a:blip r:embed="rId3" cstate="print"/>
          <a:srcRect/>
          <a:stretch>
            <a:fillRect/>
          </a:stretch>
        </p:blipFill>
        <p:spPr bwMode="auto">
          <a:xfrm>
            <a:off x="0" y="0"/>
            <a:ext cx="9193386" cy="6858000"/>
          </a:xfrm>
          <a:prstGeom prst="rect">
            <a:avLst/>
          </a:prstGeom>
          <a:noFill/>
        </p:spPr>
      </p:pic>
      <p:sp>
        <p:nvSpPr>
          <p:cNvPr id="5" name="Rectangle 4"/>
          <p:cNvSpPr/>
          <p:nvPr/>
        </p:nvSpPr>
        <p:spPr>
          <a:xfrm>
            <a:off x="107504" y="5157192"/>
            <a:ext cx="8640960" cy="1323439"/>
          </a:xfrm>
          <a:prstGeom prst="rect">
            <a:avLst/>
          </a:prstGeom>
          <a:solidFill>
            <a:schemeClr val="bg2"/>
          </a:solidFill>
        </p:spPr>
        <p:txBody>
          <a:bodyPr wrap="square">
            <a:spAutoFit/>
          </a:bodyPr>
          <a:lstStyle/>
          <a:p>
            <a:r>
              <a:rPr lang="en-US" sz="1600" b="1" dirty="0" smtClean="0">
                <a:effectLst/>
              </a:rPr>
              <a:t>This is a ruptured tubal ectopic pregnancy. Note the twin fetuses at the lower right adjacent to the blood clot at the left. About half of ectopic pregnancies occur because of an identifiable lesion such as chronic </a:t>
            </a:r>
            <a:r>
              <a:rPr lang="en-US" sz="1600" b="1" dirty="0" err="1" smtClean="0">
                <a:effectLst/>
              </a:rPr>
              <a:t>salpingitis</a:t>
            </a:r>
            <a:r>
              <a:rPr lang="en-US" sz="1600" b="1" dirty="0" smtClean="0">
                <a:effectLst/>
              </a:rPr>
              <a:t> from pelvic inflammatory disease or adhesions from appendicitis, endometriosis, or previous </a:t>
            </a:r>
            <a:r>
              <a:rPr lang="en-US" sz="1600" b="1" dirty="0" err="1" smtClean="0">
                <a:effectLst/>
              </a:rPr>
              <a:t>laparotomy</a:t>
            </a:r>
            <a:r>
              <a:rPr lang="en-US" sz="1600" b="1" dirty="0" smtClean="0">
                <a:effectLst/>
              </a:rPr>
              <a:t>. However, in half of cases no cause can be found.</a:t>
            </a:r>
            <a:endParaRPr lang="en-US" sz="1600" b="1" dirty="0">
              <a:effectLst/>
            </a:endParaRPr>
          </a:p>
        </p:txBody>
      </p:sp>
      <p:sp>
        <p:nvSpPr>
          <p:cNvPr id="6" name="Left Arrow 5"/>
          <p:cNvSpPr/>
          <p:nvPr/>
        </p:nvSpPr>
        <p:spPr>
          <a:xfrm>
            <a:off x="6444208" y="3645024"/>
            <a:ext cx="648072" cy="432048"/>
          </a:xfrm>
          <a:prstGeom prst="leftArrow">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637FFB48-29FC-4C69-B8CA-81BC719EA297}"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b="1"/>
          </a:p>
        </p:txBody>
      </p:sp>
      <p:sp>
        <p:nvSpPr>
          <p:cNvPr id="3" name="Content Placeholder 2"/>
          <p:cNvSpPr>
            <a:spLocks noGrp="1"/>
          </p:cNvSpPr>
          <p:nvPr>
            <p:ph idx="1"/>
          </p:nvPr>
        </p:nvSpPr>
        <p:spPr/>
        <p:txBody>
          <a:bodyPr/>
          <a:lstStyle/>
          <a:p>
            <a:endParaRPr lang="en-US"/>
          </a:p>
        </p:txBody>
      </p:sp>
      <p:pic>
        <p:nvPicPr>
          <p:cNvPr id="2050" name="Picture 2" descr="C:\Documents and Settings\Emad\Desktop\New Folder\Ecto 2.jpg"/>
          <p:cNvPicPr>
            <a:picLocks noChangeAspect="1" noChangeArrowheads="1"/>
          </p:cNvPicPr>
          <p:nvPr/>
        </p:nvPicPr>
        <p:blipFill>
          <a:blip r:embed="rId2" cstate="print"/>
          <a:srcRect/>
          <a:stretch>
            <a:fillRect/>
          </a:stretch>
        </p:blipFill>
        <p:spPr bwMode="auto">
          <a:xfrm>
            <a:off x="0" y="0"/>
            <a:ext cx="9140750" cy="6858000"/>
          </a:xfrm>
          <a:prstGeom prst="rect">
            <a:avLst/>
          </a:prstGeom>
          <a:noFill/>
        </p:spPr>
      </p:pic>
      <p:sp>
        <p:nvSpPr>
          <p:cNvPr id="5" name="Rectangle 4"/>
          <p:cNvSpPr/>
          <p:nvPr/>
        </p:nvSpPr>
        <p:spPr>
          <a:xfrm>
            <a:off x="0" y="0"/>
            <a:ext cx="9144000" cy="1200329"/>
          </a:xfrm>
          <a:prstGeom prst="rect">
            <a:avLst/>
          </a:prstGeom>
          <a:solidFill>
            <a:schemeClr val="accent2">
              <a:lumMod val="20000"/>
              <a:lumOff val="80000"/>
            </a:schemeClr>
          </a:solidFill>
        </p:spPr>
        <p:txBody>
          <a:bodyPr wrap="square">
            <a:spAutoFit/>
          </a:bodyPr>
          <a:lstStyle/>
          <a:p>
            <a:r>
              <a:rPr lang="en-US" sz="1800" dirty="0" smtClean="0"/>
              <a:t>A positive pregnancy test (presence of human chorionic </a:t>
            </a:r>
            <a:r>
              <a:rPr lang="en-US" sz="1800" dirty="0" err="1" smtClean="0"/>
              <a:t>gonadotropin</a:t>
            </a:r>
            <a:r>
              <a:rPr lang="en-US" sz="1800" dirty="0" smtClean="0"/>
              <a:t>), ultrasound, and </a:t>
            </a:r>
            <a:r>
              <a:rPr lang="en-US" sz="1800" dirty="0" err="1" smtClean="0"/>
              <a:t>culdocentesis</a:t>
            </a:r>
            <a:r>
              <a:rPr lang="en-US" sz="1800" dirty="0" smtClean="0"/>
              <a:t> with presence of blood are helpful in making the diagnosis of ectopic pregnancy. Seen here is tubal epithelium at the right, with rupture site and chorionic </a:t>
            </a:r>
            <a:r>
              <a:rPr lang="en-US" sz="1800" dirty="0" err="1" smtClean="0"/>
              <a:t>villi</a:t>
            </a:r>
            <a:r>
              <a:rPr lang="en-US" sz="1800" dirty="0" smtClean="0"/>
              <a:t> at the lower left.</a:t>
            </a:r>
            <a:endParaRPr lang="en-US" sz="1800" dirty="0"/>
          </a:p>
        </p:txBody>
      </p:sp>
      <p:sp>
        <p:nvSpPr>
          <p:cNvPr id="4" name="Slide Number Placeholder 3"/>
          <p:cNvSpPr>
            <a:spLocks noGrp="1"/>
          </p:cNvSpPr>
          <p:nvPr>
            <p:ph type="sldNum" sz="quarter" idx="12"/>
          </p:nvPr>
        </p:nvSpPr>
        <p:spPr/>
        <p:txBody>
          <a:bodyPr/>
          <a:lstStyle/>
          <a:p>
            <a:pPr>
              <a:defRPr/>
            </a:pPr>
            <a:fld id="{637FFB48-29FC-4C69-B8CA-81BC719EA297}"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914400" y="274638"/>
            <a:ext cx="7772400" cy="706090"/>
          </a:xfrm>
        </p:spPr>
        <p:txBody>
          <a:bodyPr>
            <a:normAutofit/>
          </a:bodyPr>
          <a:lstStyle/>
          <a:p>
            <a:pPr algn="ctr"/>
            <a:r>
              <a:rPr lang="en-US" sz="3200" b="1" dirty="0" smtClean="0"/>
              <a:t>Spontaneous abortion / Miscarriage</a:t>
            </a:r>
          </a:p>
        </p:txBody>
      </p:sp>
      <p:sp>
        <p:nvSpPr>
          <p:cNvPr id="12290" name="Content Placeholder 1"/>
          <p:cNvSpPr>
            <a:spLocks noGrp="1"/>
          </p:cNvSpPr>
          <p:nvPr>
            <p:ph idx="1"/>
          </p:nvPr>
        </p:nvSpPr>
        <p:spPr>
          <a:xfrm>
            <a:off x="251520" y="1052736"/>
            <a:ext cx="8633400" cy="4967064"/>
          </a:xfrm>
        </p:spPr>
        <p:txBody>
          <a:bodyPr rtlCol="0">
            <a:noAutofit/>
          </a:bodyPr>
          <a:lstStyle/>
          <a:p>
            <a:pPr fontAlgn="auto">
              <a:spcAft>
                <a:spcPts val="0"/>
              </a:spcAft>
              <a:buFont typeface="Arial" pitchFamily="34" charset="0"/>
              <a:buChar char="•"/>
              <a:defRPr/>
            </a:pPr>
            <a:endParaRPr lang="en-US" sz="2400" b="1" dirty="0" smtClean="0"/>
          </a:p>
          <a:p>
            <a:pPr fontAlgn="auto">
              <a:spcAft>
                <a:spcPts val="0"/>
              </a:spcAft>
              <a:buFont typeface="Arial" pitchFamily="34" charset="0"/>
              <a:buChar char="•"/>
              <a:defRPr/>
            </a:pPr>
            <a:endParaRPr lang="en-US" sz="2400" b="1" dirty="0"/>
          </a:p>
          <a:p>
            <a:pPr fontAlgn="auto">
              <a:spcAft>
                <a:spcPts val="0"/>
              </a:spcAft>
              <a:buFont typeface="Arial" pitchFamily="34" charset="0"/>
              <a:buChar char="•"/>
              <a:defRPr/>
            </a:pPr>
            <a:r>
              <a:rPr lang="en-US" sz="2400" b="1" dirty="0" smtClean="0"/>
              <a:t>Spontaneous end of a </a:t>
            </a:r>
            <a:r>
              <a:rPr lang="en-US" sz="2400" b="1" dirty="0" smtClean="0">
                <a:hlinkClick r:id="rId3" action="ppaction://hlinkfile" tooltip="Pregnancy"/>
              </a:rPr>
              <a:t>pregnancy</a:t>
            </a:r>
            <a:r>
              <a:rPr lang="en-US" sz="2400" b="1" dirty="0" smtClean="0"/>
              <a:t> at a stage where the fetus is incapable of surviving</a:t>
            </a:r>
          </a:p>
          <a:p>
            <a:pPr fontAlgn="auto">
              <a:spcAft>
                <a:spcPts val="0"/>
              </a:spcAft>
              <a:buFont typeface="Arial" pitchFamily="34" charset="0"/>
              <a:buChar char="•"/>
              <a:defRPr/>
            </a:pPr>
            <a:r>
              <a:rPr lang="en-US" sz="2400" b="1" dirty="0" smtClean="0"/>
              <a:t>Generally defined in humans before </a:t>
            </a:r>
            <a:r>
              <a:rPr lang="en-US" sz="2400" b="1" dirty="0" smtClean="0">
                <a:solidFill>
                  <a:srgbClr val="7030A0"/>
                </a:solidFill>
              </a:rPr>
              <a:t>20 weeks </a:t>
            </a:r>
            <a:r>
              <a:rPr lang="en-US" sz="2400" b="1" dirty="0" smtClean="0"/>
              <a:t>of </a:t>
            </a:r>
            <a:r>
              <a:rPr lang="en-US" sz="2400" b="1" dirty="0" smtClean="0">
                <a:hlinkClick r:id="rId4" action="ppaction://hlinkfile" tooltip="Gestation"/>
              </a:rPr>
              <a:t>gestation</a:t>
            </a:r>
            <a:r>
              <a:rPr lang="en-US" sz="2400" b="1" dirty="0" smtClean="0"/>
              <a:t>. </a:t>
            </a:r>
          </a:p>
          <a:p>
            <a:pPr fontAlgn="auto">
              <a:spcAft>
                <a:spcPts val="0"/>
              </a:spcAft>
              <a:buFont typeface="Arial" pitchFamily="34" charset="0"/>
              <a:buChar char="•"/>
              <a:defRPr/>
            </a:pPr>
            <a:r>
              <a:rPr lang="en-US" sz="2400" b="1" dirty="0" smtClean="0"/>
              <a:t>It is the </a:t>
            </a:r>
            <a:r>
              <a:rPr lang="en-US" sz="2400" b="1" dirty="0" smtClean="0">
                <a:solidFill>
                  <a:srgbClr val="C00000"/>
                </a:solidFill>
              </a:rPr>
              <a:t>most common </a:t>
            </a:r>
            <a:r>
              <a:rPr lang="en-US" sz="2400" b="1" dirty="0" smtClean="0"/>
              <a:t>complication of early pregnancy and most common type of pregnancy loss.</a:t>
            </a:r>
          </a:p>
          <a:p>
            <a:pPr fontAlgn="auto">
              <a:spcAft>
                <a:spcPts val="0"/>
              </a:spcAft>
              <a:buFont typeface="Arial" pitchFamily="34" charset="0"/>
              <a:buChar char="•"/>
              <a:defRPr/>
            </a:pPr>
            <a:r>
              <a:rPr lang="en-US" sz="2400" b="1" dirty="0" smtClean="0"/>
              <a:t>10-25% of all clinically recognized pregnancies will end in miscarriage. </a:t>
            </a:r>
          </a:p>
          <a:p>
            <a:pPr marL="0" indent="0" fontAlgn="auto">
              <a:spcAft>
                <a:spcPts val="0"/>
              </a:spcAft>
              <a:buNone/>
              <a:defRPr/>
            </a:pPr>
            <a:r>
              <a:rPr lang="en-US" sz="2000" b="1" dirty="0" smtClean="0"/>
              <a:t/>
            </a:r>
            <a:br>
              <a:rPr lang="en-US" sz="2000" b="1" dirty="0" smtClean="0"/>
            </a:br>
            <a:r>
              <a:rPr lang="en-US" sz="2000" b="1" dirty="0" smtClean="0"/>
              <a:t/>
            </a:r>
            <a:br>
              <a:rPr lang="en-US" sz="2000" b="1" dirty="0" smtClean="0"/>
            </a:br>
            <a:endParaRPr lang="en-US" sz="2000" b="1" dirty="0" smtClean="0"/>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1"/>
          <p:cNvSpPr>
            <a:spLocks noGrp="1"/>
          </p:cNvSpPr>
          <p:nvPr>
            <p:ph idx="1"/>
          </p:nvPr>
        </p:nvSpPr>
        <p:spPr>
          <a:xfrm>
            <a:off x="323528" y="476672"/>
            <a:ext cx="8363272" cy="5543128"/>
          </a:xfrm>
        </p:spPr>
        <p:txBody>
          <a:bodyPr/>
          <a:lstStyle/>
          <a:p>
            <a:endParaRPr lang="en-US" sz="2400" b="1" dirty="0" smtClean="0"/>
          </a:p>
          <a:p>
            <a:r>
              <a:rPr lang="en-US" sz="2800" b="1" dirty="0" smtClean="0"/>
              <a:t>Very early miscarriages—those that occur before the </a:t>
            </a:r>
            <a:r>
              <a:rPr lang="en-US" sz="2800" b="1" dirty="0" smtClean="0">
                <a:solidFill>
                  <a:srgbClr val="C00000"/>
                </a:solidFill>
              </a:rPr>
              <a:t>sixth</a:t>
            </a:r>
            <a:r>
              <a:rPr lang="en-US" sz="2800" b="1" dirty="0" smtClean="0"/>
              <a:t> week </a:t>
            </a:r>
            <a:r>
              <a:rPr lang="en-US" sz="2800" b="1" dirty="0" smtClean="0">
                <a:hlinkClick r:id="rId2" action="ppaction://hlinkfile" tooltip="Gestational age"/>
              </a:rPr>
              <a:t>LMP</a:t>
            </a:r>
            <a:r>
              <a:rPr lang="en-US" sz="2800" b="1" dirty="0" smtClean="0"/>
              <a:t> (since the woman's Last Menstrual Period)—are medically termed </a:t>
            </a:r>
            <a:r>
              <a:rPr lang="en-US" sz="2800" b="1" i="1" u="sng" dirty="0" smtClean="0"/>
              <a:t>early pregnancy loss</a:t>
            </a:r>
            <a:r>
              <a:rPr lang="en-US" sz="2800" b="1" u="sng" dirty="0" smtClean="0"/>
              <a:t> or </a:t>
            </a:r>
            <a:r>
              <a:rPr lang="en-US" sz="2800" b="1" i="1" u="sng" dirty="0" smtClean="0">
                <a:solidFill>
                  <a:srgbClr val="FF0000"/>
                </a:solidFill>
              </a:rPr>
              <a:t>chemical pregnancy</a:t>
            </a:r>
            <a:r>
              <a:rPr lang="en-US" sz="2800" b="1" dirty="0" smtClean="0"/>
              <a:t>.</a:t>
            </a:r>
          </a:p>
          <a:p>
            <a:endParaRPr lang="en-US" sz="2800" b="1" dirty="0" smtClean="0"/>
          </a:p>
          <a:p>
            <a:pPr marL="0" indent="0">
              <a:buNone/>
            </a:pPr>
            <a:endParaRPr lang="en-US" sz="2800" b="1" dirty="0" smtClean="0"/>
          </a:p>
          <a:p>
            <a:r>
              <a:rPr lang="en-US" sz="2800" b="1" dirty="0" smtClean="0"/>
              <a:t>Miscarriages that occur </a:t>
            </a:r>
            <a:r>
              <a:rPr lang="en-US" sz="2800" b="1" dirty="0" smtClean="0">
                <a:solidFill>
                  <a:srgbClr val="C00000"/>
                </a:solidFill>
              </a:rPr>
              <a:t>after the sixth </a:t>
            </a:r>
            <a:r>
              <a:rPr lang="en-US" sz="2800" b="1" dirty="0" smtClean="0"/>
              <a:t>week LMP are medically termed </a:t>
            </a:r>
            <a:r>
              <a:rPr lang="en-US" sz="2800" b="1" i="1" dirty="0" smtClean="0">
                <a:solidFill>
                  <a:srgbClr val="C00000"/>
                </a:solidFill>
              </a:rPr>
              <a:t>clinical spontaneous abortion</a:t>
            </a:r>
            <a:endParaRPr lang="en-US" sz="2800" b="1" dirty="0" smtClean="0">
              <a:solidFill>
                <a:srgbClr val="C00000"/>
              </a:solidFill>
            </a:endParaRPr>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914400" y="274638"/>
            <a:ext cx="7772400" cy="562074"/>
          </a:xfrm>
        </p:spPr>
        <p:txBody>
          <a:bodyPr/>
          <a:lstStyle/>
          <a:p>
            <a:r>
              <a:rPr lang="en-US" sz="2800" b="1" dirty="0" smtClean="0"/>
              <a:t>Causes of Spontaneous abortion/miscarriage</a:t>
            </a:r>
            <a:r>
              <a:rPr lang="en-US" sz="2400" b="1" dirty="0" smtClean="0"/>
              <a:t>:</a:t>
            </a:r>
          </a:p>
        </p:txBody>
      </p:sp>
      <p:sp>
        <p:nvSpPr>
          <p:cNvPr id="7171" name="Content Placeholder 1"/>
          <p:cNvSpPr>
            <a:spLocks noGrp="1"/>
          </p:cNvSpPr>
          <p:nvPr>
            <p:ph idx="1"/>
          </p:nvPr>
        </p:nvSpPr>
        <p:spPr>
          <a:xfrm>
            <a:off x="0" y="908720"/>
            <a:ext cx="9144000" cy="5760639"/>
          </a:xfrm>
        </p:spPr>
        <p:txBody>
          <a:bodyPr>
            <a:normAutofit/>
          </a:bodyPr>
          <a:lstStyle/>
          <a:p>
            <a:pPr>
              <a:buNone/>
            </a:pPr>
            <a:r>
              <a:rPr lang="en-US" sz="2800" b="1" dirty="0" smtClean="0">
                <a:solidFill>
                  <a:srgbClr val="FF0000"/>
                </a:solidFill>
              </a:rPr>
              <a:t>    </a:t>
            </a:r>
          </a:p>
          <a:p>
            <a:pPr>
              <a:buNone/>
            </a:pPr>
            <a:r>
              <a:rPr lang="en-US" sz="2400" b="1" dirty="0" smtClean="0">
                <a:solidFill>
                  <a:srgbClr val="FF0000"/>
                </a:solidFill>
              </a:rPr>
              <a:t>The cause of a miscarriage cannot always be determined. </a:t>
            </a:r>
          </a:p>
          <a:p>
            <a:pPr>
              <a:buFont typeface="Wingdings" pitchFamily="2" charset="2"/>
              <a:buChar char="Ø"/>
            </a:pPr>
            <a:endParaRPr lang="en-US" sz="2000" b="1" dirty="0" smtClean="0"/>
          </a:p>
          <a:p>
            <a:pPr>
              <a:buFont typeface="Wingdings" pitchFamily="2" charset="2"/>
              <a:buChar char="Ø"/>
            </a:pPr>
            <a:r>
              <a:rPr lang="en-US" sz="2000" b="1" dirty="0" smtClean="0"/>
              <a:t>Genetic,    Uterine or   Hormonal abnormalities like diabetes, collagen vascular disease (such as </a:t>
            </a:r>
            <a:r>
              <a:rPr lang="en-US" sz="2000" b="1" dirty="0" smtClean="0">
                <a:hlinkClick r:id="rId3" action="ppaction://hlinkfile"/>
              </a:rPr>
              <a:t>lupus) </a:t>
            </a:r>
            <a:endParaRPr lang="en-US" sz="2000" b="1" dirty="0" smtClean="0"/>
          </a:p>
          <a:p>
            <a:r>
              <a:rPr lang="en-US" sz="2000" b="1" dirty="0" smtClean="0"/>
              <a:t>Reproductive tract infections</a:t>
            </a:r>
          </a:p>
          <a:p>
            <a:r>
              <a:rPr lang="en-US" sz="2000" b="1" dirty="0" smtClean="0"/>
              <a:t>Congenital (present at birth) abnormalities of the uterus</a:t>
            </a:r>
          </a:p>
          <a:p>
            <a:pPr marL="0" indent="0">
              <a:buNone/>
            </a:pPr>
            <a:endParaRPr lang="en-US" sz="2000" b="1" dirty="0" smtClean="0"/>
          </a:p>
          <a:p>
            <a:pPr>
              <a:buFont typeface="Wingdings" pitchFamily="2" charset="2"/>
              <a:buChar char="Ø"/>
            </a:pPr>
            <a:r>
              <a:rPr lang="en-US" sz="2000" b="1" dirty="0" smtClean="0"/>
              <a:t>Most clinically apparent miscarriages occur </a:t>
            </a:r>
            <a:r>
              <a:rPr lang="en-US" sz="2000" b="1" dirty="0" smtClean="0">
                <a:solidFill>
                  <a:srgbClr val="7030A0"/>
                </a:solidFill>
              </a:rPr>
              <a:t>during the first trimester.</a:t>
            </a:r>
          </a:p>
          <a:p>
            <a:pPr marL="0" indent="0">
              <a:buNone/>
            </a:pPr>
            <a:endParaRPr lang="en-US" sz="2000" b="1" dirty="0" smtClean="0">
              <a:solidFill>
                <a:srgbClr val="7030A0"/>
              </a:solidFill>
            </a:endParaRPr>
          </a:p>
          <a:p>
            <a:pPr>
              <a:buFont typeface="Wingdings" pitchFamily="2" charset="2"/>
              <a:buChar char="Ø"/>
            </a:pPr>
            <a:r>
              <a:rPr lang="en-US" sz="2000" b="1" u="sng" dirty="0" smtClean="0"/>
              <a:t>Chromosomal abnormalities of the fetus are the most common cause of early miscarriages</a:t>
            </a:r>
            <a:r>
              <a:rPr lang="en-US" sz="2000" b="1" dirty="0" smtClean="0"/>
              <a:t>.</a:t>
            </a:r>
          </a:p>
          <a:p>
            <a:endParaRPr lang="en-US" sz="1800" b="1" dirty="0" smtClean="0"/>
          </a:p>
        </p:txBody>
      </p:sp>
      <p:sp>
        <p:nvSpPr>
          <p:cNvPr id="2" name="Slide Number Placeholder 1"/>
          <p:cNvSpPr>
            <a:spLocks noGrp="1"/>
          </p:cNvSpPr>
          <p:nvPr>
            <p:ph type="sldNum" sz="quarter" idx="12"/>
          </p:nvPr>
        </p:nvSpPr>
        <p:spPr/>
        <p:txBody>
          <a:bodyPr/>
          <a:lstStyle/>
          <a:p>
            <a:pPr>
              <a:defRPr/>
            </a:pPr>
            <a:fld id="{637FFB48-29FC-4C69-B8CA-81BC719EA297}"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1191</TotalTime>
  <Words>1673</Words>
  <Application>Microsoft Office PowerPoint</Application>
  <PresentationFormat>On-screen Show (4:3)</PresentationFormat>
  <Paragraphs>232</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Ectopic pregnancy, spontaneous abortion and gestational trophoblastic disease.</vt:lpstr>
      <vt:lpstr>Normal placenta</vt:lpstr>
      <vt:lpstr>Ectopic Pregnancy</vt:lpstr>
      <vt:lpstr>     Ectopic Pregnancy, Etiology &amp; C/F       </vt:lpstr>
      <vt:lpstr>PowerPoint Presentation</vt:lpstr>
      <vt:lpstr>PowerPoint Presentation</vt:lpstr>
      <vt:lpstr>Spontaneous abortion / Miscarriage</vt:lpstr>
      <vt:lpstr>PowerPoint Presentation</vt:lpstr>
      <vt:lpstr>Causes of Spontaneous abortion/miscarriage:</vt:lpstr>
      <vt:lpstr>PowerPoint Presentation</vt:lpstr>
      <vt:lpstr>PowerPoint Presentation</vt:lpstr>
      <vt:lpstr>PowerPoint Presentation</vt:lpstr>
      <vt:lpstr>PowerPoint Presentation</vt:lpstr>
      <vt:lpstr> Spontaneous abortion / Miscarriage: Diagnosis </vt:lpstr>
      <vt:lpstr>Gestational Trophoblastic Disease</vt:lpstr>
      <vt:lpstr>Gestational Trophoblastic Disease:Diagnosis </vt:lpstr>
      <vt:lpstr>Gestational Trophoblastic Disease : Histologically</vt:lpstr>
      <vt:lpstr>Hydatidiform Mole</vt:lpstr>
      <vt:lpstr>Complete HM</vt:lpstr>
      <vt:lpstr>Complete HM</vt:lpstr>
      <vt:lpstr>PowerPoint Presentation</vt:lpstr>
      <vt:lpstr>Partial Mole (PM)</vt:lpstr>
      <vt:lpstr>Partial Mole (PM)</vt:lpstr>
      <vt:lpstr>PowerPoint Presentation</vt:lpstr>
      <vt:lpstr>Invasive Mole</vt:lpstr>
      <vt:lpstr> Choriocarcinoma</vt:lpstr>
      <vt:lpstr>Choriocarcinoma</vt:lpstr>
      <vt:lpstr>Choriocarcinoma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Endometrial Hyperplasia</dc:title>
  <dc:creator>Emad</dc:creator>
  <cp:lastModifiedBy>Classroom</cp:lastModifiedBy>
  <cp:revision>110</cp:revision>
  <dcterms:created xsi:type="dcterms:W3CDTF">2005-02-23T11:15:07Z</dcterms:created>
  <dcterms:modified xsi:type="dcterms:W3CDTF">2013-04-14T08:37:22Z</dcterms:modified>
</cp:coreProperties>
</file>