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sldIdLst>
    <p:sldId id="285" r:id="rId2"/>
    <p:sldId id="264" r:id="rId3"/>
    <p:sldId id="289" r:id="rId4"/>
    <p:sldId id="265" r:id="rId5"/>
    <p:sldId id="266" r:id="rId6"/>
    <p:sldId id="261" r:id="rId7"/>
    <p:sldId id="290" r:id="rId8"/>
    <p:sldId id="267" r:id="rId9"/>
    <p:sldId id="260" r:id="rId10"/>
    <p:sldId id="262" r:id="rId11"/>
    <p:sldId id="277" r:id="rId12"/>
    <p:sldId id="278" r:id="rId13"/>
    <p:sldId id="279" r:id="rId14"/>
    <p:sldId id="280" r:id="rId15"/>
    <p:sldId id="283" r:id="rId16"/>
    <p:sldId id="281" r:id="rId17"/>
    <p:sldId id="28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569" autoAdjust="0"/>
  </p:normalViewPr>
  <p:slideViewPr>
    <p:cSldViewPr>
      <p:cViewPr varScale="1">
        <p:scale>
          <a:sx n="94" d="100"/>
          <a:sy n="94" d="100"/>
        </p:scale>
        <p:origin x="-2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039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7B27452-0687-4235-AE9D-22E721F7D000}" type="datetimeFigureOut">
              <a:rPr lang="en-US"/>
              <a:pPr>
                <a:defRPr/>
              </a:pPr>
              <a:t>4/16/2013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083AE4E-F286-4334-B890-3384CE0064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779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83AE4E-F286-4334-B890-3384CE0064D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9DCDEE7-CB68-42A4-BCB9-1BEBF4BC38D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w="9525">
            <a:noFill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83AE4E-F286-4334-B890-3384CE0064D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83AE4E-F286-4334-B890-3384CE0064D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83AE4E-F286-4334-B890-3384CE0064D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83AE4E-F286-4334-B890-3384CE0064D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83AE4E-F286-4334-B890-3384CE0064D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83AE4E-F286-4334-B890-3384CE0064D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83AE4E-F286-4334-B890-3384CE0064D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83AE4E-F286-4334-B890-3384CE0064D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83AE4E-F286-4334-B890-3384CE0064D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83AE4E-F286-4334-B890-3384CE0064D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83AE4E-F286-4334-B890-3384CE0064D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7F4C1B-3E9D-49D0-946E-A1F026CC2C6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83AE4E-F286-4334-B890-3384CE0064D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83AE4E-F286-4334-B890-3384CE0064D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304B77F-5242-4738-826D-C5D27563B18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493713-606A-4F7C-8281-194C0001174B}" type="datetime1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22399B-5548-4EF1-BF6C-B200597891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CCF0D7-8CEE-4892-BABA-168470A406FD}" type="datetime1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DB501-33E9-4661-A031-E5FFBEB2F2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E5CAFF-E5F5-46B1-8E4D-CC07048E6E42}" type="datetime1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F3EECB-BDC5-4E10-B114-CB7C56B489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0C6A85-D516-4E1D-8830-B09171A82234}" type="datetime1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22F90-0BF5-41F0-824B-4CA1D4ACC7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13C974-695F-4B48-A0E5-1CD9520508DF}" type="datetime1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8D65F6-96DE-42D6-8A32-11BD458BC3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3A1F0C-D6E1-456B-9A76-B567C5D804CC}" type="datetime1">
              <a:rPr lang="en-US" smtClean="0"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66D99C-BEE1-42FF-8033-30C2E56011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344788-82CF-4289-B137-3DFE53C54B0C}" type="datetime1">
              <a:rPr lang="en-US" smtClean="0"/>
              <a:t>4/16/2013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D68D7C-2871-4D75-BD5A-23C086B622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9CF956-CF8B-4E45-B403-2A4FDCCBD048}" type="datetime1">
              <a:rPr lang="en-US" smtClean="0"/>
              <a:t>4/16/2013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7A678-823C-4DEE-917F-EEB56BFF09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216C0E-8D57-4448-88E1-32C4878FBE0F}" type="datetime1">
              <a:rPr lang="en-US" smtClean="0"/>
              <a:t>4/16/2013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83CF2E-7BBE-479F-B6A5-8FD0DE3854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B3F854-8A80-4268-BAC5-9B67833C0AC9}" type="datetime1">
              <a:rPr lang="en-US" smtClean="0"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FD20D3-ABBD-40BD-8029-9DE1851D94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4E6807-A10F-4DA0-AFC5-04E5537C6F15}" type="datetime1">
              <a:rPr lang="en-US" smtClean="0"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C72F8B-6EF9-4477-9334-146C28012F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4E841F0-91FB-4F2A-87E5-B463F51D40D1}" type="datetime1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1037BCD-314E-46EA-BA50-DA155D99EB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ndroge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Depression_(mood)" TargetMode="External"/><Relationship Id="rId13" Type="http://schemas.openxmlformats.org/officeDocument/2006/relationships/hyperlink" Target="http://en.wikipedia.org/wiki/Weight_gain" TargetMode="External"/><Relationship Id="rId3" Type="http://schemas.openxmlformats.org/officeDocument/2006/relationships/hyperlink" Target="http://en.wikipedia.org/wiki/Hyperplasia" TargetMode="External"/><Relationship Id="rId7" Type="http://schemas.openxmlformats.org/officeDocument/2006/relationships/hyperlink" Target="http://en.wikipedia.org/wiki/High_blood_pressure" TargetMode="External"/><Relationship Id="rId12" Type="http://schemas.openxmlformats.org/officeDocument/2006/relationships/hyperlink" Target="http://en.wikipedia.org/wiki/Stroke" TargetMode="External"/><Relationship Id="rId2" Type="http://schemas.openxmlformats.org/officeDocument/2006/relationships/notesSlide" Target="../notesSlides/notesSlide9.xml"/><Relationship Id="rId16" Type="http://schemas.openxmlformats.org/officeDocument/2006/relationships/hyperlink" Target="http://en.wikipedia.org/wiki/Autoimmune_thyroiditi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Diabetes_mellitus_type_2" TargetMode="External"/><Relationship Id="rId11" Type="http://schemas.openxmlformats.org/officeDocument/2006/relationships/hyperlink" Target="http://en.wikipedia.org/wiki/Cardiovascular_disease" TargetMode="External"/><Relationship Id="rId5" Type="http://schemas.openxmlformats.org/officeDocument/2006/relationships/hyperlink" Target="http://en.wikipedia.org/wiki/Insulin_resistance" TargetMode="External"/><Relationship Id="rId15" Type="http://schemas.openxmlformats.org/officeDocument/2006/relationships/hyperlink" Target="http://en.wikipedia.org/wiki/Acanthosis_nigricans" TargetMode="External"/><Relationship Id="rId10" Type="http://schemas.openxmlformats.org/officeDocument/2006/relationships/hyperlink" Target="http://en.wikipedia.org/wiki/Dyslipidemia" TargetMode="External"/><Relationship Id="rId4" Type="http://schemas.openxmlformats.org/officeDocument/2006/relationships/hyperlink" Target="http://en.wikipedia.org/wiki/Endometrial_cancer" TargetMode="External"/><Relationship Id="rId9" Type="http://schemas.openxmlformats.org/officeDocument/2006/relationships/hyperlink" Target="http://en.wikipedia.org/wiki/Anxiety" TargetMode="External"/><Relationship Id="rId14" Type="http://schemas.openxmlformats.org/officeDocument/2006/relationships/hyperlink" Target="http://en.wikipedia.org/wiki/Miscarri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Polycystic Ovarian Disease and Endometriosis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b="1" dirty="0" err="1" smtClean="0"/>
              <a:t>Emad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Raddaoui</a:t>
            </a:r>
            <a:r>
              <a:rPr lang="en-US" sz="2400" b="1" dirty="0" smtClean="0"/>
              <a:t>, MD, FCAP, FASC</a:t>
            </a:r>
          </a:p>
          <a:p>
            <a:r>
              <a:rPr lang="en-US" sz="2400" b="1" dirty="0" smtClean="0"/>
              <a:t>Associate Professor &amp; Consultant</a:t>
            </a:r>
            <a:endParaRPr lang="en-US" sz="2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22399B-5548-4EF1-BF6C-B200597891D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8F51A-C46F-4DA2-9522-36BCE97E1102}" type="slidenum">
              <a:rPr lang="en-US">
                <a:latin typeface="Tahoma" pitchFamily="34" charset="0"/>
              </a:rPr>
              <a:pPr>
                <a:defRPr/>
              </a:pPr>
              <a:t>10</a:t>
            </a:fld>
            <a:endParaRPr lang="en-US">
              <a:latin typeface="Tahoma" pitchFamily="34" charset="0"/>
            </a:endParaRPr>
          </a:p>
        </p:txBody>
      </p:sp>
      <p:pic>
        <p:nvPicPr>
          <p:cNvPr id="10243" name="Picture 2" descr="S01871-022-f036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4938" y="425450"/>
            <a:ext cx="6350000" cy="4716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611188" y="5876925"/>
            <a:ext cx="7848600" cy="215900"/>
          </a:xfrm>
          <a:prstGeom prst="rect">
            <a:avLst/>
          </a:prstGeom>
          <a:solidFill>
            <a:schemeClr val="bg1">
              <a:alpha val="38039"/>
            </a:schemeClr>
          </a:solidFill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800">
                <a:latin typeface="Calibri" pitchFamily="34" charset="0"/>
              </a:rPr>
              <a:t>Figure 22-36 Polycystic ovarian disease and cortical stromal hyperplasia. A, The ovarian cortex reveals numerous clear cysts. B, Sectioning of the cortex reveals several subcortical cystic follicles. C, Cystic follicles seen in a low-power microphotograph. D, Cortical stromal hyperplasia manifests as diffuse stromal proliferation with symmetrical enlargement of the ovary.</a:t>
            </a: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4005263" y="6516688"/>
            <a:ext cx="4464050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700" i="1">
                <a:latin typeface="Calibri" pitchFamily="34" charset="0"/>
              </a:rPr>
              <a:t>Downloaded from: Robbins &amp; Cotran Pathologic Basis of Disease (on 28 April 2008 01:14 PM)</a:t>
            </a:r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4000500" y="6645275"/>
            <a:ext cx="4464050" cy="198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700" i="1">
                <a:latin typeface="Calibri" pitchFamily="34" charset="0"/>
              </a:rPr>
              <a:t>© 2007 Elsevier </a:t>
            </a:r>
          </a:p>
        </p:txBody>
      </p:sp>
      <p:pic>
        <p:nvPicPr>
          <p:cNvPr id="10247" name="Picture 6" descr="admintit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115888"/>
            <a:ext cx="9906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Endometriosis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This is the presence of ectopic endometrial glands and </a:t>
            </a:r>
            <a:r>
              <a:rPr lang="en-US" sz="2400" b="1" dirty="0" err="1" smtClean="0"/>
              <a:t>stroma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outside the uterus. </a:t>
            </a:r>
          </a:p>
          <a:p>
            <a:pPr marL="365760" indent="-25603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The lesions are usually found on the peritoneal surfaces of the reproductive organs and adjacent pelvic organs. </a:t>
            </a:r>
          </a:p>
          <a:p>
            <a:pPr marL="365760" indent="-25603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The most frequent location is the </a:t>
            </a:r>
            <a:r>
              <a:rPr lang="en-US" sz="2400" b="1" dirty="0" smtClean="0">
                <a:solidFill>
                  <a:srgbClr val="FF0000"/>
                </a:solidFill>
              </a:rPr>
              <a:t>ovary (approx. 50%) followed by the pouch of Douglas, uterine ligaments</a:t>
            </a:r>
            <a:r>
              <a:rPr lang="en-US" sz="2400" b="1" dirty="0" smtClean="0"/>
              <a:t>. </a:t>
            </a:r>
          </a:p>
          <a:p>
            <a:pPr marL="365760" indent="-25603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Occasional sites include the cervix, vagina, perineum, bladder, large bowel and the umbilicus. </a:t>
            </a:r>
          </a:p>
          <a:p>
            <a:pPr marL="365760" indent="-25603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Rare lesions are seen as far as small bowel, kidneys, lungs and brain.</a:t>
            </a:r>
          </a:p>
          <a:p>
            <a:pPr marL="365760" indent="-25603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It has been reported in men. The sites involved have been the bladder, scrotum and prostate</a:t>
            </a:r>
          </a:p>
          <a:p>
            <a:pPr marL="365760" indent="-25603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b="1" dirty="0" smtClean="0"/>
          </a:p>
          <a:p>
            <a:pPr marL="365760" indent="-25603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22F90-0BF5-41F0-824B-4CA1D4ACC74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Endometriosis 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b="1" dirty="0" smtClean="0"/>
          </a:p>
          <a:p>
            <a:r>
              <a:rPr lang="en-US" sz="2400" b="1" dirty="0" smtClean="0"/>
              <a:t>Non-neoplastic</a:t>
            </a:r>
            <a:r>
              <a:rPr lang="en-US" sz="2400" b="1" dirty="0" smtClean="0"/>
              <a:t>.</a:t>
            </a:r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sz="2400" b="1" dirty="0" smtClean="0"/>
              <a:t>Like the uterine endometrium it is responsive to the hormonal variations of the menstrual cycle</a:t>
            </a:r>
            <a:r>
              <a:rPr lang="en-US" sz="2400" b="1" dirty="0" smtClean="0"/>
              <a:t>.</a:t>
            </a:r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sz="2400" b="1" dirty="0" smtClean="0"/>
              <a:t>It is characterized by menstrual type bleeding at the site of the ectopic </a:t>
            </a:r>
            <a:r>
              <a:rPr lang="en-US" sz="2400" b="1" dirty="0" err="1" smtClean="0"/>
              <a:t>endometrium</a:t>
            </a:r>
            <a:r>
              <a:rPr lang="en-US" sz="2400" b="1" dirty="0" smtClean="0"/>
              <a:t>, resulting in blood filled areas (</a:t>
            </a:r>
            <a:r>
              <a:rPr lang="en-US" sz="2400" b="1" dirty="0" err="1" smtClean="0"/>
              <a:t>e.g.chocolate</a:t>
            </a:r>
            <a:r>
              <a:rPr lang="en-US" sz="2400" b="1" dirty="0" smtClean="0"/>
              <a:t> cysts).</a:t>
            </a:r>
          </a:p>
          <a:p>
            <a:endParaRPr lang="en-US" sz="24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22F90-0BF5-41F0-824B-4CA1D4ACC74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/>
              <a:t>Endometriosis :Clinical appearances</a:t>
            </a:r>
            <a:br>
              <a:rPr lang="en-US" sz="2400" b="1" dirty="0" smtClean="0"/>
            </a:br>
            <a:endParaRPr lang="en-US" sz="2400" b="1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b="1" dirty="0" smtClean="0"/>
              <a:t>Clinical presentation depends on the site of endometriosis.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b="1" dirty="0" err="1" smtClean="0"/>
              <a:t>Dysmenorrhea</a:t>
            </a:r>
            <a:r>
              <a:rPr lang="en-US" sz="2400" b="1" dirty="0" smtClean="0"/>
              <a:t>, cyclic abdominal pain and </a:t>
            </a:r>
            <a:r>
              <a:rPr lang="en-US" sz="2400" b="1" dirty="0" err="1" smtClean="0"/>
              <a:t>dyspareunia</a:t>
            </a:r>
            <a:r>
              <a:rPr lang="en-US" sz="2400" b="1" dirty="0" smtClean="0"/>
              <a:t> are common symptoms. Usually there is severe menstrual-related pain.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b="1" dirty="0" smtClean="0"/>
              <a:t>Often results in infertility.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b="1" dirty="0" smtClean="0"/>
              <a:t>Endometriosis usually appears as multiple red or brown (due to </a:t>
            </a:r>
            <a:r>
              <a:rPr lang="en-US" sz="2400" b="1" dirty="0" err="1" smtClean="0"/>
              <a:t>hemosiderin</a:t>
            </a:r>
            <a:r>
              <a:rPr lang="en-US" sz="2400" b="1" dirty="0" smtClean="0"/>
              <a:t>) 1mm to 5mm nodules (some may form larger masses or cysts). Dense fibrous adhesions may surround the foci.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22F90-0BF5-41F0-824B-4CA1D4ACC74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Endometriosis 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Repeated hemorrhage into foci in the ovary with each menstrual cycle produces cysts, which contain </a:t>
            </a:r>
            <a:r>
              <a:rPr lang="en-US" sz="2400" b="1" dirty="0" err="1" smtClean="0"/>
              <a:t>inspissated</a:t>
            </a:r>
            <a:r>
              <a:rPr lang="en-US" sz="2400" b="1" dirty="0" smtClean="0"/>
              <a:t>, chocolate-brown material, called "</a:t>
            </a:r>
            <a:r>
              <a:rPr lang="en-US" sz="2400" b="1" dirty="0" smtClean="0">
                <a:solidFill>
                  <a:srgbClr val="FF0000"/>
                </a:solidFill>
              </a:rPr>
              <a:t>chocolate cysts</a:t>
            </a:r>
            <a:r>
              <a:rPr lang="en-US" sz="2400" b="1" dirty="0" smtClean="0"/>
              <a:t>".</a:t>
            </a:r>
          </a:p>
          <a:p>
            <a:pPr marL="0" indent="0">
              <a:buNone/>
            </a:pPr>
            <a:endParaRPr lang="en-US" sz="2400" b="1" dirty="0" smtClean="0"/>
          </a:p>
          <a:p>
            <a:pPr>
              <a:buFont typeface="Arial" charset="0"/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Clinical behavior</a:t>
            </a:r>
          </a:p>
          <a:p>
            <a:r>
              <a:rPr lang="en-US" sz="2400" b="1" dirty="0" smtClean="0"/>
              <a:t>Benign with no malignant potential. May recur after surgical excision but the risk is low.</a:t>
            </a:r>
          </a:p>
          <a:p>
            <a:endParaRPr lang="en-US" sz="2400" b="1" dirty="0" smtClean="0"/>
          </a:p>
          <a:p>
            <a:pPr marL="0" indent="0">
              <a:buNone/>
            </a:pPr>
            <a:endParaRPr lang="en-US" sz="24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22F90-0BF5-41F0-824B-4CA1D4ACC74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Endometriosis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Histology: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Microscopic diagnosis of endometriosis is made by the presence of ectopic endometrial glands and </a:t>
            </a:r>
            <a:r>
              <a:rPr lang="en-US" sz="2400" b="1" dirty="0" err="1" smtClean="0"/>
              <a:t>stroma</a:t>
            </a:r>
            <a:r>
              <a:rPr lang="en-US" sz="2400" b="1" dirty="0" smtClean="0"/>
              <a:t>. Macrophages containing hemosiderin (</a:t>
            </a:r>
            <a:r>
              <a:rPr lang="en-US" sz="2400" b="1" dirty="0" err="1" smtClean="0"/>
              <a:t>siderophages</a:t>
            </a:r>
            <a:r>
              <a:rPr lang="en-US" sz="2400" b="1" dirty="0" smtClean="0"/>
              <a:t>) may be present in lesions with previous hemorrhage.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22F90-0BF5-41F0-824B-4CA1D4ACC74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err="1" smtClean="0"/>
              <a:t>Adenomyosis</a:t>
            </a:r>
            <a:r>
              <a:rPr lang="en-US" sz="2400" b="1" dirty="0" smtClean="0"/>
              <a:t> </a:t>
            </a:r>
            <a:br>
              <a:rPr lang="en-US" sz="2400" b="1" dirty="0" smtClean="0"/>
            </a:br>
            <a:endParaRPr lang="en-US" sz="2400" b="1" dirty="0" smtClean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This is defined as the presence of </a:t>
            </a:r>
            <a:r>
              <a:rPr lang="en-US" sz="2400" b="1" dirty="0" smtClean="0">
                <a:solidFill>
                  <a:srgbClr val="FF0000"/>
                </a:solidFill>
              </a:rPr>
              <a:t>endometrial glands and </a:t>
            </a:r>
            <a:r>
              <a:rPr lang="en-US" sz="2400" b="1" dirty="0" err="1" smtClean="0">
                <a:solidFill>
                  <a:srgbClr val="FF0000"/>
                </a:solidFill>
              </a:rPr>
              <a:t>stroma</a:t>
            </a:r>
            <a:r>
              <a:rPr lang="en-US" sz="2400" b="1" dirty="0" smtClean="0">
                <a:solidFill>
                  <a:srgbClr val="FF0000"/>
                </a:solidFill>
              </a:rPr>
              <a:t> in the myometrium</a:t>
            </a:r>
            <a:r>
              <a:rPr lang="en-US" sz="2400" b="1" dirty="0" smtClean="0"/>
              <a:t>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The condition involves the posterior wall more often than the anterior wall but it may affect both walls in the same uterus.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The disease is primarily a disorder of </a:t>
            </a:r>
            <a:r>
              <a:rPr lang="en-US" sz="2400" b="1" dirty="0" err="1" smtClean="0"/>
              <a:t>parous</a:t>
            </a:r>
            <a:r>
              <a:rPr lang="en-US" sz="2400" b="1" dirty="0" smtClean="0"/>
              <a:t> women and occurs infrequently in the </a:t>
            </a:r>
            <a:r>
              <a:rPr lang="en-US" sz="2400" b="1" dirty="0" err="1" smtClean="0"/>
              <a:t>nullipara</a:t>
            </a:r>
            <a:r>
              <a:rPr lang="en-US" sz="2400" b="1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 </a:t>
            </a:r>
            <a:r>
              <a:rPr lang="en-US" b="1" dirty="0"/>
              <a:t>A</a:t>
            </a:r>
            <a:r>
              <a:rPr lang="en-US" sz="2400" b="1" dirty="0" smtClean="0"/>
              <a:t>ssociated with </a:t>
            </a:r>
            <a:r>
              <a:rPr lang="en-US" sz="2400" b="1" dirty="0" smtClean="0">
                <a:solidFill>
                  <a:srgbClr val="FF0000"/>
                </a:solidFill>
              </a:rPr>
              <a:t>menorrhagia and severe dysmenorrhea.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 In about a third of patients there are no symptoms and the lesions are discovered accidentally.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22F90-0BF5-41F0-824B-4CA1D4ACC74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err="1" smtClean="0"/>
              <a:t>Adenomyosis</a:t>
            </a:r>
            <a:endParaRPr lang="en-US" sz="2400" b="1" dirty="0" smtClean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When extensive the lesions produce </a:t>
            </a:r>
            <a:r>
              <a:rPr lang="en-US" sz="2400" b="1" dirty="0" err="1" smtClean="0"/>
              <a:t>myometrial</a:t>
            </a:r>
            <a:r>
              <a:rPr lang="en-US" sz="2400" b="1" dirty="0" smtClean="0"/>
              <a:t> thickening with small yellow or brown cystic spaces containing fluid or blood.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Occasionally, a proliferation of smooth muscle around a focus of </a:t>
            </a:r>
            <a:r>
              <a:rPr lang="en-US" sz="2400" b="1" dirty="0" err="1" smtClean="0"/>
              <a:t>adenomyosis</a:t>
            </a:r>
            <a:r>
              <a:rPr lang="en-US" sz="2400" b="1" dirty="0" smtClean="0"/>
              <a:t> produces a tumor called </a:t>
            </a:r>
            <a:r>
              <a:rPr lang="en-US" sz="2400" b="1" dirty="0" err="1" smtClean="0"/>
              <a:t>adenomyoma</a:t>
            </a:r>
            <a:r>
              <a:rPr lang="en-US" sz="2400" b="1" dirty="0" smtClean="0"/>
              <a:t>, which resembles uterine leiomyoma.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4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Clinical behavior: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This is a benign condition with no known malignant potential that regresses after the menopause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22F90-0BF5-41F0-824B-4CA1D4ACC74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Polycystic Ovarian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characterized </a:t>
            </a:r>
            <a:r>
              <a:rPr lang="en-US" sz="2400" b="1" dirty="0" smtClean="0"/>
              <a:t>by bilaterally enlarged polycystic ovaries, chronic anovulation and clinical manifestations secondary to </a:t>
            </a:r>
            <a:r>
              <a:rPr lang="en-US" sz="2400" b="1" dirty="0" smtClean="0">
                <a:solidFill>
                  <a:srgbClr val="FF0000"/>
                </a:solidFill>
              </a:rPr>
              <a:t>excessive production of estrogens and androgens, mainly androgens.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The initial abnormality resulting in the syndrome is not known but is believed to be related to hypothalamus-pituitary dysfunction leading to </a:t>
            </a:r>
            <a:r>
              <a:rPr lang="en-US" sz="2400" b="1" dirty="0" smtClean="0"/>
              <a:t>over secretion </a:t>
            </a:r>
            <a:r>
              <a:rPr lang="en-US" sz="2400" b="1" dirty="0" smtClean="0"/>
              <a:t>of luteinizing hormone (LH).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LH in turn stimulates the ovary to produce excess androgens. </a:t>
            </a:r>
            <a:endParaRPr lang="en-US" sz="24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Secretion </a:t>
            </a:r>
            <a:r>
              <a:rPr lang="en-US" sz="2400" b="1" dirty="0" smtClean="0"/>
              <a:t>of follicle stimulating hormone (FSH) is inhibited resulting in repression of ovulation with follicle cyst formation.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High level of LH and low FSH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22F90-0BF5-41F0-824B-4CA1D4ACC74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Polycystic Ovarian Disease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Other names for this syndrome include polycystic ovarian syndrome and </a:t>
            </a:r>
            <a:r>
              <a:rPr lang="en-US" sz="2400" b="1" dirty="0" smtClean="0">
                <a:solidFill>
                  <a:srgbClr val="FF0000"/>
                </a:solidFill>
              </a:rPr>
              <a:t>Stein-</a:t>
            </a:r>
            <a:r>
              <a:rPr lang="en-US" sz="2400" b="1" dirty="0" err="1" smtClean="0">
                <a:solidFill>
                  <a:srgbClr val="FF0000"/>
                </a:solidFill>
              </a:rPr>
              <a:t>Leventhal</a:t>
            </a:r>
            <a:r>
              <a:rPr lang="en-US" sz="2400" b="1" dirty="0" smtClean="0">
                <a:solidFill>
                  <a:srgbClr val="FF0000"/>
                </a:solidFill>
              </a:rPr>
              <a:t> syndrome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22F90-0BF5-41F0-824B-4CA1D4ACC74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Polycystic Ovarian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Clinical appearances.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The usual clinical presentation is a young woman (between 15 and 30 years) with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      - secondary amenorrhea with </a:t>
            </a:r>
            <a:r>
              <a:rPr lang="en-US" sz="2400" b="1" dirty="0" err="1" smtClean="0"/>
              <a:t>anovulation</a:t>
            </a:r>
            <a:endParaRPr lang="en-US" sz="24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      - </a:t>
            </a:r>
            <a:r>
              <a:rPr lang="en-US" sz="2400" b="1" dirty="0" err="1" smtClean="0"/>
              <a:t>oligomenorrhea</a:t>
            </a:r>
            <a:r>
              <a:rPr lang="en-US" sz="2400" b="1" dirty="0" smtClean="0"/>
              <a:t> or irregular menses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      - infertility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      - </a:t>
            </a:r>
            <a:r>
              <a:rPr lang="en-US" sz="2400" b="1" dirty="0" err="1" smtClean="0"/>
              <a:t>hirsutism</a:t>
            </a:r>
            <a:endParaRPr lang="en-US" sz="24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      - </a:t>
            </a:r>
            <a:r>
              <a:rPr lang="en-US" sz="2400" b="1" dirty="0" err="1" smtClean="0"/>
              <a:t>virilism</a:t>
            </a:r>
            <a:r>
              <a:rPr lang="en-US" sz="2400" b="1" dirty="0" smtClean="0"/>
              <a:t> due to excessive amounts or effects of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/>
              <a:t> </a:t>
            </a:r>
            <a:r>
              <a:rPr lang="en-US" b="1" dirty="0" smtClean="0"/>
              <a:t> </a:t>
            </a:r>
            <a:r>
              <a:rPr lang="en-US" sz="2400" b="1" dirty="0" smtClean="0"/>
              <a:t>      </a:t>
            </a:r>
            <a:r>
              <a:rPr lang="en-US" sz="2400" b="1" dirty="0" smtClean="0">
                <a:hlinkClick r:id="rId3" tooltip="Androgen"/>
              </a:rPr>
              <a:t>androgenic</a:t>
            </a:r>
            <a:r>
              <a:rPr lang="en-US" sz="2400" b="1" dirty="0" smtClean="0"/>
              <a:t> (masculinizing) hormones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      - obese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      - acne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22F90-0BF5-41F0-824B-4CA1D4ACC74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Polycystic Ovarian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Grossly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Both ovaries are markedly enlarged usually twice normal in size and have a thickened, fibrotic gray white capsule with smooth pearl-white outer surface, studded with sub cortical cysts 0.5 to 1.5 cm in diameter.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b="1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4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22F90-0BF5-41F0-824B-4CA1D4ACC74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DCE9F0-A5BD-4081-9F3B-455A65F73825}" type="slidenum">
              <a:rPr lang="en-US">
                <a:latin typeface="Tahoma" pitchFamily="34" charset="0"/>
              </a:rPr>
              <a:pPr>
                <a:defRPr/>
              </a:pPr>
              <a:t>6</a:t>
            </a:fld>
            <a:endParaRPr lang="en-US">
              <a:latin typeface="Tahoma" pitchFamily="34" charset="0"/>
            </a:endParaRPr>
          </a:p>
        </p:txBody>
      </p:sp>
      <p:pic>
        <p:nvPicPr>
          <p:cNvPr id="9219" name="Picture 4" descr="33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Polycystic Ovarian Disease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Histology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Microscopically, the outer portion of the cortex is thickened and fibrotic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M</a:t>
            </a:r>
            <a:r>
              <a:rPr lang="en-US" sz="2400" b="1" dirty="0" smtClean="0"/>
              <a:t>any follicle cysts lined by </a:t>
            </a:r>
            <a:r>
              <a:rPr lang="en-US" sz="2400" b="1" dirty="0" err="1" smtClean="0"/>
              <a:t>granulosa</a:t>
            </a:r>
            <a:r>
              <a:rPr lang="en-US" sz="2400" b="1" dirty="0" smtClean="0"/>
              <a:t> cells are present in the </a:t>
            </a:r>
            <a:r>
              <a:rPr lang="en-US" sz="2400" b="1" dirty="0" err="1" smtClean="0"/>
              <a:t>subcapsular</a:t>
            </a:r>
            <a:r>
              <a:rPr lang="en-US" sz="2400" b="1" dirty="0" smtClean="0"/>
              <a:t> cortex. The cysts have prominent outer theca </a:t>
            </a:r>
            <a:r>
              <a:rPr lang="en-US" sz="2400" b="1" dirty="0" err="1" smtClean="0"/>
              <a:t>interna</a:t>
            </a:r>
            <a:r>
              <a:rPr lang="en-US" sz="2400" b="1" dirty="0" smtClean="0"/>
              <a:t> layer, which is often luteinized.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Corpora </a:t>
            </a:r>
            <a:r>
              <a:rPr lang="en-US" sz="2400" b="1" dirty="0" err="1" smtClean="0">
                <a:solidFill>
                  <a:srgbClr val="FF0000"/>
                </a:solidFill>
              </a:rPr>
              <a:t>lutea</a:t>
            </a:r>
            <a:r>
              <a:rPr lang="en-US" sz="2400" b="1" dirty="0" smtClean="0">
                <a:solidFill>
                  <a:srgbClr val="FF0000"/>
                </a:solidFill>
              </a:rPr>
              <a:t> are frequently absent </a:t>
            </a:r>
            <a:r>
              <a:rPr lang="en-US" sz="2400" b="1" dirty="0" smtClean="0"/>
              <a:t>due to the </a:t>
            </a:r>
            <a:r>
              <a:rPr lang="en-US" sz="2400" b="1" dirty="0" err="1" smtClean="0"/>
              <a:t>anovulation</a:t>
            </a:r>
            <a:r>
              <a:rPr lang="en-US" sz="2400" b="1" dirty="0" smtClean="0"/>
              <a:t> and occasional focal </a:t>
            </a:r>
            <a:r>
              <a:rPr lang="en-US" sz="2400" b="1" dirty="0" err="1" smtClean="0"/>
              <a:t>stromal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luteinization</a:t>
            </a:r>
            <a:r>
              <a:rPr lang="en-US" sz="2400" b="1" dirty="0" smtClean="0"/>
              <a:t> is present.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Cortical </a:t>
            </a:r>
            <a:r>
              <a:rPr lang="en-US" sz="2400" b="1" dirty="0" err="1" smtClean="0"/>
              <a:t>stromal</a:t>
            </a:r>
            <a:r>
              <a:rPr lang="en-US" sz="2400" b="1" dirty="0" smtClean="0"/>
              <a:t> fibrosis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Endometrium</a:t>
            </a:r>
            <a:r>
              <a:rPr lang="en-US" sz="2400" b="1" dirty="0" smtClean="0"/>
              <a:t>: mild atypical hyperplasia to well-differentiated endometrial adenocarcinoma</a:t>
            </a:r>
          </a:p>
          <a:p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22F90-0BF5-41F0-824B-4CA1D4ACC74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Polycystic Ovarian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Clinical behavior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Treatment with drugs that either induce ovulation (clomiphene or </a:t>
            </a:r>
            <a:r>
              <a:rPr lang="en-US" b="1" dirty="0"/>
              <a:t>H</a:t>
            </a:r>
            <a:r>
              <a:rPr lang="en-US" sz="2400" b="1" dirty="0" smtClean="0"/>
              <a:t>CG</a:t>
            </a:r>
            <a:r>
              <a:rPr lang="en-US" sz="2400" b="1" dirty="0" smtClean="0"/>
              <a:t>) or regulate the menstrual cycle restores fertility.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Reduction of ovarian volume by wedge resection is also successful in initiating ovulation and restoring fertility.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The endometrial changes usually regress once ovulation is achieved.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4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22F90-0BF5-41F0-824B-4CA1D4ACC74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/>
              <a:t>Polycystic Ovaries</a:t>
            </a:r>
            <a:br>
              <a:rPr lang="en-US" sz="2400" b="1" dirty="0" smtClean="0"/>
            </a:br>
            <a:r>
              <a:rPr lang="en-US" sz="2400" b="1" dirty="0" smtClean="0"/>
              <a:t>Stein-</a:t>
            </a:r>
            <a:r>
              <a:rPr lang="en-US" sz="2400" b="1" dirty="0" err="1" smtClean="0"/>
              <a:t>Leventhal</a:t>
            </a:r>
            <a:r>
              <a:rPr lang="en-US" sz="2400" b="1" dirty="0" smtClean="0"/>
              <a:t> Syndrome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/>
              <a:t>Women with PCOS are at risk for the following: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/>
              <a:t>Endometrial </a:t>
            </a:r>
            <a:r>
              <a:rPr lang="en-US" sz="2000" b="1" dirty="0" smtClean="0">
                <a:hlinkClick r:id="rId3" tooltip="Hyperplasia"/>
              </a:rPr>
              <a:t>hyperplasia</a:t>
            </a:r>
            <a:r>
              <a:rPr lang="en-US" sz="2000" b="1" dirty="0" smtClean="0"/>
              <a:t> and </a:t>
            </a:r>
            <a:r>
              <a:rPr lang="en-US" sz="2000" b="1" dirty="0" smtClean="0">
                <a:hlinkClick r:id="rId4" tooltip="Endometrial cancer"/>
              </a:rPr>
              <a:t>endometrial cancer</a:t>
            </a:r>
            <a:endParaRPr lang="en-US" sz="20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>
                <a:hlinkClick r:id="rId5" tooltip="Insulin resistance"/>
              </a:rPr>
              <a:t>Insulin resistance</a:t>
            </a:r>
            <a:r>
              <a:rPr lang="en-US" sz="2000" b="1" dirty="0" smtClean="0"/>
              <a:t>/</a:t>
            </a:r>
            <a:r>
              <a:rPr lang="en-US" sz="2000" b="1" dirty="0" smtClean="0">
                <a:hlinkClick r:id="rId6" tooltip="Diabetes mellitus type 2"/>
              </a:rPr>
              <a:t>Type II diabetes</a:t>
            </a:r>
            <a:r>
              <a:rPr lang="en-US" sz="2000" b="1" dirty="0" smtClean="0"/>
              <a:t>.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>
                <a:hlinkClick r:id="rId7" tooltip="High blood pressure"/>
              </a:rPr>
              <a:t>High blood pressure</a:t>
            </a:r>
            <a:r>
              <a:rPr lang="en-US" sz="2000" b="1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>
                <a:hlinkClick r:id="rId8" tooltip="Depression (mood)"/>
              </a:rPr>
              <a:t>Depression</a:t>
            </a:r>
            <a:r>
              <a:rPr lang="en-US" sz="2000" b="1" dirty="0" smtClean="0"/>
              <a:t>/</a:t>
            </a:r>
            <a:r>
              <a:rPr lang="en-US" sz="2000" b="1" dirty="0" smtClean="0">
                <a:hlinkClick r:id="rId9" tooltip="Anxiety"/>
              </a:rPr>
              <a:t>Anxiety</a:t>
            </a:r>
            <a:r>
              <a:rPr lang="en-US" sz="2000" b="1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err="1" smtClean="0">
                <a:hlinkClick r:id="rId10" tooltip="Dyslipidemia"/>
              </a:rPr>
              <a:t>Dyslipidemia</a:t>
            </a:r>
            <a:endParaRPr lang="en-US" sz="20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>
                <a:hlinkClick r:id="rId11" tooltip="Cardiovascular disease"/>
              </a:rPr>
              <a:t>Cardiovascular disease</a:t>
            </a:r>
            <a:r>
              <a:rPr lang="en-US" sz="2000" b="1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>
                <a:hlinkClick r:id="rId12" tooltip="Stroke"/>
              </a:rPr>
              <a:t>Strokes</a:t>
            </a:r>
            <a:r>
              <a:rPr lang="en-US" sz="2000" b="1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>
                <a:hlinkClick r:id="rId13" tooltip="Weight gain"/>
              </a:rPr>
              <a:t>Weight gain</a:t>
            </a:r>
            <a:r>
              <a:rPr lang="en-US" sz="2000" b="1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>
                <a:hlinkClick r:id="rId14" tooltip="Miscarriage"/>
              </a:rPr>
              <a:t>Miscarriage</a:t>
            </a:r>
            <a:r>
              <a:rPr lang="en-US" sz="2000" b="1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err="1" smtClean="0">
                <a:hlinkClick r:id="rId15" tooltip="Acanthosis nigricans"/>
              </a:rPr>
              <a:t>Acanthosis</a:t>
            </a:r>
            <a:r>
              <a:rPr lang="en-US" sz="2000" b="1" dirty="0" smtClean="0">
                <a:hlinkClick r:id="rId15" tooltip="Acanthosis nigricans"/>
              </a:rPr>
              <a:t> </a:t>
            </a:r>
            <a:r>
              <a:rPr lang="en-US" sz="2000" b="1" dirty="0" err="1" smtClean="0">
                <a:hlinkClick r:id="rId15" tooltip="Acanthosis nigricans"/>
              </a:rPr>
              <a:t>nigricans</a:t>
            </a:r>
            <a:r>
              <a:rPr lang="en-US" sz="2000" b="1" dirty="0" smtClean="0"/>
              <a:t> (patches of darkened skin under the arms, in the groin area, on the back of the neck)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>
                <a:hlinkClick r:id="rId16" tooltip="Autoimmune thyroiditis"/>
              </a:rPr>
              <a:t>Autoimmune </a:t>
            </a:r>
            <a:r>
              <a:rPr lang="en-US" sz="2000" b="1" dirty="0" err="1" smtClean="0">
                <a:hlinkClick r:id="rId16" tooltip="Autoimmune thyroiditis"/>
              </a:rPr>
              <a:t>thyroiditis</a:t>
            </a:r>
            <a:r>
              <a:rPr lang="en-US" sz="2000" b="1" dirty="0" smtClean="0"/>
              <a:t>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/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334224-D36F-4223-BB16-A87C8A728D7B}" type="slidenum">
              <a:rPr lang="en-US">
                <a:latin typeface="Tahoma" pitchFamily="34" charset="0"/>
              </a:rPr>
              <a:pPr>
                <a:defRPr/>
              </a:pPr>
              <a:t>9</a:t>
            </a:fld>
            <a:endParaRPr lang="en-US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261</TotalTime>
  <Words>968</Words>
  <Application>Microsoft Office PowerPoint</Application>
  <PresentationFormat>On-screen Show (4:3)</PresentationFormat>
  <Paragraphs>127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Clarity</vt:lpstr>
      <vt:lpstr>Polycystic Ovarian Disease and Endometriosis</vt:lpstr>
      <vt:lpstr>Polycystic Ovarian Disease</vt:lpstr>
      <vt:lpstr>Polycystic Ovarian Disease</vt:lpstr>
      <vt:lpstr>Polycystic Ovarian Disease</vt:lpstr>
      <vt:lpstr>Polycystic Ovarian Disease</vt:lpstr>
      <vt:lpstr>PowerPoint Presentation</vt:lpstr>
      <vt:lpstr>Polycystic Ovarian Disease</vt:lpstr>
      <vt:lpstr>Polycystic Ovarian Disease</vt:lpstr>
      <vt:lpstr>Polycystic Ovaries Stein-Leventhal Syndrome</vt:lpstr>
      <vt:lpstr>PowerPoint Presentation</vt:lpstr>
      <vt:lpstr>Endometriosis </vt:lpstr>
      <vt:lpstr>Endometriosis </vt:lpstr>
      <vt:lpstr>Endometriosis :Clinical appearances </vt:lpstr>
      <vt:lpstr>Endometriosis </vt:lpstr>
      <vt:lpstr>Endometriosis</vt:lpstr>
      <vt:lpstr>Adenomyosis  </vt:lpstr>
      <vt:lpstr>Adenomyosis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Sufia</dc:creator>
  <cp:lastModifiedBy>DR.EMAD</cp:lastModifiedBy>
  <cp:revision>30</cp:revision>
  <dcterms:created xsi:type="dcterms:W3CDTF">2011-02-05T15:23:20Z</dcterms:created>
  <dcterms:modified xsi:type="dcterms:W3CDTF">2013-04-16T06:15:25Z</dcterms:modified>
</cp:coreProperties>
</file>