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308" r:id="rId4"/>
    <p:sldId id="259" r:id="rId5"/>
    <p:sldId id="270" r:id="rId6"/>
    <p:sldId id="264" r:id="rId7"/>
    <p:sldId id="269" r:id="rId8"/>
    <p:sldId id="307" r:id="rId9"/>
    <p:sldId id="271" r:id="rId10"/>
    <p:sldId id="284" r:id="rId11"/>
    <p:sldId id="282" r:id="rId12"/>
    <p:sldId id="272" r:id="rId13"/>
    <p:sldId id="297" r:id="rId14"/>
    <p:sldId id="289" r:id="rId15"/>
    <p:sldId id="303" r:id="rId16"/>
    <p:sldId id="304" r:id="rId17"/>
    <p:sldId id="302" r:id="rId18"/>
    <p:sldId id="309" r:id="rId19"/>
    <p:sldId id="305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9FF6D"/>
    <a:srgbClr val="008000"/>
    <a:srgbClr val="CCFF33"/>
    <a:srgbClr val="C40025"/>
    <a:srgbClr val="FF66FF"/>
    <a:srgbClr val="00FF00"/>
    <a:srgbClr val="003399"/>
    <a:srgbClr val="0099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655FF-EE23-4591-9520-F67C07105016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18AC-74AE-4A6A-AF25-65059EC6E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56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18AC-74AE-4A6A-AF25-65059EC6E3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DBAE-BDAE-480D-B6FA-35D7D82F3E40}" type="datetimeFigureOut">
              <a:rPr lang="ar-SA" smtClean="0"/>
              <a:pPr/>
              <a:t>01/06/34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522F-6645-4072-A705-1E8F7A7F401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20.jpeg"/><Relationship Id="rId4" Type="http://schemas.openxmlformats.org/officeDocument/2006/relationships/image" Target="../media/image1.jpeg"/><Relationship Id="rId9" Type="http://schemas.openxmlformats.org/officeDocument/2006/relationships/hyperlink" Target="http://fotosa.ru/stock_photo/Creatas_JI/p_439504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gif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hyperlink" Target="http://fotosa.ru/stock_photo/Creatas_JI/p_439504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hyperlink" Target="http://fotosa.ru/stock_photo/Creatas_JI/p_439504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043608" y="5832648"/>
            <a:ext cx="853446" cy="620688"/>
          </a:xfrm>
          <a:prstGeom prst="rect">
            <a:avLst/>
          </a:prstGeom>
          <a:noFill/>
        </p:spPr>
      </p:pic>
      <p:pic>
        <p:nvPicPr>
          <p:cNvPr id="26" name="Picture 25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1753038" y="5479154"/>
            <a:ext cx="1080120" cy="785542"/>
          </a:xfrm>
          <a:prstGeom prst="rect">
            <a:avLst/>
          </a:prstGeom>
          <a:noFill/>
        </p:spPr>
      </p:pic>
      <p:grpSp>
        <p:nvGrpSpPr>
          <p:cNvPr id="25" name="Group 24"/>
          <p:cNvGrpSpPr/>
          <p:nvPr/>
        </p:nvGrpSpPr>
        <p:grpSpPr>
          <a:xfrm>
            <a:off x="3409222" y="3744416"/>
            <a:ext cx="1913197" cy="2232248"/>
            <a:chOff x="3186862" y="3717032"/>
            <a:chExt cx="3082311" cy="2952328"/>
          </a:xfrm>
        </p:grpSpPr>
        <p:grpSp>
          <p:nvGrpSpPr>
            <p:cNvPr id="20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4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21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" name="Picture 14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38" r="2186" b="7354"/>
          <a:stretch>
            <a:fillRect/>
          </a:stretch>
        </p:blipFill>
        <p:spPr bwMode="auto">
          <a:xfrm flipV="1">
            <a:off x="2698142" y="5112568"/>
            <a:ext cx="1287143" cy="936104"/>
          </a:xfrm>
          <a:prstGeom prst="rect">
            <a:avLst/>
          </a:prstGeom>
          <a:noFill/>
        </p:spPr>
      </p:pic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5955276" y="3240360"/>
            <a:ext cx="256651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4461396" y="3419060"/>
            <a:ext cx="1852360" cy="2649609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843808" y="1185321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441752" y="2601306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8960" y="348846"/>
            <a:ext cx="3240363" cy="156798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17"/>
          <a:stretch>
            <a:fillRect/>
          </a:stretch>
        </p:blipFill>
        <p:spPr bwMode="auto">
          <a:xfrm>
            <a:off x="4000496" y="-24"/>
            <a:ext cx="5092510" cy="33575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282" y="411191"/>
            <a:ext cx="4429726" cy="1451679"/>
          </a:xfrm>
          <a:prstGeom prst="rect">
            <a:avLst/>
          </a:prstGeom>
          <a:gradFill flip="none" rotWithShape="1">
            <a:gsLst>
              <a:gs pos="16000">
                <a:schemeClr val="bg1">
                  <a:alpha val="92000"/>
                </a:schemeClr>
              </a:gs>
              <a:gs pos="100000">
                <a:srgbClr val="CCFF33">
                  <a:alpha val="23000"/>
                </a:srgbClr>
              </a:gs>
              <a:gs pos="74000">
                <a:schemeClr val="bg2">
                  <a:lumMod val="90000"/>
                  <a:alpha val="73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2. Membranous </a:t>
            </a:r>
            <a:r>
              <a:rPr lang="en-US" sz="2400" b="1" dirty="0" smtClean="0">
                <a:solidFill>
                  <a:srgbClr val="D20069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D20069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D20069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30" dirty="0" smtClean="0">
                <a:latin typeface="Arial Narrow" pitchFamily="34" charset="0"/>
                <a:sym typeface="Wingdings 3"/>
              </a:rPr>
              <a:t>mediates rapid responses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on </a:t>
            </a:r>
            <a:r>
              <a:rPr lang="en-US" sz="2400" b="1" dirty="0" smtClean="0">
                <a:latin typeface="Arial Narrow" pitchFamily="34" charset="0"/>
              </a:rPr>
              <a:t>some brain, CVS, T cells functions </a:t>
            </a:r>
            <a:endParaRPr lang="en-US" sz="2400" b="1" spc="-3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429000"/>
            <a:ext cx="7549374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non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B. </a:t>
            </a:r>
            <a:r>
              <a:rPr lang="en-US" sz="2400" spc="-30" dirty="0" smtClean="0">
                <a:latin typeface="Bernard MT Condensed" pitchFamily="18" charset="0"/>
              </a:rPr>
              <a:t>It aromatize to </a:t>
            </a:r>
            <a:r>
              <a:rPr lang="en-US" sz="2400" spc="-30" dirty="0" err="1" smtClean="0">
                <a:latin typeface="Bernard MT Condensed" pitchFamily="18" charset="0"/>
              </a:rPr>
              <a:t>estradiol</a:t>
            </a:r>
            <a:r>
              <a:rPr lang="en-US" sz="2400" spc="-30" dirty="0" smtClean="0">
                <a:latin typeface="Bernard MT Condensed" pitchFamily="18" charset="0"/>
              </a:rPr>
              <a:t> and binds to </a:t>
            </a: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Estrogen Receptors [ER]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pic>
        <p:nvPicPr>
          <p:cNvPr id="7" name="Picture 4" descr="http://www.clevelandclinicmeded.com/medicalpubs/diseasemanagement/endocrinology/male-hypogonadism/images/hypercalcemiafig2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63"/>
          <a:stretch>
            <a:fillRect/>
          </a:stretch>
        </p:blipFill>
        <p:spPr bwMode="auto">
          <a:xfrm>
            <a:off x="3706756" y="3857628"/>
            <a:ext cx="5294400" cy="264320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572132" y="2506142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9454" y="2818859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72462" y="2714620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86644" y="2071678"/>
            <a:ext cx="714380" cy="500066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22048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 pitchFamily="34" charset="0"/>
              </a:rPr>
              <a:t>Like all other steroid receptors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6641" y="6163566"/>
            <a:ext cx="1500198" cy="584775"/>
          </a:xfrm>
          <a:prstGeom prst="rect">
            <a:avLst/>
          </a:prstGeom>
          <a:solidFill>
            <a:srgbClr val="D1D1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 Narrow" pitchFamily="34" charset="0"/>
              </a:rPr>
              <a:t>CNS; -</a:t>
            </a:r>
            <a:r>
              <a:rPr lang="en-US" sz="1600" b="1" dirty="0" err="1" smtClean="0">
                <a:latin typeface="Arial Narrow" pitchFamily="34" charset="0"/>
              </a:rPr>
              <a:t>ve</a:t>
            </a:r>
            <a:r>
              <a:rPr lang="en-US" sz="1600" b="1" dirty="0" smtClean="0">
                <a:latin typeface="Arial Narrow" pitchFamily="34" charset="0"/>
              </a:rPr>
              <a:t> loop</a:t>
            </a:r>
          </a:p>
          <a:p>
            <a:r>
              <a:rPr lang="en-US" sz="1600" b="1" dirty="0" smtClean="0">
                <a:latin typeface="Arial Narrow" pitchFamily="34" charset="0"/>
              </a:rPr>
              <a:t>CVS;  protection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4149216"/>
            <a:ext cx="500066" cy="369332"/>
          </a:xfrm>
          <a:prstGeom prst="rect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AR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757" y="5039273"/>
            <a:ext cx="500066" cy="369332"/>
          </a:xfrm>
          <a:prstGeom prst="rect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AR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828" y="4143380"/>
            <a:ext cx="500066" cy="369332"/>
          </a:xfrm>
          <a:prstGeom prst="rect">
            <a:avLst/>
          </a:prstGeom>
          <a:solidFill>
            <a:srgbClr val="CCFF33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ER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2132" y="6357958"/>
            <a:ext cx="1545878" cy="307777"/>
          </a:xfrm>
          <a:prstGeom prst="rect">
            <a:avLst/>
          </a:prstGeom>
          <a:solidFill>
            <a:srgbClr val="D1D1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 CNS; libido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3933056"/>
            <a:ext cx="4214272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err="1" smtClean="0">
                <a:latin typeface="Arial Narrow" pitchFamily="34" charset="0"/>
              </a:rPr>
              <a:t>Estradiol</a:t>
            </a:r>
            <a:r>
              <a:rPr lang="en-US" sz="2200" b="1" dirty="0" smtClean="0">
                <a:latin typeface="Arial Narrow" pitchFamily="34" charset="0"/>
              </a:rPr>
              <a:t> rather than testosterone; 1.Responsible for feedback inhibition on hypothalamus  (specially –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LH secretion)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2. Induce maturation of cartilage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 l</a:t>
            </a:r>
            <a:r>
              <a:rPr lang="en-US" sz="2200" b="1" dirty="0" smtClean="0">
                <a:latin typeface="Arial Narrow" pitchFamily="34" charset="0"/>
              </a:rPr>
              <a:t>eading to closure of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epiphyses &amp; conclusion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 of growth.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3. Some CVS protective actions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116632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8523921" y="620688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8"/>
          <p:cNvGrpSpPr/>
          <p:nvPr/>
        </p:nvGrpSpPr>
        <p:grpSpPr>
          <a:xfrm rot="6099850" flipV="1">
            <a:off x="63027" y="5520414"/>
            <a:ext cx="1512167" cy="1944216"/>
            <a:chOff x="3186862" y="3717032"/>
            <a:chExt cx="3082311" cy="2952328"/>
          </a:xfrm>
        </p:grpSpPr>
        <p:grpSp>
          <p:nvGrpSpPr>
            <p:cNvPr id="4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6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3" name="Group 28"/>
          <p:cNvGrpSpPr/>
          <p:nvPr/>
        </p:nvGrpSpPr>
        <p:grpSpPr>
          <a:xfrm rot="15500150">
            <a:off x="63027" y="464940"/>
            <a:ext cx="1512167" cy="1944216"/>
            <a:chOff x="3186862" y="3717032"/>
            <a:chExt cx="3082311" cy="2952328"/>
          </a:xfrm>
        </p:grpSpPr>
        <p:grpSp>
          <p:nvGrpSpPr>
            <p:cNvPr id="5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6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6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6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1656187" y="714356"/>
            <a:ext cx="197970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ACTIONS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504" y="116632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1763688" y="1268760"/>
            <a:ext cx="1872208" cy="28803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D9FF6D"/>
              </a:gs>
              <a:gs pos="100000">
                <a:srgbClr val="A5002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619672" y="15567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99"/>
                </a:solidFill>
                <a:latin typeface="Bernard MT Condensed" pitchFamily="18" charset="0"/>
              </a:rPr>
              <a:t>ACTIONS DIVIDED INTO </a:t>
            </a:r>
            <a:endParaRPr lang="en-US" dirty="0">
              <a:solidFill>
                <a:srgbClr val="003399"/>
              </a:solidFill>
              <a:latin typeface="Bernard MT Condensed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691680" y="1916832"/>
            <a:ext cx="4867014" cy="3600400"/>
            <a:chOff x="4644008" y="4123726"/>
            <a:chExt cx="4079703" cy="2617642"/>
          </a:xfrm>
        </p:grpSpPr>
        <p:grpSp>
          <p:nvGrpSpPr>
            <p:cNvPr id="71" name="Group 38"/>
            <p:cNvGrpSpPr/>
            <p:nvPr/>
          </p:nvGrpSpPr>
          <p:grpSpPr>
            <a:xfrm>
              <a:off x="4644008" y="4123726"/>
              <a:ext cx="4079703" cy="2617642"/>
              <a:chOff x="4915001" y="4133058"/>
              <a:chExt cx="4079703" cy="2376264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 contrast="30000"/>
              </a:blip>
              <a:srcRect/>
              <a:stretch>
                <a:fillRect/>
              </a:stretch>
            </p:blipFill>
            <p:spPr bwMode="auto">
              <a:xfrm>
                <a:off x="4915001" y="4133058"/>
                <a:ext cx="4079703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77" name="Straight Connector 76"/>
              <p:cNvCxnSpPr/>
              <p:nvPr/>
            </p:nvCxnSpPr>
            <p:spPr>
              <a:xfrm>
                <a:off x="5004048" y="4509120"/>
                <a:ext cx="1368152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5032041" y="5661248"/>
                <a:ext cx="1916223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V="1">
              <a:off x="4716016" y="4280785"/>
              <a:ext cx="3972089" cy="1231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716016" y="6531957"/>
              <a:ext cx="3972089" cy="120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3476237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7495254" y="5400215"/>
              <a:ext cx="244827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444208" y="4149080"/>
            <a:ext cx="2391365" cy="1008112"/>
            <a:chOff x="6444208" y="4149080"/>
            <a:chExt cx="2391365" cy="1008112"/>
          </a:xfrm>
        </p:grpSpPr>
        <p:sp>
          <p:nvSpPr>
            <p:cNvPr id="80" name="Rectangle 79"/>
            <p:cNvSpPr/>
            <p:nvPr/>
          </p:nvSpPr>
          <p:spPr>
            <a:xfrm>
              <a:off x="6804248" y="4475741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 3"/>
                <a:buChar char="¡"/>
              </a:pP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Anabolic Steroids</a:t>
              </a:r>
            </a:p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Not used in infertility</a:t>
              </a:r>
              <a:endParaRPr lang="en-US" dirty="0"/>
            </a:p>
          </p:txBody>
        </p:sp>
        <p:sp>
          <p:nvSpPr>
            <p:cNvPr id="82" name="Right Brace 81"/>
            <p:cNvSpPr/>
            <p:nvPr/>
          </p:nvSpPr>
          <p:spPr>
            <a:xfrm>
              <a:off x="6444208" y="4149080"/>
              <a:ext cx="432048" cy="1008112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88224" y="2132856"/>
            <a:ext cx="2206895" cy="3024336"/>
            <a:chOff x="6588224" y="2132856"/>
            <a:chExt cx="2206895" cy="3024336"/>
          </a:xfrm>
        </p:grpSpPr>
        <p:sp>
          <p:nvSpPr>
            <p:cNvPr id="84" name="Rectangle 83"/>
            <p:cNvSpPr/>
            <p:nvPr/>
          </p:nvSpPr>
          <p:spPr>
            <a:xfrm>
              <a:off x="6850903" y="3338330"/>
              <a:ext cx="194421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 Testosterone &amp; </a:t>
              </a:r>
              <a:r>
                <a:rPr lang="en-US" dirty="0" smtClean="0">
                  <a:solidFill>
                    <a:srgbClr val="008000"/>
                  </a:solidFill>
                  <a:latin typeface="Bernard MT Condensed" pitchFamily="18" charset="0"/>
                  <a:sym typeface="Wingdings 3"/>
                </a:rPr>
                <a:t>Synthetic Androgens </a:t>
              </a:r>
              <a:endParaRPr lang="en-US" dirty="0"/>
            </a:p>
          </p:txBody>
        </p:sp>
        <p:sp>
          <p:nvSpPr>
            <p:cNvPr id="85" name="Right Brace 84"/>
            <p:cNvSpPr/>
            <p:nvPr/>
          </p:nvSpPr>
          <p:spPr>
            <a:xfrm>
              <a:off x="6588224" y="2132856"/>
              <a:ext cx="432048" cy="3024336"/>
            </a:xfrm>
            <a:prstGeom prst="righ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882964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277617" y="1807198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4" cstate="print"/>
          <a:srcRect l="38167" b="16445"/>
          <a:stretch>
            <a:fillRect/>
          </a:stretch>
        </p:blipFill>
        <p:spPr bwMode="auto">
          <a:xfrm rot="20666572">
            <a:off x="7922250" y="27322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7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4" name="Rectangle 33"/>
          <p:cNvSpPr/>
          <p:nvPr/>
        </p:nvSpPr>
        <p:spPr>
          <a:xfrm>
            <a:off x="179512" y="2530826"/>
            <a:ext cx="3126625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Administration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528" y="797652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Binds to SHBG 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t1/2 = 10 –20 min</a:t>
            </a:r>
          </a:p>
          <a:p>
            <a:pPr lvl="0"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Inactivated in the liver.; 90% of metabolites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excreted in urine.</a:t>
            </a:r>
          </a:p>
          <a:p>
            <a:pPr>
              <a:lnSpc>
                <a:spcPts val="2400"/>
              </a:lnSpc>
              <a:buSzPct val="70000"/>
              <a:buBlip>
                <a:blip r:embed="rId8"/>
              </a:buBlip>
            </a:pPr>
            <a:r>
              <a:rPr lang="en-US" sz="2200" b="1" dirty="0" smtClean="0">
                <a:latin typeface="Arial Narrow" pitchFamily="34" charset="0"/>
              </a:rPr>
              <a:t> Synthetic androgens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</a:rPr>
              <a:t> less rapidly metabolized &amp; some are excreted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unchanged in urine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9512" y="347529"/>
            <a:ext cx="1745286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cap="none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</a:rPr>
              <a:t>Kinetics</a:t>
            </a:r>
            <a:endParaRPr lang="en-US" sz="2800" b="1" cap="none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5" name="Group 28"/>
          <p:cNvGrpSpPr/>
          <p:nvPr/>
        </p:nvGrpSpPr>
        <p:grpSpPr>
          <a:xfrm rot="14785039">
            <a:off x="7430017" y="5502532"/>
            <a:ext cx="1512167" cy="1762848"/>
            <a:chOff x="3186862" y="3717032"/>
            <a:chExt cx="3082311" cy="2952328"/>
          </a:xfrm>
        </p:grpSpPr>
        <p:grpSp>
          <p:nvGrpSpPr>
            <p:cNvPr id="36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0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4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4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7358247" y="5324975"/>
            <a:ext cx="1368152" cy="1247297"/>
          </a:xfrm>
          <a:prstGeom prst="roundRect">
            <a:avLst/>
          </a:prstGeom>
          <a:noFill/>
        </p:spPr>
      </p:pic>
      <p:sp>
        <p:nvSpPr>
          <p:cNvPr id="52" name="5-Point Star 51"/>
          <p:cNvSpPr/>
          <p:nvPr/>
        </p:nvSpPr>
        <p:spPr>
          <a:xfrm>
            <a:off x="8523921" y="6342691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179512" y="4103038"/>
            <a:ext cx="2592288" cy="432048"/>
            <a:chOff x="179512" y="3645024"/>
            <a:chExt cx="2592288" cy="432048"/>
          </a:xfrm>
        </p:grpSpPr>
        <p:sp>
          <p:nvSpPr>
            <p:cNvPr id="48" name="Rectangle 47"/>
            <p:cNvSpPr/>
            <p:nvPr/>
          </p:nvSpPr>
          <p:spPr>
            <a:xfrm>
              <a:off x="179512" y="3645024"/>
              <a:ext cx="259228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1520" y="3676962"/>
              <a:ext cx="24974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400"/>
                </a:lnSpc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Synthetic Androgens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9512" y="3140968"/>
            <a:ext cx="8784976" cy="841574"/>
            <a:chOff x="179512" y="3037007"/>
            <a:chExt cx="8784976" cy="841574"/>
          </a:xfrm>
        </p:grpSpPr>
        <p:sp>
          <p:nvSpPr>
            <p:cNvPr id="55" name="Rectangle 54"/>
            <p:cNvSpPr/>
            <p:nvPr/>
          </p:nvSpPr>
          <p:spPr>
            <a:xfrm>
              <a:off x="179512" y="3037007"/>
              <a:ext cx="1584176" cy="432048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2200" dirty="0" smtClean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944" y="3062973"/>
              <a:ext cx="8749544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008000"/>
                </a:buClr>
                <a:buSzPct val="118000"/>
              </a:pPr>
              <a:r>
                <a:rPr lang="en-US" sz="2200" b="1" dirty="0" smtClean="0">
                  <a:latin typeface="Arial Narrow" pitchFamily="34" charset="0"/>
                </a:rPr>
                <a:t>Testosterone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ineffective orally(inactivated by 1</a:t>
              </a:r>
              <a:r>
                <a:rPr lang="en-US" sz="2200" b="1" baseline="30000" dirty="0" smtClean="0">
                  <a:latin typeface="Arial Narrow" pitchFamily="34" charset="0"/>
                  <a:sym typeface="Wingdings 3"/>
                </a:rPr>
                <a:t>st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pass met.)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dirty="0" smtClean="0">
                  <a:solidFill>
                    <a:srgbClr val="008000"/>
                  </a:solidFill>
                  <a:latin typeface="Bernard MT Condensed" pitchFamily="18" charset="0"/>
                </a:rPr>
                <a:t>I.M or S.C.</a:t>
              </a:r>
              <a:endParaRPr lang="en-US" sz="2000" b="1" i="1" spc="-40" dirty="0" smtClean="0">
                <a:latin typeface="Arial Narrow" pitchFamily="34" charset="0"/>
              </a:endParaRPr>
            </a:p>
            <a:p>
              <a:pPr>
                <a:spcBef>
                  <a:spcPts val="600"/>
                </a:spcBef>
                <a:buClr>
                  <a:srgbClr val="008000"/>
                </a:buClr>
                <a:buSzPct val="118000"/>
              </a:pPr>
              <a:r>
                <a:rPr lang="en-US" sz="2000" b="1" i="1" spc="-40" dirty="0" smtClean="0">
                  <a:latin typeface="Arial Narrow" pitchFamily="34" charset="0"/>
                </a:rPr>
                <a:t>Skin patch (genital &amp; no genital) &amp; gels…. are also available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1520" y="4602445"/>
            <a:ext cx="874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8000"/>
              </a:buClr>
              <a:buSzPct val="118000"/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in oil for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IM</a:t>
            </a:r>
            <a:r>
              <a:rPr lang="en-US" sz="2200" dirty="0" smtClean="0">
                <a:latin typeface="Arial Narrow" pitchFamily="34" charset="0"/>
              </a:rPr>
              <a:t>; </a:t>
            </a:r>
            <a:r>
              <a:rPr lang="en-US" sz="2200" b="1" dirty="0" smtClean="0">
                <a:latin typeface="Arial Narrow" pitchFamily="34" charset="0"/>
              </a:rPr>
              <a:t>every 2-3 weeks</a:t>
            </a:r>
          </a:p>
          <a:p>
            <a:pPr>
              <a:buFont typeface="Wingdings" pitchFamily="2" charset="2"/>
              <a:buChar char="§"/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Other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given 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Orally; </a:t>
            </a:r>
            <a:r>
              <a:rPr lang="en-US" sz="2200" b="1" dirty="0" smtClean="0">
                <a:latin typeface="Arial Narrow" pitchFamily="34" charset="0"/>
              </a:rPr>
              <a:t>daily</a:t>
            </a:r>
            <a:endParaRPr 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954972" y="44624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97413" y="17055"/>
            <a:ext cx="992934" cy="1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85720" y="214290"/>
            <a:ext cx="288566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 rot="2127159">
            <a:off x="6128766" y="-154217"/>
            <a:ext cx="1922445" cy="1879509"/>
            <a:chOff x="2250135" y="3225378"/>
            <a:chExt cx="2271566" cy="2158777"/>
          </a:xfrm>
        </p:grpSpPr>
        <p:pic>
          <p:nvPicPr>
            <p:cNvPr id="39" name="Picture 38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44" name="Picture 4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45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48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9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5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46" name="Picture 45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3" name="TextBox 42"/>
          <p:cNvSpPr txBox="1"/>
          <p:nvPr/>
        </p:nvSpPr>
        <p:spPr>
          <a:xfrm>
            <a:off x="357158" y="929810"/>
            <a:ext cx="3062714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In adult Male Infertility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85688" y="2200796"/>
            <a:ext cx="8858312" cy="2308324"/>
            <a:chOff x="285688" y="2200796"/>
            <a:chExt cx="8858312" cy="2308324"/>
          </a:xfrm>
        </p:grpSpPr>
        <p:sp>
          <p:nvSpPr>
            <p:cNvPr id="57" name="Rounded Rectangle 56"/>
            <p:cNvSpPr/>
            <p:nvPr/>
          </p:nvSpPr>
          <p:spPr>
            <a:xfrm>
              <a:off x="331400" y="2240372"/>
              <a:ext cx="285752" cy="357190"/>
            </a:xfrm>
            <a:prstGeom prst="roundRect">
              <a:avLst/>
            </a:prstGeom>
            <a:solidFill>
              <a:srgbClr val="D9F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5688" y="2200796"/>
              <a:ext cx="885831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2. High dose exogenous testosterone given then abruptly stopped will  1</a:t>
              </a:r>
              <a:r>
                <a:rPr lang="en-US" sz="2400" b="1" baseline="30000" dirty="0" smtClean="0">
                  <a:latin typeface="Arial Narrow" pitchFamily="34" charset="0"/>
                </a:rPr>
                <a:t>st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</a:t>
              </a:r>
              <a:r>
                <a:rPr lang="en-US" sz="2400" b="1" dirty="0" smtClean="0">
                  <a:latin typeface="Arial Narrow" pitchFamily="34" charset="0"/>
                </a:rPr>
                <a:t> systemic T levels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-</a:t>
              </a:r>
              <a:r>
                <a:rPr lang="en-US" sz="24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400" b="1" dirty="0" smtClean="0">
                  <a:latin typeface="Arial Narrow" pitchFamily="34" charset="0"/>
                </a:rPr>
                <a:t>feedback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LH &amp;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endogenous testosterone production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spermatogenesis.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2</a:t>
              </a:r>
              <a:r>
                <a:rPr lang="en-US" sz="2400" b="1" baseline="30000" dirty="0" smtClean="0">
                  <a:latin typeface="Arial Narrow" pitchFamily="34" charset="0"/>
                </a:rPr>
                <a:t>nd</a:t>
              </a:r>
              <a:r>
                <a:rPr lang="en-US" sz="2400" b="1" dirty="0" smtClean="0">
                  <a:latin typeface="Arial Narrow" pitchFamily="34" charset="0"/>
                </a:rPr>
                <a:t>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dirty="0" smtClean="0">
                  <a:solidFill>
                    <a:srgbClr val="008000"/>
                  </a:solidFill>
                  <a:latin typeface="Bernard MT Condensed" pitchFamily="18" charset="0"/>
                </a:rPr>
                <a:t>TESTOSTERONE REBOUND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</a:t>
              </a:r>
              <a:r>
                <a:rPr lang="en-US" sz="2400" b="1" dirty="0" smtClean="0">
                  <a:latin typeface="Arial Narrow" pitchFamily="34" charset="0"/>
                </a:rPr>
                <a:t> spermatogenesis after stoppage . </a:t>
              </a:r>
            </a:p>
            <a:p>
              <a:r>
                <a:rPr lang="en-US" sz="2400" b="1" dirty="0" smtClean="0">
                  <a:latin typeface="Arial Narrow" pitchFamily="34" charset="0"/>
                </a:rPr>
                <a:t>The success rate is very low . Hazards are high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400" b="1" dirty="0" smtClean="0">
                  <a:latin typeface="Arial Narrow" pitchFamily="34" charset="0"/>
                </a:rPr>
                <a:t>many men become </a:t>
              </a:r>
              <a:r>
                <a:rPr lang="en-US" sz="2400" b="1" dirty="0" err="1" smtClean="0">
                  <a:latin typeface="Arial Narrow" pitchFamily="34" charset="0"/>
                </a:rPr>
                <a:t>azoospermic</a:t>
              </a:r>
              <a:r>
                <a:rPr lang="en-US" sz="2400" b="1" dirty="0" smtClean="0">
                  <a:latin typeface="Arial Narrow" pitchFamily="34" charset="0"/>
                </a:rPr>
                <a:t> for prolonged periods after. Now this is best avoided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85752" y="1358438"/>
            <a:ext cx="8786842" cy="830997"/>
            <a:chOff x="285752" y="1214422"/>
            <a:chExt cx="8786842" cy="830997"/>
          </a:xfrm>
        </p:grpSpPr>
        <p:sp>
          <p:nvSpPr>
            <p:cNvPr id="77" name="Rounded Rectangle 76"/>
            <p:cNvSpPr/>
            <p:nvPr/>
          </p:nvSpPr>
          <p:spPr>
            <a:xfrm>
              <a:off x="331400" y="1285860"/>
              <a:ext cx="285752" cy="357190"/>
            </a:xfrm>
            <a:prstGeom prst="roundRect">
              <a:avLst/>
            </a:prstGeom>
            <a:solidFill>
              <a:srgbClr val="D9F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85752" y="1214422"/>
              <a:ext cx="87868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Arial Narrow" pitchFamily="34" charset="0"/>
                </a:rPr>
                <a:t>1. Low dose oral (</a:t>
              </a:r>
              <a:r>
                <a:rPr lang="en-US" sz="2400" b="1" dirty="0" err="1" smtClean="0">
                  <a:latin typeface="Arial Narrow" pitchFamily="34" charset="0"/>
                </a:rPr>
                <a:t>methyltestosterone</a:t>
              </a:r>
              <a:r>
                <a:rPr lang="en-US" sz="2400" b="1" dirty="0" smtClean="0">
                  <a:latin typeface="Arial Narrow" pitchFamily="34" charset="0"/>
                </a:rPr>
                <a:t> 10-50 mg/day)or(</a:t>
              </a:r>
              <a:r>
                <a:rPr lang="en-US" sz="2400" b="1" dirty="0" err="1" smtClean="0">
                  <a:latin typeface="Arial Narrow" pitchFamily="34" charset="0"/>
                </a:rPr>
                <a:t>fluoxymesterone</a:t>
              </a:r>
              <a:r>
                <a:rPr lang="en-US" sz="2400" b="1" dirty="0" smtClean="0">
                  <a:latin typeface="Arial Narrow" pitchFamily="34" charset="0"/>
                </a:rPr>
                <a:t>        5-20 mg/day) may improve </a:t>
              </a:r>
              <a:r>
                <a:rPr lang="en-US" sz="2400" b="1" dirty="0" err="1" smtClean="0">
                  <a:latin typeface="Arial Narrow" pitchFamily="34" charset="0"/>
                </a:rPr>
                <a:t>epididymal</a:t>
              </a:r>
              <a:r>
                <a:rPr lang="en-US" sz="2400" b="1" dirty="0" smtClean="0">
                  <a:latin typeface="Arial Narrow" pitchFamily="34" charset="0"/>
                </a:rPr>
                <a:t> function &amp; </a:t>
              </a:r>
              <a:r>
                <a:rPr lang="en-US" sz="2400" b="1" dirty="0" smtClean="0">
                  <a:latin typeface="Arial Narrow" pitchFamily="34" charset="0"/>
                  <a:sym typeface="Wingdings 3"/>
                </a:rPr>
                <a:t> </a:t>
              </a:r>
              <a:r>
                <a:rPr lang="en-US" sz="2400" b="1" dirty="0" smtClean="0">
                  <a:latin typeface="Arial Narrow" pitchFamily="34" charset="0"/>
                </a:rPr>
                <a:t>sperm motility 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22802" y="5102264"/>
            <a:ext cx="7489558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  <a:buBlip>
                <a:blip r:embed="rId7"/>
              </a:buBlip>
            </a:pPr>
            <a:r>
              <a:rPr lang="en-US" sz="2400" b="1" dirty="0" smtClean="0">
                <a:latin typeface="Arial Narrow" pitchFamily="34" charset="0"/>
              </a:rPr>
              <a:t>In delayed puberty with </a:t>
            </a:r>
            <a:r>
              <a:rPr lang="en-US" sz="2400" b="1" dirty="0" err="1" smtClean="0">
                <a:latin typeface="Arial Narrow" pitchFamily="34" charset="0"/>
              </a:rPr>
              <a:t>hypogonadism</a:t>
            </a:r>
            <a:endParaRPr lang="en-US" sz="2400" b="1" dirty="0" smtClean="0">
              <a:latin typeface="Arial Narrow" pitchFamily="34" charset="0"/>
            </a:endParaRP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 </a:t>
            </a:r>
            <a:r>
              <a:rPr lang="en-US" sz="2400" b="1" dirty="0" smtClean="0">
                <a:latin typeface="Arial Narrow" pitchFamily="34" charset="0"/>
              </a:rPr>
              <a:t>give androgen slow &amp; spaced for fear of           </a:t>
            </a:r>
          </a:p>
          <a:p>
            <a:pPr indent="-342900">
              <a:lnSpc>
                <a:spcPts val="2500"/>
              </a:lnSpc>
              <a:spcBef>
                <a:spcPts val="600"/>
              </a:spcBef>
              <a:buClr>
                <a:schemeClr val="hlink"/>
              </a:buClr>
              <a:buSzPct val="70000"/>
            </a:pPr>
            <a:r>
              <a:rPr lang="en-US" sz="2400" b="1" dirty="0" smtClean="0">
                <a:latin typeface="Arial Narrow" pitchFamily="34" charset="0"/>
              </a:rPr>
              <a:t>     premature fusion of epiphyses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short stature</a:t>
            </a:r>
          </a:p>
          <a:p>
            <a:pPr marL="0" lvl="1" indent="-533400">
              <a:lnSpc>
                <a:spcPts val="2500"/>
              </a:lnSpc>
              <a:spcBef>
                <a:spcPts val="300"/>
              </a:spcBef>
              <a:buSzPct val="70000"/>
            </a:pPr>
            <a:endParaRPr lang="en-US" sz="2400" b="1" dirty="0" smtClean="0">
              <a:latin typeface="Arial Narrow" pitchFamily="34" charset="0"/>
            </a:endParaRPr>
          </a:p>
        </p:txBody>
      </p:sp>
      <p:grpSp>
        <p:nvGrpSpPr>
          <p:cNvPr id="80" name="Group 28"/>
          <p:cNvGrpSpPr/>
          <p:nvPr/>
        </p:nvGrpSpPr>
        <p:grpSpPr>
          <a:xfrm rot="14785039">
            <a:off x="6991624" y="4331656"/>
            <a:ext cx="1308459" cy="1762848"/>
            <a:chOff x="3186862" y="3717032"/>
            <a:chExt cx="3082311" cy="2952328"/>
          </a:xfrm>
        </p:grpSpPr>
        <p:grpSp>
          <p:nvGrpSpPr>
            <p:cNvPr id="82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8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8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8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9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704246" y="4339222"/>
            <a:ext cx="1368152" cy="1247297"/>
          </a:xfrm>
          <a:prstGeom prst="roundRect">
            <a:avLst/>
          </a:prstGeom>
          <a:noFill/>
        </p:spPr>
      </p:pic>
      <p:sp>
        <p:nvSpPr>
          <p:cNvPr id="91" name="5-Point Star 90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95536" y="4670216"/>
            <a:ext cx="4392488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As Androgen Replacement Therapy</a:t>
            </a:r>
            <a:endParaRPr lang="en-US" sz="24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143768" y="109815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236" y="1350393"/>
            <a:ext cx="8285098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1. Prostatic hyperplasia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carcinoma specially in elder (give low dose) 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2. 2</a:t>
            </a:r>
            <a:r>
              <a:rPr lang="en-US" sz="2200" b="1" baseline="30000" dirty="0" smtClean="0">
                <a:latin typeface="Arial Narrow" pitchFamily="34" charset="0"/>
              </a:rPr>
              <a:t>ndry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Gn</a:t>
            </a:r>
            <a:r>
              <a:rPr lang="en-US" sz="2200" b="1" dirty="0" smtClean="0">
                <a:latin typeface="Arial Narrow" pitchFamily="34" charset="0"/>
              </a:rPr>
              <a:t> H suppression ; </a:t>
            </a:r>
            <a:r>
              <a:rPr lang="en-US" sz="2200" b="1" dirty="0" err="1" smtClean="0">
                <a:latin typeface="Arial Narrow" pitchFamily="34" charset="0"/>
              </a:rPr>
              <a:t>azoospermia</a:t>
            </a:r>
            <a:r>
              <a:rPr lang="en-US" sz="2200" b="1" dirty="0" smtClean="0">
                <a:latin typeface="Arial Narrow" pitchFamily="34" charset="0"/>
              </a:rPr>
              <a:t>, impotence,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(if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taken &gt; 6 wks).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3. Short stature due to premature closure of epiphysis (before 18 years) </a:t>
            </a:r>
          </a:p>
        </p:txBody>
      </p:sp>
      <p:pic>
        <p:nvPicPr>
          <p:cNvPr id="21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-36107" y="-19886"/>
            <a:ext cx="1368152" cy="1247297"/>
          </a:xfrm>
          <a:prstGeom prst="round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2" y="260648"/>
            <a:ext cx="12458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ADRs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grpSp>
        <p:nvGrpSpPr>
          <p:cNvPr id="23" name="Group 71"/>
          <p:cNvGrpSpPr/>
          <p:nvPr/>
        </p:nvGrpSpPr>
        <p:grpSpPr>
          <a:xfrm>
            <a:off x="6137800" y="5214950"/>
            <a:ext cx="2791918" cy="1643050"/>
            <a:chOff x="6137800" y="4978492"/>
            <a:chExt cx="2791918" cy="1879508"/>
          </a:xfrm>
        </p:grpSpPr>
        <p:pic>
          <p:nvPicPr>
            <p:cNvPr id="24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26" name="Picture 2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35" name="Picture 34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38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47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5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8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6" name="Picture 45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5" name="5-Point Star 54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74236" y="903748"/>
            <a:ext cx="2025556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Specific In Males</a:t>
            </a:r>
            <a:endParaRPr lang="en-US" sz="22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4236" y="2658876"/>
            <a:ext cx="1080308" cy="412934"/>
          </a:xfrm>
          <a:prstGeom prst="rect">
            <a:avLst/>
          </a:prstGeom>
          <a:solidFill>
            <a:srgbClr val="A50021">
              <a:alpha val="78039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u="heavy" dirty="0" smtClean="0">
                <a:solidFill>
                  <a:srgbClr val="D9FF6D"/>
                </a:solidFill>
                <a:uFill>
                  <a:solidFill>
                    <a:srgbClr val="00FF00"/>
                  </a:solidFill>
                </a:uFill>
                <a:latin typeface="Bernard MT Condensed" pitchFamily="18" charset="0"/>
              </a:rPr>
              <a:t>General</a:t>
            </a:r>
            <a:endParaRPr lang="en-US" sz="2200" u="heavy" dirty="0">
              <a:solidFill>
                <a:srgbClr val="D9FF6D"/>
              </a:solidFill>
              <a:uFill>
                <a:solidFill>
                  <a:srgbClr val="00FF00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236" y="3120187"/>
            <a:ext cx="8285098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1. Behavioral changes; physiologic dependence,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200" b="1" dirty="0" smtClean="0">
                <a:latin typeface="Arial Narrow" pitchFamily="34" charset="0"/>
              </a:rPr>
              <a:t> aggressiveness,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psychotic symptoms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2. Alteration in serum lipid profile: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HDL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latin typeface="Arial Narrow" pitchFamily="34" charset="0"/>
              </a:rPr>
              <a:t>LDL;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risk of ACS </a:t>
            </a:r>
            <a:endParaRPr lang="en-US" sz="2200" b="1" dirty="0" smtClean="0">
              <a:latin typeface="Arial Narrow" pitchFamily="34" charset="0"/>
            </a:endParaRP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3. Salt &amp; water retention</a:t>
            </a:r>
          </a:p>
          <a:p>
            <a:pPr marR="0" lvl="0" indent="-342900" fontAlgn="auto">
              <a:lnSpc>
                <a:spcPts val="2300"/>
              </a:lnSpc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4. Hepatic dysfunction;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AST </a:t>
            </a:r>
            <a:r>
              <a:rPr lang="en-US" sz="2200" b="1" dirty="0" err="1" smtClean="0">
                <a:latin typeface="Arial Narrow" pitchFamily="34" charset="0"/>
              </a:rPr>
              <a:t>levels,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</a:t>
            </a:r>
            <a:r>
              <a:rPr lang="en-US" sz="2200" b="1" dirty="0" err="1" smtClean="0">
                <a:latin typeface="Arial Narrow" pitchFamily="34" charset="0"/>
              </a:rPr>
              <a:t>alkaline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phosphatase</a:t>
            </a:r>
            <a:r>
              <a:rPr lang="en-US" sz="2200" b="1" dirty="0" smtClean="0">
                <a:latin typeface="Arial Narrow" pitchFamily="34" charset="0"/>
              </a:rPr>
              <a:t>,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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bilirubin</a:t>
            </a:r>
            <a:r>
              <a:rPr lang="en-US" sz="2200" b="1" dirty="0" smtClean="0">
                <a:latin typeface="Arial Narrow" pitchFamily="34" charset="0"/>
              </a:rPr>
              <a:t> &amp; </a:t>
            </a:r>
            <a:r>
              <a:rPr lang="en-US" sz="2200" b="1" dirty="0" err="1" smtClean="0">
                <a:latin typeface="Arial Narrow" pitchFamily="34" charset="0"/>
              </a:rPr>
              <a:t>cholestatic</a:t>
            </a:r>
            <a:r>
              <a:rPr lang="en-US" sz="2200" b="1" dirty="0" smtClean="0">
                <a:latin typeface="Arial Narrow" pitchFamily="34" charset="0"/>
              </a:rPr>
              <a:t> jaundice. </a:t>
            </a:r>
          </a:p>
          <a:p>
            <a:pPr marL="0" marR="0" lvl="1" indent="-285750" fontAlgn="auto">
              <a:lnSpc>
                <a:spcPts val="2300"/>
              </a:lnSpc>
              <a:buClrTx/>
              <a:buSzPct val="70000"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    Most oral preparations are </a:t>
            </a:r>
            <a:r>
              <a:rPr lang="en-US" sz="2200" b="1" dirty="0" err="1" smtClean="0">
                <a:latin typeface="Arial Narrow" pitchFamily="34" charset="0"/>
              </a:rPr>
              <a:t>hepatotoxic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adenomas &amp; carcinomas</a:t>
            </a:r>
          </a:p>
          <a:p>
            <a:pPr lvl="0" indent="-342900">
              <a:lnSpc>
                <a:spcPts val="2300"/>
              </a:lnSpc>
              <a:buSzPct val="70000"/>
              <a:buFont typeface="Wingdings" pitchFamily="2" charset="2"/>
              <a:buNone/>
              <a:defRPr/>
            </a:pPr>
            <a:r>
              <a:rPr lang="en-US" sz="2200" b="1" dirty="0" smtClean="0">
                <a:latin typeface="Arial Narrow" pitchFamily="34" charset="0"/>
              </a:rPr>
              <a:t>5. </a:t>
            </a:r>
            <a:r>
              <a:rPr lang="en-US" sz="2200" b="1" dirty="0" err="1" smtClean="0">
                <a:latin typeface="Arial Narrow" pitchFamily="34" charset="0"/>
              </a:rPr>
              <a:t>Polycythemia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Arrow Connector 56"/>
          <p:cNvCxnSpPr/>
          <p:nvPr/>
        </p:nvCxnSpPr>
        <p:spPr>
          <a:xfrm rot="5400000">
            <a:off x="7143768" y="1285860"/>
            <a:ext cx="1000132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4143372" y="285728"/>
            <a:ext cx="1643074" cy="1588"/>
          </a:xfrm>
          <a:prstGeom prst="straightConnector1">
            <a:avLst/>
          </a:prstGeom>
          <a:ln w="38100">
            <a:solidFill>
              <a:srgbClr val="C4002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1"/>
          <p:cNvGrpSpPr/>
          <p:nvPr/>
        </p:nvGrpSpPr>
        <p:grpSpPr>
          <a:xfrm>
            <a:off x="6143636" y="-142900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142844" y="221333"/>
            <a:ext cx="3614772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Contraindications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44" y="688598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Male patients with cancer breast or prostate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smtClean="0">
                <a:latin typeface="Arial Narrow" pitchFamily="34" charset="0"/>
              </a:rPr>
              <a:t>Severe </a:t>
            </a:r>
            <a:r>
              <a:rPr lang="en-US" sz="2200" b="1" dirty="0" smtClean="0">
                <a:latin typeface="Arial Narrow" pitchFamily="34" charset="0"/>
              </a:rPr>
              <a:t>renal &amp; cardiac disease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</a:t>
            </a:r>
            <a:r>
              <a:rPr lang="en-US" sz="2200" b="1" dirty="0" smtClean="0">
                <a:latin typeface="Arial Narrow" pitchFamily="34" charset="0"/>
              </a:rPr>
              <a:t> predispose to edema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smtClean="0">
                <a:latin typeface="Arial Narrow" pitchFamily="34" charset="0"/>
              </a:rPr>
              <a:t>Psychiatric disorders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err="1" smtClean="0">
                <a:latin typeface="Arial Narrow" pitchFamily="34" charset="0"/>
              </a:rPr>
              <a:t>Hypercoagulable</a:t>
            </a:r>
            <a:r>
              <a:rPr lang="en-US" sz="2200" b="1" dirty="0" smtClean="0">
                <a:latin typeface="Arial Narrow" pitchFamily="34" charset="0"/>
              </a:rPr>
              <a:t> states</a:t>
            </a:r>
          </a:p>
          <a:p>
            <a:pPr marL="0" lvl="1" indent="-342900">
              <a:lnSpc>
                <a:spcPts val="2400"/>
              </a:lnSpc>
              <a:buClr>
                <a:schemeClr val="hlink"/>
              </a:buClr>
              <a:buSzPct val="70000"/>
              <a:buBlip>
                <a:blip r:embed="rId7"/>
              </a:buBlip>
              <a:defRPr/>
            </a:pPr>
            <a:r>
              <a:rPr lang="en-US" sz="2200" b="1" dirty="0" err="1" smtClean="0">
                <a:latin typeface="Arial Narrow" pitchFamily="34" charset="0"/>
              </a:rPr>
              <a:t>Polycythemia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57222" y="2420888"/>
            <a:ext cx="935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</a:rPr>
              <a:t>All forms +  corticosteroids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oedema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All forms  +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warfarin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metabolism   bleeding</a:t>
            </a: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Synthetic Androgens + insulin or oral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hypoglycemics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hypoglycemia</a:t>
            </a:r>
          </a:p>
          <a:p>
            <a:pPr algn="r">
              <a:buClr>
                <a:srgbClr val="008000"/>
              </a:buClr>
              <a:buSzPct val="124000"/>
              <a:buFont typeface="Wingdings" pitchFamily="2" charset="2"/>
              <a:buChar char="§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Testosterone </a:t>
            </a:r>
            <a:r>
              <a:rPr lang="en-US" sz="2200" b="1" spc="-40" dirty="0" smtClean="0">
                <a:latin typeface="Arial Narrow" pitchFamily="34" charset="0"/>
              </a:rPr>
              <a:t>+ </a:t>
            </a:r>
            <a:r>
              <a:rPr lang="en-US" sz="2200" b="1" spc="-40" dirty="0" err="1" smtClean="0">
                <a:latin typeface="Arial Narrow" pitchFamily="34" charset="0"/>
              </a:rPr>
              <a:t>propranolol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propranolol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clearance  efficacy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436431" y="2015842"/>
            <a:ext cx="251120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en-US" sz="2800" b="1" spc="50" dirty="0" smtClean="0">
                <a:ln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19000">
                      <a:srgbClr val="008000"/>
                    </a:gs>
                    <a:gs pos="50000">
                      <a:srgbClr val="008000"/>
                    </a:gs>
                    <a:gs pos="93000">
                      <a:schemeClr val="bg1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sym typeface="Wingdings 3"/>
              </a:rPr>
              <a:t>Interactions</a:t>
            </a:r>
            <a:endParaRPr lang="en-US" sz="2800" b="1" spc="50" dirty="0">
              <a:ln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19000">
                    <a:srgbClr val="008000"/>
                  </a:gs>
                  <a:gs pos="50000">
                    <a:srgbClr val="008000"/>
                  </a:gs>
                  <a:gs pos="93000">
                    <a:schemeClr val="bg1"/>
                  </a:gs>
                </a:gsLst>
                <a:lin ang="5400000" scaled="1"/>
                <a:tileRect/>
              </a:gradFill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sym typeface="Wingdings 3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6446" y="285728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816980" y="889253"/>
            <a:ext cx="1512167" cy="1209475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214282" y="4127449"/>
            <a:ext cx="8878202" cy="2481483"/>
            <a:chOff x="214282" y="4517416"/>
            <a:chExt cx="8878202" cy="2481483"/>
          </a:xfrm>
        </p:grpSpPr>
        <p:sp>
          <p:nvSpPr>
            <p:cNvPr id="53" name="Rectangle 52"/>
            <p:cNvSpPr/>
            <p:nvPr/>
          </p:nvSpPr>
          <p:spPr>
            <a:xfrm>
              <a:off x="591394" y="4662362"/>
              <a:ext cx="8501090" cy="23365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  <a:sym typeface="Wingdings 3"/>
                </a:rPr>
                <a:t>	   </a:t>
              </a:r>
              <a:r>
                <a:rPr lang="en-US" sz="2200" b="1" dirty="0" smtClean="0">
                  <a:latin typeface="Arial Narrow" pitchFamily="34" charset="0"/>
                </a:rPr>
                <a:t> oral synthetic androgen derived from DHT is more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</a:rPr>
                <a:t>safely</a:t>
              </a:r>
              <a:r>
                <a:rPr lang="en-US" sz="2200" b="1" dirty="0" smtClean="0">
                  <a:latin typeface="Arial Narrow" pitchFamily="34" charset="0"/>
                </a:rPr>
                <a:t> given if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 testosterone or in 2ndry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. </a:t>
              </a:r>
              <a:r>
                <a:rPr lang="en-US" sz="2200" u="heavy" dirty="0" smtClean="0">
                  <a:uFill>
                    <a:solidFill>
                      <a:srgbClr val="008000"/>
                    </a:solidFill>
                  </a:uFill>
                  <a:latin typeface="Bernard MT Condensed" pitchFamily="18" charset="0"/>
                  <a:sym typeface="Wingdings 3"/>
                </a:rPr>
                <a:t>Why???</a:t>
              </a:r>
              <a:endPara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endParaRP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1. Not </a:t>
              </a:r>
              <a:r>
                <a:rPr lang="en-US" sz="2200" b="1" dirty="0" err="1" smtClean="0">
                  <a:latin typeface="Arial Narrow" pitchFamily="34" charset="0"/>
                </a:rPr>
                <a:t>aromatised</a:t>
              </a:r>
              <a:r>
                <a:rPr lang="en-US" sz="2200" b="1" dirty="0" smtClean="0">
                  <a:latin typeface="Arial Narrow" pitchFamily="34" charset="0"/>
                </a:rPr>
                <a:t> into estrogens/ no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binding to estrogen 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receptorsno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–</a:t>
              </a:r>
              <a:r>
                <a:rPr lang="en-US" sz="2200" b="1" dirty="0" err="1" smtClean="0">
                  <a:latin typeface="Arial Narrow" pitchFamily="34" charset="0"/>
                  <a:sym typeface="Wingdings 3"/>
                </a:rPr>
                <a:t>ve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 </a:t>
              </a:r>
              <a:br>
                <a:rPr lang="en-US" sz="2200" b="1" dirty="0" smtClean="0">
                  <a:latin typeface="Arial Narrow" pitchFamily="34" charset="0"/>
                  <a:sym typeface="Wingdings 3"/>
                </a:rPr>
              </a:br>
              <a:r>
                <a:rPr lang="en-US" sz="2200" b="1" dirty="0" smtClean="0">
                  <a:latin typeface="Arial Narrow" pitchFamily="34" charset="0"/>
                  <a:sym typeface="Wingdings 3"/>
                </a:rPr>
                <a:t>    </a:t>
              </a:r>
              <a:r>
                <a:rPr lang="en-US" sz="2200" b="1" dirty="0" smtClean="0">
                  <a:latin typeface="Arial Narrow" pitchFamily="34" charset="0"/>
                </a:rPr>
                <a:t>of </a:t>
              </a:r>
              <a:r>
                <a:rPr lang="en-US" sz="2200" b="1" dirty="0" err="1" smtClean="0">
                  <a:latin typeface="Arial Narrow" pitchFamily="34" charset="0"/>
                </a:rPr>
                <a:t>GnHs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encourages natural testosterone production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+ SHBG </a:t>
              </a:r>
              <a:r>
                <a:rPr lang="en-US" sz="2200" b="1" dirty="0" smtClean="0">
                  <a:latin typeface="Arial Narrow" pitchFamily="34" charset="0"/>
                </a:rPr>
                <a:t>from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attaching to it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200" b="1" dirty="0" smtClean="0">
                  <a:latin typeface="Arial Narrow" pitchFamily="34" charset="0"/>
                </a:rPr>
                <a:t>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spermatogenesis is enhanced</a:t>
              </a:r>
            </a:p>
            <a:p>
              <a:pPr>
                <a:lnSpc>
                  <a:spcPts val="2500"/>
                </a:lnSpc>
              </a:pPr>
              <a:r>
                <a:rPr lang="en-US" sz="2200" b="1" dirty="0" smtClean="0">
                  <a:latin typeface="Arial Narrow" pitchFamily="34" charset="0"/>
                </a:rPr>
                <a:t>2. Unlike almost all other orals synthetic androgens it is not </a:t>
              </a:r>
              <a:r>
                <a:rPr lang="en-US" sz="2200" b="1" dirty="0" err="1" smtClean="0">
                  <a:latin typeface="Arial Narrow" pitchFamily="34" charset="0"/>
                </a:rPr>
                <a:t>hepatotoxic</a:t>
              </a:r>
              <a:r>
                <a:rPr lang="en-US" sz="2200" b="1" dirty="0" smtClean="0">
                  <a:latin typeface="Arial Narrow" pitchFamily="34" charset="0"/>
                </a:rPr>
                <a:t>;  </a:t>
              </a:r>
              <a:br>
                <a:rPr lang="en-US" sz="2200" b="1" dirty="0" smtClean="0">
                  <a:latin typeface="Arial Narrow" pitchFamily="34" charset="0"/>
                </a:rPr>
              </a:br>
              <a:r>
                <a:rPr lang="en-US" sz="2200" b="1" dirty="0" smtClean="0">
                  <a:latin typeface="Arial Narrow" pitchFamily="34" charset="0"/>
                </a:rPr>
                <a:t>    not -</a:t>
              </a:r>
              <a:r>
                <a:rPr lang="en-US" sz="2200" b="1" dirty="0" err="1" smtClean="0">
                  <a:latin typeface="Arial Narrow" pitchFamily="34" charset="0"/>
                </a:rPr>
                <a:t>alkylated</a:t>
              </a:r>
              <a:r>
                <a:rPr lang="en-US" sz="2200" b="1" dirty="0" smtClean="0">
                  <a:latin typeface="Arial Narrow" pitchFamily="34" charset="0"/>
                </a:rPr>
                <a:t> but </a:t>
              </a:r>
              <a:r>
                <a:rPr lang="en-US" sz="2200" b="1" dirty="0" err="1" smtClean="0">
                  <a:latin typeface="Arial Narrow" pitchFamily="34" charset="0"/>
                </a:rPr>
                <a:t>methylated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  less hepatic complications </a:t>
              </a:r>
              <a:endParaRPr lang="en-US" sz="2200" b="1" dirty="0">
                <a:latin typeface="Arial Narrow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4282" y="4517416"/>
              <a:ext cx="1500198" cy="430887"/>
            </a:xfrm>
            <a:prstGeom prst="rect">
              <a:avLst/>
            </a:prstGeom>
            <a:solidFill>
              <a:srgbClr val="9E004F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 err="1" smtClean="0">
                  <a:solidFill>
                    <a:srgbClr val="CCFF33"/>
                  </a:solidFill>
                  <a:latin typeface="Bernard MT Condensed" pitchFamily="18" charset="0"/>
                </a:rPr>
                <a:t>Mesterolone</a:t>
              </a:r>
              <a:endParaRPr lang="en-US" sz="21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5-Point Star 35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7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0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6" grpId="0" build="p"/>
      <p:bldP spid="46" grpId="1" build="allAtOnce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173652" y="168675"/>
            <a:ext cx="921330" cy="102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17672210">
            <a:off x="7689127" y="1119727"/>
            <a:ext cx="1981116" cy="1687093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0" name="TextBox 39"/>
          <p:cNvSpPr txBox="1"/>
          <p:nvPr/>
        </p:nvSpPr>
        <p:spPr>
          <a:xfrm>
            <a:off x="285720" y="214290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2.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714356"/>
            <a:ext cx="8501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dirty="0" smtClean="0">
                <a:latin typeface="Arial Narrow" pitchFamily="34" charset="0"/>
              </a:rPr>
              <a:t>hypothalamic </a:t>
            </a:r>
            <a:r>
              <a:rPr lang="en-US" sz="2200" b="1" dirty="0" err="1" smtClean="0">
                <a:latin typeface="Arial Narrow" pitchFamily="34" charset="0"/>
              </a:rPr>
              <a:t>dysfunction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err="1" smtClean="0">
                <a:latin typeface="Arial Narrow" pitchFamily="34" charset="0"/>
              </a:rPr>
              <a:t>androgenization</a:t>
            </a:r>
            <a:r>
              <a:rPr lang="en-US" sz="2200" b="1" dirty="0" smtClean="0">
                <a:latin typeface="Arial Narrow" pitchFamily="34" charset="0"/>
              </a:rPr>
              <a:t> &amp; spermatogenesis</a:t>
            </a:r>
          </a:p>
          <a:p>
            <a:r>
              <a:rPr lang="en-US" sz="2200" b="1" dirty="0" smtClean="0">
                <a:latin typeface="Arial Narrow" pitchFamily="34" charset="0"/>
              </a:rPr>
              <a:t>Given as </a:t>
            </a:r>
            <a:r>
              <a:rPr lang="en-US" sz="2200" b="1" dirty="0" err="1" smtClean="0">
                <a:latin typeface="Arial Narrow" pitchFamily="34" charset="0"/>
              </a:rPr>
              <a:t>Pulsatile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therapy (4-8 </a:t>
            </a:r>
            <a:r>
              <a:rPr lang="en-US" sz="2200" b="1" dirty="0" err="1" smtClean="0">
                <a:latin typeface="Arial Narrow" pitchFamily="34" charset="0"/>
              </a:rPr>
              <a:t>ug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subcut</a:t>
            </a:r>
            <a:r>
              <a:rPr lang="en-US" sz="2200" b="1" dirty="0" smtClean="0">
                <a:latin typeface="Arial Narrow" pitchFamily="34" charset="0"/>
              </a:rPr>
              <a:t> every 2 hours) using a portable pump.  Less use by intranasal or intravenous routes</a:t>
            </a:r>
          </a:p>
          <a:p>
            <a:r>
              <a:rPr lang="en-US" sz="2200" b="1" dirty="0" smtClean="0">
                <a:latin typeface="Arial Narrow" pitchFamily="34" charset="0"/>
              </a:rPr>
              <a:t>Exogenous excess of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down-regulation of pituitary </a:t>
            </a:r>
            <a:r>
              <a:rPr lang="en-US" sz="2200" b="1" dirty="0" err="1" smtClean="0">
                <a:latin typeface="Arial Narrow" pitchFamily="34" charset="0"/>
              </a:rPr>
              <a:t>GnRH</a:t>
            </a:r>
            <a:r>
              <a:rPr lang="en-US" sz="2200" b="1" dirty="0" smtClean="0">
                <a:latin typeface="Arial Narrow" pitchFamily="34" charset="0"/>
              </a:rPr>
              <a:t> receptors &amp;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LH responsiveness.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4282" y="2428868"/>
            <a:ext cx="8496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depression, generalized weakness, pain &amp;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 osteoporosis, neurological symptoms.</a:t>
            </a:r>
          </a:p>
          <a:p>
            <a:r>
              <a:rPr lang="en-US" sz="2200" b="1" dirty="0" smtClean="0">
                <a:latin typeface="Arial Narrow" pitchFamily="34" charset="0"/>
              </a:rPr>
              <a:t>Prostate cancer (on long term), yet can be prevented with the simultaneous use of </a:t>
            </a:r>
            <a:r>
              <a:rPr lang="en-US" sz="2200" b="1" dirty="0" err="1" smtClean="0">
                <a:latin typeface="Arial Narrow" pitchFamily="34" charset="0"/>
              </a:rPr>
              <a:t>antiandrogens</a:t>
            </a:r>
            <a:r>
              <a:rPr lang="en-US" sz="2200" b="1" dirty="0" smtClean="0">
                <a:latin typeface="Arial Narrow" pitchFamily="34" charset="0"/>
              </a:rPr>
              <a:t> for 2-4 weeks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20" y="3933056"/>
            <a:ext cx="12858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3.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14" y="4429132"/>
            <a:ext cx="8929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spc="-30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Used in </a:t>
            </a:r>
            <a:r>
              <a:rPr lang="en-US" sz="2200" b="1" spc="-30" dirty="0" smtClean="0">
                <a:latin typeface="Arial Narrow" pitchFamily="34" charset="0"/>
              </a:rPr>
              <a:t>2ndry </a:t>
            </a:r>
            <a:r>
              <a:rPr lang="en-US" sz="2200" b="1" spc="-30" dirty="0" err="1" smtClean="0">
                <a:latin typeface="Arial Narrow" pitchFamily="34" charset="0"/>
              </a:rPr>
              <a:t>hypogonadism</a:t>
            </a:r>
            <a:r>
              <a:rPr lang="en-US" sz="2200" b="1" spc="-30" dirty="0" smtClean="0">
                <a:latin typeface="Arial Narrow" pitchFamily="34" charset="0"/>
              </a:rPr>
              <a:t> (FSH or both FSH or LH absent)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200" b="1" spc="-30" dirty="0" smtClean="0">
                <a:latin typeface="Arial Narrow" pitchFamily="34" charset="0"/>
              </a:rPr>
              <a:t> spermatogenesis</a:t>
            </a:r>
          </a:p>
          <a:p>
            <a:r>
              <a:rPr lang="en-US" sz="2200" b="1" spc="-30" dirty="0" err="1" smtClean="0">
                <a:latin typeface="Arial Narrow" pitchFamily="34" charset="0"/>
              </a:rPr>
              <a:t>GnHs</a:t>
            </a:r>
            <a:r>
              <a:rPr lang="en-US" sz="2200" b="1" spc="-30" dirty="0" smtClean="0">
                <a:latin typeface="Arial Narrow" pitchFamily="34" charset="0"/>
              </a:rPr>
              <a:t> replacement must be combined;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(3 x 2000 U/w.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</a:rPr>
              <a:t>2 </a:t>
            </a:r>
            <a:r>
              <a:rPr lang="en-US" sz="2200" b="1" spc="-30" dirty="0" err="1" smtClean="0">
                <a:latin typeface="Arial Narrow" pitchFamily="34" charset="0"/>
              </a:rPr>
              <a:t>ms.</a:t>
            </a:r>
            <a:r>
              <a:rPr lang="en-US" sz="2200" b="1" spc="-30" dirty="0" smtClean="0">
                <a:latin typeface="Arial Narrow" pitchFamily="34" charset="0"/>
              </a:rPr>
              <a:t>) followed  by </a:t>
            </a:r>
            <a:r>
              <a:rPr lang="en-US" sz="2200" b="1" spc="-30" dirty="0" err="1" smtClean="0">
                <a:latin typeface="Arial Narrow" pitchFamily="34" charset="0"/>
              </a:rPr>
              <a:t>hCG</a:t>
            </a:r>
            <a:r>
              <a:rPr lang="en-US" sz="2200" b="1" spc="-30" dirty="0" smtClean="0">
                <a:latin typeface="Arial Narrow" pitchFamily="34" charset="0"/>
              </a:rPr>
              <a:t> + </a:t>
            </a:r>
            <a:r>
              <a:rPr lang="en-US" sz="2200" b="1" spc="-30" dirty="0" err="1" smtClean="0">
                <a:latin typeface="Arial Narrow" pitchFamily="34" charset="0"/>
              </a:rPr>
              <a:t>hMG</a:t>
            </a:r>
            <a:r>
              <a:rPr lang="en-US" sz="2200" b="1" spc="-30" dirty="0" smtClean="0">
                <a:latin typeface="Arial Narrow" pitchFamily="34" charset="0"/>
              </a:rPr>
              <a:t> (3x 75 to 3 x 150 U /w. IM.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6 -12 ms). </a:t>
            </a:r>
            <a:r>
              <a:rPr lang="en-US" sz="2200" b="1" spc="-30" dirty="0" err="1" smtClean="0">
                <a:latin typeface="Arial Narrow" pitchFamily="34" charset="0"/>
              </a:rPr>
              <a:t>rhFSH</a:t>
            </a:r>
            <a:r>
              <a:rPr lang="en-US" sz="2200" b="1" spc="-30" dirty="0" smtClean="0">
                <a:latin typeface="Arial Narrow" pitchFamily="34" charset="0"/>
              </a:rPr>
              <a:t> alone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200" b="1" spc="-30" dirty="0" smtClean="0">
                <a:latin typeface="Arial Narrow" pitchFamily="34" charset="0"/>
              </a:rPr>
              <a:t> little efficacy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282" y="59293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8000"/>
                  </a:solidFill>
                </a:uFill>
                <a:latin typeface="Bernard MT Condensed" pitchFamily="18" charset="0"/>
              </a:rPr>
              <a:t>ADRs;</a:t>
            </a:r>
            <a:r>
              <a:rPr lang="en-US" sz="2200" b="1" u="heavy" dirty="0" smtClean="0">
                <a:uFill>
                  <a:solidFill>
                    <a:srgbClr val="008000"/>
                  </a:solidFill>
                </a:u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Headache, local swelling (injection site), nausea, flushing, depression, </a:t>
            </a:r>
            <a:r>
              <a:rPr lang="en-US" sz="2200" b="1" dirty="0" err="1" smtClean="0">
                <a:latin typeface="Arial Narrow" pitchFamily="34" charset="0"/>
              </a:rPr>
              <a:t>gynecomastia</a:t>
            </a:r>
            <a:r>
              <a:rPr lang="en-US" sz="2200" b="1" dirty="0" smtClean="0">
                <a:latin typeface="Arial Narrow" pitchFamily="34" charset="0"/>
              </a:rPr>
              <a:t>, precocious puberty, anaphylactic shock.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50" name="Group 28"/>
          <p:cNvGrpSpPr/>
          <p:nvPr/>
        </p:nvGrpSpPr>
        <p:grpSpPr>
          <a:xfrm rot="14785039">
            <a:off x="7246886" y="4159721"/>
            <a:ext cx="950054" cy="1158725"/>
            <a:chOff x="3186862" y="3717032"/>
            <a:chExt cx="3082311" cy="2952328"/>
          </a:xfrm>
        </p:grpSpPr>
        <p:grpSp>
          <p:nvGrpSpPr>
            <p:cNvPr id="5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5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5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5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847153" y="3437068"/>
            <a:ext cx="1368152" cy="1247297"/>
          </a:xfrm>
          <a:prstGeom prst="roundRect">
            <a:avLst/>
          </a:prstGeom>
          <a:noFill/>
        </p:spPr>
      </p:pic>
      <p:sp>
        <p:nvSpPr>
          <p:cNvPr id="32" name="5-Point Star 31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65036" y="4000504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  <a:sym typeface="Symbol" pitchFamily="18" charset="2"/>
              </a:rPr>
              <a:t>MENOTROPIN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14480" y="4000504"/>
            <a:ext cx="1099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  <a:sym typeface="Symbol" pitchFamily="18" charset="2"/>
              </a:rPr>
              <a:t>PREGNYL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76002" y="3987625"/>
            <a:ext cx="61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30" dirty="0" err="1" smtClean="0">
                <a:latin typeface="Arial Narrow" pitchFamily="34" charset="0"/>
              </a:rPr>
              <a:t>hCG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4731098" y="4000504"/>
            <a:ext cx="63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-30" dirty="0" err="1" smtClean="0">
                <a:latin typeface="Arial Narrow" pitchFamily="34" charset="0"/>
              </a:rPr>
              <a:t>hMG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1785918" y="285728"/>
            <a:ext cx="1350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</a:rPr>
              <a:t>LEUPROLIN </a:t>
            </a: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09232" y="25997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spc="50" dirty="0" smtClean="0">
                <a:solidFill>
                  <a:srgbClr val="A50021"/>
                </a:solidFill>
                <a:latin typeface="Bernard MT Condensed" pitchFamily="18" charset="0"/>
              </a:rPr>
              <a:t>GOSERELIN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/>
      <p:bldP spid="49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07504" y="2342297"/>
            <a:ext cx="892971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RH,  but has its own estrogen agonistic property  feminizing side effects. </a:t>
            </a:r>
          </a:p>
          <a:p>
            <a:pPr>
              <a:lnSpc>
                <a:spcPts val="2400"/>
              </a:lnSpc>
            </a:pP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has less estrogenic agonistic property. Yet both drugs can induce libido &amp; bad temper in men 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 rot="15625446">
            <a:off x="77707" y="-347137"/>
            <a:ext cx="1139713" cy="1341261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8296714" y="3882426"/>
            <a:ext cx="835014" cy="10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20485342">
            <a:off x="7267809" y="4723414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44" name="TextBox 43"/>
          <p:cNvSpPr txBox="1"/>
          <p:nvPr/>
        </p:nvSpPr>
        <p:spPr>
          <a:xfrm>
            <a:off x="2857488" y="214290"/>
            <a:ext cx="235745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Antiestrogens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2844" y="730733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Because estrogens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–</a:t>
            </a:r>
            <a:r>
              <a:rPr lang="en-US" sz="2200" b="1" spc="-40" dirty="0" err="1" smtClean="0">
                <a:latin typeface="Arial Narrow" pitchFamily="34" charset="0"/>
              </a:rPr>
              <a:t>ve</a:t>
            </a:r>
            <a:r>
              <a:rPr lang="en-US" sz="2200" b="1" spc="-40" dirty="0" smtClean="0">
                <a:latin typeface="Arial Narrow" pitchFamily="34" charset="0"/>
              </a:rPr>
              <a:t> feedback on hypothalamus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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pulse frequency &amp; pituitary responsiveness to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GnRH</a:t>
            </a:r>
            <a:r>
              <a:rPr lang="en-US" sz="2200" b="1" spc="-40" dirty="0" smtClean="0">
                <a:latin typeface="Arial Narrow" pitchFamily="34" charset="0"/>
              </a:rPr>
              <a:t> , so </a:t>
            </a:r>
            <a:r>
              <a:rPr lang="en-US" sz="2200" b="1" spc="-40" dirty="0" err="1" smtClean="0">
                <a:latin typeface="Arial Narrow" pitchFamily="34" charset="0"/>
              </a:rPr>
              <a:t>antiestrogens</a:t>
            </a:r>
            <a:r>
              <a:rPr lang="en-US" sz="2200" b="1" spc="-40" dirty="0" smtClean="0">
                <a:latin typeface="Arial Narrow" pitchFamily="34" charset="0"/>
              </a:rPr>
              <a:t>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</a:rPr>
              <a:t> used, with the rationale that absence of such feedback inhibition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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Gn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RH &amp; improve its pituitary response…..</a:t>
            </a:r>
            <a:endParaRPr lang="en-US" sz="2200" b="1" spc="-40" dirty="0">
              <a:latin typeface="Arial Narrow" pitchFamily="34" charset="0"/>
            </a:endParaRPr>
          </a:p>
        </p:txBody>
      </p:sp>
      <p:pic>
        <p:nvPicPr>
          <p:cNvPr id="47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971013">
            <a:off x="7920812" y="2961523"/>
            <a:ext cx="1302550" cy="1187490"/>
          </a:xfrm>
          <a:prstGeom prst="round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214282" y="1743199"/>
            <a:ext cx="1428760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4.a. SERMs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7740" y="1772816"/>
            <a:ext cx="3071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Tamoxifen</a:t>
            </a:r>
            <a:r>
              <a:rPr lang="en-US" sz="2200" dirty="0" smtClean="0">
                <a:solidFill>
                  <a:srgbClr val="008000"/>
                </a:solidFill>
                <a:latin typeface="Bernard MT Condensed" pitchFamily="18" charset="0"/>
              </a:rPr>
              <a:t>, </a:t>
            </a:r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Clomiphene</a:t>
            </a:r>
            <a:endParaRPr lang="en-US" sz="220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4105665"/>
            <a:ext cx="331236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4.b. </a:t>
            </a:r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Aromatase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Inhibitors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02674" y="4150241"/>
            <a:ext cx="1429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008000"/>
                </a:solidFill>
                <a:latin typeface="Bernard MT Condensed" pitchFamily="18" charset="0"/>
              </a:rPr>
              <a:t>Anastrozole</a:t>
            </a:r>
            <a:endParaRPr lang="en-US" sz="2200" dirty="0" smtClean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4726305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Blocks conversion of testosterone to estrogen within the hypothalamus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8523921" y="6336704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78786" y="5229200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All are used for inducing spermatogenesis in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oligozoospermia</a:t>
            </a:r>
            <a:endParaRPr lang="en-US" sz="2200" b="1" spc="-40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Given as daily dose  over a period of 1–6 months.</a:t>
            </a:r>
          </a:p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Best to improve sperm count &amp; motility with good pregnancy rates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 animBg="1"/>
      <p:bldP spid="49" grpId="1" animBg="1"/>
      <p:bldP spid="50" grpId="0"/>
      <p:bldP spid="32" grpId="0" animBg="1"/>
      <p:bldP spid="32" grpId="1" animBg="1"/>
      <p:bldP spid="33" grpId="0"/>
      <p:bldP spid="34" grpId="0"/>
      <p:bldP spid="35" grpId="0" animBg="1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4351222" flipV="1">
            <a:off x="7618778" y="4319353"/>
            <a:ext cx="1251259" cy="1568813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81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3" cstate="print"/>
          <a:srcRect l="38167" b="16445"/>
          <a:stretch>
            <a:fillRect/>
          </a:stretch>
        </p:blipFill>
        <p:spPr bwMode="auto">
          <a:xfrm rot="20666572">
            <a:off x="7902341" y="5154713"/>
            <a:ext cx="1084742" cy="131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7"/>
          <p:cNvGrpSpPr/>
          <p:nvPr/>
        </p:nvGrpSpPr>
        <p:grpSpPr>
          <a:xfrm rot="999195">
            <a:off x="6451315" y="5324830"/>
            <a:ext cx="1941978" cy="1841430"/>
            <a:chOff x="2250135" y="3225378"/>
            <a:chExt cx="2271566" cy="2158777"/>
          </a:xfrm>
        </p:grpSpPr>
        <p:pic>
          <p:nvPicPr>
            <p:cNvPr id="83" name="Picture 82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84" name="Picture 83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6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6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7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9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95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0" name="Picture 89" descr="http://t0.gstatic.com/images?q=tbn:ANd9GcTVYgD8_490z4cwzbidyxy7PZtVAEwjPQtlSWffPjQisTSGz9ZRbWSGm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1" name="TextBox 30"/>
          <p:cNvSpPr txBox="1"/>
          <p:nvPr/>
        </p:nvSpPr>
        <p:spPr>
          <a:xfrm>
            <a:off x="107504" y="116632"/>
            <a:ext cx="3168352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62224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Sometimes it is very promising, to improve sperm quality &gt; quantity.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7504" y="2289801"/>
            <a:ext cx="8352928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Has </a:t>
            </a:r>
            <a:r>
              <a:rPr lang="en-US" sz="2400" b="1" dirty="0" err="1" smtClean="0">
                <a:latin typeface="Arial Narrow" pitchFamily="34" charset="0"/>
              </a:rPr>
              <a:t>proteolytic</a:t>
            </a:r>
            <a:r>
              <a:rPr lang="en-US" sz="2400" b="1" dirty="0" smtClean="0">
                <a:latin typeface="Arial Narrow" pitchFamily="34" charset="0"/>
              </a:rPr>
              <a:t> activity, cleaving </a:t>
            </a:r>
            <a:r>
              <a:rPr lang="en-US" sz="2400" b="1" dirty="0" err="1" smtClean="0">
                <a:latin typeface="Arial Narrow" pitchFamily="34" charset="0"/>
              </a:rPr>
              <a:t>kininogen</a:t>
            </a:r>
            <a:r>
              <a:rPr lang="en-US" sz="2400" b="1" dirty="0" smtClean="0">
                <a:latin typeface="Arial Narrow" pitchFamily="34" charset="0"/>
              </a:rPr>
              <a:t> to </a:t>
            </a:r>
            <a:r>
              <a:rPr lang="en-US" sz="2400" b="1" dirty="0" err="1" smtClean="0">
                <a:latin typeface="Arial Narrow" pitchFamily="34" charset="0"/>
              </a:rPr>
              <a:t>kinins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 important for sperm motility.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4" y="1863055"/>
            <a:ext cx="1377296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KALLIKREIN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7504" y="3006063"/>
            <a:ext cx="1420582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FOLIC ACID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07504" y="4149071"/>
            <a:ext cx="659155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ZINC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07504" y="5292079"/>
            <a:ext cx="1440160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L-CARNITINE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07504" y="5718825"/>
            <a:ext cx="7488832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Is highly </a:t>
            </a:r>
            <a:r>
              <a:rPr lang="en-US" sz="2400" b="1" dirty="0">
                <a:latin typeface="Arial Narrow" pitchFamily="34" charset="0"/>
              </a:rPr>
              <a:t>concentrated in the </a:t>
            </a:r>
            <a:r>
              <a:rPr lang="en-US" sz="2400" b="1" dirty="0" err="1">
                <a:latin typeface="Arial Narrow" pitchFamily="34" charset="0"/>
              </a:rPr>
              <a:t>epididymis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is important </a:t>
            </a:r>
            <a:r>
              <a:rPr lang="en-US" sz="2400" b="1" dirty="0">
                <a:latin typeface="Arial Narrow" pitchFamily="34" charset="0"/>
              </a:rPr>
              <a:t>for sperm metabolism </a:t>
            </a:r>
            <a:r>
              <a:rPr lang="en-US" sz="2400" b="1" dirty="0" smtClean="0">
                <a:latin typeface="Arial Narrow" pitchFamily="34" charset="0"/>
              </a:rPr>
              <a:t>&amp; maturation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107504" y="4575817"/>
            <a:ext cx="8640960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Plays </a:t>
            </a:r>
            <a:r>
              <a:rPr lang="en-US" sz="2400" b="1" dirty="0">
                <a:latin typeface="Arial Narrow" pitchFamily="34" charset="0"/>
              </a:rPr>
              <a:t>an important role in testicular </a:t>
            </a:r>
            <a:r>
              <a:rPr lang="en-US" sz="2400" b="1" dirty="0" smtClean="0">
                <a:latin typeface="Arial Narrow" pitchFamily="34" charset="0"/>
              </a:rPr>
              <a:t>development, spermatogenesis &amp; sperm </a:t>
            </a:r>
            <a:r>
              <a:rPr lang="en-US" sz="2400" b="1" dirty="0">
                <a:latin typeface="Arial Narrow" pitchFamily="34" charset="0"/>
              </a:rPr>
              <a:t>motility. </a:t>
            </a: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107504" y="3432809"/>
            <a:ext cx="8856984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400" b="1" dirty="0">
                <a:latin typeface="Arial Narrow" pitchFamily="34" charset="0"/>
              </a:rPr>
              <a:t>P</a:t>
            </a:r>
            <a:r>
              <a:rPr lang="en-US" sz="2400" b="1" dirty="0" smtClean="0">
                <a:latin typeface="Arial Narrow" pitchFamily="34" charset="0"/>
              </a:rPr>
              <a:t>lays </a:t>
            </a:r>
            <a:r>
              <a:rPr lang="en-US" sz="2400" b="1" dirty="0">
                <a:latin typeface="Arial Narrow" pitchFamily="34" charset="0"/>
              </a:rPr>
              <a:t>a role in RNA and DNA synthesis </a:t>
            </a:r>
            <a:r>
              <a:rPr lang="en-US" sz="2400" b="1" dirty="0" smtClean="0">
                <a:latin typeface="Arial Narrow" pitchFamily="34" charset="0"/>
              </a:rPr>
              <a:t>during spermatogenesis &amp; </a:t>
            </a:r>
            <a:r>
              <a:rPr lang="en-US" sz="2400" b="1" dirty="0">
                <a:latin typeface="Arial Narrow" pitchFamily="34" charset="0"/>
              </a:rPr>
              <a:t>has antioxidant properties. </a:t>
            </a:r>
          </a:p>
        </p:txBody>
      </p:sp>
      <p:sp>
        <p:nvSpPr>
          <p:cNvPr id="41" name="5-Point Star 40"/>
          <p:cNvSpPr/>
          <p:nvPr/>
        </p:nvSpPr>
        <p:spPr>
          <a:xfrm>
            <a:off x="8523921" y="6145067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7086" y="1340768"/>
            <a:ext cx="1597394" cy="400110"/>
          </a:xfrm>
          <a:prstGeom prst="rect">
            <a:avLst/>
          </a:prstGeom>
          <a:solidFill>
            <a:srgbClr val="A5002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ANTIOXIDANTS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04348" y="1379405"/>
            <a:ext cx="733965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Protect sperm from oxidative damage  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635896" y="4941168"/>
            <a:ext cx="2952328" cy="1728192"/>
            <a:chOff x="1043608" y="3744416"/>
            <a:chExt cx="4278811" cy="2708920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043608" y="5832648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1753038" y="5479154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>
              <a:off x="3409222" y="3744416"/>
              <a:ext cx="1913197" cy="22322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2698142" y="5112568"/>
              <a:ext cx="1287143" cy="936104"/>
            </a:xfrm>
            <a:prstGeom prst="rect">
              <a:avLst/>
            </a:prstGeom>
            <a:noFill/>
          </p:spPr>
        </p:pic>
      </p:grpSp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5" cstate="print"/>
          <a:srcRect l="38167" b="16445"/>
          <a:stretch>
            <a:fillRect/>
          </a:stretch>
        </p:blipFill>
        <p:spPr bwMode="auto">
          <a:xfrm>
            <a:off x="7174938" y="4591756"/>
            <a:ext cx="1717542" cy="20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5950802" y="4725145"/>
            <a:ext cx="1525732" cy="1728192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2411760" y="332656"/>
            <a:ext cx="470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170844">
            <a:off x="1378677" y="1301304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58961" y="348846"/>
            <a:ext cx="2340832" cy="1207946"/>
            <a:chOff x="395536" y="188639"/>
            <a:chExt cx="3240363" cy="1567986"/>
          </a:xfrm>
        </p:grpSpPr>
        <p:pic>
          <p:nvPicPr>
            <p:cNvPr id="3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36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37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3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3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3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467544" y="4676943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CFF33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CFF33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5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ciencephoto.com/images/download_wm_image.html/P608135-Leydig_Cells-SPL.jpg?id=806080135"/>
          <p:cNvPicPr>
            <a:picLocks noChangeAspect="1" noChangeArrowheads="1"/>
          </p:cNvPicPr>
          <p:nvPr/>
        </p:nvPicPr>
        <p:blipFill>
          <a:blip r:embed="rId2" cstate="print"/>
          <a:srcRect l="38167" b="16445"/>
          <a:stretch>
            <a:fillRect/>
          </a:stretch>
        </p:blipFill>
        <p:spPr bwMode="auto">
          <a:xfrm rot="20666572">
            <a:off x="7312212" y="4634904"/>
            <a:ext cx="1531897" cy="19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7"/>
          <p:cNvGrpSpPr/>
          <p:nvPr/>
        </p:nvGrpSpPr>
        <p:grpSpPr>
          <a:xfrm rot="13604852">
            <a:off x="593467" y="524416"/>
            <a:ext cx="1105634" cy="1687410"/>
            <a:chOff x="3871768" y="1543251"/>
            <a:chExt cx="2665432" cy="4392486"/>
          </a:xfrm>
        </p:grpSpPr>
        <p:pic>
          <p:nvPicPr>
            <p:cNvPr id="102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6200000">
              <a:off x="4474480" y="2546011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15358606">
              <a:off x="4309888" y="1136715"/>
              <a:ext cx="1656184" cy="2469256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STAFF\My Documents\My Pictures\Picture1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1" t="3301" r="1270"/>
            <a:stretch>
              <a:fillRect/>
            </a:stretch>
          </p:blipFill>
          <p:spPr bwMode="auto">
            <a:xfrm rot="6241394" flipV="1">
              <a:off x="4278304" y="3873017"/>
              <a:ext cx="1656184" cy="2469256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1681165" y="728832"/>
            <a:ext cx="42589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USED IN</a:t>
            </a:r>
            <a:endParaRPr lang="en-US" sz="36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75655" y="1264932"/>
            <a:ext cx="64726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MALE INFERTILITY</a:t>
            </a:r>
            <a:endParaRPr lang="en-US" sz="40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4338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0217184">
            <a:off x="-37633" y="163474"/>
            <a:ext cx="1368152" cy="1247297"/>
          </a:xfrm>
          <a:prstGeom prst="roundRect">
            <a:avLst/>
          </a:prstGeom>
          <a:noFill/>
        </p:spPr>
      </p:pic>
      <p:grpSp>
        <p:nvGrpSpPr>
          <p:cNvPr id="10" name="Group 28"/>
          <p:cNvGrpSpPr/>
          <p:nvPr/>
        </p:nvGrpSpPr>
        <p:grpSpPr>
          <a:xfrm rot="16200000">
            <a:off x="1435692" y="-424748"/>
            <a:ext cx="1512167" cy="1944216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5580112" y="4509121"/>
            <a:ext cx="2415582" cy="2304255"/>
            <a:chOff x="2250135" y="3225378"/>
            <a:chExt cx="2271566" cy="2158777"/>
          </a:xfrm>
        </p:grpSpPr>
        <p:pic>
          <p:nvPicPr>
            <p:cNvPr id="27" name="Picture 26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250135" y="4988868"/>
              <a:ext cx="509404" cy="395287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2609288" y="4638359"/>
              <a:ext cx="644701" cy="500274"/>
            </a:xfrm>
            <a:prstGeom prst="rect">
              <a:avLst/>
            </a:prstGeom>
            <a:noFill/>
          </p:spPr>
        </p:pic>
        <p:grpSp>
          <p:nvGrpSpPr>
            <p:cNvPr id="3" name="Group 24"/>
            <p:cNvGrpSpPr/>
            <p:nvPr/>
          </p:nvGrpSpPr>
          <p:grpSpPr>
            <a:xfrm rot="20666572">
              <a:off x="3379755" y="3225378"/>
              <a:ext cx="1141946" cy="1421613"/>
              <a:chOff x="3186862" y="3717032"/>
              <a:chExt cx="3082311" cy="2952328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8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7538" r="2186" b="7354"/>
            <a:stretch>
              <a:fillRect/>
            </a:stretch>
          </p:blipFill>
          <p:spPr bwMode="auto">
            <a:xfrm rot="20666572" flipV="1">
              <a:off x="3100713" y="4243829"/>
              <a:ext cx="768268" cy="596160"/>
            </a:xfrm>
            <a:prstGeom prst="rect">
              <a:avLst/>
            </a:prstGeom>
            <a:noFill/>
          </p:spPr>
        </p:pic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251520" y="2429212"/>
            <a:ext cx="856895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Define male infertility 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spc="-40" dirty="0" smtClean="0">
                <a:latin typeface="Arial Narrow" pitchFamily="34" charset="0"/>
              </a:rPr>
              <a:t>Recognize regulations contributing to male fertility &amp; </a:t>
            </a:r>
            <a:r>
              <a:rPr lang="en-US" sz="2400" b="1" spc="-40" dirty="0" err="1" smtClean="0">
                <a:latin typeface="Arial Narrow" pitchFamily="34" charset="0"/>
              </a:rPr>
              <a:t>dysregulations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br>
              <a:rPr lang="en-US" sz="2400" b="1" spc="-40" dirty="0" smtClean="0">
                <a:latin typeface="Arial Narrow" pitchFamily="34" charset="0"/>
              </a:rPr>
            </a:br>
            <a:r>
              <a:rPr lang="en-US" sz="2400" b="1" spc="-40" dirty="0" smtClean="0">
                <a:latin typeface="Arial Narrow" pitchFamily="34" charset="0"/>
              </a:rPr>
              <a:t>    leading to infertility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Classify hormonal &amp; non-hormonal therapies used in male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infertility whether being empirical or specific.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Expand on the mechanism of action, indications,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preparations, side effects, contraindications &amp;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interactions of most hormonal therapies</a:t>
            </a:r>
          </a:p>
          <a:p>
            <a:pPr indent="-274320">
              <a:lnSpc>
                <a:spcPts val="3000"/>
              </a:lnSpc>
              <a:buBlip>
                <a:blip r:embed="rId9"/>
              </a:buBlip>
            </a:pPr>
            <a:r>
              <a:rPr lang="en-US" sz="2400" b="1" dirty="0" smtClean="0">
                <a:latin typeface="Arial Narrow" pitchFamily="34" charset="0"/>
              </a:rPr>
              <a:t>Highlight some potentialities of </a:t>
            </a:r>
            <a:r>
              <a:rPr lang="en-US" sz="2400" b="1" dirty="0" err="1" smtClean="0">
                <a:latin typeface="Arial Narrow" pitchFamily="34" charset="0"/>
              </a:rPr>
              <a:t>emperical</a:t>
            </a:r>
            <a:r>
              <a:rPr lang="en-US" sz="2400" b="1" dirty="0" smtClean="0">
                <a:latin typeface="Arial Narrow" pitchFamily="34" charset="0"/>
              </a:rPr>
              <a:t>                                           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non-hormonal therapies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3528" y="1807865"/>
            <a:ext cx="832279" cy="584775"/>
          </a:xfrm>
          <a:prstGeom prst="rect">
            <a:avLst/>
          </a:prstGeom>
          <a:solidFill>
            <a:srgbClr val="FBFBA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253732" cy="1142984"/>
          </a:xfrm>
          <a:prstGeom prst="roundRect">
            <a:avLst/>
          </a:prstGeom>
          <a:noFill/>
        </p:spPr>
      </p:pic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107503" y="1994654"/>
          <a:ext cx="5688633" cy="3148858"/>
        </p:xfrm>
        <a:graphic>
          <a:graphicData uri="http://schemas.openxmlformats.org/drawingml/2006/table">
            <a:tbl>
              <a:tblPr/>
              <a:tblGrid>
                <a:gridCol w="1279942"/>
                <a:gridCol w="1137726"/>
                <a:gridCol w="924403"/>
                <a:gridCol w="2346562"/>
              </a:tblGrid>
              <a:tr h="24989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Cell type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Chromosome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Chromatide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Process</a:t>
                      </a:r>
                      <a:endParaRPr lang="en-US" sz="9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74902"/>
                      </a:srgbClr>
                    </a:solidFill>
                  </a:tcPr>
                </a:tc>
              </a:tr>
              <a:tr h="582888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Spermatogonium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diploid/46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2N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SPERMATOCYTOGENESIS</a:t>
                      </a:r>
                      <a:endParaRPr lang="en-US" sz="1000" b="0" dirty="0" smtClean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mitosis)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1449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1400" b="1" baseline="3000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ry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Spermatocyte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diploid/46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4N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SPERMATOCYTOGENESIS</a:t>
                      </a:r>
                      <a:endParaRPr lang="en-US" sz="1000" b="0" dirty="0">
                        <a:latin typeface="Bernard MT Condensed" pitchFamily="18" charset="0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(miosis1)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662134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400" b="1" baseline="3000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ndry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Spermatocyte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2N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SPERMATIDOGENESIS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miosis2);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Till formation of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spermatid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45289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Spermatid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SPERMIOGENESIS;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Till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formation of mature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spermatozoan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  <a:tr h="56284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Spermatozoan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haploid/23</a:t>
                      </a:r>
                      <a:endParaRPr lang="en-US" sz="9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1N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Bernard MT Condensed" pitchFamily="18" charset="0"/>
                          <a:ea typeface="Calibri"/>
                          <a:cs typeface="Arial"/>
                        </a:rPr>
                        <a:t>SPERMIATION;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deliveryr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free in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seminiferous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 Narrow"/>
                          <a:ea typeface="Calibri"/>
                          <a:cs typeface="Arial"/>
                        </a:rPr>
                        <a:t> tubules</a:t>
                      </a:r>
                      <a:endParaRPr lang="en-US" sz="9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6304" marR="26304" marT="26304" marB="26304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>
                        <a:alpha val="5607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9" name="Picture 2" descr="http://www.elu.sgul.ac.uk/rehash/example/reproduction_anatomy_physiology/male/seminiferous.gif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766" r="7552"/>
          <a:stretch>
            <a:fillRect/>
          </a:stretch>
        </p:blipFill>
        <p:spPr bwMode="auto">
          <a:xfrm>
            <a:off x="5786446" y="1358758"/>
            <a:ext cx="3250050" cy="377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6757593" y="4706654"/>
            <a:ext cx="12795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Calibri"/>
                <a:cs typeface="Arial"/>
              </a:rPr>
              <a:t>Spermiation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chemeClr val="accent3">
                <a:lumMod val="75000"/>
              </a:schemeClr>
            </a:gs>
            <a:gs pos="74000">
              <a:schemeClr val="bg2">
                <a:lumMod val="90000"/>
                <a:alpha val="73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/>
          <p:cNvSpPr txBox="1"/>
          <p:nvPr/>
        </p:nvSpPr>
        <p:spPr>
          <a:xfrm>
            <a:off x="323528" y="1394321"/>
            <a:ext cx="2232248" cy="461665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5536" y="2670011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Inability of a male to achieve conception in a fertile woman after one year of unprotected intercourse.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39552" y="2093947"/>
            <a:ext cx="1357322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Definition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9552" y="3678123"/>
            <a:ext cx="1512168" cy="430887"/>
          </a:xfrm>
          <a:prstGeom prst="rect">
            <a:avLst/>
          </a:prstGeom>
          <a:solidFill>
            <a:srgbClr val="EEECE1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Prevalence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67544" y="425418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Approximately 15-20% of all cohabiting couples are infertile</a:t>
            </a:r>
          </a:p>
          <a:p>
            <a:r>
              <a:rPr lang="en-US" sz="2400" b="1" dirty="0" smtClean="0">
                <a:latin typeface="Arial Narrow" pitchFamily="34" charset="0"/>
              </a:rPr>
              <a:t>In up to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50% of such cases, males are responsible </a:t>
            </a:r>
          </a:p>
        </p:txBody>
      </p:sp>
      <p:grpSp>
        <p:nvGrpSpPr>
          <p:cNvPr id="2" name="Group 28"/>
          <p:cNvGrpSpPr/>
          <p:nvPr/>
        </p:nvGrpSpPr>
        <p:grpSpPr>
          <a:xfrm rot="14785039">
            <a:off x="71770" y="177557"/>
            <a:ext cx="1512167" cy="1762848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4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4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4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50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>
            <a:off x="0" y="0"/>
            <a:ext cx="1368152" cy="1247297"/>
          </a:xfrm>
          <a:prstGeom prst="roundRect">
            <a:avLst/>
          </a:prstGeom>
          <a:noFill/>
        </p:spPr>
      </p:pic>
      <p:grpSp>
        <p:nvGrpSpPr>
          <p:cNvPr id="5" name="Group 151"/>
          <p:cNvGrpSpPr/>
          <p:nvPr/>
        </p:nvGrpSpPr>
        <p:grpSpPr>
          <a:xfrm>
            <a:off x="6084168" y="260648"/>
            <a:ext cx="2791918" cy="1879508"/>
            <a:chOff x="6137800" y="4978492"/>
            <a:chExt cx="2791918" cy="1879508"/>
          </a:xfrm>
        </p:grpSpPr>
        <p:pic>
          <p:nvPicPr>
            <p:cNvPr id="153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155" name="Picture 154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156" name="Picture 155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6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6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8" name="Picture 157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28"/>
          <p:cNvGrpSpPr/>
          <p:nvPr/>
        </p:nvGrpSpPr>
        <p:grpSpPr>
          <a:xfrm rot="14785039">
            <a:off x="7277617" y="4931006"/>
            <a:ext cx="1512167" cy="1762848"/>
            <a:chOff x="3186862" y="3717032"/>
            <a:chExt cx="3082311" cy="2952328"/>
          </a:xfrm>
        </p:grpSpPr>
        <p:grpSp>
          <p:nvGrpSpPr>
            <p:cNvPr id="11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7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7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7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/>
          <p:nvPr/>
        </p:nvCxnSpPr>
        <p:spPr>
          <a:xfrm flipV="1">
            <a:off x="3563888" y="2204864"/>
            <a:ext cx="2232248" cy="1415052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796136" y="1635656"/>
            <a:ext cx="937248" cy="569208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05392" y="1013872"/>
            <a:ext cx="936104" cy="576064"/>
          </a:xfrm>
          <a:prstGeom prst="line">
            <a:avLst/>
          </a:prstGeom>
          <a:ln w="38100">
            <a:solidFill>
              <a:srgbClr val="009A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21600" y="2321448"/>
            <a:ext cx="1445643" cy="646331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Spermato</a:t>
            </a:r>
            <a:endParaRPr lang="en-US" dirty="0" smtClean="0">
              <a:latin typeface="Bernard MT Condensed" pitchFamily="18" charset="0"/>
              <a:sym typeface="Wingdings 3"/>
            </a:endParaRPr>
          </a:p>
          <a:p>
            <a:pPr algn="ctr"/>
            <a:r>
              <a:rPr lang="en-US" dirty="0" smtClean="0">
                <a:latin typeface="Bernard MT Condensed" pitchFamily="18" charset="0"/>
                <a:sym typeface="Wingdings 3"/>
              </a:rPr>
              <a:t>cytogenesis</a:t>
            </a:r>
            <a:endParaRPr lang="ar-SA" dirty="0">
              <a:latin typeface="Bernard MT Condensed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474848" y="1636800"/>
            <a:ext cx="1845377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Spermatidogenesis</a:t>
            </a:r>
            <a:endParaRPr lang="ar-SA" dirty="0">
              <a:latin typeface="Bernard MT Condensed" pitchFamily="18" charset="0"/>
              <a:sym typeface="Wingdings 3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794992" y="1052736"/>
            <a:ext cx="1558440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Spermiogenesis</a:t>
            </a:r>
            <a:endParaRPr lang="ar-SA" dirty="0">
              <a:latin typeface="Bernard MT Condensed" pitchFamily="18" charset="0"/>
              <a:sym typeface="Wingdings 3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749384" y="468672"/>
            <a:ext cx="1253869" cy="369332"/>
          </a:xfrm>
          <a:prstGeom prst="rect">
            <a:avLst/>
          </a:prstGeom>
          <a:gradFill flip="none" rotWithShape="1">
            <a:gsLst>
              <a:gs pos="13000">
                <a:srgbClr val="FFFFCC"/>
              </a:gs>
              <a:gs pos="49000">
                <a:srgbClr val="FECE02"/>
              </a:gs>
              <a:gs pos="52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Bernard MT Condensed" pitchFamily="18" charset="0"/>
                <a:sym typeface="Wingdings 3"/>
              </a:rPr>
              <a:t>Spermiation</a:t>
            </a:r>
            <a:endParaRPr lang="en-US" dirty="0" smtClean="0">
              <a:latin typeface="Bernard MT Condensed" pitchFamily="18" charset="0"/>
              <a:sym typeface="Wingdings 3"/>
            </a:endParaRPr>
          </a:p>
        </p:txBody>
      </p:sp>
      <p:pic>
        <p:nvPicPr>
          <p:cNvPr id="40" name="Picture 2" descr="Figure 1 - Influence of gonadotropins on the testis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12" t="4498" r="46443" b="64912"/>
          <a:stretch>
            <a:fillRect/>
          </a:stretch>
        </p:blipFill>
        <p:spPr bwMode="auto">
          <a:xfrm flipH="1">
            <a:off x="39164" y="18864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TAFF\My Documents\My Pictures\Picture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 l="14838" t="345" r="33675" b="2986"/>
          <a:stretch>
            <a:fillRect/>
          </a:stretch>
        </p:blipFill>
        <p:spPr bwMode="auto">
          <a:xfrm>
            <a:off x="1602038" y="1412776"/>
            <a:ext cx="2088232" cy="2618157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375184" y="3861048"/>
            <a:ext cx="1296144" cy="2160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Documents and Settings\STAFF\My Documents\My Pictures\Picture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1" t="3301" r="1270"/>
          <a:stretch>
            <a:fillRect/>
          </a:stretch>
        </p:blipFill>
        <p:spPr bwMode="auto">
          <a:xfrm rot="14669693" flipV="1">
            <a:off x="475087" y="2454037"/>
            <a:ext cx="1043829" cy="163265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580314" y="560651"/>
            <a:ext cx="1396536" cy="461665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TESTIS</a:t>
            </a:r>
            <a:endParaRPr lang="en-US" sz="24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grpSp>
        <p:nvGrpSpPr>
          <p:cNvPr id="3" name="Group 28"/>
          <p:cNvGrpSpPr/>
          <p:nvPr/>
        </p:nvGrpSpPr>
        <p:grpSpPr>
          <a:xfrm rot="16200000">
            <a:off x="395537" y="-595448"/>
            <a:ext cx="1512167" cy="1944216"/>
            <a:chOff x="3186862" y="3717032"/>
            <a:chExt cx="3082311" cy="2952328"/>
          </a:xfrm>
        </p:grpSpPr>
        <p:grpSp>
          <p:nvGrpSpPr>
            <p:cNvPr id="5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35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3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3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2843808" y="4412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</a:rPr>
              <a:t>A </a:t>
            </a:r>
            <a:r>
              <a:rPr lang="en-US" dirty="0" err="1" smtClean="0">
                <a:solidFill>
                  <a:srgbClr val="006600"/>
                </a:solidFill>
                <a:latin typeface="Bernard MT Condensed" pitchFamily="18" charset="0"/>
              </a:rPr>
              <a:t>Seminiferous</a:t>
            </a:r>
            <a:r>
              <a:rPr lang="en-US" dirty="0" smtClean="0">
                <a:solidFill>
                  <a:srgbClr val="006600"/>
                </a:solidFill>
                <a:latin typeface="Bernard MT Condensed" pitchFamily="18" charset="0"/>
              </a:rPr>
              <a:t> Tubule</a:t>
            </a:r>
            <a:endParaRPr lang="ar-SA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51332" y="1133740"/>
            <a:ext cx="1512168" cy="369332"/>
            <a:chOff x="1763688" y="1115452"/>
            <a:chExt cx="1512168" cy="369332"/>
          </a:xfrm>
        </p:grpSpPr>
        <p:sp>
          <p:nvSpPr>
            <p:cNvPr id="54" name="Rectangle 53"/>
            <p:cNvSpPr/>
            <p:nvPr/>
          </p:nvSpPr>
          <p:spPr>
            <a:xfrm>
              <a:off x="2070008" y="1169320"/>
              <a:ext cx="86409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63688" y="11154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LEYDIG C. 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7196" y="2411596"/>
            <a:ext cx="1224136" cy="369332"/>
            <a:chOff x="539552" y="2411596"/>
            <a:chExt cx="1224136" cy="369332"/>
          </a:xfrm>
        </p:grpSpPr>
        <p:sp>
          <p:nvSpPr>
            <p:cNvPr id="53" name="Rectangle 52"/>
            <p:cNvSpPr/>
            <p:nvPr/>
          </p:nvSpPr>
          <p:spPr>
            <a:xfrm>
              <a:off x="648136" y="2474608"/>
              <a:ext cx="97153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9552" y="24115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SERTOLI C.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56804" y="1115413"/>
            <a:ext cx="21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  <a:sym typeface="Wingdings 3"/>
              </a:rPr>
              <a:t>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endParaRPr lang="ar-SA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9512" y="4115924"/>
            <a:ext cx="4968552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dirty="0" smtClean="0">
                <a:solidFill>
                  <a:srgbClr val="006600"/>
                </a:solidFill>
                <a:latin typeface="Bernard MT Condensed" pitchFamily="18" charset="0"/>
              </a:rPr>
              <a:t>Nests</a:t>
            </a:r>
            <a:r>
              <a:rPr lang="en-US" sz="2200" dirty="0" smtClean="0">
                <a:solidFill>
                  <a:srgbClr val="006600"/>
                </a:solidFill>
                <a:latin typeface="Bernard MT Condensed" pitchFamily="18" charset="0"/>
              </a:rPr>
              <a:t> </a:t>
            </a:r>
            <a:r>
              <a:rPr lang="en-US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the </a:t>
            </a:r>
            <a:r>
              <a:rPr lang="en-US" u="heavy" dirty="0" smtClean="0">
                <a:uFill>
                  <a:solidFill>
                    <a:srgbClr val="33CC33"/>
                  </a:solidFill>
                </a:uFill>
                <a:latin typeface="Bernard MT Condensed" pitchFamily="18" charset="0"/>
                <a:sym typeface="Wingdings 3"/>
              </a:rPr>
              <a:t>GERM CELLS</a:t>
            </a:r>
            <a:endParaRPr lang="en-US" sz="2000" b="1" u="heavy" dirty="0" smtClean="0">
              <a:uFill>
                <a:solidFill>
                  <a:srgbClr val="33CC33"/>
                </a:solidFill>
              </a:uFill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Communicate in a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paracrine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fashion</a:t>
            </a: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Separate them from rest of body by </a:t>
            </a:r>
            <a:br>
              <a:rPr lang="en-US" sz="2000" b="1" dirty="0" smtClean="0"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  <a:sym typeface="Wingdings 3"/>
              </a:rPr>
              <a:t>   the blood-testicular barrier </a:t>
            </a:r>
          </a:p>
          <a:p>
            <a:pPr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Converts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to </a:t>
            </a:r>
            <a:r>
              <a:rPr lang="en-US" dirty="0" err="1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Dihydrotestosterone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 </a:t>
            </a:r>
            <a:b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</a:br>
            <a:r>
              <a:rPr lang="en-US" sz="2000" b="1" dirty="0" smtClean="0">
                <a:latin typeface="Arial Narrow" pitchFamily="34" charset="0"/>
              </a:rPr>
              <a:t>   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[DHT] </a:t>
            </a:r>
            <a:r>
              <a:rPr lang="en-US" sz="2000" b="1" dirty="0" smtClean="0">
                <a:latin typeface="Arial Narrow" pitchFamily="34" charset="0"/>
              </a:rPr>
              <a:t>&amp;</a:t>
            </a:r>
            <a:r>
              <a:rPr lang="en-US" sz="2000" dirty="0" smtClean="0"/>
              <a:t> </a:t>
            </a:r>
            <a:r>
              <a:rPr lang="en-US" dirty="0" err="1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Estradiol</a:t>
            </a:r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to direct spermatogenesis</a:t>
            </a:r>
          </a:p>
          <a:p>
            <a:pPr lvl="0">
              <a:lnSpc>
                <a:spcPts val="2200"/>
              </a:lnSpc>
              <a:buSzPct val="70000"/>
              <a:buBlip>
                <a:blip r:embed="rId7"/>
              </a:buBlip>
            </a:pPr>
            <a:r>
              <a:rPr lang="en-US" sz="2000" dirty="0" smtClean="0"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Secret androgen-binding-proteins </a:t>
            </a:r>
            <a:r>
              <a:rPr lang="en-US" sz="2000" b="1" dirty="0" smtClean="0">
                <a:solidFill>
                  <a:srgbClr val="9E004F"/>
                </a:solidFill>
                <a:latin typeface="Arial Narrow" pitchFamily="34" charset="0"/>
                <a:sym typeface="Wingdings 3"/>
              </a:rPr>
              <a:t>[ABP]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concentrate &amp;  testosterone in </a:t>
            </a:r>
            <a:r>
              <a:rPr lang="en-US" sz="2000" b="1" dirty="0" err="1" smtClean="0">
                <a:latin typeface="Arial Narrow" pitchFamily="34" charset="0"/>
              </a:rPr>
              <a:t>seminiferous</a:t>
            </a:r>
            <a:r>
              <a:rPr lang="en-US" sz="2000" b="1" dirty="0" smtClean="0">
                <a:latin typeface="Arial Narrow" pitchFamily="34" charset="0"/>
              </a:rPr>
              <a:t> tubules to stimulate </a:t>
            </a:r>
            <a:r>
              <a:rPr lang="en-US" sz="2000" b="1" dirty="0" err="1" smtClean="0">
                <a:latin typeface="Arial Narrow" pitchFamily="34" charset="0"/>
              </a:rPr>
              <a:t>spermiogenesis</a:t>
            </a:r>
            <a:endParaRPr lang="en-US" sz="2000" b="1" dirty="0" smtClean="0">
              <a:latin typeface="Arial Narrow" pitchFamily="34" charset="0"/>
            </a:endParaRPr>
          </a:p>
          <a:p>
            <a:pPr lvl="0">
              <a:lnSpc>
                <a:spcPts val="2200"/>
              </a:lnSpc>
              <a:buSzPct val="70000"/>
              <a:buBlip>
                <a:blip r:embed="rId7"/>
              </a:buBlip>
            </a:pP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36190" y="3819673"/>
            <a:ext cx="13868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  <a:latin typeface="Bernard MT Condensed" pitchFamily="18" charset="0"/>
              </a:rPr>
              <a:t>SPERMATOGONIUM</a:t>
            </a:r>
            <a:endParaRPr lang="ar-SA" sz="1400" dirty="0">
              <a:solidFill>
                <a:srgbClr val="006600"/>
              </a:solidFill>
              <a:latin typeface="Bernard MT Condense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890271" y="720128"/>
            <a:ext cx="254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Bernard MT Condensed" pitchFamily="18" charset="0"/>
                <a:sym typeface="Wingdings 3"/>
              </a:rPr>
              <a:t>Site of SPERMATOGENESIS</a:t>
            </a:r>
            <a:endParaRPr lang="ar-SA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9124" y="3976488"/>
            <a:ext cx="4857784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</a:rPr>
              <a:t>Testosterone Secretion &amp; Spermatogenesis </a:t>
            </a:r>
          </a:p>
          <a:p>
            <a:pPr algn="ctr">
              <a:lnSpc>
                <a:spcPts val="2200"/>
              </a:lnSpc>
            </a:pPr>
            <a:r>
              <a:rPr lang="en-US" sz="2200" dirty="0" smtClean="0">
                <a:latin typeface="Bernard MT Condensed" pitchFamily="18" charset="0"/>
              </a:rPr>
              <a:t>Are Coupled</a:t>
            </a:r>
            <a:endParaRPr lang="en-US" sz="2200" dirty="0">
              <a:latin typeface="Bernard MT Condensed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72000" y="4509268"/>
            <a:ext cx="1512168" cy="369332"/>
            <a:chOff x="1763688" y="1115452"/>
            <a:chExt cx="1512168" cy="369332"/>
          </a:xfrm>
        </p:grpSpPr>
        <p:sp>
          <p:nvSpPr>
            <p:cNvPr id="52" name="Rectangle 51"/>
            <p:cNvSpPr/>
            <p:nvPr/>
          </p:nvSpPr>
          <p:spPr>
            <a:xfrm>
              <a:off x="2070008" y="1169320"/>
              <a:ext cx="86409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63688" y="1115452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LEYDIG C. 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12360" y="4509120"/>
            <a:ext cx="1224136" cy="369332"/>
            <a:chOff x="539552" y="2411596"/>
            <a:chExt cx="1224136" cy="369332"/>
          </a:xfrm>
        </p:grpSpPr>
        <p:sp>
          <p:nvSpPr>
            <p:cNvPr id="59" name="Rectangle 58"/>
            <p:cNvSpPr/>
            <p:nvPr/>
          </p:nvSpPr>
          <p:spPr>
            <a:xfrm>
              <a:off x="648136" y="2474608"/>
              <a:ext cx="971536" cy="23431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552" y="241159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6600"/>
                  </a:solidFill>
                  <a:latin typeface="Bernard MT Condensed" pitchFamily="18" charset="0"/>
                </a:rPr>
                <a:t>SERTOLI C.</a:t>
              </a:r>
              <a:endParaRPr lang="ar-SA" dirty="0">
                <a:solidFill>
                  <a:srgbClr val="0066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5218928" y="4958312"/>
            <a:ext cx="5549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LH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100392" y="4941168"/>
            <a:ext cx="6976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FSH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37268" y="5229200"/>
            <a:ext cx="1983876" cy="430887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PITUITARY</a:t>
            </a:r>
            <a:endParaRPr lang="en-US" sz="22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79233" y="6237312"/>
            <a:ext cx="2890343" cy="430887"/>
          </a:xfrm>
          <a:prstGeom prst="rect">
            <a:avLst/>
          </a:prstGeom>
          <a:solidFill>
            <a:srgbClr val="FFFFCC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HYPOTHALAMUS</a:t>
            </a:r>
            <a:endParaRPr lang="en-US" sz="2200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17360" y="5741256"/>
            <a:ext cx="9252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err="1" smtClean="0">
                <a:ln w="11430"/>
                <a:solidFill>
                  <a:srgbClr val="9E004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GnRH</a:t>
            </a:r>
            <a:endParaRPr lang="en-US" b="1" cap="none" spc="0" dirty="0">
              <a:ln w="11430"/>
              <a:solidFill>
                <a:srgbClr val="9E004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3707904" y="3717032"/>
            <a:ext cx="432048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7884368" y="4878452"/>
            <a:ext cx="432048" cy="360040"/>
          </a:xfrm>
          <a:prstGeom prst="line">
            <a:avLst/>
          </a:prstGeom>
          <a:ln w="28575">
            <a:solidFill>
              <a:srgbClr val="9E00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5508104" y="4878452"/>
            <a:ext cx="432048" cy="360040"/>
          </a:xfrm>
          <a:prstGeom prst="line">
            <a:avLst/>
          </a:prstGeom>
          <a:ln w="28575">
            <a:solidFill>
              <a:srgbClr val="9E004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6814758" y="5722746"/>
            <a:ext cx="216024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6813614" y="6128506"/>
            <a:ext cx="216024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508104" y="89200"/>
            <a:ext cx="360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pc="-40" dirty="0" smtClean="0">
                <a:latin typeface="Arial Narrow" pitchFamily="34" charset="0"/>
              </a:rPr>
              <a:t>Mature Sperm / No motility / Sterile</a:t>
            </a:r>
            <a:endParaRPr lang="en-US" sz="2000" b="1" spc="-40" dirty="0">
              <a:latin typeface="Arial Narrow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067944" y="476672"/>
            <a:ext cx="5010897" cy="3456384"/>
            <a:chOff x="4067944" y="476672"/>
            <a:chExt cx="5010897" cy="3456384"/>
          </a:xfrm>
        </p:grpSpPr>
        <p:pic>
          <p:nvPicPr>
            <p:cNvPr id="48" name="Picture 2" descr="http://www.bio.uu.nl/endocrinology/images/fig1_t.gif"/>
            <p:cNvPicPr>
              <a:picLocks noChangeAspect="1" noChangeArrowheads="1"/>
            </p:cNvPicPr>
            <p:nvPr/>
          </p:nvPicPr>
          <p:blipFill>
            <a:blip r:embed="rId8" cstate="print">
              <a:lum bright="-20000" contrast="30000"/>
            </a:blip>
            <a:srcRect t="1979" b="13572"/>
            <a:stretch>
              <a:fillRect/>
            </a:stretch>
          </p:blipFill>
          <p:spPr bwMode="auto">
            <a:xfrm>
              <a:off x="4067944" y="476672"/>
              <a:ext cx="5010897" cy="345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" name="TextBox 99"/>
            <p:cNvSpPr txBox="1"/>
            <p:nvPr/>
          </p:nvSpPr>
          <p:spPr>
            <a:xfrm rot="19582000">
              <a:off x="5236883" y="2244840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Meioses</a:t>
              </a:r>
              <a:endParaRPr lang="en-US" sz="1200" b="1" dirty="0">
                <a:latin typeface="Arial Narrow" pitchFamily="34" charset="0"/>
              </a:endParaRPr>
            </a:p>
          </p:txBody>
        </p:sp>
      </p:grpSp>
      <p:cxnSp>
        <p:nvCxnSpPr>
          <p:cNvPr id="102" name="Straight Arrow Connector 101"/>
          <p:cNvCxnSpPr/>
          <p:nvPr/>
        </p:nvCxnSpPr>
        <p:spPr>
          <a:xfrm>
            <a:off x="5796136" y="4708000"/>
            <a:ext cx="288032" cy="1588"/>
          </a:xfrm>
          <a:prstGeom prst="straightConnector1">
            <a:avLst/>
          </a:prstGeom>
          <a:ln w="28575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668344" y="4708000"/>
            <a:ext cx="288032" cy="1588"/>
          </a:xfrm>
          <a:prstGeom prst="straightConnector1">
            <a:avLst/>
          </a:prstGeom>
          <a:ln w="28575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211040" y="45365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E004F"/>
                </a:solidFill>
                <a:latin typeface="Bernard MT Condensed" pitchFamily="18" charset="0"/>
                <a:sym typeface="Wingdings 3"/>
              </a:rPr>
              <a:t>TESTOSTERONE</a:t>
            </a:r>
            <a:endParaRPr lang="ar-SA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58082" y="278605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~74 </a:t>
            </a:r>
            <a:r>
              <a:rPr lang="en-US" b="1" dirty="0" err="1" smtClean="0"/>
              <a:t>dys</a:t>
            </a:r>
            <a:r>
              <a:rPr lang="en-US" b="1" dirty="0" smtClean="0"/>
              <a:t>/ 15 </a:t>
            </a:r>
            <a:r>
              <a:rPr lang="en-US" b="1" dirty="0" err="1" smtClean="0"/>
              <a:t>dys</a:t>
            </a:r>
            <a:r>
              <a:rPr lang="en-US" b="1" dirty="0" smtClean="0"/>
              <a:t> in </a:t>
            </a:r>
            <a:r>
              <a:rPr lang="en-US" b="1" dirty="0" err="1" smtClean="0"/>
              <a:t>epididymis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46" grpId="0" build="p"/>
      <p:bldP spid="46" grpId="1" build="allAtOnce"/>
      <p:bldP spid="30" grpId="0"/>
      <p:bldP spid="61" grpId="0"/>
      <p:bldP spid="62" grpId="0"/>
      <p:bldP spid="63" grpId="0" animBg="1"/>
      <p:bldP spid="64" grpId="0" animBg="1"/>
      <p:bldP spid="65" grpId="0"/>
      <p:bldP spid="94" grpId="0"/>
      <p:bldP spid="104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258418" y="102862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6215074" y="4978491"/>
            <a:ext cx="2482115" cy="1879509"/>
            <a:chOff x="6541480" y="4437112"/>
            <a:chExt cx="2482115" cy="1879509"/>
          </a:xfrm>
        </p:grpSpPr>
        <p:pic>
          <p:nvPicPr>
            <p:cNvPr id="39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0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41" name="Picture 40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42" name="Picture 41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43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45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5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6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4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44" name="Picture 4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5" name="Picture 2" descr="C:\Documents and Settings\STAFF\My Documents\My Pictures\Picture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" t="2237" r="528" b="12770"/>
          <a:stretch>
            <a:fillRect/>
          </a:stretch>
        </p:blipFill>
        <p:spPr bwMode="auto">
          <a:xfrm rot="21175515">
            <a:off x="71603" y="79505"/>
            <a:ext cx="1368152" cy="1247297"/>
          </a:xfrm>
          <a:prstGeom prst="roundRect">
            <a:avLst/>
          </a:prstGeom>
          <a:noFill/>
        </p:spPr>
      </p:pic>
      <p:pic>
        <p:nvPicPr>
          <p:cNvPr id="56" name="Picture 2" descr="http://legacy.owensboro.kctcs.edu/gcaplan/anat2/notes/Image710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4545"/>
          <a:stretch>
            <a:fillRect/>
          </a:stretch>
        </p:blipFill>
        <p:spPr bwMode="auto">
          <a:xfrm>
            <a:off x="98174" y="1643620"/>
            <a:ext cx="5544616" cy="2642636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59" name="Rectangle 58"/>
          <p:cNvSpPr/>
          <p:nvPr/>
        </p:nvSpPr>
        <p:spPr>
          <a:xfrm>
            <a:off x="4644008" y="1285860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Proceed 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Seminiferous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ductsRete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 testis </a:t>
            </a:r>
          </a:p>
          <a:p>
            <a:r>
              <a:rPr lang="en-US" sz="2000" b="1" dirty="0" smtClean="0">
                <a:latin typeface="Arial Narrow" pitchFamily="34" charset="0"/>
                <a:sym typeface="Wingdings 3"/>
              </a:rPr>
              <a:t>                </a:t>
            </a:r>
            <a:r>
              <a:rPr lang="en-US" sz="2000" b="1" dirty="0" smtClean="0">
                <a:latin typeface="Arial Narrow" pitchFamily="34" charset="0"/>
              </a:rPr>
              <a:t>Efferent</a:t>
            </a:r>
            <a:r>
              <a:rPr lang="en-US" sz="2000" b="1" baseline="30000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ductules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E</a:t>
            </a:r>
            <a:r>
              <a:rPr lang="en-US" sz="2000" dirty="0" err="1" smtClean="0">
                <a:latin typeface="Bernard MT Condensed" pitchFamily="18" charset="0"/>
              </a:rPr>
              <a:t>pididymis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602670" y="3148612"/>
            <a:ext cx="350583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[ Develop Motility &amp; Fertilizing ability</a:t>
            </a:r>
          </a:p>
          <a:p>
            <a:pPr algn="ctr"/>
            <a:r>
              <a:rPr lang="en-US" dirty="0" err="1" smtClean="0">
                <a:latin typeface="Bernard MT Condensed" pitchFamily="18" charset="0"/>
              </a:rPr>
              <a:t>Protection+Storage</a:t>
            </a:r>
            <a:r>
              <a:rPr lang="en-US" dirty="0" smtClean="0">
                <a:latin typeface="Bernard MT Condensed" pitchFamily="18" charset="0"/>
              </a:rPr>
              <a:t> ] Till Ejaculation</a:t>
            </a:r>
            <a:endParaRPr lang="en-US" dirty="0">
              <a:latin typeface="Bernard MT Condensed" pitchFamily="18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4455988" y="1718480"/>
            <a:ext cx="432048" cy="360040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4996048" y="1970508"/>
            <a:ext cx="432048" cy="1588"/>
          </a:xfrm>
          <a:prstGeom prst="straightConnector1">
            <a:avLst/>
          </a:prstGeom>
          <a:ln w="38100">
            <a:solidFill>
              <a:srgbClr val="9E004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own Arrow 72"/>
          <p:cNvSpPr/>
          <p:nvPr/>
        </p:nvSpPr>
        <p:spPr>
          <a:xfrm>
            <a:off x="6876256" y="2786058"/>
            <a:ext cx="864096" cy="360040"/>
          </a:xfrm>
          <a:prstGeom prst="downArrow">
            <a:avLst/>
          </a:prstGeom>
          <a:gradFill flip="none" rotWithShape="1">
            <a:gsLst>
              <a:gs pos="0">
                <a:srgbClr val="9E004F">
                  <a:tint val="66000"/>
                  <a:satMod val="160000"/>
                </a:srgbClr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rgbClr val="9E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652120" y="1971652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DHT &gt; Testosterone </a:t>
            </a:r>
            <a:r>
              <a:rPr lang="en-US" sz="2000" u="sng" dirty="0" smtClean="0">
                <a:solidFill>
                  <a:srgbClr val="9E004F"/>
                </a:solidFill>
                <a:latin typeface="Bernard MT Condensed" pitchFamily="18" charset="0"/>
              </a:rPr>
              <a:t>+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Estradiol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 + other 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paracrine</a:t>
            </a:r>
            <a:r>
              <a:rPr lang="en-US" sz="2000" dirty="0" smtClean="0">
                <a:solidFill>
                  <a:srgbClr val="9E004F"/>
                </a:solidFill>
                <a:latin typeface="Bernard MT Condensed" pitchFamily="18" charset="0"/>
              </a:rPr>
              <a:t>/</a:t>
            </a:r>
            <a:r>
              <a:rPr lang="en-US" sz="2000" dirty="0" err="1" smtClean="0">
                <a:solidFill>
                  <a:srgbClr val="9E004F"/>
                </a:solidFill>
                <a:latin typeface="Bernard MT Condensed" pitchFamily="18" charset="0"/>
              </a:rPr>
              <a:t>autocrine</a:t>
            </a:r>
            <a:endParaRPr lang="en-US" sz="2000" dirty="0">
              <a:solidFill>
                <a:srgbClr val="9E004F"/>
              </a:solidFill>
              <a:latin typeface="Bernard MT Condensed" pitchFamily="18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6876256" y="5403260"/>
            <a:ext cx="864096" cy="360040"/>
          </a:xfrm>
          <a:prstGeom prst="downArrow">
            <a:avLst/>
          </a:prstGeom>
          <a:gradFill flip="none" rotWithShape="1">
            <a:gsLst>
              <a:gs pos="0">
                <a:srgbClr val="9E004F">
                  <a:tint val="66000"/>
                  <a:satMod val="160000"/>
                </a:srgbClr>
              </a:gs>
              <a:gs pos="50000">
                <a:srgbClr val="FFFFCC"/>
              </a:gs>
              <a:gs pos="100000">
                <a:schemeClr val="bg1"/>
              </a:gs>
            </a:gsLst>
            <a:lin ang="5400000" scaled="1"/>
            <a:tileRect/>
          </a:gradFill>
          <a:ln w="12700">
            <a:solidFill>
              <a:srgbClr val="9E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4544640" y="5906176"/>
            <a:ext cx="4527954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something went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571604" y="548680"/>
            <a:ext cx="47149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Steps from </a:t>
            </a:r>
            <a:r>
              <a:rPr lang="en-US" sz="2200" dirty="0" err="1" smtClean="0">
                <a:solidFill>
                  <a:srgbClr val="A50021"/>
                </a:solidFill>
                <a:latin typeface="Bernard MT Condensed" pitchFamily="18" charset="0"/>
              </a:rPr>
              <a:t>Spermatid</a:t>
            </a:r>
            <a:r>
              <a:rPr lang="en-US" sz="2200" dirty="0" smtClean="0">
                <a:solidFill>
                  <a:srgbClr val="A50021"/>
                </a:solidFill>
                <a:latin typeface="Bernard MT Condensed" pitchFamily="18" charset="0"/>
              </a:rPr>
              <a:t> to </a:t>
            </a:r>
            <a:r>
              <a:rPr lang="en-US" sz="2200" dirty="0" err="1" smtClean="0">
                <a:solidFill>
                  <a:srgbClr val="A50021"/>
                </a:solidFill>
                <a:latin typeface="Bernard MT Condensed" pitchFamily="18" charset="0"/>
              </a:rPr>
              <a:t>Spermatozoan</a:t>
            </a:r>
            <a:endParaRPr lang="en-US" sz="22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9886" y="3897630"/>
            <a:ext cx="6582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 SEMINAL ANALYSIS 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sperm quantity </a:t>
            </a:r>
          </a:p>
          <a:p>
            <a:r>
              <a:rPr lang="en-US" sz="2200" b="1" dirty="0" smtClean="0">
                <a:latin typeface="Arial Narrow" pitchFamily="34" charset="0"/>
              </a:rPr>
              <a:t>Low ( </a:t>
            </a:r>
            <a:r>
              <a:rPr lang="en-US" sz="2200" b="1" dirty="0" err="1" smtClean="0">
                <a:latin typeface="Arial Narrow" pitchFamily="34" charset="0"/>
              </a:rPr>
              <a:t>oligospermia</a:t>
            </a:r>
            <a:r>
              <a:rPr lang="en-US" sz="2200" b="1" dirty="0" smtClean="0">
                <a:latin typeface="Arial Narrow" pitchFamily="34" charset="0"/>
              </a:rPr>
              <a:t>) or non (</a:t>
            </a:r>
            <a:r>
              <a:rPr lang="en-US" sz="2200" b="1" dirty="0" err="1" smtClean="0">
                <a:latin typeface="Arial Narrow" pitchFamily="34" charset="0"/>
              </a:rPr>
              <a:t>azoospermia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sperm quality </a:t>
            </a:r>
          </a:p>
          <a:p>
            <a:r>
              <a:rPr lang="en-US" sz="2200" b="1" dirty="0" smtClean="0">
                <a:latin typeface="Arial Narrow" pitchFamily="34" charset="0"/>
              </a:rPr>
              <a:t>Low motility (</a:t>
            </a:r>
            <a:r>
              <a:rPr lang="en-US" sz="2200" b="1" dirty="0" err="1" smtClean="0">
                <a:latin typeface="Arial Narrow" pitchFamily="34" charset="0"/>
              </a:rPr>
              <a:t>asthenospermia</a:t>
            </a:r>
            <a:r>
              <a:rPr lang="en-US" sz="2200" b="1" dirty="0" smtClean="0">
                <a:latin typeface="Arial Narrow" pitchFamily="34" charset="0"/>
              </a:rPr>
              <a:t>) or dead (</a:t>
            </a:r>
            <a:r>
              <a:rPr lang="en-US" sz="2200" b="1" dirty="0" err="1" smtClean="0">
                <a:latin typeface="Arial Narrow" pitchFamily="34" charset="0"/>
              </a:rPr>
              <a:t>necrospermia</a:t>
            </a:r>
            <a:r>
              <a:rPr lang="en-US" sz="2200" b="1" dirty="0" smtClean="0">
                <a:latin typeface="Arial Narrow" pitchFamily="34" charset="0"/>
              </a:rPr>
              <a:t>)</a:t>
            </a:r>
          </a:p>
          <a:p>
            <a:r>
              <a:rPr lang="en-US" sz="2200" b="1" i="1" u="sng" dirty="0" smtClean="0">
                <a:latin typeface="Arial Narrow" pitchFamily="34" charset="0"/>
              </a:rPr>
              <a:t>Alteration in both 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608074" y="4077072"/>
            <a:ext cx="350043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Bernard MT Condensed" pitchFamily="18" charset="0"/>
              </a:rPr>
              <a:t>Prostatic &amp; seminal secretions add to sperm functions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70" grpId="0" animBg="1"/>
      <p:bldP spid="73" grpId="0" animBg="1"/>
      <p:bldP spid="74" grpId="0"/>
      <p:bldP spid="75" grpId="0" animBg="1"/>
      <p:bldP spid="76" grpId="0" animBg="1"/>
      <p:bldP spid="78" grpId="0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100000">
              <a:srgbClr val="FFFFCC"/>
            </a:gs>
            <a:gs pos="90000">
              <a:schemeClr val="bg2">
                <a:lumMod val="90000"/>
                <a:alpha val="73000"/>
              </a:schemeClr>
            </a:gs>
            <a:gs pos="99000">
              <a:srgbClr val="92D05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6372200" y="109332"/>
            <a:ext cx="2575087" cy="1879508"/>
            <a:chOff x="5736099" y="4471797"/>
            <a:chExt cx="3139180" cy="2348879"/>
          </a:xfrm>
        </p:grpSpPr>
        <p:pic>
          <p:nvPicPr>
            <p:cNvPr id="4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2" cstate="print"/>
            <a:srcRect l="38167" b="16445"/>
            <a:stretch>
              <a:fillRect/>
            </a:stretch>
          </p:blipFill>
          <p:spPr bwMode="auto">
            <a:xfrm rot="20666572">
              <a:off x="7552916" y="4863085"/>
              <a:ext cx="1322363" cy="1647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/>
            <p:nvPr/>
          </p:nvGrpSpPr>
          <p:grpSpPr>
            <a:xfrm>
              <a:off x="5736099" y="4471797"/>
              <a:ext cx="2343574" cy="2348879"/>
              <a:chOff x="2250135" y="3225378"/>
              <a:chExt cx="2271566" cy="2158777"/>
            </a:xfrm>
          </p:grpSpPr>
          <p:pic>
            <p:nvPicPr>
              <p:cNvPr id="27" name="Picture 26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26" name="Picture 25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5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1040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9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22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15" name="Picture 14" descr="http://t0.gstatic.com/images?q=tbn:ANd9GcTVYgD8_490z4cwzbidyxy7PZtVAEwjPQtlSWffPjQisTSGz9ZRbWSGmA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7169" name="Picture 1" descr="C:\Documents and Settings\DR.OMNIA\My Documents\My Pictures\TTT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3392" t="1271" r="6803" b="1097"/>
          <a:stretch>
            <a:fillRect/>
          </a:stretch>
        </p:blipFill>
        <p:spPr bwMode="auto">
          <a:xfrm>
            <a:off x="2841520" y="188640"/>
            <a:ext cx="4752528" cy="6048672"/>
          </a:xfrm>
          <a:prstGeom prst="rect">
            <a:avLst/>
          </a:prstGeom>
          <a:noFill/>
        </p:spPr>
      </p:pic>
      <p:sp>
        <p:nvSpPr>
          <p:cNvPr id="32" name="Freeform 31"/>
          <p:cNvSpPr/>
          <p:nvPr/>
        </p:nvSpPr>
        <p:spPr>
          <a:xfrm>
            <a:off x="6343543" y="891240"/>
            <a:ext cx="214604" cy="528385"/>
          </a:xfrm>
          <a:custGeom>
            <a:avLst/>
            <a:gdLst>
              <a:gd name="connsiteX0" fmla="*/ 0 w 214604"/>
              <a:gd name="connsiteY0" fmla="*/ 0 h 559837"/>
              <a:gd name="connsiteX1" fmla="*/ 111967 w 214604"/>
              <a:gd name="connsiteY1" fmla="*/ 65315 h 559837"/>
              <a:gd name="connsiteX2" fmla="*/ 195943 w 214604"/>
              <a:gd name="connsiteY2" fmla="*/ 205274 h 559837"/>
              <a:gd name="connsiteX3" fmla="*/ 214604 w 214604"/>
              <a:gd name="connsiteY3" fmla="*/ 559837 h 559837"/>
              <a:gd name="connsiteX4" fmla="*/ 214604 w 214604"/>
              <a:gd name="connsiteY4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604" h="559837">
                <a:moveTo>
                  <a:pt x="0" y="0"/>
                </a:moveTo>
                <a:cubicBezTo>
                  <a:pt x="39655" y="15551"/>
                  <a:pt x="79310" y="31103"/>
                  <a:pt x="111967" y="65315"/>
                </a:cubicBezTo>
                <a:cubicBezTo>
                  <a:pt x="144624" y="99527"/>
                  <a:pt x="178837" y="122854"/>
                  <a:pt x="195943" y="205274"/>
                </a:cubicBezTo>
                <a:cubicBezTo>
                  <a:pt x="213049" y="287694"/>
                  <a:pt x="214604" y="559837"/>
                  <a:pt x="214604" y="559837"/>
                </a:cubicBezTo>
                <a:lnTo>
                  <a:pt x="214604" y="559837"/>
                </a:lnTo>
              </a:path>
            </a:pathLst>
          </a:cu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32588" y="873627"/>
            <a:ext cx="55984" cy="431515"/>
          </a:xfrm>
          <a:custGeom>
            <a:avLst/>
            <a:gdLst>
              <a:gd name="connsiteX0" fmla="*/ 0 w 55984"/>
              <a:gd name="connsiteY0" fmla="*/ 0 h 457200"/>
              <a:gd name="connsiteX1" fmla="*/ 46653 w 55984"/>
              <a:gd name="connsiteY1" fmla="*/ 83976 h 457200"/>
              <a:gd name="connsiteX2" fmla="*/ 55984 w 55984"/>
              <a:gd name="connsiteY2" fmla="*/ 457200 h 457200"/>
              <a:gd name="connsiteX3" fmla="*/ 55984 w 55984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84" h="457200">
                <a:moveTo>
                  <a:pt x="0" y="0"/>
                </a:moveTo>
                <a:cubicBezTo>
                  <a:pt x="18661" y="3888"/>
                  <a:pt x="37322" y="7776"/>
                  <a:pt x="46653" y="83976"/>
                </a:cubicBezTo>
                <a:cubicBezTo>
                  <a:pt x="55984" y="160176"/>
                  <a:pt x="55984" y="457200"/>
                  <a:pt x="55984" y="457200"/>
                </a:cubicBezTo>
                <a:lnTo>
                  <a:pt x="55984" y="457200"/>
                </a:lnTo>
              </a:path>
            </a:pathLst>
          </a:cu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7183467" y="3111032"/>
            <a:ext cx="407776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347364" y="3111032"/>
            <a:ext cx="407776" cy="0"/>
          </a:xfrm>
          <a:prstGeom prst="line">
            <a:avLst/>
          </a:prstGeom>
          <a:ln w="38100">
            <a:solidFill>
              <a:srgbClr val="9E0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000" y="2703256"/>
            <a:ext cx="432048" cy="26143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9912" y="2567331"/>
            <a:ext cx="432048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97904" y="3314920"/>
            <a:ext cx="504056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3808" y="2431406"/>
            <a:ext cx="432048" cy="261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-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5896" y="5081948"/>
            <a:ext cx="488034" cy="261437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ernard MT Condensed" pitchFamily="18" charset="0"/>
              </a:rPr>
              <a:t>+</a:t>
            </a:r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ve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3019" y="2050051"/>
            <a:ext cx="432048" cy="2904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FSH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4316" y="2041244"/>
            <a:ext cx="397364" cy="2904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ernard MT Condensed" pitchFamily="18" charset="0"/>
              </a:rPr>
              <a:t>LH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93848" y="5897499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5896" y="4588596"/>
            <a:ext cx="792088" cy="29048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Estradiol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98936" y="3630098"/>
            <a:ext cx="648072" cy="26143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Bernard MT Condensed" pitchFamily="18" charset="0"/>
              </a:rPr>
              <a:t>Inhibin</a:t>
            </a:r>
            <a:endParaRPr lang="en-US" sz="1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06288" y="1013901"/>
            <a:ext cx="52271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err="1" smtClean="0">
                <a:solidFill>
                  <a:schemeClr val="bg1"/>
                </a:solidFill>
                <a:latin typeface="Bernard MT Condensed" pitchFamily="18" charset="0"/>
              </a:rPr>
              <a:t>GnHs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41720" y="256603"/>
            <a:ext cx="1152128" cy="2081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dirty="0" smtClean="0">
                <a:solidFill>
                  <a:schemeClr val="bg1"/>
                </a:solidFill>
                <a:latin typeface="Bernard MT Condensed" pitchFamily="18" charset="0"/>
              </a:rPr>
              <a:t>HYPOTHALAMUS</a:t>
            </a:r>
            <a:endParaRPr lang="en-US" sz="11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104344" y="2633123"/>
            <a:ext cx="2257456" cy="474460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spc="-40" dirty="0" smtClean="0">
                <a:latin typeface="Arial Narrow" pitchFamily="34" charset="0"/>
              </a:rPr>
              <a:t>Initiation &amp; Maintenance</a:t>
            </a:r>
            <a:r>
              <a:rPr lang="en-US" b="1" spc="-40" baseline="30000" dirty="0" smtClean="0">
                <a:latin typeface="Arial Narrow" pitchFamily="34" charset="0"/>
              </a:rPr>
              <a:t> </a:t>
            </a:r>
            <a:r>
              <a:rPr lang="en-US" b="1" spc="-40" dirty="0" smtClean="0">
                <a:latin typeface="Arial Narrow" pitchFamily="34" charset="0"/>
              </a:rPr>
              <a:t>of spermatogenesis </a:t>
            </a:r>
            <a:endParaRPr lang="en-US" b="1" spc="-40" dirty="0">
              <a:latin typeface="Arial Narrow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4975869" y="665458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4993013" y="979380"/>
            <a:ext cx="339813" cy="288032"/>
          </a:xfrm>
          <a:prstGeom prst="triangle">
            <a:avLst/>
          </a:prstGeom>
          <a:gradFill flip="none" rotWithShape="1">
            <a:gsLst>
              <a:gs pos="50000">
                <a:srgbClr val="9E004F"/>
              </a:gs>
              <a:gs pos="52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4461128" y="596416"/>
            <a:ext cx="576064" cy="290486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Bernard MT Condensed" pitchFamily="18" charset="0"/>
              </a:rPr>
              <a:t>GnRH</a:t>
            </a:r>
            <a:endParaRPr lang="en-US" sz="1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786992" y="1615855"/>
            <a:ext cx="1644752" cy="704428"/>
            <a:chOff x="3269000" y="1700808"/>
            <a:chExt cx="1644752" cy="746358"/>
          </a:xfrm>
        </p:grpSpPr>
        <p:sp>
          <p:nvSpPr>
            <p:cNvPr id="58" name="Rectangle 57"/>
            <p:cNvSpPr/>
            <p:nvPr/>
          </p:nvSpPr>
          <p:spPr>
            <a:xfrm>
              <a:off x="3269000" y="1700808"/>
              <a:ext cx="1484736" cy="746358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b="1" dirty="0" smtClean="0">
                  <a:solidFill>
                    <a:srgbClr val="A50021"/>
                  </a:solidFill>
                  <a:latin typeface="Bernard MT Condensed" pitchFamily="18" charset="0"/>
                </a:rPr>
                <a:t>E</a:t>
              </a:r>
              <a:r>
                <a:rPr lang="en-US" b="1" dirty="0" smtClean="0">
                  <a:latin typeface="Arial Narrow" pitchFamily="34" charset="0"/>
                </a:rPr>
                <a:t> </a:t>
              </a:r>
              <a:r>
                <a:rPr lang="en-US" b="1" dirty="0" smtClean="0">
                  <a:latin typeface="Arial Narrow" pitchFamily="34" charset="0"/>
                  <a:sym typeface="Wingdings 3"/>
                </a:rPr>
                <a:t></a:t>
              </a:r>
              <a:r>
                <a:rPr lang="en-US" b="1" dirty="0" smtClean="0">
                  <a:latin typeface="Arial Narrow" pitchFamily="34" charset="0"/>
                </a:rPr>
                <a:t>facilitate  –</a:t>
              </a:r>
              <a:r>
                <a:rPr lang="en-US" b="1" dirty="0" err="1" smtClean="0">
                  <a:latin typeface="Arial Narrow" pitchFamily="34" charset="0"/>
                </a:rPr>
                <a:t>ve</a:t>
              </a:r>
              <a:r>
                <a:rPr lang="en-US" b="1" dirty="0" smtClean="0">
                  <a:latin typeface="Arial Narrow" pitchFamily="34" charset="0"/>
                </a:rPr>
                <a:t> of </a:t>
              </a:r>
              <a:r>
                <a:rPr lang="en-US" sz="2000" b="1" dirty="0" smtClean="0">
                  <a:solidFill>
                    <a:srgbClr val="00B0F0"/>
                  </a:solidFill>
                  <a:latin typeface="Bernard MT Condensed" pitchFamily="18" charset="0"/>
                </a:rPr>
                <a:t>T </a:t>
              </a:r>
              <a:r>
                <a:rPr lang="en-US" b="1" dirty="0" smtClean="0">
                  <a:latin typeface="Arial Narrow" pitchFamily="34" charset="0"/>
                </a:rPr>
                <a:t>on </a:t>
              </a:r>
              <a:r>
                <a:rPr lang="en-US" b="1" dirty="0" err="1" smtClean="0">
                  <a:solidFill>
                    <a:srgbClr val="6600FF"/>
                  </a:solidFill>
                  <a:latin typeface="Arial Narrow" pitchFamily="34" charset="0"/>
                </a:rPr>
                <a:t>GnRH</a:t>
              </a:r>
              <a:r>
                <a:rPr lang="en-US" b="1" dirty="0" smtClean="0">
                  <a:solidFill>
                    <a:srgbClr val="6600FF"/>
                  </a:solidFill>
                  <a:latin typeface="Arial Narrow" pitchFamily="34" charset="0"/>
                </a:rPr>
                <a:t> &amp; </a:t>
              </a:r>
              <a:r>
                <a:rPr lang="en-US" b="1" dirty="0" err="1" smtClean="0">
                  <a:solidFill>
                    <a:srgbClr val="7030A0"/>
                  </a:solidFill>
                  <a:latin typeface="Arial Narrow" pitchFamily="34" charset="0"/>
                </a:rPr>
                <a:t>GnHs</a:t>
              </a:r>
              <a:endParaRPr lang="en-US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4769736" y="2069992"/>
              <a:ext cx="144016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2878096" y="560867"/>
            <a:ext cx="1800200" cy="319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6600FF"/>
                </a:solidFill>
                <a:latin typeface="Bernard MT Condensed" pitchFamily="18" charset="0"/>
              </a:rPr>
              <a:t>Pulsatile</a:t>
            </a:r>
            <a:r>
              <a:rPr lang="en-US" sz="1600" dirty="0" smtClean="0">
                <a:solidFill>
                  <a:srgbClr val="6600FF"/>
                </a:solidFill>
                <a:latin typeface="Bernard MT Condensed" pitchFamily="18" charset="0"/>
              </a:rPr>
              <a:t> Secretion</a:t>
            </a:r>
            <a:endParaRPr lang="en-US" sz="16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143140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LH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Testosterone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P</a:t>
            </a:r>
            <a:r>
              <a:rPr lang="en-US" dirty="0" err="1" smtClean="0">
                <a:solidFill>
                  <a:srgbClr val="0070C0"/>
                </a:solidFill>
                <a:latin typeface="Bernard MT Condensed" pitchFamily="18" charset="0"/>
              </a:rPr>
              <a:t>ulsatile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(chronic LH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  <a:sym typeface="Wingdings 3"/>
              </a:rPr>
              <a:t> </a:t>
            </a:r>
            <a:r>
              <a:rPr lang="en-US" dirty="0" smtClean="0">
                <a:solidFill>
                  <a:srgbClr val="0070C0"/>
                </a:solidFill>
                <a:latin typeface="Bernard MT Condensed" pitchFamily="18" charset="0"/>
              </a:rPr>
              <a:t>makes testis refractory) </a:t>
            </a:r>
            <a:endParaRPr lang="en-US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grpSp>
        <p:nvGrpSpPr>
          <p:cNvPr id="10" name="Group 38"/>
          <p:cNvGrpSpPr/>
          <p:nvPr/>
        </p:nvGrpSpPr>
        <p:grpSpPr>
          <a:xfrm>
            <a:off x="2555776" y="-171400"/>
            <a:ext cx="2051720" cy="836712"/>
            <a:chOff x="395536" y="188639"/>
            <a:chExt cx="3240363" cy="1567986"/>
          </a:xfrm>
        </p:grpSpPr>
        <p:pic>
          <p:nvPicPr>
            <p:cNvPr id="40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7379" r="21806"/>
            <a:stretch>
              <a:fillRect/>
            </a:stretch>
          </p:blipFill>
          <p:spPr bwMode="auto">
            <a:xfrm rot="16200000">
              <a:off x="225176" y="431009"/>
              <a:ext cx="1368151" cy="1027432"/>
            </a:xfrm>
            <a:prstGeom prst="rect">
              <a:avLst/>
            </a:prstGeom>
            <a:noFill/>
          </p:spPr>
        </p:pic>
        <p:pic>
          <p:nvPicPr>
            <p:cNvPr id="41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160" r="15985"/>
            <a:stretch>
              <a:fillRect/>
            </a:stretch>
          </p:blipFill>
          <p:spPr bwMode="auto">
            <a:xfrm rot="15030899">
              <a:off x="657003" y="383541"/>
              <a:ext cx="1414065" cy="1027432"/>
            </a:xfrm>
            <a:prstGeom prst="rect">
              <a:avLst/>
            </a:prstGeom>
            <a:noFill/>
          </p:spPr>
        </p:pic>
        <p:pic>
          <p:nvPicPr>
            <p:cNvPr id="42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1557" r="16958"/>
            <a:stretch>
              <a:fillRect/>
            </a:stretch>
          </p:blipFill>
          <p:spPr bwMode="auto">
            <a:xfrm rot="13886705">
              <a:off x="1133791" y="525838"/>
              <a:ext cx="1383225" cy="1027432"/>
            </a:xfrm>
            <a:prstGeom prst="rect">
              <a:avLst/>
            </a:prstGeom>
            <a:noFill/>
          </p:spPr>
        </p:pic>
        <p:pic>
          <p:nvPicPr>
            <p:cNvPr id="43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6780" r="19205"/>
            <a:stretch>
              <a:fillRect/>
            </a:stretch>
          </p:blipFill>
          <p:spPr bwMode="auto">
            <a:xfrm rot="16200000" flipV="1">
              <a:off x="2402102" y="395004"/>
              <a:ext cx="1440161" cy="1027432"/>
            </a:xfrm>
            <a:prstGeom prst="rect">
              <a:avLst/>
            </a:prstGeom>
            <a:noFill/>
          </p:spPr>
        </p:pic>
        <p:pic>
          <p:nvPicPr>
            <p:cNvPr id="44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13491" r="18686"/>
            <a:stretch>
              <a:fillRect/>
            </a:stretch>
          </p:blipFill>
          <p:spPr bwMode="auto">
            <a:xfrm rot="17369101" flipV="1">
              <a:off x="1865587" y="480002"/>
              <a:ext cx="1525814" cy="1027432"/>
            </a:xfrm>
            <a:prstGeom prst="rect">
              <a:avLst/>
            </a:prstGeom>
            <a:noFill/>
          </p:spPr>
        </p:pic>
        <p:pic>
          <p:nvPicPr>
            <p:cNvPr id="45" name="Picture 16" descr="http://s3.envato.com/files/1287092/male%20symbol%20with%20alpha%2001%20vid%20prev.pn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7073" r="10426"/>
            <a:stretch>
              <a:fillRect/>
            </a:stretch>
          </p:blipFill>
          <p:spPr bwMode="auto">
            <a:xfrm rot="18513295" flipV="1">
              <a:off x="1587452" y="406368"/>
              <a:ext cx="1406087" cy="1027432"/>
            </a:xfrm>
            <a:prstGeom prst="rect">
              <a:avLst/>
            </a:prstGeom>
            <a:noFill/>
          </p:spPr>
        </p:pic>
      </p:grpSp>
      <p:sp>
        <p:nvSpPr>
          <p:cNvPr id="88" name="TextBox 87"/>
          <p:cNvSpPr txBox="1"/>
          <p:nvPr/>
        </p:nvSpPr>
        <p:spPr>
          <a:xfrm>
            <a:off x="107504" y="116632"/>
            <a:ext cx="2892860" cy="523220"/>
          </a:xfrm>
          <a:prstGeom prst="rect">
            <a:avLst/>
          </a:prstGeom>
          <a:solidFill>
            <a:srgbClr val="9E004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If WRONG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00826" y="6273641"/>
            <a:ext cx="257176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MALE INFERTILITY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1" name="Group 83"/>
          <p:cNvGrpSpPr/>
          <p:nvPr/>
        </p:nvGrpSpPr>
        <p:grpSpPr>
          <a:xfrm>
            <a:off x="6948264" y="4998945"/>
            <a:ext cx="2195736" cy="692696"/>
            <a:chOff x="6948264" y="5114856"/>
            <a:chExt cx="2195736" cy="692696"/>
          </a:xfrm>
        </p:grpSpPr>
        <p:sp>
          <p:nvSpPr>
            <p:cNvPr id="92" name="Rectangular Callout 91"/>
            <p:cNvSpPr/>
            <p:nvPr/>
          </p:nvSpPr>
          <p:spPr>
            <a:xfrm>
              <a:off x="6948264" y="5114856"/>
              <a:ext cx="2088232" cy="692696"/>
            </a:xfrm>
            <a:prstGeom prst="wedgeRectCallout">
              <a:avLst>
                <a:gd name="adj1" fmla="val -43439"/>
                <a:gd name="adj2" fmla="val -22057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62056" y="5133192"/>
              <a:ext cx="21819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1. </a:t>
              </a:r>
              <a:r>
                <a:rPr lang="en-US" dirty="0" smtClean="0">
                  <a:latin typeface="Bernard MT Condensed" pitchFamily="18" charset="0"/>
                </a:rPr>
                <a:t>Problems related to Hormone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76256" y="3284984"/>
            <a:ext cx="2095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PRE-TESTICULAR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95" name="Group 82"/>
          <p:cNvGrpSpPr/>
          <p:nvPr/>
        </p:nvGrpSpPr>
        <p:grpSpPr>
          <a:xfrm>
            <a:off x="1411648" y="5445224"/>
            <a:ext cx="2088232" cy="693840"/>
            <a:chOff x="1411648" y="5445224"/>
            <a:chExt cx="2088232" cy="693840"/>
          </a:xfrm>
        </p:grpSpPr>
        <p:sp>
          <p:nvSpPr>
            <p:cNvPr id="96" name="Rectangular Callout 95"/>
            <p:cNvSpPr/>
            <p:nvPr/>
          </p:nvSpPr>
          <p:spPr>
            <a:xfrm>
              <a:off x="1411648" y="5445224"/>
              <a:ext cx="2088232" cy="693840"/>
            </a:xfrm>
            <a:prstGeom prst="wedgeRectCallout">
              <a:avLst>
                <a:gd name="adj1" fmla="val 45889"/>
                <a:gd name="adj2" fmla="val -91419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81336" y="5554952"/>
              <a:ext cx="20105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2. </a:t>
              </a:r>
              <a:r>
                <a:rPr lang="en-US" dirty="0" smtClean="0">
                  <a:latin typeface="Bernard MT Condensed" pitchFamily="18" charset="0"/>
                </a:rPr>
                <a:t>Problems related to Sperm Production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51520" y="6207695"/>
            <a:ext cx="15121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99" name="Picture 3" descr="C:\Documents and Settings\DR.OMNIA\My Documents\My Pictures\ee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32" b="769"/>
          <a:stretch>
            <a:fillRect/>
          </a:stretch>
        </p:blipFill>
        <p:spPr bwMode="auto">
          <a:xfrm flipH="1">
            <a:off x="216024" y="1014381"/>
            <a:ext cx="3131840" cy="3278715"/>
          </a:xfrm>
          <a:prstGeom prst="rect">
            <a:avLst/>
          </a:prstGeom>
          <a:noFill/>
        </p:spPr>
      </p:pic>
      <p:grpSp>
        <p:nvGrpSpPr>
          <p:cNvPr id="100" name="Group 80"/>
          <p:cNvGrpSpPr/>
          <p:nvPr/>
        </p:nvGrpSpPr>
        <p:grpSpPr>
          <a:xfrm>
            <a:off x="251520" y="692696"/>
            <a:ext cx="1872208" cy="648072"/>
            <a:chOff x="251520" y="692696"/>
            <a:chExt cx="1872208" cy="648072"/>
          </a:xfrm>
        </p:grpSpPr>
        <p:sp>
          <p:nvSpPr>
            <p:cNvPr id="101" name="Rectangular Callout 100"/>
            <p:cNvSpPr/>
            <p:nvPr/>
          </p:nvSpPr>
          <p:spPr>
            <a:xfrm>
              <a:off x="251520" y="692696"/>
              <a:ext cx="1872208" cy="648072"/>
            </a:xfrm>
            <a:prstGeom prst="wedgeRectCallout">
              <a:avLst>
                <a:gd name="adj1" fmla="val -5693"/>
                <a:gd name="adj2" fmla="val 141867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51520" y="764704"/>
              <a:ext cx="18722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3. </a:t>
              </a:r>
              <a:r>
                <a:rPr lang="en-US" dirty="0" smtClean="0">
                  <a:latin typeface="Bernard MT Condensed" pitchFamily="18" charset="0"/>
                </a:rPr>
                <a:t>Problems of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Sperm Transport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grpSp>
        <p:nvGrpSpPr>
          <p:cNvPr id="103" name="Group 81"/>
          <p:cNvGrpSpPr/>
          <p:nvPr/>
        </p:nvGrpSpPr>
        <p:grpSpPr>
          <a:xfrm>
            <a:off x="315528" y="4617704"/>
            <a:ext cx="2312256" cy="648072"/>
            <a:chOff x="315528" y="4617704"/>
            <a:chExt cx="1952216" cy="648072"/>
          </a:xfrm>
        </p:grpSpPr>
        <p:sp>
          <p:nvSpPr>
            <p:cNvPr id="104" name="Rectangular Callout 103"/>
            <p:cNvSpPr/>
            <p:nvPr/>
          </p:nvSpPr>
          <p:spPr>
            <a:xfrm>
              <a:off x="323528" y="4617704"/>
              <a:ext cx="1944216" cy="648072"/>
            </a:xfrm>
            <a:prstGeom prst="wedgeRectCallout">
              <a:avLst>
                <a:gd name="adj1" fmla="val -41001"/>
                <a:gd name="adj2" fmla="val -180184"/>
              </a:avLst>
            </a:prstGeom>
            <a:solidFill>
              <a:srgbClr val="EEECE1"/>
            </a:solidFill>
            <a:ln w="12700">
              <a:solidFill>
                <a:srgbClr val="9E00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15528" y="4696568"/>
              <a:ext cx="194421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  <a:latin typeface="Bernard MT Condensed" pitchFamily="18" charset="0"/>
                </a:rPr>
                <a:t>4. </a:t>
              </a:r>
              <a:r>
                <a:rPr lang="en-US" dirty="0" smtClean="0">
                  <a:latin typeface="Bernard MT Condensed" pitchFamily="18" charset="0"/>
                </a:rPr>
                <a:t>Problem in Erection </a:t>
              </a:r>
              <a:br>
                <a:rPr lang="en-US" dirty="0" smtClean="0">
                  <a:latin typeface="Bernard MT Condensed" pitchFamily="18" charset="0"/>
                </a:rPr>
              </a:br>
              <a:r>
                <a:rPr lang="en-US" dirty="0" smtClean="0">
                  <a:latin typeface="Bernard MT Condensed" pitchFamily="18" charset="0"/>
                </a:rPr>
                <a:t>    &amp; Ejaculation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07504" y="1988840"/>
            <a:ext cx="216024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POST-TESTICULAR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07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5494" y="3890429"/>
            <a:ext cx="857256" cy="1143008"/>
          </a:xfrm>
          <a:prstGeom prst="rect">
            <a:avLst/>
          </a:prstGeom>
          <a:noFill/>
        </p:spPr>
      </p:pic>
      <p:pic>
        <p:nvPicPr>
          <p:cNvPr id="108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29" y="5214950"/>
            <a:ext cx="750099" cy="1000132"/>
          </a:xfrm>
          <a:prstGeom prst="rect">
            <a:avLst/>
          </a:prstGeom>
          <a:noFill/>
        </p:spPr>
      </p:pic>
      <p:pic>
        <p:nvPicPr>
          <p:cNvPr id="109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2"/>
            <a:ext cx="750099" cy="1000132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5000628" y="5500702"/>
            <a:ext cx="642942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5DHT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7" grpId="0"/>
      <p:bldP spid="67" grpId="1"/>
      <p:bldP spid="69" grpId="0"/>
      <p:bldP spid="69" grpId="1"/>
      <p:bldP spid="88" grpId="0" animBg="1"/>
      <p:bldP spid="88" grpId="1" animBg="1"/>
      <p:bldP spid="90" grpId="0" animBg="1"/>
      <p:bldP spid="94" grpId="0" animBg="1"/>
      <p:bldP spid="98" grpId="0" animBg="1"/>
      <p:bldP spid="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5357818" y="2240312"/>
            <a:ext cx="3786182" cy="3698808"/>
            <a:chOff x="5357818" y="2240312"/>
            <a:chExt cx="3786182" cy="3698808"/>
          </a:xfrm>
        </p:grpSpPr>
        <p:sp>
          <p:nvSpPr>
            <p:cNvPr id="51" name="Rectangle 50"/>
            <p:cNvSpPr/>
            <p:nvPr/>
          </p:nvSpPr>
          <p:spPr>
            <a:xfrm>
              <a:off x="5357818" y="4077072"/>
              <a:ext cx="3786182" cy="18620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rgbClr val="008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Pentoxiphylline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Kallikrins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Antioxidants;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Vit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E, C/ N-A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Cystiene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Zinc Supplements</a:t>
              </a: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Folic a.</a:t>
              </a:r>
              <a:endParaRPr lang="en-US" sz="2000" b="1" i="1" spc="-40" dirty="0" err="1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L-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Carnitine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rot="5400000">
              <a:off x="4501356" y="3239650"/>
              <a:ext cx="2000264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28"/>
          <p:cNvGrpSpPr/>
          <p:nvPr/>
        </p:nvGrpSpPr>
        <p:grpSpPr>
          <a:xfrm rot="13700698">
            <a:off x="44104" y="-189738"/>
            <a:ext cx="1512167" cy="1944216"/>
            <a:chOff x="3186862" y="3717032"/>
            <a:chExt cx="3082311" cy="2952328"/>
          </a:xfrm>
        </p:grpSpPr>
        <p:grpSp>
          <p:nvGrpSpPr>
            <p:cNvPr id="104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05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72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5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88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91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2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2" name="TextBox 111"/>
          <p:cNvSpPr txBox="1"/>
          <p:nvPr/>
        </p:nvSpPr>
        <p:spPr>
          <a:xfrm>
            <a:off x="2000232" y="285728"/>
            <a:ext cx="4857784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DRUG TREATMENT OF MALE INFERTILITY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318653" y="1141777"/>
            <a:ext cx="2428892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00694" y="1130842"/>
            <a:ext cx="3000396" cy="430887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NON-HORMONAL THERAPY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115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900"/>
            <a:ext cx="857256" cy="1143008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104207" y="6072206"/>
            <a:ext cx="6468057" cy="682238"/>
          </a:xfrm>
          <a:prstGeom prst="rect">
            <a:avLst/>
          </a:prstGeom>
          <a:solidFill>
            <a:srgbClr val="FFFFCC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SzPct val="70000"/>
              <a:buBlip>
                <a:blip r:embed="rId3"/>
              </a:buBlip>
            </a:pPr>
            <a:r>
              <a:rPr lang="en-US" sz="2200" spc="-40" dirty="0" err="1" smtClean="0">
                <a:latin typeface="Bernard MT Condensed" pitchFamily="18" charset="0"/>
              </a:rPr>
              <a:t>Hypergonadotrophic</a:t>
            </a:r>
            <a:r>
              <a:rPr lang="en-US" sz="2200" spc="-40" dirty="0" smtClean="0">
                <a:latin typeface="Bernard MT Condensed" pitchFamily="18" charset="0"/>
              </a:rPr>
              <a:t>  </a:t>
            </a:r>
            <a:r>
              <a:rPr lang="en-US" sz="2200" spc="-40" dirty="0" err="1" smtClean="0">
                <a:latin typeface="Bernard MT Condensed" pitchFamily="18" charset="0"/>
              </a:rPr>
              <a:t>Hypogonadism</a:t>
            </a:r>
            <a:r>
              <a:rPr lang="en-US" sz="2200" spc="-40" dirty="0" smtClean="0">
                <a:latin typeface="Bernard MT Condensed" pitchFamily="18" charset="0"/>
              </a:rPr>
              <a:t>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</a:p>
          <a:p>
            <a:pPr>
              <a:lnSpc>
                <a:spcPts val="2300"/>
              </a:lnSpc>
              <a:buSzPct val="70000"/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P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ry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Hypogonadism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T &amp;LH )  </a:t>
            </a:r>
            <a:r>
              <a: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rPr>
              <a:t>Assisted Reproduction</a:t>
            </a:r>
            <a:endParaRPr lang="en-US" sz="2000" b="1" i="1" spc="-40" dirty="0" smtClean="0">
              <a:solidFill>
                <a:srgbClr val="A50021"/>
              </a:solidFill>
              <a:latin typeface="Arial Narrow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727625" y="747393"/>
            <a:ext cx="1773069" cy="401191"/>
            <a:chOff x="3727623" y="747393"/>
            <a:chExt cx="1773069" cy="401191"/>
          </a:xfrm>
        </p:grpSpPr>
        <p:cxnSp>
          <p:nvCxnSpPr>
            <p:cNvPr id="127" name="Straight Arrow Connector 126"/>
            <p:cNvCxnSpPr>
              <a:stCxn id="112" idx="2"/>
            </p:cNvCxnSpPr>
            <p:nvPr/>
          </p:nvCxnSpPr>
          <p:spPr>
            <a:xfrm rot="16200000" flipH="1">
              <a:off x="4767113" y="409404"/>
              <a:ext cx="395590" cy="107156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>
              <a:off x="3976315" y="504301"/>
              <a:ext cx="395591" cy="892975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727227" y="1571612"/>
            <a:ext cx="8131053" cy="645201"/>
            <a:chOff x="727227" y="1571612"/>
            <a:chExt cx="8131053" cy="645201"/>
          </a:xfrm>
        </p:grpSpPr>
        <p:sp>
          <p:nvSpPr>
            <p:cNvPr id="116" name="TextBox 115"/>
            <p:cNvSpPr txBox="1"/>
            <p:nvPr/>
          </p:nvSpPr>
          <p:spPr>
            <a:xfrm>
              <a:off x="727227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073009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IMPERICAL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4942" y="1785926"/>
              <a:ext cx="1357322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IMPERICAL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715272" y="1785926"/>
              <a:ext cx="1143008" cy="430887"/>
            </a:xfrm>
            <a:prstGeom prst="rect">
              <a:avLst/>
            </a:prstGeom>
            <a:solidFill>
              <a:srgbClr val="EEECE1"/>
            </a:solidFill>
            <a:ln w="28575">
              <a:solidFill>
                <a:srgbClr val="CCFF33"/>
              </a:solidFill>
            </a:ln>
            <a:effectLst>
              <a:outerShdw blurRad="50800" dist="38100" dir="2700000" algn="tl" rotWithShape="0">
                <a:srgbClr val="008000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A50021"/>
                  </a:solidFill>
                  <a:latin typeface="Bernard MT Condensed" pitchFamily="18" charset="0"/>
                </a:rPr>
                <a:t>SPECIFIC</a:t>
              </a:r>
              <a:endParaRPr lang="en-US" sz="2200" dirty="0">
                <a:solidFill>
                  <a:srgbClr val="A50021"/>
                </a:solidFill>
                <a:latin typeface="Bernard MT Condensed" pitchFamily="18" charset="0"/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rot="5400000">
              <a:off x="83332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5400000">
              <a:off x="5358612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5400000">
              <a:off x="3571074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5400000">
              <a:off x="1189450" y="1713694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1406" y="2214554"/>
            <a:ext cx="8937128" cy="1915101"/>
            <a:chOff x="71406" y="2214554"/>
            <a:chExt cx="8937128" cy="1915101"/>
          </a:xfrm>
        </p:grpSpPr>
        <p:sp>
          <p:nvSpPr>
            <p:cNvPr id="53" name="TextBox 52"/>
            <p:cNvSpPr txBox="1"/>
            <p:nvPr/>
          </p:nvSpPr>
          <p:spPr>
            <a:xfrm>
              <a:off x="5508104" y="2344551"/>
              <a:ext cx="350043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</a:rPr>
                <a:t>Erectile Dysfunction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PDE 5 Is,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Alprostadil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</a:rPr>
                <a:t>Apomorphine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</a:rPr>
                <a:t>…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Premature Ejaculation 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SSRIs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Retrograde Ejaculation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Symbol" pitchFamily="18" charset="2"/>
                  <a:sym typeface="Wingdings 3"/>
                </a:rPr>
                <a:t>a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AD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b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</a:b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                                           agonists</a:t>
              </a:r>
            </a:p>
            <a:p>
              <a:pPr>
                <a:lnSpc>
                  <a:spcPts val="2200"/>
                </a:lnSpc>
              </a:pPr>
              <a:r>
                <a:rPr lang="en-US" sz="2200" b="1" spc="-40" dirty="0" err="1" smtClean="0">
                  <a:latin typeface="Arial Narrow" pitchFamily="34" charset="0"/>
                  <a:sym typeface="Wingdings 3"/>
                </a:rPr>
                <a:t>Leukocytospermia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Antibiotics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406" y="2357430"/>
              <a:ext cx="4286280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200" b="1" spc="-40" dirty="0" err="1" smtClean="0">
                  <a:latin typeface="Arial Narrow" pitchFamily="34" charset="0"/>
                </a:rPr>
                <a:t>Hyperprolactinaemia</a:t>
              </a:r>
              <a:r>
                <a:rPr lang="en-US" sz="2200" b="1" spc="-40" dirty="0" smtClean="0">
                  <a:latin typeface="Arial Narrow" pitchFamily="34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DA</a:t>
              </a:r>
              <a:r>
                <a:rPr lang="en-US" sz="2000" b="1" i="1" spc="-40" baseline="-2500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2-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Agonists</a:t>
              </a: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Hypothyroidism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Thyroxine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  <a:p>
              <a:pPr>
                <a:lnSpc>
                  <a:spcPts val="2300"/>
                </a:lnSpc>
              </a:pP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Congenital Adrenal Hyperplasia 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Glucocorticoids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>
              <a:off x="585145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5400000">
              <a:off x="8703319" y="2356636"/>
              <a:ext cx="285752" cy="158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2612" y="2285992"/>
            <a:ext cx="5285205" cy="3662705"/>
            <a:chOff x="72612" y="2285992"/>
            <a:chExt cx="5285205" cy="3662705"/>
          </a:xfrm>
        </p:grpSpPr>
        <p:sp>
          <p:nvSpPr>
            <p:cNvPr id="124" name="TextBox 123"/>
            <p:cNvSpPr txBox="1"/>
            <p:nvPr/>
          </p:nvSpPr>
          <p:spPr>
            <a:xfrm>
              <a:off x="72612" y="3714752"/>
              <a:ext cx="5285205" cy="2233945"/>
            </a:xfrm>
            <a:prstGeom prst="rect">
              <a:avLst/>
            </a:prstGeom>
            <a:solidFill>
              <a:srgbClr val="FFFFCC">
                <a:alpha val="60000"/>
              </a:srgbClr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300"/>
                </a:lnSpc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</a:rPr>
                <a:t>Euogonadotrophic</a:t>
              </a:r>
              <a:r>
                <a:rPr lang="en-US" sz="2200" spc="-40" dirty="0" smtClean="0">
                  <a:latin typeface="Bernard MT Condensed" pitchFamily="18" charset="0"/>
                </a:rPr>
                <a:t>  </a:t>
              </a:r>
              <a:r>
                <a:rPr lang="en-US" sz="2200" spc="-40" dirty="0" err="1" smtClean="0">
                  <a:latin typeface="Bernard MT Condensed" pitchFamily="18" charset="0"/>
                </a:rPr>
                <a:t>Hypogonadism</a:t>
              </a:r>
              <a:r>
                <a:rPr lang="en-US" sz="2200" spc="-4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only)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;  SERMs &amp;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Aromatase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Is</a:t>
              </a:r>
            </a:p>
            <a:p>
              <a:pPr>
                <a:lnSpc>
                  <a:spcPts val="25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Idiopathic </a:t>
              </a:r>
              <a:r>
                <a:rPr lang="en-US" sz="2200" b="1" spc="-40" dirty="0" smtClean="0">
                  <a:latin typeface="Bernard MT Condensed" pitchFamily="18" charset="0"/>
                  <a:sym typeface="Wingdings 3"/>
                </a:rPr>
                <a:t>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6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Androgens, </a:t>
              </a:r>
              <a:r>
                <a:rPr lang="en-US" sz="2000" b="1" i="1" spc="-6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Antiestrogens,GnH</a:t>
              </a:r>
              <a:r>
                <a:rPr lang="en-US" sz="2000" b="1" i="1" spc="-6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(FSH) </a:t>
              </a:r>
            </a:p>
            <a:p>
              <a:pPr>
                <a:lnSpc>
                  <a:spcPts val="2100"/>
                </a:lnSpc>
                <a:spcBef>
                  <a:spcPts val="600"/>
                </a:spcBef>
                <a:buSzPct val="70000"/>
                <a:buBlip>
                  <a:blip r:embed="rId3"/>
                </a:buBlip>
              </a:pP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Hypogonadotrophic</a:t>
              </a:r>
              <a:r>
                <a:rPr lang="en-US" sz="2200" spc="-40" dirty="0" smtClean="0">
                  <a:latin typeface="Bernard MT Condensed" pitchFamily="18" charset="0"/>
                  <a:sym typeface="Wingdings 3"/>
                </a:rPr>
                <a:t> </a:t>
              </a:r>
              <a:r>
                <a:rPr lang="en-US" sz="2200" spc="-40" dirty="0" err="1" smtClean="0">
                  <a:latin typeface="Bernard MT Condensed" pitchFamily="18" charset="0"/>
                  <a:sym typeface="Wingdings 3"/>
                </a:rPr>
                <a:t>hypogonadism</a:t>
              </a:r>
              <a:r>
                <a:rPr lang="en-US" sz="2400" dirty="0" smtClean="0">
                  <a:latin typeface="Bernard MT Condensed" pitchFamily="18" charset="0"/>
                </a:rPr>
                <a:t>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 2</a:t>
              </a:r>
              <a:r>
                <a:rPr lang="en-US" sz="2200" b="1" spc="-40" baseline="30000" dirty="0" smtClean="0">
                  <a:latin typeface="Arial Narrow" pitchFamily="34" charset="0"/>
                  <a:sym typeface="Wingdings 3"/>
                </a:rPr>
                <a:t>ndry </a:t>
              </a: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 </a:t>
              </a:r>
              <a:br>
                <a:rPr lang="en-US" sz="2200" b="1" spc="-40" dirty="0" smtClean="0">
                  <a:latin typeface="Arial Narrow" pitchFamily="34" charset="0"/>
                  <a:sym typeface="Wingdings 3"/>
                </a:rPr>
              </a:br>
              <a:r>
                <a:rPr lang="en-US" sz="2200" b="1" spc="-40" dirty="0" smtClean="0"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Hypogonadism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( </a:t>
              </a:r>
              <a:r>
                <a:rPr lang="en-US" sz="2000" b="1" i="1" spc="-40" dirty="0" err="1" smtClean="0">
                  <a:latin typeface="Arial Narrow" pitchFamily="34" charset="0"/>
                  <a:sym typeface="Wingdings 3"/>
                </a:rPr>
                <a:t>Hypothalamo</a:t>
              </a: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-Pituitary ) </a:t>
              </a: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latin typeface="Arial Narrow" pitchFamily="34" charset="0"/>
                  <a:sym typeface="Wingdings 3"/>
                </a:rPr>
                <a:t>   (</a:t>
              </a:r>
              <a:r>
                <a:rPr lang="en-US" sz="2000" b="1" i="1" dirty="0" smtClean="0">
                  <a:latin typeface="Arial Narrow" pitchFamily="34" charset="0"/>
                  <a:sym typeface="Wingdings 3"/>
                </a:rPr>
                <a:t>T &amp;  FSH / LH </a:t>
              </a:r>
              <a:r>
                <a:rPr lang="en-US" sz="2000" b="1" dirty="0" smtClean="0">
                  <a:latin typeface="Arial Narrow" pitchFamily="34" charset="0"/>
                  <a:sym typeface="Wingdings 3"/>
                </a:rPr>
                <a:t>)</a:t>
              </a:r>
              <a:r>
                <a:rPr lang="en-US" sz="2000" b="1" spc="-40" dirty="0" smtClean="0">
                  <a:latin typeface="Arial Narrow" pitchFamily="34" charset="0"/>
                  <a:sym typeface="Wingdings 3"/>
                </a:rPr>
                <a:t> </a:t>
              </a:r>
              <a:endParaRPr lang="en-US" sz="2200" b="1" spc="-40" dirty="0" smtClean="0">
                <a:latin typeface="Arial Narrow" pitchFamily="34" charset="0"/>
                <a:sym typeface="Wingdings 3"/>
              </a:endParaRPr>
            </a:p>
            <a:p>
              <a:pPr>
                <a:lnSpc>
                  <a:spcPts val="2100"/>
                </a:lnSpc>
                <a:buSzPct val="70000"/>
              </a:pP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 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Pulsatile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GnRH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hCG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hMG</a:t>
              </a:r>
              <a:r>
                <a:rPr lang="en-US" sz="2000" b="1" i="1" spc="-40" dirty="0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, Androgens, </a:t>
              </a:r>
              <a:r>
                <a:rPr lang="en-US" sz="2000" b="1" i="1" spc="-40" dirty="0" err="1" smtClean="0">
                  <a:solidFill>
                    <a:srgbClr val="A50021"/>
                  </a:solidFill>
                  <a:latin typeface="Arial Narrow" pitchFamily="34" charset="0"/>
                  <a:sym typeface="Wingdings 3"/>
                </a:rPr>
                <a:t>Clomiphene</a:t>
              </a:r>
              <a:endParaRPr lang="en-US" sz="2000" b="1" i="1" spc="-40" dirty="0" smtClean="0">
                <a:solidFill>
                  <a:srgbClr val="A50021"/>
                </a:solidFill>
                <a:latin typeface="Arial Narrow" pitchFamily="34" charset="0"/>
                <a:sym typeface="Wingdings 3"/>
              </a:endParaRPr>
            </a:p>
          </p:txBody>
        </p:sp>
        <p:cxnSp>
          <p:nvCxnSpPr>
            <p:cNvPr id="138" name="Straight Arrow Connector 137"/>
            <p:cNvCxnSpPr/>
            <p:nvPr/>
          </p:nvCxnSpPr>
          <p:spPr>
            <a:xfrm rot="5400000">
              <a:off x="3569812" y="3144164"/>
              <a:ext cx="1719072" cy="272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929454" y="132827"/>
            <a:ext cx="20002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Needs 3 </a:t>
            </a:r>
            <a:r>
              <a:rPr lang="en-US" sz="2200" b="1" dirty="0" err="1" smtClean="0">
                <a:solidFill>
                  <a:srgbClr val="A50021"/>
                </a:solidFill>
                <a:latin typeface="Arial Narrow" pitchFamily="34" charset="0"/>
              </a:rPr>
              <a:t>ms.</a:t>
            </a:r>
            <a:r>
              <a:rPr lang="en-US" sz="2200" b="1" dirty="0" smtClean="0">
                <a:solidFill>
                  <a:srgbClr val="A50021"/>
                </a:solidFill>
                <a:latin typeface="Arial Narrow" pitchFamily="34" charset="0"/>
              </a:rPr>
              <a:t>  before  semen quality  changes</a:t>
            </a:r>
            <a:endParaRPr lang="en-US" sz="2200" b="1" dirty="0">
              <a:solidFill>
                <a:srgbClr val="A50021"/>
              </a:solidFill>
              <a:latin typeface="Arial Narrow" pitchFamily="34" charset="0"/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5016961" y="3649218"/>
            <a:ext cx="620079" cy="6480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25" grpId="0" animBg="1"/>
      <p:bldP spid="54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http://www.trinity.edu/lespey/biol3449/lectures/lect18/Fig.17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 l="6122" t="5311" r="3061" b="38922"/>
          <a:stretch>
            <a:fillRect/>
          </a:stretch>
        </p:blipFill>
        <p:spPr bwMode="auto">
          <a:xfrm>
            <a:off x="571472" y="952525"/>
            <a:ext cx="6286544" cy="2800352"/>
          </a:xfrm>
          <a:prstGeom prst="rect">
            <a:avLst/>
          </a:prstGeom>
          <a:noFill/>
        </p:spPr>
      </p:pic>
      <p:grpSp>
        <p:nvGrpSpPr>
          <p:cNvPr id="2" name="Group 28"/>
          <p:cNvGrpSpPr/>
          <p:nvPr/>
        </p:nvGrpSpPr>
        <p:grpSpPr>
          <a:xfrm rot="13700698">
            <a:off x="258418" y="-118300"/>
            <a:ext cx="1512167" cy="1944216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57"/>
          <p:cNvGrpSpPr/>
          <p:nvPr/>
        </p:nvGrpSpPr>
        <p:grpSpPr>
          <a:xfrm>
            <a:off x="6541480" y="4437112"/>
            <a:ext cx="2482115" cy="1879509"/>
            <a:chOff x="6541480" y="4437112"/>
            <a:chExt cx="2482115" cy="1879509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4" cstate="print"/>
            <a:srcRect l="38167" b="16445"/>
            <a:stretch>
              <a:fillRect/>
            </a:stretch>
          </p:blipFill>
          <p:spPr bwMode="auto">
            <a:xfrm rot="20666572">
              <a:off x="7938853" y="4822218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541480" y="4437112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267237" y="771115"/>
            <a:ext cx="13716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Bernard MT Condensed" pitchFamily="18" charset="0"/>
              </a:rPr>
              <a:t>In NATURE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490" y="4476863"/>
            <a:ext cx="152400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As Therapy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3423" y="3472777"/>
            <a:ext cx="1296144" cy="31953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TESTOSTERONE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0" name="Group 41"/>
          <p:cNvGrpSpPr/>
          <p:nvPr/>
        </p:nvGrpSpPr>
        <p:grpSpPr>
          <a:xfrm>
            <a:off x="7033693" y="2524161"/>
            <a:ext cx="1752600" cy="1214438"/>
            <a:chOff x="6929454" y="2500306"/>
            <a:chExt cx="1752600" cy="1214438"/>
          </a:xfrm>
        </p:grpSpPr>
        <p:pic>
          <p:nvPicPr>
            <p:cNvPr id="31" name="Picture 2" descr="http://www.trinity.edu/lespey/biol3449/lectures/lect18/Fig.17.2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469" t="63734" r="3061" b="16349"/>
            <a:stretch>
              <a:fillRect/>
            </a:stretch>
          </p:blipFill>
          <p:spPr bwMode="auto">
            <a:xfrm>
              <a:off x="6929454" y="2571744"/>
              <a:ext cx="1752600" cy="1143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7215206" y="2500306"/>
              <a:ext cx="57150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DHT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11" name="Group 51"/>
          <p:cNvGrpSpPr/>
          <p:nvPr/>
        </p:nvGrpSpPr>
        <p:grpSpPr>
          <a:xfrm>
            <a:off x="6858016" y="452459"/>
            <a:ext cx="1785950" cy="1084449"/>
            <a:chOff x="6929454" y="844353"/>
            <a:chExt cx="1785950" cy="1084449"/>
          </a:xfrm>
        </p:grpSpPr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7071123" y="844353"/>
              <a:ext cx="928694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bg1"/>
                  </a:solidFill>
                  <a:latin typeface="Bernard MT Condensed" pitchFamily="18" charset="0"/>
                </a:rPr>
                <a:t>Estradiol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pic>
          <p:nvPicPr>
            <p:cNvPr id="1026" name="Picture 2" descr="C:\Users\Administrator\Pictures\ee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8F7F3"/>
                </a:clrFrom>
                <a:clrTo>
                  <a:srgbClr val="F8F7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54" y="928670"/>
              <a:ext cx="1785950" cy="1000132"/>
            </a:xfrm>
            <a:prstGeom prst="rect">
              <a:avLst/>
            </a:prstGeom>
            <a:noFill/>
          </p:spPr>
        </p:pic>
      </p:grpSp>
      <p:sp>
        <p:nvSpPr>
          <p:cNvPr id="38" name="TextBox 37"/>
          <p:cNvSpPr txBox="1"/>
          <p:nvPr/>
        </p:nvSpPr>
        <p:spPr>
          <a:xfrm>
            <a:off x="571472" y="2473151"/>
            <a:ext cx="78581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Leydig</a:t>
            </a:r>
            <a:r>
              <a:rPr lang="en-US" sz="1400" dirty="0" smtClean="0">
                <a:latin typeface="Bernard MT Condensed" pitchFamily="18" charset="0"/>
              </a:rPr>
              <a:t> C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442" y="491096"/>
            <a:ext cx="114300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AROMATASE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95880" y="2114248"/>
            <a:ext cx="1500198" cy="33855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5-</a:t>
            </a:r>
            <a:r>
              <a:rPr lang="en-US" sz="1600" b="1" dirty="0" smtClean="0">
                <a:solidFill>
                  <a:srgbClr val="A50021"/>
                </a:solidFill>
                <a:latin typeface="Symbol" pitchFamily="18" charset="2"/>
              </a:rPr>
              <a:t>a</a:t>
            </a:r>
            <a:r>
              <a:rPr lang="en-US" sz="1600" dirty="0" smtClean="0">
                <a:solidFill>
                  <a:srgbClr val="A50021"/>
                </a:solidFill>
                <a:latin typeface="Bernard MT Condensed" pitchFamily="18" charset="0"/>
              </a:rPr>
              <a:t>-REDUCTASE</a:t>
            </a:r>
            <a:endParaRPr lang="en-US" sz="1600" dirty="0">
              <a:solidFill>
                <a:srgbClr val="A50021"/>
              </a:solidFill>
              <a:latin typeface="Bernard MT Condense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504" y="3750403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Principle male sex hormone produced in testis, small amount in adrenals. It follows a circadian pattern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</a:t>
            </a:r>
            <a:r>
              <a:rPr lang="en-US" sz="2400" b="1" dirty="0" smtClean="0">
                <a:latin typeface="Arial Narrow" pitchFamily="34" charset="0"/>
              </a:rPr>
              <a:t>in early morning &amp;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in evening</a:t>
            </a:r>
          </a:p>
        </p:txBody>
      </p:sp>
      <p:sp useBgFill="1">
        <p:nvSpPr>
          <p:cNvPr id="47" name="Rectangle 46"/>
          <p:cNvSpPr/>
          <p:nvPr/>
        </p:nvSpPr>
        <p:spPr>
          <a:xfrm>
            <a:off x="5643570" y="1720609"/>
            <a:ext cx="292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accessory sex organs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34277" y="95293"/>
            <a:ext cx="3427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 &gt; in brain, bone, liver, adipose t.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2" name="Group 54"/>
          <p:cNvGrpSpPr/>
          <p:nvPr/>
        </p:nvGrpSpPr>
        <p:grpSpPr>
          <a:xfrm>
            <a:off x="5623648" y="893966"/>
            <a:ext cx="1358116" cy="2098254"/>
            <a:chOff x="5623648" y="798673"/>
            <a:chExt cx="1358116" cy="2098254"/>
          </a:xfrm>
        </p:grpSpPr>
        <p:cxnSp>
          <p:nvCxnSpPr>
            <p:cNvPr id="46" name="Straight Connector 45"/>
            <p:cNvCxnSpPr/>
            <p:nvPr/>
          </p:nvCxnSpPr>
          <p:spPr>
            <a:xfrm rot="5400000" flipH="1" flipV="1">
              <a:off x="4587797" y="1860282"/>
              <a:ext cx="2072496" cy="794"/>
            </a:xfrm>
            <a:prstGeom prst="line">
              <a:avLst/>
            </a:prstGeom>
            <a:ln w="38100">
              <a:solidFill>
                <a:srgbClr val="A500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624442" y="2396067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5624442" y="798673"/>
              <a:ext cx="1357322" cy="18715"/>
            </a:xfrm>
            <a:prstGeom prst="straightConnector1">
              <a:avLst/>
            </a:prstGeom>
            <a:ln w="38100">
              <a:solidFill>
                <a:srgbClr val="A5002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204793" y="4917226"/>
            <a:ext cx="727635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143000" algn="l"/>
              </a:tabLst>
            </a:pPr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2. Synthetic Androgens; </a:t>
            </a: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Testosterone</a:t>
            </a: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Esters;  </a:t>
            </a:r>
            <a:r>
              <a:rPr lang="en-US" sz="2200" b="1" dirty="0" err="1" smtClean="0">
                <a:latin typeface="Arial Narrow" pitchFamily="34" charset="0"/>
              </a:rPr>
              <a:t>proprionate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enanthate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cypionate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dirty="0" smtClean="0">
                <a:latin typeface="Arial Narrow" pitchFamily="34" charset="0"/>
              </a:rPr>
              <a:t>Or derivatives as </a:t>
            </a:r>
            <a:r>
              <a:rPr lang="en-US" sz="2200" b="1" dirty="0" err="1" smtClean="0">
                <a:latin typeface="Arial Narrow" pitchFamily="34" charset="0"/>
              </a:rPr>
              <a:t>Fluoxymesterone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Methyltestosterone</a:t>
            </a:r>
            <a:r>
              <a:rPr lang="en-US" sz="2200" b="1" dirty="0" smtClean="0">
                <a:latin typeface="Arial Narrow" pitchFamily="34" charset="0"/>
              </a:rPr>
              <a:t>, </a:t>
            </a:r>
            <a:r>
              <a:rPr lang="en-US" sz="2200" b="1" dirty="0" err="1" smtClean="0">
                <a:latin typeface="Arial Narrow" pitchFamily="34" charset="0"/>
              </a:rPr>
              <a:t>Danazol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tabLst>
                <a:tab pos="1143000" algn="l"/>
              </a:tabLst>
            </a:pPr>
            <a:r>
              <a:rPr lang="en-US" sz="2200" b="1" u="sng" dirty="0" smtClean="0">
                <a:latin typeface="Arial Narrow" pitchFamily="34" charset="0"/>
              </a:rPr>
              <a:t>Derived from DHT; </a:t>
            </a:r>
            <a:r>
              <a:rPr lang="en-US" sz="2200" b="1" dirty="0" err="1" smtClean="0">
                <a:latin typeface="Arial Narrow" pitchFamily="34" charset="0"/>
              </a:rPr>
              <a:t>Mesterolone</a:t>
            </a:r>
            <a:endParaRPr lang="en-US" sz="2200" dirty="0"/>
          </a:p>
        </p:txBody>
      </p:sp>
      <p:pic>
        <p:nvPicPr>
          <p:cNvPr id="56" name="Picture 2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44" y="4143380"/>
            <a:ext cx="857256" cy="1143008"/>
          </a:xfrm>
          <a:prstGeom prst="rect">
            <a:avLst/>
          </a:prstGeom>
          <a:noFill/>
        </p:spPr>
      </p:pic>
      <p:sp>
        <p:nvSpPr>
          <p:cNvPr id="59" name="TextBox 58"/>
          <p:cNvSpPr txBox="1"/>
          <p:nvPr/>
        </p:nvSpPr>
        <p:spPr>
          <a:xfrm>
            <a:off x="107504" y="116632"/>
            <a:ext cx="2664296" cy="461665"/>
          </a:xfrm>
          <a:prstGeom prst="rect">
            <a:avLst/>
          </a:prstGeom>
          <a:solidFill>
            <a:srgbClr val="D20069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HORMONAL THERAPY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42604" y="476672"/>
            <a:ext cx="1857388" cy="430887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763688" y="4509120"/>
            <a:ext cx="1625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Bernard MT Condensed" pitchFamily="18" charset="0"/>
                <a:sym typeface="Wingdings 3"/>
              </a:rPr>
              <a:t>1. Testosterone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3" grpId="0" animBg="1"/>
      <p:bldP spid="43" grpId="1" animBg="1"/>
      <p:bldP spid="44" grpId="0" animBg="1"/>
      <p:bldP spid="44" grpId="1" animBg="1"/>
      <p:bldP spid="45" grpId="0"/>
      <p:bldP spid="47" grpId="0" animBg="1"/>
      <p:bldP spid="49" grpId="0"/>
      <p:bldP spid="53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20021"/>
            </a:gs>
            <a:gs pos="16000">
              <a:schemeClr val="bg1"/>
            </a:gs>
            <a:gs pos="91000">
              <a:schemeClr val="bg2">
                <a:lumMod val="90000"/>
                <a:alpha val="73000"/>
              </a:schemeClr>
            </a:gs>
            <a:gs pos="98000">
              <a:srgbClr val="92D050">
                <a:alpha val="8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/>
        </p:nvGrpSpPr>
        <p:grpSpPr>
          <a:xfrm rot="13700698">
            <a:off x="-182675" y="-157650"/>
            <a:ext cx="1512167" cy="1326807"/>
            <a:chOff x="3186862" y="3717032"/>
            <a:chExt cx="3082311" cy="2952328"/>
          </a:xfrm>
        </p:grpSpPr>
        <p:grpSp>
          <p:nvGrpSpPr>
            <p:cNvPr id="3" name="Group 2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10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1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4" name="Group 3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06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7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108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" name="Group 71"/>
          <p:cNvGrpSpPr/>
          <p:nvPr/>
        </p:nvGrpSpPr>
        <p:grpSpPr>
          <a:xfrm>
            <a:off x="6137800" y="4978492"/>
            <a:ext cx="2791918" cy="1879508"/>
            <a:chOff x="6137800" y="4978492"/>
            <a:chExt cx="2791918" cy="1879508"/>
          </a:xfrm>
        </p:grpSpPr>
        <p:pic>
          <p:nvPicPr>
            <p:cNvPr id="81" name="Picture 8" descr="http://www.sciencephoto.com/images/download_wm_image.html/P608135-Leydig_Cells-SPL.jpg?id=806080135"/>
            <p:cNvPicPr>
              <a:picLocks noChangeAspect="1" noChangeArrowheads="1"/>
            </p:cNvPicPr>
            <p:nvPr/>
          </p:nvPicPr>
          <p:blipFill>
            <a:blip r:embed="rId3" cstate="print"/>
            <a:srcRect l="38167" b="16445"/>
            <a:stretch>
              <a:fillRect/>
            </a:stretch>
          </p:blipFill>
          <p:spPr bwMode="auto">
            <a:xfrm rot="20666572">
              <a:off x="7844976" y="5291590"/>
              <a:ext cx="1084742" cy="1318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7"/>
            <p:cNvGrpSpPr/>
            <p:nvPr/>
          </p:nvGrpSpPr>
          <p:grpSpPr>
            <a:xfrm>
              <a:off x="6137798" y="4978493"/>
              <a:ext cx="1922445" cy="1879509"/>
              <a:chOff x="2250135" y="3225378"/>
              <a:chExt cx="2271566" cy="2158777"/>
            </a:xfrm>
          </p:grpSpPr>
          <p:pic>
            <p:nvPicPr>
              <p:cNvPr id="83" name="Picture 82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250135" y="4988868"/>
                <a:ext cx="509404" cy="395287"/>
              </a:xfrm>
              <a:prstGeom prst="rect">
                <a:avLst/>
              </a:prstGeom>
              <a:noFill/>
            </p:spPr>
          </p:pic>
          <p:pic>
            <p:nvPicPr>
              <p:cNvPr id="84" name="Picture 83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2609288" y="4638359"/>
                <a:ext cx="644701" cy="500274"/>
              </a:xfrm>
              <a:prstGeom prst="rect">
                <a:avLst/>
              </a:prstGeom>
              <a:noFill/>
            </p:spPr>
          </p:pic>
          <p:grpSp>
            <p:nvGrpSpPr>
              <p:cNvPr id="7" name="Group 24"/>
              <p:cNvGrpSpPr/>
              <p:nvPr/>
            </p:nvGrpSpPr>
            <p:grpSpPr>
              <a:xfrm rot="20666572">
                <a:off x="3379755" y="3225378"/>
                <a:ext cx="1141946" cy="1421613"/>
                <a:chOff x="3186862" y="3717032"/>
                <a:chExt cx="3082311" cy="2952328"/>
              </a:xfrm>
            </p:grpSpPr>
            <p:grpSp>
              <p:nvGrpSpPr>
                <p:cNvPr id="8" name="Group 19"/>
                <p:cNvGrpSpPr/>
                <p:nvPr/>
              </p:nvGrpSpPr>
              <p:grpSpPr>
                <a:xfrm>
                  <a:off x="3186862" y="3717032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6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7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8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" name="Group 20"/>
                <p:cNvGrpSpPr/>
                <p:nvPr/>
              </p:nvGrpSpPr>
              <p:grpSpPr>
                <a:xfrm flipV="1">
                  <a:off x="3203848" y="4869160"/>
                  <a:ext cx="3065325" cy="1800200"/>
                  <a:chOff x="3186862" y="3717032"/>
                  <a:chExt cx="3065325" cy="1800200"/>
                </a:xfrm>
              </p:grpSpPr>
              <p:pic>
                <p:nvPicPr>
                  <p:cNvPr id="93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9872" y="3717032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4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20430899">
                    <a:off x="3347864" y="4149080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5" name="Picture 16" descr="http://s3.envato.com/files/1287092/male%20symbol%20with%20alpha%2001%20vid%20prev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rot="19286705">
                    <a:off x="3186862" y="4581128"/>
                    <a:ext cx="2832315" cy="936104"/>
                  </a:xfrm>
                  <a:prstGeom prst="rect">
                    <a:avLst/>
                  </a:prstGeom>
                  <a:noFill/>
                </p:spPr>
              </p:pic>
            </p:grpSp>
          </p:grpSp>
          <p:pic>
            <p:nvPicPr>
              <p:cNvPr id="90" name="Picture 89" descr="http://t0.gstatic.com/images?q=tbn:ANd9GcTVYgD8_490z4cwzbidyxy7PZtVAEwjPQtlSWffPjQisTSGz9ZRbWSGmA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7538" r="2186" b="7354"/>
              <a:stretch>
                <a:fillRect/>
              </a:stretch>
            </p:blipFill>
            <p:spPr bwMode="auto">
              <a:xfrm rot="20666572" flipV="1">
                <a:off x="3100713" y="4243829"/>
                <a:ext cx="768268" cy="5961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2928926" y="285728"/>
            <a:ext cx="3194272" cy="430887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</p:spPr>
        <p:txBody>
          <a:bodyPr wrap="none">
            <a:spAutoFit/>
          </a:bodyPr>
          <a:lstStyle/>
          <a:p>
            <a:pPr indent="-342900"/>
            <a:r>
              <a:rPr lang="en-US" sz="2200" dirty="0" smtClean="0">
                <a:latin typeface="Bernard MT Condensed" pitchFamily="18" charset="0"/>
              </a:rPr>
              <a:t>What does testosterone do 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282" y="764704"/>
            <a:ext cx="6914970" cy="425758"/>
          </a:xfrm>
          <a:prstGeom prst="rect">
            <a:avLst/>
          </a:prstGeom>
          <a:gradFill flip="none" rotWithShape="0">
            <a:gsLst>
              <a:gs pos="0">
                <a:srgbClr val="420021"/>
              </a:gs>
              <a:gs pos="16000">
                <a:schemeClr val="bg1"/>
              </a:gs>
              <a:gs pos="91000">
                <a:schemeClr val="bg2">
                  <a:lumMod val="90000"/>
                  <a:alpha val="73000"/>
                </a:schemeClr>
              </a:gs>
              <a:gs pos="98000">
                <a:srgbClr val="92D050">
                  <a:alpha val="84000"/>
                </a:srgbClr>
              </a:gs>
            </a:gsLst>
            <a:path path="circle">
              <a:fillToRect l="119837" t="1267670" r="-19837" b="-1167670"/>
            </a:path>
            <a:tileRect l="-193207" t="-446359" r="-332881" b="-2881699"/>
          </a:gradFill>
          <a:effectLst>
            <a:outerShdw blurRad="50800" dist="50800" dir="5400000" algn="ctr" rotWithShape="0">
              <a:srgbClr val="CCFF33"/>
            </a:outerShdw>
          </a:effectLst>
        </p:spPr>
        <p:txBody>
          <a:bodyPr wrap="none">
            <a:spAutoFit/>
          </a:bodyPr>
          <a:lstStyle/>
          <a:p>
            <a:pPr indent="-342900">
              <a:lnSpc>
                <a:spcPts val="2600"/>
              </a:lnSpc>
            </a:pP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A. </a:t>
            </a:r>
            <a:r>
              <a:rPr lang="en-US" sz="2400" spc="-30" dirty="0" smtClean="0">
                <a:latin typeface="Bernard MT Condensed" pitchFamily="18" charset="0"/>
              </a:rPr>
              <a:t>It or its DHT metabolite bind to </a:t>
            </a:r>
            <a:r>
              <a:rPr lang="en-US" sz="2400" spc="-30" dirty="0" smtClean="0">
                <a:solidFill>
                  <a:srgbClr val="008000"/>
                </a:solidFill>
                <a:latin typeface="Bernard MT Condensed" pitchFamily="18" charset="0"/>
              </a:rPr>
              <a:t>Androgen Receptors [AR]</a:t>
            </a:r>
            <a:endParaRPr lang="en-US" sz="2400" spc="-30" dirty="0">
              <a:solidFill>
                <a:srgbClr val="008000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9108" y="72617"/>
            <a:ext cx="1857388" cy="461665"/>
          </a:xfrm>
          <a:prstGeom prst="rect">
            <a:avLst/>
          </a:prstGeom>
          <a:solidFill>
            <a:srgbClr val="9E004F"/>
          </a:solidFill>
          <a:ln w="28575">
            <a:solidFill>
              <a:srgbClr val="CCFF33"/>
            </a:solidFill>
          </a:ln>
          <a:effectLst>
            <a:outerShdw blurRad="50800" dist="38100" dir="2700000" algn="tl" rotWithShape="0">
              <a:srgbClr val="008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1.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ANDROGENS</a:t>
            </a:r>
            <a:endParaRPr lang="en-US" sz="24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282" y="1687354"/>
            <a:ext cx="914406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1. </a:t>
            </a:r>
            <a:r>
              <a:rPr lang="en-US" sz="2400" b="1" dirty="0" err="1" smtClean="0">
                <a:solidFill>
                  <a:srgbClr val="A50021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D20069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dirty="0" smtClean="0">
                <a:solidFill>
                  <a:srgbClr val="D20069"/>
                </a:solidFill>
                <a:latin typeface="Bernard MT Condensed" pitchFamily="18" charset="0"/>
              </a:rPr>
              <a:t>GENOMIC Action</a:t>
            </a:r>
            <a:r>
              <a:rPr lang="en-US" sz="2000" dirty="0" smtClean="0">
                <a:solidFill>
                  <a:srgbClr val="D20069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mediates </a:t>
            </a:r>
            <a:r>
              <a:rPr lang="en-US" sz="2200" b="1" spc="-30" dirty="0" smtClean="0">
                <a:latin typeface="Arial Narrow" pitchFamily="34" charset="0"/>
              </a:rPr>
              <a:t>cell growth &amp; </a:t>
            </a:r>
            <a:r>
              <a:rPr lang="en-US" sz="2200" b="1" spc="-30" dirty="0" err="1" smtClean="0">
                <a:latin typeface="Arial Narrow" pitchFamily="34" charset="0"/>
              </a:rPr>
              <a:t>differentation</a:t>
            </a:r>
            <a:r>
              <a:rPr lang="en-US" sz="2200" b="1" spc="-30" dirty="0" smtClean="0">
                <a:latin typeface="Arial Narrow" pitchFamily="34" charset="0"/>
              </a:rPr>
              <a:t> in AR responsive tissues; reproductive, those of 2</a:t>
            </a:r>
            <a:r>
              <a:rPr lang="en-US" sz="2200" b="1" spc="-30" baseline="30000" dirty="0" smtClean="0">
                <a:latin typeface="Arial Narrow" pitchFamily="34" charset="0"/>
              </a:rPr>
              <a:t>ndry</a:t>
            </a:r>
            <a:r>
              <a:rPr lang="en-US" sz="2200" b="1" spc="-30" dirty="0" smtClean="0">
                <a:latin typeface="Arial Narrow" pitchFamily="34" charset="0"/>
              </a:rPr>
              <a:t> male sex characters, muscles 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29388" y="3061644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Binding &amp; Activation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Nuclear translocation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err="1" smtClean="0">
                <a:latin typeface="Arial Narrow" pitchFamily="34" charset="0"/>
              </a:rPr>
              <a:t>Dimerization</a:t>
            </a:r>
            <a:r>
              <a:rPr lang="en-US" sz="2000" b="1" dirty="0" smtClean="0">
                <a:latin typeface="Arial Narrow" pitchFamily="34" charset="0"/>
              </a:rPr>
              <a:t> on SRE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Gene Transcription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mRNA Translation</a:t>
            </a:r>
          </a:p>
          <a:p>
            <a:pPr>
              <a:buSzPct val="70000"/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New Protein Formation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14282" y="2409825"/>
            <a:ext cx="6219825" cy="4448175"/>
            <a:chOff x="214282" y="2409825"/>
            <a:chExt cx="6219825" cy="4448175"/>
          </a:xfrm>
        </p:grpSpPr>
        <p:pic>
          <p:nvPicPr>
            <p:cNvPr id="44" name="Picture 2" descr="http://upload.wikimedia.org/wikipedia/commons/thumb/e/e7/Human_androgen_receptor_and_androgen_binding.svg/653px-Human_androgen_receptor_and_androgen_binding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282" y="2409825"/>
              <a:ext cx="6219825" cy="4448175"/>
            </a:xfrm>
            <a:prstGeom prst="rect">
              <a:avLst/>
            </a:prstGeom>
            <a:noFill/>
          </p:spPr>
        </p:pic>
        <p:sp>
          <p:nvSpPr>
            <p:cNvPr id="43" name="TextBox 42"/>
            <p:cNvSpPr txBox="1"/>
            <p:nvPr/>
          </p:nvSpPr>
          <p:spPr>
            <a:xfrm>
              <a:off x="507077" y="6312278"/>
              <a:ext cx="1296144" cy="31953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TESTOSTERONE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86182" y="6143644"/>
              <a:ext cx="928694" cy="338554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Bernard MT Condensed" pitchFamily="18" charset="0"/>
                </a:rPr>
                <a:t>PROTEIN</a:t>
              </a:r>
              <a:endParaRPr lang="en-US" sz="16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7" name="5-Point Star 46"/>
          <p:cNvSpPr/>
          <p:nvPr/>
        </p:nvSpPr>
        <p:spPr>
          <a:xfrm>
            <a:off x="8523921" y="6237312"/>
            <a:ext cx="620079" cy="476672"/>
          </a:xfrm>
          <a:prstGeom prst="star5">
            <a:avLst/>
          </a:prstGeom>
          <a:solidFill>
            <a:srgbClr val="D9FF6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7504" y="123914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Like all other steroid hormones they act on;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0" grpId="0" build="p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1505</Words>
  <Application>Microsoft Office PowerPoint</Application>
  <PresentationFormat>عرض على الشاشة (3:4)‏</PresentationFormat>
  <Paragraphs>304</Paragraphs>
  <Slides>20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AA</cp:lastModifiedBy>
  <cp:revision>234</cp:revision>
  <dcterms:created xsi:type="dcterms:W3CDTF">2011-02-15T07:19:30Z</dcterms:created>
  <dcterms:modified xsi:type="dcterms:W3CDTF">2013-04-11T16:30:57Z</dcterms:modified>
</cp:coreProperties>
</file>