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353" r:id="rId4"/>
    <p:sldId id="281" r:id="rId5"/>
    <p:sldId id="355" r:id="rId6"/>
    <p:sldId id="315" r:id="rId7"/>
    <p:sldId id="327" r:id="rId8"/>
    <p:sldId id="308" r:id="rId9"/>
    <p:sldId id="309" r:id="rId10"/>
    <p:sldId id="343" r:id="rId11"/>
    <p:sldId id="344" r:id="rId12"/>
    <p:sldId id="332" r:id="rId13"/>
    <p:sldId id="346" r:id="rId14"/>
    <p:sldId id="328" r:id="rId15"/>
    <p:sldId id="347" r:id="rId16"/>
    <p:sldId id="35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5FF"/>
    <a:srgbClr val="FFE1FF"/>
    <a:srgbClr val="F200F2"/>
    <a:srgbClr val="000000"/>
    <a:srgbClr val="CCFF66"/>
    <a:srgbClr val="CCFFFF"/>
    <a:srgbClr val="FFFFFF"/>
    <a:srgbClr val="FA00FA"/>
    <a:srgbClr val="66FF33"/>
    <a:srgbClr val="66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272" autoAdjust="0"/>
    <p:restoredTop sz="94660"/>
  </p:normalViewPr>
  <p:slideViewPr>
    <p:cSldViewPr>
      <p:cViewPr varScale="1">
        <p:scale>
          <a:sx n="96" d="100"/>
          <a:sy n="96" d="100"/>
        </p:scale>
        <p:origin x="-90" y="-2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05D181-48B3-4D38-BFE3-62954857B56D}" type="datetimeFigureOut">
              <a:rPr lang="en-US" smtClean="0"/>
              <a:pPr/>
              <a:t>4/6/2013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C9E830-7A27-4AD4-AD87-5A47C3E5211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C9E830-7A27-4AD4-AD87-5A47C3E52112}"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98A06C-6CAF-40DA-B57A-1D2336ADC59B}" type="slidenum">
              <a:rPr lang="en-US"/>
              <a:pPr/>
              <a:t>6</a:t>
            </a:fld>
            <a:endParaRPr lang="th-TH"/>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i="1" dirty="0"/>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98A06C-6CAF-40DA-B57A-1D2336ADC59B}" type="slidenum">
              <a:rPr lang="en-US"/>
              <a:pPr/>
              <a:t>7</a:t>
            </a:fld>
            <a:endParaRPr lang="th-TH"/>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i="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98A06C-6CAF-40DA-B57A-1D2336ADC59B}" type="slidenum">
              <a:rPr lang="en-US"/>
              <a:pPr/>
              <a:t>8</a:t>
            </a:fld>
            <a:endParaRPr lang="th-TH"/>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i="1" dirty="0"/>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98A06C-6CAF-40DA-B57A-1D2336ADC59B}" type="slidenum">
              <a:rPr lang="en-US"/>
              <a:pPr/>
              <a:t>9</a:t>
            </a:fld>
            <a:endParaRPr lang="th-TH"/>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i="1"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5F951D-463A-4DBB-820E-EE9665B9FF3F}" type="datetimeFigureOut">
              <a:rPr lang="en-US" smtClean="0"/>
              <a:pPr/>
              <a:t>4/6/2013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5F951D-463A-4DBB-820E-EE9665B9FF3F}" type="datetimeFigureOut">
              <a:rPr lang="en-US" smtClean="0"/>
              <a:pPr/>
              <a:t>4/6/2013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5F951D-463A-4DBB-820E-EE9665B9FF3F}" type="datetimeFigureOut">
              <a:rPr lang="en-US" smtClean="0"/>
              <a:pPr/>
              <a:t>4/6/2013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5F951D-463A-4DBB-820E-EE9665B9FF3F}" type="datetimeFigureOut">
              <a:rPr lang="en-US" smtClean="0"/>
              <a:pPr/>
              <a:t>4/6/2013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5F951D-463A-4DBB-820E-EE9665B9FF3F}" type="datetimeFigureOut">
              <a:rPr lang="en-US" smtClean="0"/>
              <a:pPr/>
              <a:t>4/6/2013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5F951D-463A-4DBB-820E-EE9665B9FF3F}" type="datetimeFigureOut">
              <a:rPr lang="en-US" smtClean="0"/>
              <a:pPr/>
              <a:t>4/6/2013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5F951D-463A-4DBB-820E-EE9665B9FF3F}" type="datetimeFigureOut">
              <a:rPr lang="en-US" smtClean="0"/>
              <a:pPr/>
              <a:t>4/6/2013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5F951D-463A-4DBB-820E-EE9665B9FF3F}" type="datetimeFigureOut">
              <a:rPr lang="en-US" smtClean="0"/>
              <a:pPr/>
              <a:t>4/6/2013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F951D-463A-4DBB-820E-EE9665B9FF3F}" type="datetimeFigureOut">
              <a:rPr lang="en-US" smtClean="0"/>
              <a:pPr/>
              <a:t>4/6/2013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5F951D-463A-4DBB-820E-EE9665B9FF3F}" type="datetimeFigureOut">
              <a:rPr lang="en-US" smtClean="0"/>
              <a:pPr/>
              <a:t>4/6/2013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5F951D-463A-4DBB-820E-EE9665B9FF3F}" type="datetimeFigureOut">
              <a:rPr lang="en-US" smtClean="0"/>
              <a:pPr/>
              <a:t>4/6/2013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000">
              <a:schemeClr val="bg1"/>
            </a:gs>
            <a:gs pos="31000">
              <a:srgbClr val="CCFFFF">
                <a:alpha val="28000"/>
              </a:srgbClr>
            </a:gs>
            <a:gs pos="51000">
              <a:srgbClr val="FFDDDD"/>
            </a:gs>
            <a:gs pos="90000">
              <a:srgbClr val="E4FF97">
                <a:alpha val="89804"/>
              </a:srgbClr>
            </a:gs>
            <a:gs pos="100000">
              <a:srgbClr val="8970A8"/>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5F951D-463A-4DBB-820E-EE9665B9FF3F}" type="datetimeFigureOut">
              <a:rPr lang="en-US" smtClean="0"/>
              <a:pPr/>
              <a:t>4/6/2013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A09D01-629E-49DD-AE87-AF81183934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blinds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5" descr="14"/>
          <p:cNvPicPr>
            <a:picLocks noChangeAspect="1" noChangeArrowheads="1"/>
          </p:cNvPicPr>
          <p:nvPr/>
        </p:nvPicPr>
        <p:blipFill>
          <a:blip r:embed="rId2" cstate="print">
            <a:lum bright="20000"/>
          </a:blip>
          <a:srcRect l="5042" t="17321" r="2908" b="44077"/>
          <a:stretch>
            <a:fillRect/>
          </a:stretch>
        </p:blipFill>
        <p:spPr bwMode="auto">
          <a:xfrm>
            <a:off x="2693832" y="5029200"/>
            <a:ext cx="3886200" cy="1828800"/>
          </a:xfrm>
          <a:prstGeom prst="rect">
            <a:avLst/>
          </a:prstGeom>
          <a:noFill/>
          <a:effectLst>
            <a:softEdge rad="63500"/>
          </a:effectLst>
        </p:spPr>
      </p:pic>
      <p:pic>
        <p:nvPicPr>
          <p:cNvPr id="5" name="Picture 2" descr="http://www.sciencephoto.com/images/showEnlarged.html/P616241-Artwork_of_ovum_(egg)_development_in_womans_ovary-SPL.jpg?id=806160241"/>
          <p:cNvPicPr>
            <a:picLocks noChangeAspect="1" noChangeArrowheads="1"/>
          </p:cNvPicPr>
          <p:nvPr/>
        </p:nvPicPr>
        <p:blipFill>
          <a:blip r:embed="rId3" cstate="print"/>
          <a:srcRect t="10857" r="19164" b="4571"/>
          <a:stretch>
            <a:fillRect/>
          </a:stretch>
        </p:blipFill>
        <p:spPr bwMode="auto">
          <a:xfrm>
            <a:off x="0" y="3455276"/>
            <a:ext cx="2667000" cy="3402724"/>
          </a:xfrm>
          <a:prstGeom prst="rect">
            <a:avLst/>
          </a:prstGeom>
          <a:noFill/>
          <a:effectLst>
            <a:softEdge rad="127000"/>
          </a:effectLst>
        </p:spPr>
      </p:pic>
      <p:pic>
        <p:nvPicPr>
          <p:cNvPr id="4" name="Picture 4" descr="http://3.bp.blogspot.com/_gdUOaDXBVdY/SBsur-9K08I/AAAAAAAAFqQ/g-sBCHd5j_M/s400/fertilized_ovum.jpg"/>
          <p:cNvPicPr>
            <a:picLocks noChangeAspect="1" noChangeArrowheads="1"/>
          </p:cNvPicPr>
          <p:nvPr/>
        </p:nvPicPr>
        <p:blipFill>
          <a:blip r:embed="rId4" cstate="print">
            <a:clrChange>
              <a:clrFrom>
                <a:srgbClr val="FDFDFD"/>
              </a:clrFrom>
              <a:clrTo>
                <a:srgbClr val="FDFDFD">
                  <a:alpha val="0"/>
                </a:srgbClr>
              </a:clrTo>
            </a:clrChange>
          </a:blip>
          <a:srcRect/>
          <a:stretch>
            <a:fillRect/>
          </a:stretch>
        </p:blipFill>
        <p:spPr bwMode="auto">
          <a:xfrm>
            <a:off x="1219200" y="3124200"/>
            <a:ext cx="3200400" cy="3243649"/>
          </a:xfrm>
          <a:prstGeom prst="rect">
            <a:avLst/>
          </a:prstGeom>
          <a:noFill/>
        </p:spPr>
      </p:pic>
      <p:sp>
        <p:nvSpPr>
          <p:cNvPr id="6" name="Rectangle 5"/>
          <p:cNvSpPr/>
          <p:nvPr/>
        </p:nvSpPr>
        <p:spPr>
          <a:xfrm>
            <a:off x="990600" y="228600"/>
            <a:ext cx="2362200" cy="1228130"/>
          </a:xfrm>
          <a:prstGeom prst="rect">
            <a:avLst/>
          </a:prstGeom>
          <a:noFill/>
        </p:spPr>
        <p:txBody>
          <a:bodyPr wrap="square" lIns="91440" tIns="45720" rIns="91440" bIns="45720">
            <a:prstTxWarp prst="textInflat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lnSpc>
                <a:spcPts val="5000"/>
              </a:lnSpc>
            </a:pP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Drugs In</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Rectangle 6"/>
          <p:cNvSpPr/>
          <p:nvPr/>
        </p:nvSpPr>
        <p:spPr>
          <a:xfrm>
            <a:off x="762000" y="1219200"/>
            <a:ext cx="7122399" cy="1151930"/>
          </a:xfrm>
          <a:prstGeom prst="rect">
            <a:avLst/>
          </a:prstGeom>
          <a:noFill/>
        </p:spPr>
        <p:txBody>
          <a:bodyPr wrap="none" lIns="91440" tIns="45720" rIns="91440" bIns="45720">
            <a:prstTxWarp prst="textWave2">
              <a:avLst>
                <a:gd name="adj1" fmla="val 17553"/>
                <a:gd name="adj2" fmla="val 0"/>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OVULATION INDUCTION</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ransition spd="med">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323418"/>
            <a:ext cx="23622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GONADOTROPHINS</a:t>
            </a:r>
            <a:endParaRPr lang="en-US" sz="2400" dirty="0">
              <a:solidFill>
                <a:srgbClr val="F3F3F3"/>
              </a:solidFill>
              <a:effectLst>
                <a:outerShdw blurRad="38100" dist="38100" dir="2700000" algn="tl">
                  <a:srgbClr val="000000"/>
                </a:outerShdw>
              </a:effectLst>
              <a:latin typeface="Bernard MT Condensed" pitchFamily="18" charset="0"/>
            </a:endParaRPr>
          </a:p>
        </p:txBody>
      </p:sp>
      <p:sp>
        <p:nvSpPr>
          <p:cNvPr id="8" name="TextBox 7"/>
          <p:cNvSpPr txBox="1"/>
          <p:nvPr/>
        </p:nvSpPr>
        <p:spPr>
          <a:xfrm>
            <a:off x="172064" y="838200"/>
            <a:ext cx="8137071" cy="461665"/>
          </a:xfrm>
          <a:prstGeom prst="rect">
            <a:avLst/>
          </a:prstGeom>
          <a:noFill/>
        </p:spPr>
        <p:txBody>
          <a:bodyPr wrap="square" rtlCol="0">
            <a:spAutoFit/>
          </a:bodyPr>
          <a:lstStyle/>
          <a:p>
            <a:r>
              <a:rPr lang="en-US" sz="2400" b="1" dirty="0" smtClean="0">
                <a:latin typeface="Arial Narrow" pitchFamily="34" charset="0"/>
              </a:rPr>
              <a:t>Are naturally produced by the pituitary gland</a:t>
            </a:r>
            <a:endParaRPr lang="en-US" sz="2400" b="1" dirty="0">
              <a:latin typeface="Arial Narrow" pitchFamily="34" charset="0"/>
            </a:endParaRPr>
          </a:p>
        </p:txBody>
      </p:sp>
      <p:sp>
        <p:nvSpPr>
          <p:cNvPr id="10" name="TextBox 9"/>
          <p:cNvSpPr txBox="1"/>
          <p:nvPr/>
        </p:nvSpPr>
        <p:spPr>
          <a:xfrm>
            <a:off x="177084" y="1249581"/>
            <a:ext cx="8966916" cy="2282676"/>
          </a:xfrm>
          <a:prstGeom prst="rect">
            <a:avLst/>
          </a:prstGeom>
          <a:noFill/>
        </p:spPr>
        <p:txBody>
          <a:bodyPr wrap="square" rtlCol="0">
            <a:spAutoFit/>
          </a:bodyPr>
          <a:lstStyle/>
          <a:p>
            <a:r>
              <a:rPr lang="en-US" sz="2400" b="1" dirty="0" smtClean="0">
                <a:latin typeface="Arial Narrow" pitchFamily="34" charset="0"/>
              </a:rPr>
              <a:t>For therapeutic use, extracted forms are available as</a:t>
            </a:r>
            <a:r>
              <a:rPr lang="en-US" sz="2400" b="1" dirty="0" smtClean="0">
                <a:uFill>
                  <a:solidFill>
                    <a:srgbClr val="FF00FF"/>
                  </a:solidFill>
                </a:uFill>
                <a:latin typeface="Arial Narrow" pitchFamily="34" charset="0"/>
              </a:rPr>
              <a:t>;</a:t>
            </a:r>
          </a:p>
          <a:p>
            <a:pPr marL="548640" indent="-342900">
              <a:lnSpc>
                <a:spcPts val="2500"/>
              </a:lnSpc>
              <a:spcBef>
                <a:spcPts val="600"/>
              </a:spcBef>
            </a:pPr>
            <a:r>
              <a:rPr lang="en-US" sz="2400" b="1" dirty="0" smtClean="0">
                <a:latin typeface="Arial Narrow" pitchFamily="34" charset="0"/>
              </a:rPr>
              <a:t>1. Human Menopausal </a:t>
            </a:r>
            <a:r>
              <a:rPr lang="en-US" sz="2400" b="1" dirty="0" err="1" smtClean="0">
                <a:latin typeface="Arial Narrow" pitchFamily="34" charset="0"/>
              </a:rPr>
              <a:t>Gonadotrophins</a:t>
            </a:r>
            <a:r>
              <a:rPr lang="en-US" sz="2400" b="1" dirty="0" smtClean="0">
                <a:latin typeface="Arial Narrow" pitchFamily="34" charset="0"/>
                <a:sym typeface="Wingdings 3"/>
              </a:rPr>
              <a:t> (</a:t>
            </a:r>
            <a:r>
              <a:rPr lang="en-US" sz="2400" b="1" dirty="0" err="1" smtClean="0">
                <a:latin typeface="Arial Narrow" pitchFamily="34" charset="0"/>
                <a:sym typeface="Wingdings 3"/>
              </a:rPr>
              <a:t>hMG</a:t>
            </a:r>
            <a:r>
              <a:rPr lang="en-US" sz="2400" b="1" dirty="0" smtClean="0">
                <a:latin typeface="Arial Narrow" pitchFamily="34" charset="0"/>
                <a:sym typeface="Wingdings 3"/>
              </a:rPr>
              <a:t> ) extracted from post</a:t>
            </a:r>
            <a:r>
              <a:rPr lang="en-US" sz="2400" b="1" dirty="0" smtClean="0">
                <a:latin typeface="Arial Narrow" pitchFamily="34" charset="0"/>
              </a:rPr>
              <a:t>menopausal urine </a:t>
            </a:r>
            <a:r>
              <a:rPr lang="en-US" sz="2400" b="1" dirty="0" smtClean="0">
                <a:latin typeface="Arial Narrow" pitchFamily="34" charset="0"/>
                <a:sym typeface="Wingdings 3"/>
              </a:rPr>
              <a:t></a:t>
            </a:r>
            <a:r>
              <a:rPr lang="en-US" sz="2400" b="1" dirty="0" smtClean="0">
                <a:latin typeface="Arial Narrow" pitchFamily="34" charset="0"/>
              </a:rPr>
              <a:t> contains </a:t>
            </a:r>
            <a:r>
              <a:rPr lang="en-US" sz="2400" b="1" dirty="0" smtClean="0">
                <a:latin typeface="Arial Narrow" pitchFamily="34" charset="0"/>
                <a:cs typeface="Arial" pitchFamily="34" charset="0"/>
                <a:sym typeface="Symbol" pitchFamily="18" charset="2"/>
              </a:rPr>
              <a:t>LH &amp; FSH </a:t>
            </a:r>
            <a:r>
              <a:rPr lang="en-US" sz="2400" b="1" dirty="0" smtClean="0">
                <a:latin typeface="Arial Narrow" pitchFamily="34" charset="0"/>
                <a:sym typeface="Wingdings 3"/>
              </a:rPr>
              <a:t></a:t>
            </a:r>
            <a:r>
              <a:rPr lang="en-US" sz="2200" spc="50" dirty="0" smtClean="0">
                <a:solidFill>
                  <a:srgbClr val="8970A8"/>
                </a:solidFill>
                <a:latin typeface="Bernard MT Condensed" pitchFamily="18" charset="0"/>
                <a:sym typeface="Symbol" pitchFamily="18" charset="2"/>
              </a:rPr>
              <a:t>MENOTROPIN</a:t>
            </a:r>
          </a:p>
          <a:p>
            <a:pPr marL="548640" indent="-342900">
              <a:lnSpc>
                <a:spcPts val="2500"/>
              </a:lnSpc>
              <a:spcBef>
                <a:spcPts val="600"/>
              </a:spcBef>
            </a:pPr>
            <a:r>
              <a:rPr lang="en-US" sz="2400" b="1" dirty="0" smtClean="0">
                <a:latin typeface="Arial Narrow" pitchFamily="34" charset="0"/>
                <a:cs typeface="Arial" pitchFamily="34" charset="0"/>
                <a:sym typeface="Symbol" pitchFamily="18" charset="2"/>
              </a:rPr>
              <a:t>2. </a:t>
            </a:r>
            <a:r>
              <a:rPr lang="en-US" sz="2400" b="1" dirty="0" smtClean="0">
                <a:latin typeface="Arial Narrow" pitchFamily="34" charset="0"/>
              </a:rPr>
              <a:t>Human Chorionic </a:t>
            </a:r>
            <a:r>
              <a:rPr lang="en-US" sz="2400" b="1" dirty="0" err="1" smtClean="0">
                <a:latin typeface="Arial Narrow" pitchFamily="34" charset="0"/>
              </a:rPr>
              <a:t>Gonadotrophins</a:t>
            </a:r>
            <a:r>
              <a:rPr lang="en-US" sz="2400" b="1" dirty="0" smtClean="0">
                <a:latin typeface="Arial Narrow" pitchFamily="34" charset="0"/>
                <a:sym typeface="Wingdings 3"/>
              </a:rPr>
              <a:t> (</a:t>
            </a:r>
            <a:r>
              <a:rPr lang="en-US" sz="2400" b="1" dirty="0" err="1" smtClean="0">
                <a:latin typeface="Arial Narrow" pitchFamily="34" charset="0"/>
                <a:sym typeface="Wingdings 3"/>
              </a:rPr>
              <a:t>hCG</a:t>
            </a:r>
            <a:r>
              <a:rPr lang="en-US" sz="2400" b="1" dirty="0" smtClean="0">
                <a:latin typeface="Arial Narrow" pitchFamily="34" charset="0"/>
                <a:sym typeface="Wingdings 3"/>
              </a:rPr>
              <a:t>) extracted from u</a:t>
            </a:r>
            <a:r>
              <a:rPr lang="en-US" sz="2400" b="1" dirty="0" smtClean="0">
                <a:latin typeface="Arial Narrow" pitchFamily="34" charset="0"/>
                <a:cs typeface="Arial" pitchFamily="34" charset="0"/>
                <a:sym typeface="Symbol" pitchFamily="18" charset="2"/>
              </a:rPr>
              <a:t>rine of pregnant women </a:t>
            </a:r>
            <a:r>
              <a:rPr lang="en-US" sz="2400" b="1" dirty="0" smtClean="0">
                <a:latin typeface="Arial Narrow" pitchFamily="34" charset="0"/>
                <a:sym typeface="Wingdings 3"/>
              </a:rPr>
              <a:t>contains mainly LH) </a:t>
            </a:r>
            <a:r>
              <a:rPr lang="en-US" sz="2200" spc="50" dirty="0" smtClean="0">
                <a:solidFill>
                  <a:srgbClr val="8970A8"/>
                </a:solidFill>
                <a:latin typeface="Bernard MT Condensed" pitchFamily="18" charset="0"/>
                <a:sym typeface="Symbol" pitchFamily="18" charset="2"/>
              </a:rPr>
              <a:t>PREGNYL</a:t>
            </a:r>
          </a:p>
          <a:p>
            <a:pPr marL="342900" indent="-342900">
              <a:spcBef>
                <a:spcPts val="600"/>
              </a:spcBef>
            </a:pPr>
            <a:r>
              <a:rPr lang="en-US" sz="2000" b="1" i="1" dirty="0" smtClean="0">
                <a:latin typeface="Arial Narrow" pitchFamily="34" charset="0"/>
              </a:rPr>
              <a:t>N.B. Now new available preparations by recombinant technology </a:t>
            </a:r>
            <a:endParaRPr lang="en-US" sz="2200" spc="50" dirty="0" smtClean="0">
              <a:solidFill>
                <a:srgbClr val="8970A8"/>
              </a:solidFill>
              <a:latin typeface="Bernard MT Condensed" pitchFamily="18" charset="0"/>
              <a:sym typeface="Symbol" pitchFamily="18" charset="2"/>
            </a:endParaRPr>
          </a:p>
        </p:txBody>
      </p:sp>
      <p:sp>
        <p:nvSpPr>
          <p:cNvPr id="13" name="TextBox 12"/>
          <p:cNvSpPr txBox="1"/>
          <p:nvPr/>
        </p:nvSpPr>
        <p:spPr>
          <a:xfrm>
            <a:off x="228600" y="3838625"/>
            <a:ext cx="1377696"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Mechanism</a:t>
            </a:r>
          </a:p>
        </p:txBody>
      </p:sp>
      <p:sp>
        <p:nvSpPr>
          <p:cNvPr id="15" name="TextBox 14"/>
          <p:cNvSpPr txBox="1"/>
          <p:nvPr/>
        </p:nvSpPr>
        <p:spPr>
          <a:xfrm>
            <a:off x="304800" y="4295825"/>
            <a:ext cx="7162800" cy="1092607"/>
          </a:xfrm>
          <a:prstGeom prst="rect">
            <a:avLst/>
          </a:prstGeom>
          <a:noFill/>
        </p:spPr>
        <p:txBody>
          <a:bodyPr wrap="square" rtlCol="0">
            <a:spAutoFit/>
          </a:bodyPr>
          <a:lstStyle/>
          <a:p>
            <a:pPr>
              <a:lnSpc>
                <a:spcPts val="2600"/>
              </a:lnSpc>
              <a:buClr>
                <a:srgbClr val="FF00FF"/>
              </a:buClr>
              <a:buSzPct val="80000"/>
              <a:buFont typeface="Wingdings" pitchFamily="2" charset="2"/>
              <a:buChar char="Ø"/>
            </a:pPr>
            <a:r>
              <a:rPr lang="en-US" sz="2400" b="1" dirty="0" smtClean="0">
                <a:latin typeface="Arial Narrow" pitchFamily="34" charset="0"/>
              </a:rPr>
              <a:t>Preparations of FSH</a:t>
            </a:r>
            <a:r>
              <a:rPr lang="en-US" sz="2400" b="1" dirty="0" smtClean="0">
                <a:latin typeface="Arial Narrow" pitchFamily="34" charset="0"/>
                <a:sym typeface="Wingdings 3"/>
              </a:rPr>
              <a:t>  a</a:t>
            </a:r>
            <a:r>
              <a:rPr lang="en-US" sz="2400" b="1" dirty="0" smtClean="0">
                <a:latin typeface="Arial Narrow" pitchFamily="34" charset="0"/>
              </a:rPr>
              <a:t>ct on ovary directly, stimulating </a:t>
            </a:r>
            <a:br>
              <a:rPr lang="en-US" sz="2400" b="1" dirty="0" smtClean="0">
                <a:latin typeface="Arial Narrow" pitchFamily="34" charset="0"/>
              </a:rPr>
            </a:br>
            <a:r>
              <a:rPr lang="en-US" sz="2400" b="1" dirty="0" smtClean="0">
                <a:latin typeface="Arial Narrow" pitchFamily="34" charset="0"/>
              </a:rPr>
              <a:t>   growth &amp; maturation of </a:t>
            </a:r>
            <a:r>
              <a:rPr lang="en-US" sz="2400" b="1" dirty="0" err="1" smtClean="0">
                <a:latin typeface="Arial Narrow" pitchFamily="34" charset="0"/>
              </a:rPr>
              <a:t>Graafian</a:t>
            </a:r>
            <a:r>
              <a:rPr lang="en-US" sz="2400" b="1" dirty="0" smtClean="0">
                <a:latin typeface="Arial Narrow" pitchFamily="34" charset="0"/>
              </a:rPr>
              <a:t> Follicle(s) </a:t>
            </a:r>
          </a:p>
          <a:p>
            <a:pPr>
              <a:lnSpc>
                <a:spcPts val="2600"/>
              </a:lnSpc>
              <a:buClr>
                <a:srgbClr val="FF00FF"/>
              </a:buClr>
              <a:buSzPct val="80000"/>
              <a:buFont typeface="Wingdings" pitchFamily="2" charset="2"/>
              <a:buChar char="Ø"/>
            </a:pPr>
            <a:r>
              <a:rPr lang="en-US" sz="2400" b="1" dirty="0" smtClean="0">
                <a:latin typeface="Arial Narrow" pitchFamily="34" charset="0"/>
              </a:rPr>
              <a:t>Preparations of LH</a:t>
            </a:r>
            <a:r>
              <a:rPr lang="en-US" sz="2400" b="1" dirty="0" smtClean="0">
                <a:latin typeface="Arial Narrow" pitchFamily="34" charset="0"/>
                <a:sym typeface="Wingdings 3"/>
              </a:rPr>
              <a:t>  act just to induce ovulation</a:t>
            </a:r>
            <a:endParaRPr lang="en-US" sz="2400" b="1" dirty="0">
              <a:latin typeface="Arial Narrow" pitchFamily="34" charset="0"/>
            </a:endParaRPr>
          </a:p>
        </p:txBody>
      </p:sp>
      <p:sp>
        <p:nvSpPr>
          <p:cNvPr id="16" name="Rectangle 15"/>
          <p:cNvSpPr/>
          <p:nvPr/>
        </p:nvSpPr>
        <p:spPr>
          <a:xfrm>
            <a:off x="3429000" y="304800"/>
            <a:ext cx="1475084" cy="461665"/>
          </a:xfrm>
          <a:prstGeom prst="rect">
            <a:avLst/>
          </a:prstGeom>
          <a:solidFill>
            <a:srgbClr val="FA00FA"/>
          </a:solidFill>
          <a:ln>
            <a:solidFill>
              <a:srgbClr val="8970A8"/>
            </a:solidFill>
          </a:ln>
        </p:spPr>
        <p:txBody>
          <a:bodyPr wrap="square" rtlCol="0">
            <a:spAutoFit/>
          </a:bodyPr>
          <a:lstStyle/>
          <a:p>
            <a:r>
              <a:rPr lang="en-US" sz="2400" dirty="0" smtClean="0">
                <a:solidFill>
                  <a:schemeClr val="bg1"/>
                </a:solidFill>
                <a:effectLst>
                  <a:outerShdw blurRad="38100" dist="38100" dir="2700000" algn="tl">
                    <a:srgbClr val="000000"/>
                  </a:outerShdw>
                </a:effectLst>
                <a:latin typeface="Bernard MT Condensed" pitchFamily="18" charset="0"/>
              </a:rPr>
              <a:t>[FSH &amp; LH] </a:t>
            </a:r>
          </a:p>
        </p:txBody>
      </p:sp>
      <p:sp>
        <p:nvSpPr>
          <p:cNvPr id="17" name="TextBox 16"/>
          <p:cNvSpPr txBox="1"/>
          <p:nvPr/>
        </p:nvSpPr>
        <p:spPr>
          <a:xfrm>
            <a:off x="304800" y="5485245"/>
            <a:ext cx="1377696"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Indication</a:t>
            </a:r>
          </a:p>
        </p:txBody>
      </p:sp>
      <p:sp>
        <p:nvSpPr>
          <p:cNvPr id="18" name="Right Brace 17"/>
          <p:cNvSpPr/>
          <p:nvPr/>
        </p:nvSpPr>
        <p:spPr>
          <a:xfrm>
            <a:off x="7174605" y="4295825"/>
            <a:ext cx="609600" cy="990600"/>
          </a:xfrm>
          <a:prstGeom prst="rightBrace">
            <a:avLst/>
          </a:prstGeom>
          <a:ln w="38100">
            <a:solidFill>
              <a:srgbClr val="FA00F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552382" y="4436420"/>
            <a:ext cx="1591617" cy="769441"/>
          </a:xfrm>
          <a:prstGeom prst="rect">
            <a:avLst/>
          </a:prstGeom>
          <a:noFill/>
        </p:spPr>
        <p:txBody>
          <a:bodyPr wrap="square" rtlCol="0">
            <a:spAutoFit/>
          </a:bodyPr>
          <a:lstStyle/>
          <a:p>
            <a:r>
              <a:rPr lang="en-US" sz="2200" dirty="0" smtClean="0">
                <a:latin typeface="Bernard MT Condensed" pitchFamily="18" charset="0"/>
              </a:rPr>
              <a:t>Given sequentially</a:t>
            </a:r>
            <a:endParaRPr lang="en-US" sz="2200" dirty="0">
              <a:latin typeface="Bernard MT Condensed" pitchFamily="18" charset="0"/>
            </a:endParaRPr>
          </a:p>
        </p:txBody>
      </p:sp>
      <p:sp>
        <p:nvSpPr>
          <p:cNvPr id="20" name="TextBox 19"/>
          <p:cNvSpPr txBox="1"/>
          <p:nvPr/>
        </p:nvSpPr>
        <p:spPr>
          <a:xfrm>
            <a:off x="304800" y="5946418"/>
            <a:ext cx="9067800" cy="759182"/>
          </a:xfrm>
          <a:prstGeom prst="rect">
            <a:avLst/>
          </a:prstGeom>
          <a:noFill/>
        </p:spPr>
        <p:txBody>
          <a:bodyPr wrap="square" rtlCol="0">
            <a:spAutoFit/>
          </a:bodyPr>
          <a:lstStyle/>
          <a:p>
            <a:pPr>
              <a:lnSpc>
                <a:spcPts val="2600"/>
              </a:lnSpc>
              <a:buClr>
                <a:srgbClr val="FF00FF"/>
              </a:buClr>
              <a:buSzPct val="80000"/>
              <a:buFont typeface="Wingdings" pitchFamily="2" charset="2"/>
              <a:buChar char="Ø"/>
            </a:pPr>
            <a:r>
              <a:rPr lang="en-US" sz="2400" b="1" dirty="0" smtClean="0">
                <a:latin typeface="Arial Narrow" pitchFamily="34" charset="0"/>
              </a:rPr>
              <a:t>Stimulation &amp; induction of ovulation in infertility 2</a:t>
            </a:r>
            <a:r>
              <a:rPr lang="en-US" sz="2400" b="1" baseline="30000" dirty="0" smtClean="0">
                <a:latin typeface="Arial Narrow" pitchFamily="34" charset="0"/>
              </a:rPr>
              <a:t>ndry </a:t>
            </a:r>
            <a:r>
              <a:rPr lang="en-US" sz="2400" b="1" dirty="0" smtClean="0">
                <a:latin typeface="Arial Narrow" pitchFamily="34" charset="0"/>
              </a:rPr>
              <a:t>to </a:t>
            </a:r>
            <a:r>
              <a:rPr lang="en-US" sz="2400" b="1" dirty="0" err="1" smtClean="0">
                <a:latin typeface="Arial Narrow" pitchFamily="34" charset="0"/>
              </a:rPr>
              <a:t>gonadotropin</a:t>
            </a:r>
            <a:r>
              <a:rPr lang="en-US" sz="2400" b="1" dirty="0" smtClean="0">
                <a:latin typeface="Arial Narrow" pitchFamily="34" charset="0"/>
              </a:rPr>
              <a:t> </a:t>
            </a:r>
            <a:br>
              <a:rPr lang="en-US" sz="2400" b="1" dirty="0" smtClean="0">
                <a:latin typeface="Arial Narrow" pitchFamily="34" charset="0"/>
              </a:rPr>
            </a:br>
            <a:r>
              <a:rPr lang="en-US" sz="2400" b="1" dirty="0" smtClean="0">
                <a:latin typeface="Arial Narrow" pitchFamily="34" charset="0"/>
              </a:rPr>
              <a:t>   deficiency (</a:t>
            </a:r>
            <a:r>
              <a:rPr lang="en-US" sz="2400" b="1" dirty="0" smtClean="0">
                <a:latin typeface="Arial Narrow" pitchFamily="34" charset="0"/>
                <a:cs typeface="Times New Roman" pitchFamily="18" charset="0"/>
              </a:rPr>
              <a:t>pituitary insufficiency)</a:t>
            </a:r>
            <a:endParaRPr lang="en-US" sz="2400" b="1" dirty="0">
              <a:latin typeface="Arial Narrow" pitchFamily="34" charset="0"/>
            </a:endParaRPr>
          </a:p>
        </p:txBody>
      </p:sp>
      <p:cxnSp>
        <p:nvCxnSpPr>
          <p:cNvPr id="22" name="Straight Arrow Connector 21"/>
          <p:cNvCxnSpPr/>
          <p:nvPr/>
        </p:nvCxnSpPr>
        <p:spPr>
          <a:xfrm rot="10800000">
            <a:off x="2590800" y="533400"/>
            <a:ext cx="838200" cy="1588"/>
          </a:xfrm>
          <a:prstGeom prst="straightConnector1">
            <a:avLst/>
          </a:prstGeom>
          <a:ln w="57150">
            <a:solidFill>
              <a:srgbClr val="FA00FA"/>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5-Point Star 20"/>
          <p:cNvSpPr/>
          <p:nvPr/>
        </p:nvSpPr>
        <p:spPr>
          <a:xfrm>
            <a:off x="86106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1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left)">
                                      <p:cBhvr>
                                        <p:cTn id="12" dur="10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left)">
                                      <p:cBhvr>
                                        <p:cTn id="17" dur="10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left)">
                                      <p:cBhvr>
                                        <p:cTn id="22" dur="10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0" presetClass="entr" presetSubtype="0" decel="10000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1000" fill="hold"/>
                                        <p:tgtEl>
                                          <p:spTgt spid="13"/>
                                        </p:tgtEl>
                                        <p:attrNameLst>
                                          <p:attrName>ppt_w</p:attrName>
                                        </p:attrNameLst>
                                      </p:cBhvr>
                                      <p:tavLst>
                                        <p:tav tm="0">
                                          <p:val>
                                            <p:strVal val="#ppt_w+.3"/>
                                          </p:val>
                                        </p:tav>
                                        <p:tav tm="100000">
                                          <p:val>
                                            <p:strVal val="#ppt_w"/>
                                          </p:val>
                                        </p:tav>
                                      </p:tavLst>
                                    </p:anim>
                                    <p:anim calcmode="lin" valueType="num">
                                      <p:cBhvr>
                                        <p:cTn id="28" dur="1000" fill="hold"/>
                                        <p:tgtEl>
                                          <p:spTgt spid="13"/>
                                        </p:tgtEl>
                                        <p:attrNameLst>
                                          <p:attrName>ppt_h</p:attrName>
                                        </p:attrNameLst>
                                      </p:cBhvr>
                                      <p:tavLst>
                                        <p:tav tm="0">
                                          <p:val>
                                            <p:strVal val="#ppt_h"/>
                                          </p:val>
                                        </p:tav>
                                        <p:tav tm="100000">
                                          <p:val>
                                            <p:strVal val="#ppt_h"/>
                                          </p:val>
                                        </p:tav>
                                      </p:tavLst>
                                    </p:anim>
                                    <p:animEffect transition="in" filter="fade">
                                      <p:cBhvr>
                                        <p:cTn id="29" dur="1000"/>
                                        <p:tgtEl>
                                          <p:spTgt spid="13"/>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left)">
                                      <p:cBhvr>
                                        <p:cTn id="33" dur="1000"/>
                                        <p:tgtEl>
                                          <p:spTgt spid="15"/>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42"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barn(outHorizontal)">
                                      <p:cBhvr>
                                        <p:cTn id="38" dur="1000"/>
                                        <p:tgtEl>
                                          <p:spTgt spid="18"/>
                                        </p:tgtEl>
                                      </p:cBhvr>
                                    </p:animEffect>
                                  </p:childTnLst>
                                </p:cTn>
                              </p:par>
                            </p:childTnLst>
                          </p:cTn>
                        </p:par>
                        <p:par>
                          <p:cTn id="39" fill="hold">
                            <p:stCondLst>
                              <p:cond delay="1000"/>
                            </p:stCondLst>
                            <p:childTnLst>
                              <p:par>
                                <p:cTn id="40" presetID="22" presetClass="entr" presetSubtype="8" fill="hold" grpId="0" nodeType="after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left)">
                                      <p:cBhvr>
                                        <p:cTn id="42" dur="10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50" presetClass="entr" presetSubtype="0" decel="10000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1000" fill="hold"/>
                                        <p:tgtEl>
                                          <p:spTgt spid="17"/>
                                        </p:tgtEl>
                                        <p:attrNameLst>
                                          <p:attrName>ppt_w</p:attrName>
                                        </p:attrNameLst>
                                      </p:cBhvr>
                                      <p:tavLst>
                                        <p:tav tm="0">
                                          <p:val>
                                            <p:strVal val="#ppt_w+.3"/>
                                          </p:val>
                                        </p:tav>
                                        <p:tav tm="100000">
                                          <p:val>
                                            <p:strVal val="#ppt_w"/>
                                          </p:val>
                                        </p:tav>
                                      </p:tavLst>
                                    </p:anim>
                                    <p:anim calcmode="lin" valueType="num">
                                      <p:cBhvr>
                                        <p:cTn id="48" dur="1000" fill="hold"/>
                                        <p:tgtEl>
                                          <p:spTgt spid="17"/>
                                        </p:tgtEl>
                                        <p:attrNameLst>
                                          <p:attrName>ppt_h</p:attrName>
                                        </p:attrNameLst>
                                      </p:cBhvr>
                                      <p:tavLst>
                                        <p:tav tm="0">
                                          <p:val>
                                            <p:strVal val="#ppt_h"/>
                                          </p:val>
                                        </p:tav>
                                        <p:tav tm="100000">
                                          <p:val>
                                            <p:strVal val="#ppt_h"/>
                                          </p:val>
                                        </p:tav>
                                      </p:tavLst>
                                    </p:anim>
                                    <p:animEffect transition="in" filter="fade">
                                      <p:cBhvr>
                                        <p:cTn id="49" dur="1000"/>
                                        <p:tgtEl>
                                          <p:spTgt spid="17"/>
                                        </p:tgtEl>
                                      </p:cBhvr>
                                    </p:animEffect>
                                  </p:childTnLst>
                                </p:cTn>
                              </p:par>
                            </p:childTnLst>
                          </p:cTn>
                        </p:par>
                        <p:par>
                          <p:cTn id="50" fill="hold">
                            <p:stCondLst>
                              <p:cond delay="1000"/>
                            </p:stCondLst>
                            <p:childTnLst>
                              <p:par>
                                <p:cTn id="51" presetID="22" presetClass="entr" presetSubtype="8"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left)">
                                      <p:cBhvr>
                                        <p:cTn id="53"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3" grpId="0" animBg="1"/>
      <p:bldP spid="15" grpId="0"/>
      <p:bldP spid="17" grpId="0" animBg="1"/>
      <p:bldP spid="18" grpId="0" animBg="1"/>
      <p:bldP spid="1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8447" y="228600"/>
            <a:ext cx="6553200" cy="461665"/>
          </a:xfrm>
          <a:prstGeom prst="rect">
            <a:avLst/>
          </a:prstGeom>
        </p:spPr>
        <p:txBody>
          <a:bodyPr wrap="square">
            <a:spAutoFit/>
          </a:bodyPr>
          <a:lstStyle/>
          <a:p>
            <a:r>
              <a:rPr lang="en-US" sz="2400" b="1" dirty="0" smtClean="0">
                <a:latin typeface="Arial Narrow" pitchFamily="34" charset="0"/>
              </a:rPr>
              <a:t>Success rate for inducing ovulation is usually </a:t>
            </a:r>
            <a:r>
              <a:rPr lang="en-US" sz="2400" b="1" u="sng" dirty="0" smtClean="0">
                <a:latin typeface="Arial Narrow" pitchFamily="34" charset="0"/>
              </a:rPr>
              <a:t>&gt;</a:t>
            </a:r>
            <a:r>
              <a:rPr lang="en-US" sz="2400" b="1" dirty="0" smtClean="0">
                <a:latin typeface="Arial Narrow" pitchFamily="34" charset="0"/>
              </a:rPr>
              <a:t>75 %</a:t>
            </a:r>
            <a:endParaRPr lang="en-US" sz="2400" b="1" dirty="0">
              <a:latin typeface="Arial Narrow" pitchFamily="34" charset="0"/>
            </a:endParaRPr>
          </a:p>
        </p:txBody>
      </p:sp>
      <p:sp>
        <p:nvSpPr>
          <p:cNvPr id="8" name="Rectangle 7"/>
          <p:cNvSpPr/>
          <p:nvPr/>
        </p:nvSpPr>
        <p:spPr>
          <a:xfrm>
            <a:off x="6553200" y="228600"/>
            <a:ext cx="23622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GONADOTROPHINS</a:t>
            </a:r>
            <a:endParaRPr lang="en-US" sz="2400" dirty="0">
              <a:solidFill>
                <a:srgbClr val="F3F3F3"/>
              </a:solidFill>
              <a:effectLst>
                <a:outerShdw blurRad="38100" dist="38100" dir="2700000" algn="tl">
                  <a:srgbClr val="000000"/>
                </a:outerShdw>
              </a:effectLst>
              <a:latin typeface="Bernard MT Condensed" pitchFamily="18" charset="0"/>
            </a:endParaRPr>
          </a:p>
        </p:txBody>
      </p:sp>
      <p:sp>
        <p:nvSpPr>
          <p:cNvPr id="9" name="Rectangle 8"/>
          <p:cNvSpPr/>
          <p:nvPr/>
        </p:nvSpPr>
        <p:spPr>
          <a:xfrm>
            <a:off x="7430037" y="757535"/>
            <a:ext cx="1475084" cy="461665"/>
          </a:xfrm>
          <a:prstGeom prst="rect">
            <a:avLst/>
          </a:prstGeom>
          <a:solidFill>
            <a:srgbClr val="FA00FA"/>
          </a:solidFill>
          <a:ln>
            <a:solidFill>
              <a:srgbClr val="8970A8"/>
            </a:solidFill>
          </a:ln>
        </p:spPr>
        <p:txBody>
          <a:bodyPr wrap="square" rtlCol="0">
            <a:spAutoFit/>
          </a:bodyPr>
          <a:lstStyle/>
          <a:p>
            <a:r>
              <a:rPr lang="en-US" sz="2400" dirty="0" smtClean="0">
                <a:solidFill>
                  <a:schemeClr val="bg1"/>
                </a:solidFill>
                <a:effectLst>
                  <a:outerShdw blurRad="38100" dist="38100" dir="2700000" algn="tl">
                    <a:srgbClr val="000000"/>
                  </a:outerShdw>
                </a:effectLst>
                <a:latin typeface="Bernard MT Condensed" pitchFamily="18" charset="0"/>
              </a:rPr>
              <a:t>[FSH &amp; LH] </a:t>
            </a:r>
          </a:p>
        </p:txBody>
      </p:sp>
      <p:sp>
        <p:nvSpPr>
          <p:cNvPr id="10" name="TextBox 9"/>
          <p:cNvSpPr txBox="1"/>
          <p:nvPr/>
        </p:nvSpPr>
        <p:spPr>
          <a:xfrm>
            <a:off x="228600" y="838200"/>
            <a:ext cx="29718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Method of administration</a:t>
            </a:r>
          </a:p>
        </p:txBody>
      </p:sp>
      <p:pic>
        <p:nvPicPr>
          <p:cNvPr id="11" name="Picture 2" descr="http://www.homesemenanalysis.com/images/ovind7.jpg"/>
          <p:cNvPicPr>
            <a:picLocks noChangeAspect="1" noChangeArrowheads="1"/>
          </p:cNvPicPr>
          <p:nvPr/>
        </p:nvPicPr>
        <p:blipFill>
          <a:blip r:embed="rId2" cstate="print"/>
          <a:srcRect l="1990" t="39024"/>
          <a:stretch>
            <a:fillRect/>
          </a:stretch>
        </p:blipFill>
        <p:spPr bwMode="auto">
          <a:xfrm>
            <a:off x="2895600" y="2514600"/>
            <a:ext cx="6019800" cy="2514600"/>
          </a:xfrm>
          <a:prstGeom prst="rect">
            <a:avLst/>
          </a:prstGeom>
          <a:noFill/>
        </p:spPr>
      </p:pic>
      <p:sp>
        <p:nvSpPr>
          <p:cNvPr id="14" name="TextBox 13"/>
          <p:cNvSpPr txBox="1"/>
          <p:nvPr/>
        </p:nvSpPr>
        <p:spPr>
          <a:xfrm>
            <a:off x="304800" y="4679642"/>
            <a:ext cx="8382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ADRs</a:t>
            </a:r>
          </a:p>
        </p:txBody>
      </p:sp>
      <p:sp>
        <p:nvSpPr>
          <p:cNvPr id="15" name="TextBox 14"/>
          <p:cNvSpPr txBox="1"/>
          <p:nvPr/>
        </p:nvSpPr>
        <p:spPr>
          <a:xfrm>
            <a:off x="251136" y="5140815"/>
            <a:ext cx="8686800" cy="1464503"/>
          </a:xfrm>
          <a:prstGeom prst="rect">
            <a:avLst/>
          </a:prstGeom>
          <a:noFill/>
        </p:spPr>
        <p:txBody>
          <a:bodyPr wrap="square" rtlCol="0">
            <a:spAutoFit/>
          </a:bodyPr>
          <a:lstStyle/>
          <a:p>
            <a:pPr>
              <a:lnSpc>
                <a:spcPts val="2500"/>
              </a:lnSpc>
            </a:pPr>
            <a:r>
              <a:rPr lang="en-US" sz="2400" b="1" spc="-40" dirty="0" smtClean="0">
                <a:latin typeface="Arial Narrow" pitchFamily="34" charset="0"/>
              </a:rPr>
              <a:t>FSH containing preparations;  </a:t>
            </a:r>
            <a:r>
              <a:rPr lang="en-US" sz="2400" b="1" dirty="0" smtClean="0">
                <a:latin typeface="Arial Narrow" pitchFamily="34" charset="0"/>
                <a:cs typeface="Times New Roman" pitchFamily="18" charset="0"/>
              </a:rPr>
              <a:t>Fever </a:t>
            </a:r>
            <a:br>
              <a:rPr lang="en-US" sz="2400" b="1" dirty="0" smtClean="0">
                <a:latin typeface="Arial Narrow" pitchFamily="34" charset="0"/>
                <a:cs typeface="Times New Roman" pitchFamily="18" charset="0"/>
              </a:rPr>
            </a:br>
            <a:r>
              <a:rPr lang="en-US" sz="2400" b="1" dirty="0" smtClean="0">
                <a:latin typeface="Arial Narrow" pitchFamily="34" charset="0"/>
                <a:cs typeface="Times New Roman" pitchFamily="18" charset="0"/>
              </a:rPr>
              <a:t>       			           Ovarian enlargement (hyper stimulation) </a:t>
            </a:r>
            <a:br>
              <a:rPr lang="en-US" sz="2400" b="1" dirty="0" smtClean="0">
                <a:latin typeface="Arial Narrow" pitchFamily="34" charset="0"/>
                <a:cs typeface="Times New Roman" pitchFamily="18" charset="0"/>
              </a:rPr>
            </a:br>
            <a:r>
              <a:rPr lang="en-US" sz="2400" b="1" dirty="0" smtClean="0">
                <a:latin typeface="Arial Narrow" pitchFamily="34" charset="0"/>
                <a:cs typeface="Times New Roman" pitchFamily="18" charset="0"/>
              </a:rPr>
              <a:t>       			           Multiple Pregnancy (approx. 20%)</a:t>
            </a:r>
          </a:p>
          <a:p>
            <a:pPr>
              <a:lnSpc>
                <a:spcPts val="2600"/>
              </a:lnSpc>
              <a:spcBef>
                <a:spcPts val="600"/>
              </a:spcBef>
            </a:pPr>
            <a:r>
              <a:rPr lang="en-US" sz="2400" b="1" spc="-40" dirty="0" smtClean="0">
                <a:latin typeface="Arial Narrow" pitchFamily="34" charset="0"/>
              </a:rPr>
              <a:t>LH containing preparations;     </a:t>
            </a:r>
            <a:r>
              <a:rPr lang="en-US" sz="2400" b="1" dirty="0" smtClean="0">
                <a:latin typeface="Arial Narrow" pitchFamily="34" charset="0"/>
                <a:cs typeface="Times New Roman" pitchFamily="18" charset="0"/>
              </a:rPr>
              <a:t>Headache  &amp;  edema </a:t>
            </a:r>
            <a:endParaRPr lang="en-US" sz="2400" dirty="0">
              <a:latin typeface="Arial Narrow" pitchFamily="34" charset="0"/>
            </a:endParaRPr>
          </a:p>
        </p:txBody>
      </p:sp>
      <p:sp>
        <p:nvSpPr>
          <p:cNvPr id="16" name="5-Point Star 15"/>
          <p:cNvSpPr/>
          <p:nvPr/>
        </p:nvSpPr>
        <p:spPr>
          <a:xfrm>
            <a:off x="86106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28600" y="1295400"/>
            <a:ext cx="7696200" cy="2092881"/>
          </a:xfrm>
          <a:prstGeom prst="rect">
            <a:avLst/>
          </a:prstGeom>
        </p:spPr>
        <p:txBody>
          <a:bodyPr wrap="square">
            <a:spAutoFit/>
          </a:bodyPr>
          <a:lstStyle/>
          <a:p>
            <a:pPr>
              <a:lnSpc>
                <a:spcPts val="2600"/>
              </a:lnSpc>
              <a:buClr>
                <a:srgbClr val="FF00FF"/>
              </a:buClr>
              <a:buSzPct val="80000"/>
            </a:pPr>
            <a:r>
              <a:rPr lang="en-US" sz="2200" b="1" spc="-40" dirty="0" err="1" smtClean="0">
                <a:solidFill>
                  <a:srgbClr val="F200F2"/>
                </a:solidFill>
                <a:latin typeface="Arial Narrow" pitchFamily="34" charset="0"/>
              </a:rPr>
              <a:t>hMG</a:t>
            </a:r>
            <a:r>
              <a:rPr lang="en-US" sz="2200" b="1" spc="-40" dirty="0" smtClean="0">
                <a:latin typeface="Arial Narrow" pitchFamily="34" charset="0"/>
              </a:rPr>
              <a:t> is given </a:t>
            </a:r>
            <a:r>
              <a:rPr lang="en-US" sz="2200" b="1" spc="-40" dirty="0" err="1" smtClean="0">
                <a:latin typeface="Arial Narrow" pitchFamily="34" charset="0"/>
              </a:rPr>
              <a:t>i.m</a:t>
            </a:r>
            <a:r>
              <a:rPr lang="en-US" sz="2200" b="1" spc="-40" dirty="0" smtClean="0">
                <a:latin typeface="Arial Narrow" pitchFamily="34" charset="0"/>
              </a:rPr>
              <a:t>  or </a:t>
            </a:r>
            <a:r>
              <a:rPr lang="en-US" sz="2200" b="1" spc="-40" dirty="0" err="1" smtClean="0">
                <a:latin typeface="Arial Narrow" pitchFamily="34" charset="0"/>
              </a:rPr>
              <a:t>subcut</a:t>
            </a:r>
            <a:r>
              <a:rPr lang="en-US" sz="2200" b="1" spc="-40" dirty="0" smtClean="0">
                <a:latin typeface="Arial Narrow" pitchFamily="34" charset="0"/>
              </a:rPr>
              <a:t>. every day starting at day 2-3 of cycle  for 10 days followed by </a:t>
            </a:r>
          </a:p>
          <a:p>
            <a:pPr>
              <a:lnSpc>
                <a:spcPts val="2600"/>
              </a:lnSpc>
              <a:buClr>
                <a:srgbClr val="FF00FF"/>
              </a:buClr>
              <a:buSzPct val="80000"/>
            </a:pPr>
            <a:r>
              <a:rPr lang="en-US" sz="2200" b="1" spc="-40" dirty="0" err="1" smtClean="0">
                <a:solidFill>
                  <a:srgbClr val="F200F2"/>
                </a:solidFill>
                <a:latin typeface="Arial Narrow" pitchFamily="34" charset="0"/>
              </a:rPr>
              <a:t>hCG</a:t>
            </a:r>
            <a:r>
              <a:rPr lang="en-US" sz="2200" b="1" spc="-40" dirty="0" smtClean="0">
                <a:latin typeface="Arial Narrow" pitchFamily="34" charset="0"/>
              </a:rPr>
              <a:t> </a:t>
            </a:r>
            <a:r>
              <a:rPr lang="en-US" sz="2200" b="1" dirty="0" smtClean="0">
                <a:latin typeface="Arial Narrow" pitchFamily="34" charset="0"/>
                <a:sym typeface="Wingdings 3"/>
              </a:rPr>
              <a:t>on (10</a:t>
            </a:r>
            <a:r>
              <a:rPr lang="en-US" sz="2200" b="1" baseline="30000" dirty="0" smtClean="0">
                <a:latin typeface="Arial Narrow" pitchFamily="34" charset="0"/>
                <a:sym typeface="Wingdings 3"/>
              </a:rPr>
              <a:t>th</a:t>
            </a:r>
            <a:r>
              <a:rPr lang="en-US" sz="2200" b="1" dirty="0" smtClean="0">
                <a:latin typeface="Arial Narrow" pitchFamily="34" charset="0"/>
                <a:sym typeface="Wingdings 3"/>
              </a:rPr>
              <a:t> - 12</a:t>
            </a:r>
            <a:r>
              <a:rPr lang="en-US" sz="2200" b="1" baseline="30000" dirty="0" smtClean="0">
                <a:latin typeface="Arial Narrow" pitchFamily="34" charset="0"/>
                <a:sym typeface="Wingdings 3"/>
              </a:rPr>
              <a:t>th</a:t>
            </a:r>
            <a:r>
              <a:rPr lang="en-US" sz="2200" b="1" dirty="0" smtClean="0">
                <a:latin typeface="Arial Narrow" pitchFamily="34" charset="0"/>
                <a:sym typeface="Wingdings 3"/>
              </a:rPr>
              <a:t> day) for OVUM RETRIEVAL within </a:t>
            </a:r>
            <a:r>
              <a:rPr lang="en-US" sz="2200" b="1" u="heavy" spc="-40" dirty="0" smtClean="0">
                <a:uFill>
                  <a:solidFill>
                    <a:srgbClr val="F200F2"/>
                  </a:solidFill>
                </a:uFill>
                <a:latin typeface="Arial Narrow" pitchFamily="34" charset="0"/>
              </a:rPr>
              <a:t>36 hrs. </a:t>
            </a:r>
          </a:p>
          <a:p>
            <a:pPr>
              <a:lnSpc>
                <a:spcPts val="2600"/>
              </a:lnSpc>
              <a:buClr>
                <a:srgbClr val="FF00FF"/>
              </a:buClr>
              <a:buSzPct val="80000"/>
            </a:pPr>
            <a:r>
              <a:rPr lang="en-US" sz="2200" b="1" spc="-40" dirty="0" smtClean="0">
                <a:uFill>
                  <a:solidFill>
                    <a:srgbClr val="F200F2"/>
                  </a:solidFill>
                </a:uFill>
                <a:latin typeface="Arial Narrow" pitchFamily="34" charset="0"/>
              </a:rPr>
              <a:t>When we indicate:</a:t>
            </a:r>
          </a:p>
          <a:p>
            <a:pPr marL="274320">
              <a:lnSpc>
                <a:spcPts val="2600"/>
              </a:lnSpc>
              <a:buClr>
                <a:srgbClr val="6600FF"/>
              </a:buClr>
              <a:buSzPct val="105000"/>
              <a:buFont typeface="Wingdings" pitchFamily="2" charset="2"/>
              <a:buChar char="§"/>
            </a:pPr>
            <a:r>
              <a:rPr lang="en-US" sz="2200" b="1" spc="-40" dirty="0" smtClean="0">
                <a:latin typeface="Arial Narrow" pitchFamily="34" charset="0"/>
              </a:rPr>
              <a:t>intrauterine insemination</a:t>
            </a:r>
          </a:p>
          <a:p>
            <a:pPr marL="274320">
              <a:lnSpc>
                <a:spcPts val="2600"/>
              </a:lnSpc>
              <a:buClr>
                <a:srgbClr val="6600FF"/>
              </a:buClr>
              <a:buSzPct val="105000"/>
              <a:buFont typeface="Wingdings" pitchFamily="2" charset="2"/>
              <a:buChar char="§"/>
            </a:pPr>
            <a:r>
              <a:rPr lang="en-US" sz="2200" b="1" spc="-40" dirty="0" smtClean="0">
                <a:latin typeface="Arial Narrow" pitchFamily="34" charset="0"/>
              </a:rPr>
              <a:t>or intercourse</a:t>
            </a:r>
            <a:endParaRPr lang="en-US" sz="2200" b="1" spc="-40" dirty="0">
              <a:latin typeface="Arial Narrow" pitchFamily="34"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3"/>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0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strips(downRight)">
                                      <p:cBhvr>
                                        <p:cTn id="18" dur="1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50" presetClass="entr" presetSubtype="0" decel="10000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1000" fill="hold"/>
                                        <p:tgtEl>
                                          <p:spTgt spid="14"/>
                                        </p:tgtEl>
                                        <p:attrNameLst>
                                          <p:attrName>ppt_w</p:attrName>
                                        </p:attrNameLst>
                                      </p:cBhvr>
                                      <p:tavLst>
                                        <p:tav tm="0">
                                          <p:val>
                                            <p:strVal val="#ppt_w+.3"/>
                                          </p:val>
                                        </p:tav>
                                        <p:tav tm="100000">
                                          <p:val>
                                            <p:strVal val="#ppt_w"/>
                                          </p:val>
                                        </p:tav>
                                      </p:tavLst>
                                    </p:anim>
                                    <p:anim calcmode="lin" valueType="num">
                                      <p:cBhvr>
                                        <p:cTn id="24" dur="1000" fill="hold"/>
                                        <p:tgtEl>
                                          <p:spTgt spid="14"/>
                                        </p:tgtEl>
                                        <p:attrNameLst>
                                          <p:attrName>ppt_h</p:attrName>
                                        </p:attrNameLst>
                                      </p:cBhvr>
                                      <p:tavLst>
                                        <p:tav tm="0">
                                          <p:val>
                                            <p:strVal val="#ppt_h"/>
                                          </p:val>
                                        </p:tav>
                                        <p:tav tm="100000">
                                          <p:val>
                                            <p:strVal val="#ppt_h"/>
                                          </p:val>
                                        </p:tav>
                                      </p:tavLst>
                                    </p:anim>
                                    <p:animEffect transition="in" filter="fade">
                                      <p:cBhvr>
                                        <p:cTn id="25" dur="1000"/>
                                        <p:tgtEl>
                                          <p:spTgt spid="14"/>
                                        </p:tgtEl>
                                      </p:cBhvr>
                                    </p:animEffect>
                                  </p:childTnLst>
                                </p:cTn>
                              </p:par>
                            </p:childTnLst>
                          </p:cTn>
                        </p:par>
                        <p:par>
                          <p:cTn id="26" fill="hold">
                            <p:stCondLst>
                              <p:cond delay="1000"/>
                            </p:stCondLst>
                            <p:childTnLst>
                              <p:par>
                                <p:cTn id="27" presetID="18" presetClass="entr" presetSubtype="6"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strips(downRight)">
                                      <p:cBhvr>
                                        <p:cTn id="29"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77274" y="640662"/>
            <a:ext cx="8987367" cy="2676657"/>
            <a:chOff x="0" y="1994079"/>
            <a:chExt cx="8987367" cy="2676657"/>
          </a:xfrm>
        </p:grpSpPr>
        <p:sp>
          <p:nvSpPr>
            <p:cNvPr id="46" name="Rectangle 45"/>
            <p:cNvSpPr/>
            <p:nvPr/>
          </p:nvSpPr>
          <p:spPr>
            <a:xfrm>
              <a:off x="0" y="1994079"/>
              <a:ext cx="1600200" cy="2676657"/>
            </a:xfrm>
            <a:prstGeom prst="rect">
              <a:avLst/>
            </a:prstGeom>
            <a:gradFill flip="none" rotWithShape="1">
              <a:gsLst>
                <a:gs pos="0">
                  <a:srgbClr val="1E1EA2">
                    <a:shade val="30000"/>
                    <a:satMod val="115000"/>
                  </a:srgbClr>
                </a:gs>
                <a:gs pos="50000">
                  <a:srgbClr val="1E1EA2">
                    <a:shade val="67500"/>
                    <a:satMod val="115000"/>
                  </a:srgbClr>
                </a:gs>
                <a:gs pos="100000">
                  <a:srgbClr val="3131B5"/>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a:p>
          </p:txBody>
        </p:sp>
        <p:sp>
          <p:nvSpPr>
            <p:cNvPr id="45" name="TextBox 44"/>
            <p:cNvSpPr txBox="1"/>
            <p:nvPr/>
          </p:nvSpPr>
          <p:spPr>
            <a:xfrm>
              <a:off x="255432" y="3785316"/>
              <a:ext cx="1447800" cy="707886"/>
            </a:xfrm>
            <a:prstGeom prst="rect">
              <a:avLst/>
            </a:prstGeom>
            <a:solidFill>
              <a:schemeClr val="bg1"/>
            </a:solidFill>
            <a:ln>
              <a:solidFill>
                <a:srgbClr val="8970A8"/>
              </a:solidFill>
            </a:ln>
          </p:spPr>
          <p:txBody>
            <a:bodyPr wrap="square" rtlCol="0">
              <a:spAutoFit/>
            </a:bodyPr>
            <a:lstStyle/>
            <a:p>
              <a:pPr>
                <a:lnSpc>
                  <a:spcPts val="2400"/>
                </a:lnSpc>
              </a:pPr>
              <a:r>
                <a:rPr lang="en-US" sz="2000" spc="50" dirty="0" smtClean="0">
                  <a:solidFill>
                    <a:srgbClr val="8970A8"/>
                  </a:solidFill>
                  <a:latin typeface="Bernard MT Condensed" pitchFamily="18" charset="0"/>
                </a:rPr>
                <a:t>LEUPROLIN GOSERELIN</a:t>
              </a:r>
            </a:p>
          </p:txBody>
        </p:sp>
        <p:pic>
          <p:nvPicPr>
            <p:cNvPr id="44" name="Picture 3" descr="Struktur GnRHag-ant"/>
            <p:cNvPicPr>
              <a:picLocks noChangeAspect="1" noChangeArrowheads="1"/>
            </p:cNvPicPr>
            <p:nvPr/>
          </p:nvPicPr>
          <p:blipFill>
            <a:blip r:embed="rId2" cstate="print"/>
            <a:srcRect l="9241" b="30615"/>
            <a:stretch>
              <a:fillRect/>
            </a:stretch>
          </p:blipFill>
          <p:spPr bwMode="auto">
            <a:xfrm>
              <a:off x="1600200" y="2001838"/>
              <a:ext cx="7387167" cy="2668898"/>
            </a:xfrm>
            <a:prstGeom prst="rect">
              <a:avLst/>
            </a:prstGeom>
            <a:noFill/>
          </p:spPr>
        </p:pic>
      </p:grpSp>
      <p:sp>
        <p:nvSpPr>
          <p:cNvPr id="48" name="Rectangle 47"/>
          <p:cNvSpPr/>
          <p:nvPr/>
        </p:nvSpPr>
        <p:spPr>
          <a:xfrm>
            <a:off x="4115875" y="2175393"/>
            <a:ext cx="1625957" cy="400110"/>
          </a:xfrm>
          <a:prstGeom prst="rect">
            <a:avLst/>
          </a:prstGeom>
          <a:solidFill>
            <a:srgbClr val="FA00FA"/>
          </a:solidFill>
          <a:ln>
            <a:solidFill>
              <a:srgbClr val="8970A8"/>
            </a:solidFill>
          </a:ln>
        </p:spPr>
        <p:txBody>
          <a:bodyPr wrap="square" rtlCol="0">
            <a:spAutoFit/>
          </a:bodyPr>
          <a:lstStyle/>
          <a:p>
            <a:r>
              <a:rPr lang="en-US" sz="2000" dirty="0" err="1" smtClean="0">
                <a:solidFill>
                  <a:schemeClr val="bg1"/>
                </a:solidFill>
                <a:effectLst>
                  <a:outerShdw blurRad="38100" dist="38100" dir="2700000" algn="tl">
                    <a:srgbClr val="000000"/>
                  </a:outerShdw>
                </a:effectLst>
                <a:latin typeface="Bernard MT Condensed" pitchFamily="18" charset="0"/>
              </a:rPr>
              <a:t>GnRH</a:t>
            </a:r>
            <a:r>
              <a:rPr lang="en-US" sz="2000" dirty="0" smtClean="0">
                <a:solidFill>
                  <a:schemeClr val="bg1"/>
                </a:solidFill>
                <a:effectLst>
                  <a:outerShdw blurRad="38100" dist="38100" dir="2700000" algn="tl">
                    <a:srgbClr val="000000"/>
                  </a:outerShdw>
                </a:effectLst>
                <a:latin typeface="Bernard MT Condensed" pitchFamily="18" charset="0"/>
              </a:rPr>
              <a:t>-Agonist</a:t>
            </a:r>
          </a:p>
        </p:txBody>
      </p:sp>
      <p:sp>
        <p:nvSpPr>
          <p:cNvPr id="50" name="Rectangle 49"/>
          <p:cNvSpPr/>
          <p:nvPr/>
        </p:nvSpPr>
        <p:spPr>
          <a:xfrm>
            <a:off x="4191000" y="701835"/>
            <a:ext cx="1524000" cy="400110"/>
          </a:xfrm>
          <a:prstGeom prst="rect">
            <a:avLst/>
          </a:prstGeom>
          <a:solidFill>
            <a:srgbClr val="FA00FA"/>
          </a:solidFill>
          <a:ln>
            <a:solidFill>
              <a:srgbClr val="8970A8"/>
            </a:solidFill>
          </a:ln>
        </p:spPr>
        <p:txBody>
          <a:bodyPr wrap="square" rtlCol="0">
            <a:spAutoFit/>
          </a:bodyPr>
          <a:lstStyle/>
          <a:p>
            <a:r>
              <a:rPr lang="en-US" sz="2000" dirty="0" smtClean="0">
                <a:solidFill>
                  <a:schemeClr val="bg1"/>
                </a:solidFill>
                <a:effectLst>
                  <a:outerShdw blurRad="38100" dist="38100" dir="2700000" algn="tl">
                    <a:srgbClr val="000000"/>
                  </a:outerShdw>
                </a:effectLst>
                <a:latin typeface="Bernard MT Condensed" pitchFamily="18" charset="0"/>
              </a:rPr>
              <a:t>native-</a:t>
            </a:r>
            <a:r>
              <a:rPr lang="en-US" sz="2000" dirty="0" err="1" smtClean="0">
                <a:solidFill>
                  <a:schemeClr val="bg1"/>
                </a:solidFill>
                <a:effectLst>
                  <a:outerShdw blurRad="38100" dist="38100" dir="2700000" algn="tl">
                    <a:srgbClr val="000000"/>
                  </a:outerShdw>
                </a:effectLst>
                <a:latin typeface="Bernard MT Condensed" pitchFamily="18" charset="0"/>
              </a:rPr>
              <a:t>Gh</a:t>
            </a:r>
            <a:r>
              <a:rPr lang="en-US" sz="2000" dirty="0" smtClean="0">
                <a:solidFill>
                  <a:schemeClr val="bg1"/>
                </a:solidFill>
                <a:effectLst>
                  <a:outerShdw blurRad="38100" dist="38100" dir="2700000" algn="tl">
                    <a:srgbClr val="000000"/>
                  </a:outerShdw>
                </a:effectLst>
                <a:latin typeface="Bernard MT Condensed" pitchFamily="18" charset="0"/>
              </a:rPr>
              <a:t> RH</a:t>
            </a:r>
          </a:p>
        </p:txBody>
      </p:sp>
      <p:sp>
        <p:nvSpPr>
          <p:cNvPr id="3" name="Rectangle 2"/>
          <p:cNvSpPr/>
          <p:nvPr/>
        </p:nvSpPr>
        <p:spPr>
          <a:xfrm>
            <a:off x="228600" y="345519"/>
            <a:ext cx="990600" cy="528350"/>
          </a:xfrm>
          <a:prstGeom prst="rect">
            <a:avLst/>
          </a:prstGeom>
          <a:solidFill>
            <a:srgbClr val="745A94"/>
          </a:solidFill>
          <a:ln w="28575">
            <a:solidFill>
              <a:srgbClr val="FF00FF"/>
            </a:solidFill>
          </a:ln>
          <a:effectLst/>
        </p:spPr>
        <p:txBody>
          <a:bodyPr wrap="square">
            <a:spAutoFit/>
          </a:bodyPr>
          <a:lstStyle/>
          <a:p>
            <a:pPr>
              <a:lnSpc>
                <a:spcPts val="3400"/>
              </a:lnSpc>
            </a:pPr>
            <a:r>
              <a:rPr lang="en-US" sz="2800" dirty="0" err="1" smtClean="0">
                <a:solidFill>
                  <a:srgbClr val="F3F3F3"/>
                </a:solidFill>
                <a:effectLst>
                  <a:outerShdw blurRad="38100" dist="38100" dir="2700000" algn="tl">
                    <a:srgbClr val="000000"/>
                  </a:outerShdw>
                </a:effectLst>
                <a:latin typeface="Bernard MT Condensed" pitchFamily="18" charset="0"/>
              </a:rPr>
              <a:t>GnRH</a:t>
            </a:r>
            <a:endParaRPr lang="en-US" sz="2800" dirty="0" smtClean="0">
              <a:solidFill>
                <a:srgbClr val="F3F3F3"/>
              </a:solidFill>
              <a:effectLst>
                <a:outerShdw blurRad="38100" dist="38100" dir="2700000" algn="tl">
                  <a:srgbClr val="000000"/>
                </a:outerShdw>
              </a:effectLst>
              <a:latin typeface="Bernard MT Condensed" pitchFamily="18" charset="0"/>
            </a:endParaRPr>
          </a:p>
        </p:txBody>
      </p:sp>
      <p:sp>
        <p:nvSpPr>
          <p:cNvPr id="51" name="TextBox 50"/>
          <p:cNvSpPr txBox="1"/>
          <p:nvPr/>
        </p:nvSpPr>
        <p:spPr>
          <a:xfrm>
            <a:off x="152400" y="3886200"/>
            <a:ext cx="8686800" cy="2759730"/>
          </a:xfrm>
          <a:prstGeom prst="rect">
            <a:avLst/>
          </a:prstGeom>
          <a:noFill/>
        </p:spPr>
        <p:txBody>
          <a:bodyPr wrap="square" rtlCol="0">
            <a:spAutoFit/>
          </a:bodyPr>
          <a:lstStyle/>
          <a:p>
            <a:pPr>
              <a:lnSpc>
                <a:spcPts val="2600"/>
              </a:lnSpc>
            </a:pPr>
            <a:r>
              <a:rPr lang="en-US" sz="2400" b="1" u="heavy" dirty="0" smtClean="0">
                <a:uFill>
                  <a:solidFill>
                    <a:srgbClr val="F200F2"/>
                  </a:solidFill>
                </a:uFill>
                <a:latin typeface="Arial Narrow" pitchFamily="34" charset="0"/>
              </a:rPr>
              <a:t>Native </a:t>
            </a:r>
            <a:r>
              <a:rPr lang="en-US" sz="2400" b="1" u="heavy" dirty="0" err="1" smtClean="0">
                <a:uFill>
                  <a:solidFill>
                    <a:srgbClr val="F200F2"/>
                  </a:solidFill>
                </a:uFill>
                <a:latin typeface="Arial Narrow" pitchFamily="34" charset="0"/>
              </a:rPr>
              <a:t>GnRH</a:t>
            </a:r>
            <a:r>
              <a:rPr lang="en-US" sz="2400" b="1" u="heavy" dirty="0" smtClean="0">
                <a:uFill>
                  <a:solidFill>
                    <a:srgbClr val="F200F2"/>
                  </a:solidFill>
                </a:uFill>
                <a:latin typeface="Arial Narrow" pitchFamily="34" charset="0"/>
              </a:rPr>
              <a:t> </a:t>
            </a:r>
            <a:r>
              <a:rPr lang="en-US" sz="2400" b="1" dirty="0" smtClean="0">
                <a:latin typeface="Arial Narrow" pitchFamily="34" charset="0"/>
              </a:rPr>
              <a:t>is naturally produced by hypothalamus in a </a:t>
            </a:r>
            <a:r>
              <a:rPr lang="en-US" sz="2400" b="1" dirty="0" err="1" smtClean="0">
                <a:latin typeface="Arial Narrow" pitchFamily="34" charset="0"/>
              </a:rPr>
              <a:t>pulsatile</a:t>
            </a:r>
            <a:r>
              <a:rPr lang="en-US" sz="2400" b="1" dirty="0" smtClean="0">
                <a:latin typeface="Arial Narrow" pitchFamily="34" charset="0"/>
              </a:rPr>
              <a:t> manner. It is triggered when the negative feedback inhibition of ovarian hormones is lost by the end of the cycle. This activates  FSH release from pituitary that stimulate growth and maturation of ova early during the follicular phase of the cycle. It also mediates estrogen induced LH surge that triggers ovulation.</a:t>
            </a:r>
          </a:p>
          <a:p>
            <a:pPr>
              <a:lnSpc>
                <a:spcPts val="2600"/>
              </a:lnSpc>
            </a:pPr>
            <a:r>
              <a:rPr lang="en-US" sz="2400" b="1" u="heavy" dirty="0" err="1" smtClean="0">
                <a:uFill>
                  <a:solidFill>
                    <a:srgbClr val="F200F2"/>
                  </a:solidFill>
                </a:uFill>
                <a:latin typeface="Arial Narrow" pitchFamily="34" charset="0"/>
              </a:rPr>
              <a:t>GnRH</a:t>
            </a:r>
            <a:r>
              <a:rPr lang="en-US" sz="2400" b="1" u="heavy" dirty="0" smtClean="0">
                <a:uFill>
                  <a:solidFill>
                    <a:srgbClr val="F200F2"/>
                  </a:solidFill>
                </a:uFill>
                <a:latin typeface="Arial Narrow" pitchFamily="34" charset="0"/>
              </a:rPr>
              <a:t>-Agonists</a:t>
            </a:r>
            <a:r>
              <a:rPr lang="en-US" sz="2400" b="1" u="heavy" dirty="0" smtClean="0">
                <a:uFill>
                  <a:solidFill>
                    <a:srgbClr val="F200F2"/>
                  </a:solidFill>
                </a:uFill>
                <a:latin typeface="Arial Narrow" pitchFamily="34" charset="0"/>
                <a:sym typeface="Wingdings 3"/>
              </a:rPr>
              <a:t> </a:t>
            </a:r>
            <a:r>
              <a:rPr lang="en-US" sz="2400" b="1" dirty="0" smtClean="0">
                <a:latin typeface="Arial Narrow" pitchFamily="34" charset="0"/>
                <a:sym typeface="Wingdings 3"/>
              </a:rPr>
              <a:t> bind to the receptors &amp; mimic the native hormones provided it is given </a:t>
            </a:r>
            <a:r>
              <a:rPr lang="en-US" sz="2400" b="1" u="heavy" dirty="0" smtClean="0">
                <a:uFill>
                  <a:solidFill>
                    <a:srgbClr val="F200F2"/>
                  </a:solidFill>
                </a:uFill>
                <a:latin typeface="Arial Narrow" pitchFamily="34" charset="0"/>
                <a:sym typeface="Wingdings 3"/>
              </a:rPr>
              <a:t>PULSATILE</a:t>
            </a:r>
            <a:endParaRPr lang="en-US" sz="2400" b="1" u="heavy" dirty="0">
              <a:uFill>
                <a:solidFill>
                  <a:srgbClr val="F200F2"/>
                </a:solidFill>
              </a:uFill>
              <a:latin typeface="Arial Narrow" pitchFamily="34" charset="0"/>
            </a:endParaRPr>
          </a:p>
        </p:txBody>
      </p:sp>
      <p:sp>
        <p:nvSpPr>
          <p:cNvPr id="52" name="TextBox 51"/>
          <p:cNvSpPr txBox="1"/>
          <p:nvPr/>
        </p:nvSpPr>
        <p:spPr>
          <a:xfrm>
            <a:off x="152400" y="3429000"/>
            <a:ext cx="1377696"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Mechanism</a:t>
            </a:r>
          </a:p>
        </p:txBody>
      </p:sp>
      <p:sp>
        <p:nvSpPr>
          <p:cNvPr id="14" name="5-Point Star 13"/>
          <p:cNvSpPr/>
          <p:nvPr/>
        </p:nvSpPr>
        <p:spPr>
          <a:xfrm>
            <a:off x="86106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1000" fill="hold"/>
                                        <p:tgtEl>
                                          <p:spTgt spid="52"/>
                                        </p:tgtEl>
                                        <p:attrNameLst>
                                          <p:attrName>ppt_w</p:attrName>
                                        </p:attrNameLst>
                                      </p:cBhvr>
                                      <p:tavLst>
                                        <p:tav tm="0">
                                          <p:val>
                                            <p:strVal val="#ppt_w+.3"/>
                                          </p:val>
                                        </p:tav>
                                        <p:tav tm="100000">
                                          <p:val>
                                            <p:strVal val="#ppt_w"/>
                                          </p:val>
                                        </p:tav>
                                      </p:tavLst>
                                    </p:anim>
                                    <p:anim calcmode="lin" valueType="num">
                                      <p:cBhvr>
                                        <p:cTn id="8" dur="1000" fill="hold"/>
                                        <p:tgtEl>
                                          <p:spTgt spid="52"/>
                                        </p:tgtEl>
                                        <p:attrNameLst>
                                          <p:attrName>ppt_h</p:attrName>
                                        </p:attrNameLst>
                                      </p:cBhvr>
                                      <p:tavLst>
                                        <p:tav tm="0">
                                          <p:val>
                                            <p:strVal val="#ppt_h"/>
                                          </p:val>
                                        </p:tav>
                                        <p:tav tm="100000">
                                          <p:val>
                                            <p:strVal val="#ppt_h"/>
                                          </p:val>
                                        </p:tav>
                                      </p:tavLst>
                                    </p:anim>
                                    <p:animEffect transition="in" filter="fade">
                                      <p:cBhvr>
                                        <p:cTn id="9" dur="1000"/>
                                        <p:tgtEl>
                                          <p:spTgt spid="52"/>
                                        </p:tgtEl>
                                      </p:cBhvr>
                                    </p:animEffect>
                                  </p:childTnLst>
                                </p:cTn>
                              </p:par>
                            </p:childTnLst>
                          </p:cTn>
                        </p:par>
                        <p:par>
                          <p:cTn id="10" fill="hold">
                            <p:stCondLst>
                              <p:cond delay="1000"/>
                            </p:stCondLst>
                            <p:childTnLst>
                              <p:par>
                                <p:cTn id="11" presetID="18" presetClass="entr" presetSubtype="6" fill="hold" grpId="0" nodeType="afterEffect">
                                  <p:stCondLst>
                                    <p:cond delay="0"/>
                                  </p:stCondLst>
                                  <p:childTnLst>
                                    <p:set>
                                      <p:cBhvr>
                                        <p:cTn id="12" dur="1" fill="hold">
                                          <p:stCondLst>
                                            <p:cond delay="0"/>
                                          </p:stCondLst>
                                        </p:cTn>
                                        <p:tgtEl>
                                          <p:spTgt spid="51">
                                            <p:txEl>
                                              <p:pRg st="0" end="0"/>
                                            </p:txEl>
                                          </p:spTgt>
                                        </p:tgtEl>
                                        <p:attrNameLst>
                                          <p:attrName>style.visibility</p:attrName>
                                        </p:attrNameLst>
                                      </p:cBhvr>
                                      <p:to>
                                        <p:strVal val="visible"/>
                                      </p:to>
                                    </p:set>
                                    <p:animEffect transition="in" filter="strips(downRight)">
                                      <p:cBhvr>
                                        <p:cTn id="13" dur="2000"/>
                                        <p:tgtEl>
                                          <p:spTgt spid="5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51">
                                            <p:txEl>
                                              <p:pRg st="1" end="1"/>
                                            </p:txEl>
                                          </p:spTgt>
                                        </p:tgtEl>
                                        <p:attrNameLst>
                                          <p:attrName>style.visibility</p:attrName>
                                        </p:attrNameLst>
                                      </p:cBhvr>
                                      <p:to>
                                        <p:strVal val="visible"/>
                                      </p:to>
                                    </p:set>
                                    <p:animEffect transition="in" filter="strips(downRight)">
                                      <p:cBhvr>
                                        <p:cTn id="18" dur="2000"/>
                                        <p:tgtEl>
                                          <p:spTgt spid="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build="p"/>
      <p:bldP spid="5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Picture 60" descr="http://www.urotoday.com/images/uij_2010/Colli_82/colli-figure2.jpg"/>
          <p:cNvPicPr>
            <a:picLocks noChangeAspect="1" noChangeArrowheads="1"/>
          </p:cNvPicPr>
          <p:nvPr/>
        </p:nvPicPr>
        <p:blipFill>
          <a:blip r:embed="rId2" cstate="print">
            <a:lum bright="-20000" contrast="40000"/>
          </a:blip>
          <a:srcRect l="36772" t="79212" r="28882" b="14141"/>
          <a:stretch>
            <a:fillRect/>
          </a:stretch>
        </p:blipFill>
        <p:spPr bwMode="auto">
          <a:xfrm>
            <a:off x="4114800" y="5105400"/>
            <a:ext cx="2362200" cy="609600"/>
          </a:xfrm>
          <a:prstGeom prst="rect">
            <a:avLst/>
          </a:prstGeom>
          <a:noFill/>
        </p:spPr>
      </p:pic>
      <p:grpSp>
        <p:nvGrpSpPr>
          <p:cNvPr id="67" name="Group 66"/>
          <p:cNvGrpSpPr/>
          <p:nvPr/>
        </p:nvGrpSpPr>
        <p:grpSpPr>
          <a:xfrm>
            <a:off x="1755916" y="4200940"/>
            <a:ext cx="2206484" cy="990600"/>
            <a:chOff x="1755916" y="4200940"/>
            <a:chExt cx="2206484" cy="990600"/>
          </a:xfrm>
        </p:grpSpPr>
        <p:pic>
          <p:nvPicPr>
            <p:cNvPr id="33" name="Picture 2" descr="http://www.urotoday.com/images/uij_2010/Colli_82/colli-figure2.jpg"/>
            <p:cNvPicPr>
              <a:picLocks noChangeAspect="1" noChangeArrowheads="1"/>
            </p:cNvPicPr>
            <p:nvPr/>
          </p:nvPicPr>
          <p:blipFill>
            <a:blip r:embed="rId2" cstate="print"/>
            <a:srcRect l="2614" t="65918" r="65304" b="23281"/>
            <a:stretch>
              <a:fillRect/>
            </a:stretch>
          </p:blipFill>
          <p:spPr bwMode="auto">
            <a:xfrm>
              <a:off x="1755916" y="4200940"/>
              <a:ext cx="2206484" cy="990600"/>
            </a:xfrm>
            <a:prstGeom prst="rect">
              <a:avLst/>
            </a:prstGeom>
            <a:noFill/>
          </p:spPr>
        </p:pic>
        <p:cxnSp>
          <p:nvCxnSpPr>
            <p:cNvPr id="63" name="Straight Arrow Connector 62"/>
            <p:cNvCxnSpPr/>
            <p:nvPr/>
          </p:nvCxnSpPr>
          <p:spPr>
            <a:xfrm rot="5400000">
              <a:off x="3371055" y="4514055"/>
              <a:ext cx="266699" cy="15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pic>
        <p:nvPicPr>
          <p:cNvPr id="60" name="Picture 2" descr="http://www.urotoday.com/images/uij_2010/Colli_82/colli-figure2.jpg"/>
          <p:cNvPicPr>
            <a:picLocks noChangeAspect="1" noChangeArrowheads="1"/>
          </p:cNvPicPr>
          <p:nvPr/>
        </p:nvPicPr>
        <p:blipFill>
          <a:blip r:embed="rId2" cstate="print">
            <a:lum bright="-20000" contrast="40000"/>
          </a:blip>
          <a:srcRect l="33588" t="65918" r="28743" b="23281"/>
          <a:stretch>
            <a:fillRect/>
          </a:stretch>
        </p:blipFill>
        <p:spPr bwMode="auto">
          <a:xfrm>
            <a:off x="3886200" y="4267200"/>
            <a:ext cx="2590800" cy="838200"/>
          </a:xfrm>
          <a:prstGeom prst="rect">
            <a:avLst/>
          </a:prstGeom>
          <a:noFill/>
        </p:spPr>
      </p:pic>
      <p:sp>
        <p:nvSpPr>
          <p:cNvPr id="7" name="Rectangle 6"/>
          <p:cNvSpPr/>
          <p:nvPr/>
        </p:nvSpPr>
        <p:spPr>
          <a:xfrm>
            <a:off x="1752600" y="1066800"/>
            <a:ext cx="4724400" cy="3276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Documents and Settings\Ahmed\My Documents\My Pictures\Picture1.jpg"/>
          <p:cNvPicPr>
            <a:picLocks noChangeAspect="1" noChangeArrowheads="1"/>
          </p:cNvPicPr>
          <p:nvPr/>
        </p:nvPicPr>
        <p:blipFill>
          <a:blip r:embed="rId3" cstate="print">
            <a:lum bright="-20000" contrast="40000"/>
          </a:blip>
          <a:srcRect l="6504" t="1594" b="4382"/>
          <a:stretch>
            <a:fillRect/>
          </a:stretch>
        </p:blipFill>
        <p:spPr bwMode="auto">
          <a:xfrm>
            <a:off x="1905000" y="1117600"/>
            <a:ext cx="4419600" cy="2819400"/>
          </a:xfrm>
          <a:prstGeom prst="rect">
            <a:avLst/>
          </a:prstGeom>
          <a:noFill/>
        </p:spPr>
      </p:pic>
      <p:sp>
        <p:nvSpPr>
          <p:cNvPr id="3" name="Rectangle 2"/>
          <p:cNvSpPr/>
          <p:nvPr/>
        </p:nvSpPr>
        <p:spPr>
          <a:xfrm>
            <a:off x="8001000" y="228600"/>
            <a:ext cx="990600" cy="477054"/>
          </a:xfrm>
          <a:prstGeom prst="rect">
            <a:avLst/>
          </a:prstGeom>
          <a:solidFill>
            <a:srgbClr val="745A94"/>
          </a:solidFill>
          <a:ln w="28575">
            <a:solidFill>
              <a:srgbClr val="FF00FF"/>
            </a:solidFill>
          </a:ln>
          <a:effectLst/>
        </p:spPr>
        <p:txBody>
          <a:bodyPr wrap="square">
            <a:spAutoFit/>
          </a:bodyPr>
          <a:lstStyle/>
          <a:p>
            <a:pPr>
              <a:lnSpc>
                <a:spcPts val="3000"/>
              </a:lnSpc>
            </a:pPr>
            <a:r>
              <a:rPr lang="en-US" sz="2800" dirty="0" err="1" smtClean="0">
                <a:solidFill>
                  <a:srgbClr val="F3F3F3"/>
                </a:solidFill>
                <a:effectLst>
                  <a:outerShdw blurRad="38100" dist="38100" dir="2700000" algn="tl">
                    <a:srgbClr val="000000"/>
                  </a:outerShdw>
                </a:effectLst>
                <a:latin typeface="Bernard MT Condensed" pitchFamily="18" charset="0"/>
              </a:rPr>
              <a:t>GnRH</a:t>
            </a:r>
            <a:endParaRPr lang="en-US" sz="2800" dirty="0" smtClean="0">
              <a:solidFill>
                <a:srgbClr val="F3F3F3"/>
              </a:solidFill>
              <a:effectLst>
                <a:outerShdw blurRad="38100" dist="38100" dir="2700000" algn="tl">
                  <a:srgbClr val="000000"/>
                </a:outerShdw>
              </a:effectLst>
              <a:latin typeface="Bernard MT Condensed" pitchFamily="18" charset="0"/>
            </a:endParaRPr>
          </a:p>
        </p:txBody>
      </p:sp>
      <p:sp>
        <p:nvSpPr>
          <p:cNvPr id="10" name="TextBox 9"/>
          <p:cNvSpPr txBox="1"/>
          <p:nvPr/>
        </p:nvSpPr>
        <p:spPr>
          <a:xfrm>
            <a:off x="4432479" y="258722"/>
            <a:ext cx="1447800" cy="707886"/>
          </a:xfrm>
          <a:prstGeom prst="rect">
            <a:avLst/>
          </a:prstGeom>
          <a:solidFill>
            <a:schemeClr val="bg1"/>
          </a:solidFill>
          <a:ln>
            <a:solidFill>
              <a:srgbClr val="8970A8"/>
            </a:solidFill>
          </a:ln>
        </p:spPr>
        <p:txBody>
          <a:bodyPr wrap="square" rtlCol="0">
            <a:spAutoFit/>
          </a:bodyPr>
          <a:lstStyle/>
          <a:p>
            <a:pPr>
              <a:lnSpc>
                <a:spcPts val="2400"/>
              </a:lnSpc>
            </a:pPr>
            <a:r>
              <a:rPr lang="en-US" sz="2200" spc="50" dirty="0" smtClean="0">
                <a:solidFill>
                  <a:srgbClr val="8970A8"/>
                </a:solidFill>
                <a:latin typeface="Bernard MT Condensed" pitchFamily="18" charset="0"/>
              </a:rPr>
              <a:t>LEUPROLIN GOSERELIN</a:t>
            </a:r>
          </a:p>
        </p:txBody>
      </p:sp>
      <p:pic>
        <p:nvPicPr>
          <p:cNvPr id="32" name="Picture 31" descr="http://www.urotoday.com/images/uij_2010/Colli_82/colli-figure2.jpg"/>
          <p:cNvPicPr>
            <a:picLocks noChangeAspect="1" noChangeArrowheads="1"/>
          </p:cNvPicPr>
          <p:nvPr/>
        </p:nvPicPr>
        <p:blipFill>
          <a:blip r:embed="rId2" cstate="print"/>
          <a:srcRect l="2614" t="79212" r="62120" b="14141"/>
          <a:stretch>
            <a:fillRect/>
          </a:stretch>
        </p:blipFill>
        <p:spPr bwMode="auto">
          <a:xfrm>
            <a:off x="2070279" y="5105400"/>
            <a:ext cx="2425521" cy="609600"/>
          </a:xfrm>
          <a:prstGeom prst="rect">
            <a:avLst/>
          </a:prstGeom>
          <a:noFill/>
        </p:spPr>
      </p:pic>
      <p:sp>
        <p:nvSpPr>
          <p:cNvPr id="16" name="TextBox 15"/>
          <p:cNvSpPr txBox="1"/>
          <p:nvPr/>
        </p:nvSpPr>
        <p:spPr>
          <a:xfrm>
            <a:off x="6629400" y="5904272"/>
            <a:ext cx="1546120" cy="769441"/>
          </a:xfrm>
          <a:prstGeom prst="rect">
            <a:avLst/>
          </a:prstGeom>
          <a:noFill/>
        </p:spPr>
        <p:txBody>
          <a:bodyPr wrap="square" rtlCol="0">
            <a:spAutoFit/>
          </a:bodyPr>
          <a:lstStyle/>
          <a:p>
            <a:pPr algn="ctr"/>
            <a:r>
              <a:rPr lang="en-US" sz="2200" dirty="0" smtClean="0">
                <a:latin typeface="Bernard MT Condensed" pitchFamily="18" charset="0"/>
              </a:rPr>
              <a:t>GONADAL ACTIVATION</a:t>
            </a:r>
            <a:endParaRPr lang="en-US" sz="2200" dirty="0">
              <a:latin typeface="Bernard MT Condensed" pitchFamily="18" charset="0"/>
            </a:endParaRPr>
          </a:p>
        </p:txBody>
      </p:sp>
      <p:grpSp>
        <p:nvGrpSpPr>
          <p:cNvPr id="47" name="Group 46"/>
          <p:cNvGrpSpPr/>
          <p:nvPr/>
        </p:nvGrpSpPr>
        <p:grpSpPr>
          <a:xfrm>
            <a:off x="1855632" y="5715000"/>
            <a:ext cx="3325968" cy="1098890"/>
            <a:chOff x="0" y="5715000"/>
            <a:chExt cx="3325968" cy="1098890"/>
          </a:xfrm>
        </p:grpSpPr>
        <p:sp>
          <p:nvSpPr>
            <p:cNvPr id="27" name="TextBox 26"/>
            <p:cNvSpPr txBox="1"/>
            <p:nvPr/>
          </p:nvSpPr>
          <p:spPr>
            <a:xfrm>
              <a:off x="0" y="6106004"/>
              <a:ext cx="3325968" cy="707886"/>
            </a:xfrm>
            <a:prstGeom prst="rect">
              <a:avLst/>
            </a:prstGeom>
            <a:noFill/>
          </p:spPr>
          <p:txBody>
            <a:bodyPr wrap="square" rtlCol="0">
              <a:spAutoFit/>
            </a:bodyPr>
            <a:lstStyle/>
            <a:p>
              <a:pPr algn="ctr">
                <a:lnSpc>
                  <a:spcPts val="2400"/>
                </a:lnSpc>
              </a:pPr>
              <a:r>
                <a:rPr lang="en-US" sz="2200" b="1" spc="-50" dirty="0" smtClean="0">
                  <a:solidFill>
                    <a:srgbClr val="FA00FA"/>
                  </a:solidFill>
                  <a:latin typeface="Arial Narrow" pitchFamily="34" charset="0"/>
                </a:rPr>
                <a:t>Growth maturation &amp; rupture</a:t>
              </a:r>
            </a:p>
            <a:p>
              <a:pPr>
                <a:lnSpc>
                  <a:spcPts val="2400"/>
                </a:lnSpc>
              </a:pPr>
              <a:r>
                <a:rPr lang="en-US" sz="2200" b="1" spc="-50" dirty="0" smtClean="0">
                  <a:solidFill>
                    <a:srgbClr val="FA00FA"/>
                  </a:solidFill>
                  <a:latin typeface="Arial Narrow" pitchFamily="34" charset="0"/>
                  <a:sym typeface="Wingdings 3"/>
                </a:rPr>
                <a:t>            </a:t>
              </a:r>
              <a:r>
                <a:rPr lang="en-US" sz="2200" dirty="0" smtClean="0">
                  <a:solidFill>
                    <a:srgbClr val="FA00FA"/>
                  </a:solidFill>
                  <a:latin typeface="Bernard MT Condensed" pitchFamily="18" charset="0"/>
                  <a:sym typeface="Wingdings 3"/>
                </a:rPr>
                <a:t>OVULATION INDUCTION</a:t>
              </a:r>
              <a:endParaRPr lang="en-US" sz="2200" dirty="0">
                <a:solidFill>
                  <a:srgbClr val="FA00FA"/>
                </a:solidFill>
                <a:latin typeface="Bernard MT Condensed" pitchFamily="18" charset="0"/>
              </a:endParaRPr>
            </a:p>
          </p:txBody>
        </p:sp>
        <p:cxnSp>
          <p:nvCxnSpPr>
            <p:cNvPr id="24" name="Straight Arrow Connector 23"/>
            <p:cNvCxnSpPr/>
            <p:nvPr/>
          </p:nvCxnSpPr>
          <p:spPr>
            <a:xfrm rot="5400000">
              <a:off x="1218406" y="5791200"/>
              <a:ext cx="153194"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98679" y="5791200"/>
              <a:ext cx="1152880" cy="430887"/>
            </a:xfrm>
            <a:prstGeom prst="rect">
              <a:avLst/>
            </a:prstGeom>
          </p:spPr>
          <p:txBody>
            <a:bodyPr wrap="none">
              <a:spAutoFit/>
            </a:bodyPr>
            <a:lstStyle/>
            <a:p>
              <a:r>
                <a:rPr lang="en-US" sz="2200" dirty="0" smtClean="0">
                  <a:solidFill>
                    <a:srgbClr val="FA00FA"/>
                  </a:solidFill>
                  <a:latin typeface="Bernard MT Condensed" pitchFamily="18" charset="0"/>
                </a:rPr>
                <a:t>FSH &amp; LH</a:t>
              </a:r>
              <a:endParaRPr lang="en-US" sz="2200" dirty="0">
                <a:solidFill>
                  <a:srgbClr val="FA00FA"/>
                </a:solidFill>
                <a:latin typeface="Bernard MT Condensed" pitchFamily="18" charset="0"/>
              </a:endParaRPr>
            </a:p>
          </p:txBody>
        </p:sp>
      </p:grpSp>
      <p:sp>
        <p:nvSpPr>
          <p:cNvPr id="35" name="Down Arrow 34"/>
          <p:cNvSpPr/>
          <p:nvPr/>
        </p:nvSpPr>
        <p:spPr>
          <a:xfrm rot="16200000">
            <a:off x="5676900" y="514964"/>
            <a:ext cx="609600" cy="228600"/>
          </a:xfrm>
          <a:prstGeom prst="downArrow">
            <a:avLst/>
          </a:prstGeom>
          <a:solidFill>
            <a:srgbClr val="0000CC"/>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Down Arrow 35"/>
          <p:cNvSpPr/>
          <p:nvPr/>
        </p:nvSpPr>
        <p:spPr>
          <a:xfrm rot="5400000" flipH="1">
            <a:off x="4063821" y="532863"/>
            <a:ext cx="609600" cy="228600"/>
          </a:xfrm>
          <a:prstGeom prst="downArrow">
            <a:avLst/>
          </a:prstGeom>
          <a:solidFill>
            <a:srgbClr val="0000CC"/>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1905000" y="275304"/>
            <a:ext cx="2362200" cy="605294"/>
          </a:xfrm>
          <a:prstGeom prst="rect">
            <a:avLst/>
          </a:prstGeom>
          <a:noFill/>
        </p:spPr>
        <p:txBody>
          <a:bodyPr wrap="square" rtlCol="0">
            <a:spAutoFit/>
          </a:bodyPr>
          <a:lstStyle/>
          <a:p>
            <a:pPr algn="ctr">
              <a:lnSpc>
                <a:spcPts val="2000"/>
              </a:lnSpc>
            </a:pPr>
            <a:r>
              <a:rPr lang="en-US" sz="2200" b="1" dirty="0" smtClean="0">
                <a:latin typeface="Arial Narrow" pitchFamily="34" charset="0"/>
              </a:rPr>
              <a:t>If PULSATILE </a:t>
            </a:r>
            <a:r>
              <a:rPr lang="en-US" sz="2000" b="1" dirty="0" smtClean="0">
                <a:latin typeface="Arial Narrow" pitchFamily="34" charset="0"/>
                <a:sym typeface="Wingdings 3"/>
              </a:rPr>
              <a:t></a:t>
            </a:r>
            <a:endParaRPr lang="en-US" sz="2200" b="1" dirty="0" smtClean="0">
              <a:latin typeface="Arial Narrow" pitchFamily="34" charset="0"/>
            </a:endParaRPr>
          </a:p>
          <a:p>
            <a:pPr algn="ctr">
              <a:lnSpc>
                <a:spcPts val="2000"/>
              </a:lnSpc>
            </a:pPr>
            <a:r>
              <a:rPr lang="en-US" sz="2200" b="1" dirty="0" smtClean="0">
                <a:latin typeface="Arial Narrow" pitchFamily="34" charset="0"/>
              </a:rPr>
              <a:t>Mimic native </a:t>
            </a:r>
            <a:r>
              <a:rPr lang="en-US" sz="2200" b="1" dirty="0" err="1" smtClean="0">
                <a:latin typeface="Arial Narrow" pitchFamily="34" charset="0"/>
              </a:rPr>
              <a:t>GnRH</a:t>
            </a:r>
            <a:endParaRPr lang="en-US" sz="2200" b="1" dirty="0">
              <a:latin typeface="Arial Narrow" pitchFamily="34" charset="0"/>
            </a:endParaRPr>
          </a:p>
        </p:txBody>
      </p:sp>
      <p:sp>
        <p:nvSpPr>
          <p:cNvPr id="4" name="Rectangle 3"/>
          <p:cNvSpPr/>
          <p:nvPr/>
        </p:nvSpPr>
        <p:spPr>
          <a:xfrm>
            <a:off x="2469573" y="1199176"/>
            <a:ext cx="955964" cy="430887"/>
          </a:xfrm>
          <a:prstGeom prst="rect">
            <a:avLst/>
          </a:prstGeom>
          <a:solidFill>
            <a:srgbClr val="FA00FA"/>
          </a:solidFill>
          <a:ln>
            <a:solidFill>
              <a:srgbClr val="8970A8"/>
            </a:solidFill>
          </a:ln>
        </p:spPr>
        <p:txBody>
          <a:bodyPr wrap="square" rtlCol="0">
            <a:spAutoFit/>
          </a:bodyPr>
          <a:lstStyle/>
          <a:p>
            <a:r>
              <a:rPr lang="en-US" sz="2200" dirty="0" err="1" smtClean="0">
                <a:solidFill>
                  <a:schemeClr val="bg1"/>
                </a:solidFill>
                <a:effectLst>
                  <a:outerShdw blurRad="38100" dist="38100" dir="2700000" algn="tl">
                    <a:srgbClr val="000000"/>
                  </a:outerShdw>
                </a:effectLst>
                <a:latin typeface="Bernard MT Condensed" pitchFamily="18" charset="0"/>
              </a:rPr>
              <a:t>GnRH</a:t>
            </a:r>
            <a:endParaRPr lang="en-US" sz="2200" dirty="0" smtClean="0">
              <a:solidFill>
                <a:schemeClr val="bg1"/>
              </a:solidFill>
              <a:effectLst>
                <a:outerShdw blurRad="38100" dist="38100" dir="2700000" algn="tl">
                  <a:srgbClr val="000000"/>
                </a:outerShdw>
              </a:effectLst>
              <a:latin typeface="Bernard MT Condensed" pitchFamily="18" charset="0"/>
            </a:endParaRPr>
          </a:p>
        </p:txBody>
      </p:sp>
      <p:sp>
        <p:nvSpPr>
          <p:cNvPr id="5" name="Rectangle 4"/>
          <p:cNvSpPr/>
          <p:nvPr/>
        </p:nvSpPr>
        <p:spPr>
          <a:xfrm>
            <a:off x="4450773" y="1165499"/>
            <a:ext cx="1645227" cy="430887"/>
          </a:xfrm>
          <a:prstGeom prst="rect">
            <a:avLst/>
          </a:prstGeom>
          <a:solidFill>
            <a:srgbClr val="FA00FA"/>
          </a:solidFill>
          <a:ln>
            <a:solidFill>
              <a:srgbClr val="8970A8"/>
            </a:solidFill>
          </a:ln>
        </p:spPr>
        <p:txBody>
          <a:bodyPr wrap="square" rtlCol="0">
            <a:spAutoFit/>
          </a:bodyPr>
          <a:lstStyle/>
          <a:p>
            <a:r>
              <a:rPr lang="en-US" sz="2200" dirty="0" err="1" smtClean="0">
                <a:solidFill>
                  <a:schemeClr val="bg1"/>
                </a:solidFill>
                <a:effectLst>
                  <a:outerShdw blurRad="38100" dist="38100" dir="2700000" algn="tl">
                    <a:srgbClr val="000000"/>
                  </a:outerShdw>
                </a:effectLst>
                <a:latin typeface="Bernard MT Condensed" pitchFamily="18" charset="0"/>
              </a:rPr>
              <a:t>GnRH</a:t>
            </a:r>
            <a:r>
              <a:rPr lang="en-US" sz="2200" dirty="0" smtClean="0">
                <a:solidFill>
                  <a:schemeClr val="bg1"/>
                </a:solidFill>
                <a:effectLst>
                  <a:outerShdw blurRad="38100" dist="38100" dir="2700000" algn="tl">
                    <a:srgbClr val="000000"/>
                  </a:outerShdw>
                </a:effectLst>
                <a:latin typeface="Bernard MT Condensed" pitchFamily="18" charset="0"/>
              </a:rPr>
              <a:t>-Agonist</a:t>
            </a:r>
          </a:p>
        </p:txBody>
      </p:sp>
      <p:sp>
        <p:nvSpPr>
          <p:cNvPr id="37" name="Rectangle 36"/>
          <p:cNvSpPr/>
          <p:nvPr/>
        </p:nvSpPr>
        <p:spPr>
          <a:xfrm>
            <a:off x="4077237" y="3924837"/>
            <a:ext cx="381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rot="5400000">
            <a:off x="3999706" y="4051222"/>
            <a:ext cx="762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21"/>
          <p:cNvGrpSpPr/>
          <p:nvPr/>
        </p:nvGrpSpPr>
        <p:grpSpPr>
          <a:xfrm>
            <a:off x="3886200" y="4013916"/>
            <a:ext cx="1981200" cy="400110"/>
            <a:chOff x="2843010" y="6009042"/>
            <a:chExt cx="1652790" cy="400110"/>
          </a:xfrm>
          <a:solidFill>
            <a:schemeClr val="bg1"/>
          </a:solidFill>
        </p:grpSpPr>
        <p:sp>
          <p:nvSpPr>
            <p:cNvPr id="19" name="Rectangle 18"/>
            <p:cNvSpPr/>
            <p:nvPr/>
          </p:nvSpPr>
          <p:spPr>
            <a:xfrm>
              <a:off x="3048000" y="6096000"/>
              <a:ext cx="1447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843010" y="6009042"/>
              <a:ext cx="1524000" cy="400110"/>
            </a:xfrm>
            <a:prstGeom prst="rect">
              <a:avLst/>
            </a:prstGeom>
            <a:grpFill/>
          </p:spPr>
          <p:txBody>
            <a:bodyPr wrap="square" rtlCol="0">
              <a:spAutoFit/>
            </a:bodyPr>
            <a:lstStyle/>
            <a:p>
              <a:r>
                <a:rPr lang="en-US" sz="2000" b="1" dirty="0" smtClean="0">
                  <a:solidFill>
                    <a:srgbClr val="FF3300"/>
                  </a:solidFill>
                  <a:latin typeface="Arial Narrow" pitchFamily="34" charset="0"/>
                  <a:cs typeface="Times New Roman" pitchFamily="18" charset="0"/>
                </a:rPr>
                <a:t>    Continuous</a:t>
              </a:r>
              <a:endParaRPr lang="en-US" sz="2000" dirty="0">
                <a:latin typeface="Arial Narrow" pitchFamily="34" charset="0"/>
              </a:endParaRPr>
            </a:p>
          </p:txBody>
        </p:sp>
      </p:grpSp>
      <p:sp>
        <p:nvSpPr>
          <p:cNvPr id="20" name="Rectangle 19"/>
          <p:cNvSpPr/>
          <p:nvPr/>
        </p:nvSpPr>
        <p:spPr>
          <a:xfrm>
            <a:off x="2385810" y="4090115"/>
            <a:ext cx="1219200" cy="29299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2667000" y="3987800"/>
            <a:ext cx="1066800" cy="400110"/>
          </a:xfrm>
          <a:prstGeom prst="rect">
            <a:avLst/>
          </a:prstGeom>
          <a:noFill/>
        </p:spPr>
        <p:txBody>
          <a:bodyPr wrap="square" rtlCol="0">
            <a:spAutoFit/>
          </a:bodyPr>
          <a:lstStyle/>
          <a:p>
            <a:r>
              <a:rPr lang="en-US" sz="2000" b="1" dirty="0" err="1" smtClean="0">
                <a:solidFill>
                  <a:srgbClr val="FF3300"/>
                </a:solidFill>
                <a:latin typeface="Arial Narrow" pitchFamily="34" charset="0"/>
                <a:cs typeface="Times New Roman" pitchFamily="18" charset="0"/>
              </a:rPr>
              <a:t>Pulsatile</a:t>
            </a:r>
            <a:endParaRPr lang="en-US" sz="2000" dirty="0">
              <a:latin typeface="Arial Narrow" pitchFamily="34" charset="0"/>
            </a:endParaRPr>
          </a:p>
        </p:txBody>
      </p:sp>
      <p:sp>
        <p:nvSpPr>
          <p:cNvPr id="30" name="Down Arrow 29"/>
          <p:cNvSpPr/>
          <p:nvPr/>
        </p:nvSpPr>
        <p:spPr>
          <a:xfrm>
            <a:off x="4863921" y="914400"/>
            <a:ext cx="609600" cy="228600"/>
          </a:xfrm>
          <a:prstGeom prst="downArrow">
            <a:avLst/>
          </a:prstGeom>
          <a:solidFill>
            <a:srgbClr val="0000CC"/>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p:cNvGrpSpPr/>
          <p:nvPr/>
        </p:nvGrpSpPr>
        <p:grpSpPr>
          <a:xfrm>
            <a:off x="5943600" y="5715000"/>
            <a:ext cx="1025763" cy="990600"/>
            <a:chOff x="5943600" y="5715000"/>
            <a:chExt cx="1025763" cy="990600"/>
          </a:xfrm>
        </p:grpSpPr>
        <p:pic>
          <p:nvPicPr>
            <p:cNvPr id="46" name="Picture 2" descr="http://www.urotoday.com/images/uij_2010/Colli_82/colli-figure2.jpg"/>
            <p:cNvPicPr>
              <a:picLocks noChangeAspect="1" noChangeArrowheads="1"/>
            </p:cNvPicPr>
            <p:nvPr/>
          </p:nvPicPr>
          <p:blipFill>
            <a:blip r:embed="rId2" cstate="print">
              <a:clrChange>
                <a:clrFrom>
                  <a:srgbClr val="FFFFFF"/>
                </a:clrFrom>
                <a:clrTo>
                  <a:srgbClr val="FFFFFF">
                    <a:alpha val="0"/>
                  </a:srgbClr>
                </a:clrTo>
              </a:clrChange>
            </a:blip>
            <a:srcRect l="79204" t="65918" r="5882" b="23281"/>
            <a:stretch>
              <a:fillRect/>
            </a:stretch>
          </p:blipFill>
          <p:spPr bwMode="auto">
            <a:xfrm>
              <a:off x="5943600" y="5715000"/>
              <a:ext cx="1025763" cy="990600"/>
            </a:xfrm>
            <a:prstGeom prst="rect">
              <a:avLst/>
            </a:prstGeom>
            <a:noFill/>
          </p:spPr>
        </p:pic>
        <p:cxnSp>
          <p:nvCxnSpPr>
            <p:cNvPr id="51" name="Straight Arrow Connector 50"/>
            <p:cNvCxnSpPr/>
            <p:nvPr/>
          </p:nvCxnSpPr>
          <p:spPr>
            <a:xfrm rot="5400000">
              <a:off x="6363891" y="5904309"/>
              <a:ext cx="22780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53" name="5-Point Star 52"/>
          <p:cNvSpPr/>
          <p:nvPr/>
        </p:nvSpPr>
        <p:spPr>
          <a:xfrm>
            <a:off x="86106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76200" y="304800"/>
            <a:ext cx="1905000" cy="461665"/>
          </a:xfrm>
          <a:prstGeom prst="rect">
            <a:avLst/>
          </a:prstGeom>
          <a:solidFill>
            <a:srgbClr val="FA00FA"/>
          </a:solidFill>
          <a:ln>
            <a:solidFill>
              <a:srgbClr val="8970A8"/>
            </a:solidFill>
          </a:ln>
        </p:spPr>
        <p:txBody>
          <a:bodyPr wrap="square" rtlCol="0">
            <a:spAutoFit/>
          </a:bodyPr>
          <a:lstStyle/>
          <a:p>
            <a:pPr algn="ctr"/>
            <a:r>
              <a:rPr lang="en-US" sz="2400" dirty="0" err="1" smtClean="0">
                <a:solidFill>
                  <a:schemeClr val="bg1"/>
                </a:solidFill>
                <a:effectLst>
                  <a:outerShdw blurRad="38100" dist="38100" dir="2700000" algn="tl">
                    <a:srgbClr val="000000"/>
                  </a:outerShdw>
                </a:effectLst>
                <a:latin typeface="Bernard MT Condensed" pitchFamily="18" charset="0"/>
              </a:rPr>
              <a:t>GnRH</a:t>
            </a:r>
            <a:r>
              <a:rPr lang="en-US" sz="2400" dirty="0" smtClean="0">
                <a:solidFill>
                  <a:schemeClr val="bg1"/>
                </a:solidFill>
                <a:effectLst>
                  <a:outerShdw blurRad="38100" dist="38100" dir="2700000" algn="tl">
                    <a:srgbClr val="000000"/>
                  </a:outerShdw>
                </a:effectLst>
                <a:latin typeface="Bernard MT Condensed" pitchFamily="18" charset="0"/>
              </a:rPr>
              <a:t>-Agonist</a:t>
            </a:r>
          </a:p>
        </p:txBody>
      </p:sp>
      <p:sp>
        <p:nvSpPr>
          <p:cNvPr id="45" name="TextBox 44"/>
          <p:cNvSpPr txBox="1"/>
          <p:nvPr/>
        </p:nvSpPr>
        <p:spPr>
          <a:xfrm>
            <a:off x="5791200" y="304800"/>
            <a:ext cx="2514600" cy="861774"/>
          </a:xfrm>
          <a:prstGeom prst="rect">
            <a:avLst/>
          </a:prstGeom>
          <a:noFill/>
        </p:spPr>
        <p:txBody>
          <a:bodyPr wrap="square" rtlCol="0">
            <a:spAutoFit/>
          </a:bodyPr>
          <a:lstStyle/>
          <a:p>
            <a:pPr algn="ctr">
              <a:lnSpc>
                <a:spcPts val="2000"/>
              </a:lnSpc>
            </a:pPr>
            <a:r>
              <a:rPr lang="en-US" sz="2200" b="1" dirty="0" smtClean="0">
                <a:latin typeface="Arial Narrow" pitchFamily="34" charset="0"/>
              </a:rPr>
              <a:t>If CONTINOUS</a:t>
            </a:r>
            <a:r>
              <a:rPr lang="en-US" sz="2000" b="1" dirty="0" smtClean="0">
                <a:latin typeface="Arial Narrow" pitchFamily="34" charset="0"/>
                <a:sym typeface="Wingdings 3"/>
              </a:rPr>
              <a:t></a:t>
            </a:r>
            <a:endParaRPr lang="en-US" sz="2200" b="1" dirty="0" smtClean="0">
              <a:latin typeface="Arial Narrow" pitchFamily="34" charset="0"/>
            </a:endParaRPr>
          </a:p>
          <a:p>
            <a:pPr algn="ctr">
              <a:lnSpc>
                <a:spcPts val="2000"/>
              </a:lnSpc>
            </a:pPr>
            <a:r>
              <a:rPr lang="en-US" sz="2200" b="1" dirty="0" smtClean="0">
                <a:latin typeface="Arial Narrow" pitchFamily="34" charset="0"/>
              </a:rPr>
              <a:t>Block </a:t>
            </a:r>
            <a:r>
              <a:rPr lang="en-US" sz="2200" b="1" dirty="0" err="1" smtClean="0">
                <a:latin typeface="Arial Narrow" pitchFamily="34" charset="0"/>
              </a:rPr>
              <a:t>GnRH</a:t>
            </a:r>
            <a:r>
              <a:rPr lang="en-US" sz="2200" b="1" dirty="0" smtClean="0">
                <a:latin typeface="Arial Narrow" pitchFamily="34" charset="0"/>
              </a:rPr>
              <a:t> Receptors</a:t>
            </a:r>
            <a:endParaRPr lang="en-US" sz="2200" b="1" dirty="0">
              <a:latin typeface="Arial Narrow" pitchFamily="34" charset="0"/>
            </a:endParaRPr>
          </a:p>
        </p:txBody>
      </p:sp>
      <p:sp>
        <p:nvSpPr>
          <p:cNvPr id="50" name="Rectangle 49"/>
          <p:cNvSpPr/>
          <p:nvPr/>
        </p:nvSpPr>
        <p:spPr>
          <a:xfrm>
            <a:off x="0" y="3886200"/>
            <a:ext cx="2667000" cy="769441"/>
          </a:xfrm>
          <a:prstGeom prst="rect">
            <a:avLst/>
          </a:prstGeom>
        </p:spPr>
        <p:txBody>
          <a:bodyPr wrap="square">
            <a:spAutoFit/>
          </a:bodyPr>
          <a:lstStyle/>
          <a:p>
            <a:r>
              <a:rPr lang="en-US" sz="2200" b="1" spc="-30" dirty="0" smtClean="0">
                <a:latin typeface="Arial Narrow" pitchFamily="34" charset="0"/>
              </a:rPr>
              <a:t>Intranasal, </a:t>
            </a:r>
            <a:r>
              <a:rPr lang="en-US" sz="2200" b="1" spc="-30" dirty="0" err="1" smtClean="0">
                <a:latin typeface="Arial Narrow" pitchFamily="34" charset="0"/>
              </a:rPr>
              <a:t>injectable</a:t>
            </a:r>
            <a:r>
              <a:rPr lang="en-US" sz="2200" b="1" spc="-30" dirty="0" smtClean="0">
                <a:latin typeface="Arial Narrow" pitchFamily="34" charset="0"/>
              </a:rPr>
              <a:t> &amp; implant formulations</a:t>
            </a:r>
            <a:endParaRPr lang="en-US" sz="2200" dirty="0"/>
          </a:p>
        </p:txBody>
      </p:sp>
      <p:sp>
        <p:nvSpPr>
          <p:cNvPr id="54" name="TextBox 53"/>
          <p:cNvSpPr txBox="1"/>
          <p:nvPr/>
        </p:nvSpPr>
        <p:spPr>
          <a:xfrm>
            <a:off x="5638800" y="2971800"/>
            <a:ext cx="3505200" cy="1311128"/>
          </a:xfrm>
          <a:prstGeom prst="rect">
            <a:avLst/>
          </a:prstGeom>
          <a:noFill/>
        </p:spPr>
        <p:txBody>
          <a:bodyPr wrap="square" rtlCol="0">
            <a:spAutoFit/>
          </a:bodyPr>
          <a:lstStyle/>
          <a:p>
            <a:pPr algn="ctr">
              <a:lnSpc>
                <a:spcPct val="90000"/>
              </a:lnSpc>
              <a:buClr>
                <a:srgbClr val="FA00FA"/>
              </a:buClr>
              <a:buSzPct val="79000"/>
            </a:pPr>
            <a:r>
              <a:rPr lang="en-US" sz="2200" b="1" spc="-30" dirty="0" smtClean="0">
                <a:latin typeface="Arial Narrow" pitchFamily="34" charset="0"/>
                <a:cs typeface="Times New Roman" pitchFamily="18" charset="0"/>
              </a:rPr>
              <a:t>In cancer (</a:t>
            </a:r>
            <a:r>
              <a:rPr lang="en-US" sz="2200" b="1" i="1" spc="-30" dirty="0" smtClean="0">
                <a:latin typeface="Arial Narrow" pitchFamily="34" charset="0"/>
              </a:rPr>
              <a:t>prostate &amp; breast)</a:t>
            </a:r>
            <a:r>
              <a:rPr lang="en-US" sz="2200" b="1" spc="-30" dirty="0" smtClean="0">
                <a:latin typeface="Arial Narrow" pitchFamily="34" charset="0"/>
                <a:cs typeface="Times New Roman" pitchFamily="18" charset="0"/>
              </a:rPr>
              <a:t> &amp;</a:t>
            </a:r>
          </a:p>
          <a:p>
            <a:pPr algn="ctr">
              <a:lnSpc>
                <a:spcPct val="90000"/>
              </a:lnSpc>
              <a:buClr>
                <a:srgbClr val="FA00FA"/>
              </a:buClr>
              <a:buSzPct val="79000"/>
            </a:pPr>
            <a:r>
              <a:rPr lang="en-US" sz="2200" b="1" spc="-30" dirty="0" smtClean="0">
                <a:latin typeface="Arial Narrow" pitchFamily="34" charset="0"/>
                <a:cs typeface="Times New Roman" pitchFamily="18" charset="0"/>
              </a:rPr>
              <a:t>other long term indications</a:t>
            </a:r>
            <a:r>
              <a:rPr lang="en-US" sz="2200" b="1" spc="-30" dirty="0" smtClean="0">
                <a:latin typeface="Arial Narrow" pitchFamily="34" charset="0"/>
                <a:sym typeface="Wingdings 3"/>
              </a:rPr>
              <a:t> as</a:t>
            </a:r>
            <a:r>
              <a:rPr lang="en-US" sz="2200" b="1" i="1" spc="-30" dirty="0" smtClean="0">
                <a:latin typeface="Arial Narrow" pitchFamily="34" charset="0"/>
              </a:rPr>
              <a:t> precocious puberty, endometriosis &amp; fibroids</a:t>
            </a:r>
            <a:endParaRPr lang="en-US" sz="2200" b="1" spc="-30" dirty="0">
              <a:solidFill>
                <a:srgbClr val="FF0000"/>
              </a:solidFill>
              <a:latin typeface="Arial Narrow" pitchFamily="34" charset="0"/>
            </a:endParaRPr>
          </a:p>
        </p:txBody>
      </p:sp>
      <p:cxnSp>
        <p:nvCxnSpPr>
          <p:cNvPr id="56" name="Straight Arrow Connector 55"/>
          <p:cNvCxnSpPr/>
          <p:nvPr/>
        </p:nvCxnSpPr>
        <p:spPr>
          <a:xfrm rot="5400000" flipH="1" flipV="1">
            <a:off x="6781006" y="5029200"/>
            <a:ext cx="1372394"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5400000">
            <a:off x="4075905" y="3238500"/>
            <a:ext cx="381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5400000">
            <a:off x="3390106" y="3237706"/>
            <a:ext cx="381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10800000" flipV="1">
            <a:off x="4267200" y="2362200"/>
            <a:ext cx="1143000" cy="381000"/>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3810000" y="3962400"/>
            <a:ext cx="304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Down Arrow 42"/>
          <p:cNvSpPr/>
          <p:nvPr/>
        </p:nvSpPr>
        <p:spPr>
          <a:xfrm>
            <a:off x="2590800" y="931608"/>
            <a:ext cx="609600" cy="228600"/>
          </a:xfrm>
          <a:prstGeom prst="downArrow">
            <a:avLst/>
          </a:prstGeom>
          <a:solidFill>
            <a:srgbClr val="0000CC"/>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right)">
                                      <p:cBhvr>
                                        <p:cTn id="7" dur="1000"/>
                                        <p:tgtEl>
                                          <p:spTgt spid="36"/>
                                        </p:tgtEl>
                                      </p:cBhvr>
                                    </p:animEffect>
                                  </p:childTnLst>
                                </p:cTn>
                              </p:par>
                            </p:childTnLst>
                          </p:cTn>
                        </p:par>
                        <p:par>
                          <p:cTn id="8" fill="hold">
                            <p:stCondLst>
                              <p:cond delay="1000"/>
                            </p:stCondLst>
                            <p:childTnLst>
                              <p:par>
                                <p:cTn id="9" presetID="22" presetClass="entr" presetSubtype="2"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right)">
                                      <p:cBhvr>
                                        <p:cTn id="11" dur="1000"/>
                                        <p:tgtEl>
                                          <p:spTgt spid="3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up)">
                                      <p:cBhvr>
                                        <p:cTn id="16" dur="1000"/>
                                        <p:tgtEl>
                                          <p:spTgt spid="30"/>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up)">
                                      <p:cBhvr>
                                        <p:cTn id="19" dur="1000"/>
                                        <p:tgtEl>
                                          <p:spTgt spid="43"/>
                                        </p:tgtEl>
                                      </p:cBhvr>
                                    </p:animEffect>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1000" fill="hold"/>
                                        <p:tgtEl>
                                          <p:spTgt spid="18"/>
                                        </p:tgtEl>
                                        <p:attrNameLst>
                                          <p:attrName>ppt_w</p:attrName>
                                        </p:attrNameLst>
                                      </p:cBhvr>
                                      <p:tavLst>
                                        <p:tav tm="0">
                                          <p:val>
                                            <p:strVal val="#ppt_w+.3"/>
                                          </p:val>
                                        </p:tav>
                                        <p:tav tm="100000">
                                          <p:val>
                                            <p:strVal val="#ppt_w"/>
                                          </p:val>
                                        </p:tav>
                                      </p:tavLst>
                                    </p:anim>
                                    <p:anim calcmode="lin" valueType="num">
                                      <p:cBhvr>
                                        <p:cTn id="25" dur="1000" fill="hold"/>
                                        <p:tgtEl>
                                          <p:spTgt spid="18"/>
                                        </p:tgtEl>
                                        <p:attrNameLst>
                                          <p:attrName>ppt_h</p:attrName>
                                        </p:attrNameLst>
                                      </p:cBhvr>
                                      <p:tavLst>
                                        <p:tav tm="0">
                                          <p:val>
                                            <p:strVal val="#ppt_h"/>
                                          </p:val>
                                        </p:tav>
                                        <p:tav tm="100000">
                                          <p:val>
                                            <p:strVal val="#ppt_h"/>
                                          </p:val>
                                        </p:tav>
                                      </p:tavLst>
                                    </p:anim>
                                    <p:animEffect transition="in" filter="fade">
                                      <p:cBhvr>
                                        <p:cTn id="26" dur="10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nodeType="click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fade">
                                      <p:cBhvr>
                                        <p:cTn id="31" dur="1000"/>
                                        <p:tgtEl>
                                          <p:spTgt spid="67"/>
                                        </p:tgtEl>
                                      </p:cBhvr>
                                    </p:animEffect>
                                    <p:anim calcmode="lin" valueType="num">
                                      <p:cBhvr>
                                        <p:cTn id="32" dur="1000" fill="hold"/>
                                        <p:tgtEl>
                                          <p:spTgt spid="67"/>
                                        </p:tgtEl>
                                        <p:attrNameLst>
                                          <p:attrName>ppt_x</p:attrName>
                                        </p:attrNameLst>
                                      </p:cBhvr>
                                      <p:tavLst>
                                        <p:tav tm="0">
                                          <p:val>
                                            <p:strVal val="#ppt_x"/>
                                          </p:val>
                                        </p:tav>
                                        <p:tav tm="100000">
                                          <p:val>
                                            <p:strVal val="#ppt_x"/>
                                          </p:val>
                                        </p:tav>
                                      </p:tavLst>
                                    </p:anim>
                                    <p:anim calcmode="lin" valueType="num">
                                      <p:cBhvr>
                                        <p:cTn id="33"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nodeType="click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fade">
                                      <p:cBhvr>
                                        <p:cTn id="38" dur="1000"/>
                                        <p:tgtEl>
                                          <p:spTgt spid="32"/>
                                        </p:tgtEl>
                                      </p:cBhvr>
                                    </p:animEffect>
                                    <p:anim calcmode="lin" valueType="num">
                                      <p:cBhvr>
                                        <p:cTn id="39" dur="1000" fill="hold"/>
                                        <p:tgtEl>
                                          <p:spTgt spid="32"/>
                                        </p:tgtEl>
                                        <p:attrNameLst>
                                          <p:attrName>ppt_x</p:attrName>
                                        </p:attrNameLst>
                                      </p:cBhvr>
                                      <p:tavLst>
                                        <p:tav tm="0">
                                          <p:val>
                                            <p:strVal val="#ppt_x"/>
                                          </p:val>
                                        </p:tav>
                                        <p:tav tm="100000">
                                          <p:val>
                                            <p:strVal val="#ppt_x"/>
                                          </p:val>
                                        </p:tav>
                                      </p:tavLst>
                                    </p:anim>
                                    <p:anim calcmode="lin" valueType="num">
                                      <p:cBhvr>
                                        <p:cTn id="40"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nodeType="click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fade">
                                      <p:cBhvr>
                                        <p:cTn id="45" dur="1000"/>
                                        <p:tgtEl>
                                          <p:spTgt spid="47"/>
                                        </p:tgtEl>
                                      </p:cBhvr>
                                    </p:animEffect>
                                    <p:anim calcmode="lin" valueType="num">
                                      <p:cBhvr>
                                        <p:cTn id="46" dur="1000" fill="hold"/>
                                        <p:tgtEl>
                                          <p:spTgt spid="47"/>
                                        </p:tgtEl>
                                        <p:attrNameLst>
                                          <p:attrName>ppt_x</p:attrName>
                                        </p:attrNameLst>
                                      </p:cBhvr>
                                      <p:tavLst>
                                        <p:tav tm="0">
                                          <p:val>
                                            <p:strVal val="#ppt_x"/>
                                          </p:val>
                                        </p:tav>
                                        <p:tav tm="100000">
                                          <p:val>
                                            <p:strVal val="#ppt_x"/>
                                          </p:val>
                                        </p:tav>
                                      </p:tavLst>
                                    </p:anim>
                                    <p:anim calcmode="lin" valueType="num">
                                      <p:cBhvr>
                                        <p:cTn id="47"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50"/>
                                        </p:tgtEl>
                                        <p:attrNameLst>
                                          <p:attrName>style.visibility</p:attrName>
                                        </p:attrNameLst>
                                      </p:cBhvr>
                                      <p:to>
                                        <p:strVal val="visible"/>
                                      </p:to>
                                    </p:set>
                                    <p:animEffect transition="in" filter="wipe(right)">
                                      <p:cBhvr>
                                        <p:cTn id="52" dur="1000"/>
                                        <p:tgtEl>
                                          <p:spTgt spid="5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wipe(left)">
                                      <p:cBhvr>
                                        <p:cTn id="57" dur="1000"/>
                                        <p:tgtEl>
                                          <p:spTgt spid="35"/>
                                        </p:tgtEl>
                                      </p:cBhvr>
                                    </p:animEffect>
                                  </p:childTnLst>
                                </p:cTn>
                              </p:par>
                            </p:childTnLst>
                          </p:cTn>
                        </p:par>
                        <p:par>
                          <p:cTn id="58" fill="hold">
                            <p:stCondLst>
                              <p:cond delay="1000"/>
                            </p:stCondLst>
                            <p:childTnLst>
                              <p:par>
                                <p:cTn id="59" presetID="22" presetClass="entr" presetSubtype="8" fill="hold" grpId="0" nodeType="after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wipe(left)">
                                      <p:cBhvr>
                                        <p:cTn id="61" dur="1000"/>
                                        <p:tgtEl>
                                          <p:spTgt spid="45"/>
                                        </p:tgtEl>
                                      </p:cBhvr>
                                    </p:animEffect>
                                  </p:childTnLst>
                                </p:cTn>
                              </p:par>
                            </p:childTnLst>
                          </p:cTn>
                        </p:par>
                      </p:childTnLst>
                    </p:cTn>
                  </p:par>
                  <p:par>
                    <p:cTn id="62" fill="hold">
                      <p:stCondLst>
                        <p:cond delay="indefinite"/>
                      </p:stCondLst>
                      <p:childTnLst>
                        <p:par>
                          <p:cTn id="63" fill="hold">
                            <p:stCondLst>
                              <p:cond delay="0"/>
                            </p:stCondLst>
                            <p:childTnLst>
                              <p:par>
                                <p:cTn id="64" presetID="18" presetClass="entr" presetSubtype="12" fill="hold" nodeType="clickEffect">
                                  <p:stCondLst>
                                    <p:cond delay="0"/>
                                  </p:stCondLst>
                                  <p:childTnLst>
                                    <p:set>
                                      <p:cBhvr>
                                        <p:cTn id="65" dur="1" fill="hold">
                                          <p:stCondLst>
                                            <p:cond delay="0"/>
                                          </p:stCondLst>
                                        </p:cTn>
                                        <p:tgtEl>
                                          <p:spTgt spid="69"/>
                                        </p:tgtEl>
                                        <p:attrNameLst>
                                          <p:attrName>style.visibility</p:attrName>
                                        </p:attrNameLst>
                                      </p:cBhvr>
                                      <p:to>
                                        <p:strVal val="visible"/>
                                      </p:to>
                                    </p:set>
                                    <p:animEffect transition="in" filter="strips(downLeft)">
                                      <p:cBhvr>
                                        <p:cTn id="66" dur="1000"/>
                                        <p:tgtEl>
                                          <p:spTgt spid="69"/>
                                        </p:tgtEl>
                                      </p:cBhvr>
                                    </p:animEffect>
                                  </p:childTnLst>
                                </p:cTn>
                              </p:par>
                            </p:childTnLst>
                          </p:cTn>
                        </p:par>
                        <p:par>
                          <p:cTn id="67" fill="hold">
                            <p:stCondLst>
                              <p:cond delay="1000"/>
                            </p:stCondLst>
                            <p:childTnLst>
                              <p:par>
                                <p:cTn id="68" presetID="22" presetClass="entr" presetSubtype="1" fill="hold" nodeType="afterEffect">
                                  <p:stCondLst>
                                    <p:cond delay="500"/>
                                  </p:stCondLst>
                                  <p:childTnLst>
                                    <p:set>
                                      <p:cBhvr>
                                        <p:cTn id="69" dur="1" fill="hold">
                                          <p:stCondLst>
                                            <p:cond delay="0"/>
                                          </p:stCondLst>
                                        </p:cTn>
                                        <p:tgtEl>
                                          <p:spTgt spid="59"/>
                                        </p:tgtEl>
                                        <p:attrNameLst>
                                          <p:attrName>style.visibility</p:attrName>
                                        </p:attrNameLst>
                                      </p:cBhvr>
                                      <p:to>
                                        <p:strVal val="visible"/>
                                      </p:to>
                                    </p:set>
                                    <p:animEffect transition="in" filter="wipe(up)">
                                      <p:cBhvr>
                                        <p:cTn id="70" dur="1000"/>
                                        <p:tgtEl>
                                          <p:spTgt spid="59"/>
                                        </p:tgtEl>
                                      </p:cBhvr>
                                    </p:animEffect>
                                  </p:childTnLst>
                                </p:cTn>
                              </p:par>
                            </p:childTnLst>
                          </p:cTn>
                        </p:par>
                        <p:par>
                          <p:cTn id="71" fill="hold">
                            <p:stCondLst>
                              <p:cond delay="2500"/>
                            </p:stCondLst>
                            <p:childTnLst>
                              <p:par>
                                <p:cTn id="72" presetID="50" presetClass="entr" presetSubtype="0" decel="100000" fill="hold" nodeType="afterEffect">
                                  <p:stCondLst>
                                    <p:cond delay="500"/>
                                  </p:stCondLst>
                                  <p:childTnLst>
                                    <p:set>
                                      <p:cBhvr>
                                        <p:cTn id="73" dur="1" fill="hold">
                                          <p:stCondLst>
                                            <p:cond delay="0"/>
                                          </p:stCondLst>
                                        </p:cTn>
                                        <p:tgtEl>
                                          <p:spTgt spid="11"/>
                                        </p:tgtEl>
                                        <p:attrNameLst>
                                          <p:attrName>style.visibility</p:attrName>
                                        </p:attrNameLst>
                                      </p:cBhvr>
                                      <p:to>
                                        <p:strVal val="visible"/>
                                      </p:to>
                                    </p:set>
                                    <p:anim calcmode="lin" valueType="num">
                                      <p:cBhvr>
                                        <p:cTn id="74" dur="1000" fill="hold"/>
                                        <p:tgtEl>
                                          <p:spTgt spid="11"/>
                                        </p:tgtEl>
                                        <p:attrNameLst>
                                          <p:attrName>ppt_w</p:attrName>
                                        </p:attrNameLst>
                                      </p:cBhvr>
                                      <p:tavLst>
                                        <p:tav tm="0">
                                          <p:val>
                                            <p:strVal val="#ppt_w+.3"/>
                                          </p:val>
                                        </p:tav>
                                        <p:tav tm="100000">
                                          <p:val>
                                            <p:strVal val="#ppt_w"/>
                                          </p:val>
                                        </p:tav>
                                      </p:tavLst>
                                    </p:anim>
                                    <p:anim calcmode="lin" valueType="num">
                                      <p:cBhvr>
                                        <p:cTn id="75" dur="1000" fill="hold"/>
                                        <p:tgtEl>
                                          <p:spTgt spid="11"/>
                                        </p:tgtEl>
                                        <p:attrNameLst>
                                          <p:attrName>ppt_h</p:attrName>
                                        </p:attrNameLst>
                                      </p:cBhvr>
                                      <p:tavLst>
                                        <p:tav tm="0">
                                          <p:val>
                                            <p:strVal val="#ppt_h"/>
                                          </p:val>
                                        </p:tav>
                                        <p:tav tm="100000">
                                          <p:val>
                                            <p:strVal val="#ppt_h"/>
                                          </p:val>
                                        </p:tav>
                                      </p:tavLst>
                                    </p:anim>
                                    <p:animEffect transition="in" filter="fade">
                                      <p:cBhvr>
                                        <p:cTn id="76" dur="1000"/>
                                        <p:tgtEl>
                                          <p:spTgt spid="11"/>
                                        </p:tgtEl>
                                      </p:cBhvr>
                                    </p:animEffect>
                                  </p:childTnLst>
                                </p:cTn>
                              </p:par>
                            </p:childTnLst>
                          </p:cTn>
                        </p:par>
                        <p:par>
                          <p:cTn id="77" fill="hold">
                            <p:stCondLst>
                              <p:cond delay="4000"/>
                            </p:stCondLst>
                            <p:childTnLst>
                              <p:par>
                                <p:cTn id="78" presetID="18" presetClass="entr" presetSubtype="6" fill="hold" nodeType="afterEffect">
                                  <p:stCondLst>
                                    <p:cond delay="500"/>
                                  </p:stCondLst>
                                  <p:childTnLst>
                                    <p:set>
                                      <p:cBhvr>
                                        <p:cTn id="79" dur="1" fill="hold">
                                          <p:stCondLst>
                                            <p:cond delay="0"/>
                                          </p:stCondLst>
                                        </p:cTn>
                                        <p:tgtEl>
                                          <p:spTgt spid="60"/>
                                        </p:tgtEl>
                                        <p:attrNameLst>
                                          <p:attrName>style.visibility</p:attrName>
                                        </p:attrNameLst>
                                      </p:cBhvr>
                                      <p:to>
                                        <p:strVal val="visible"/>
                                      </p:to>
                                    </p:set>
                                    <p:animEffect transition="in" filter="strips(downRight)">
                                      <p:cBhvr>
                                        <p:cTn id="80" dur="1000"/>
                                        <p:tgtEl>
                                          <p:spTgt spid="60"/>
                                        </p:tgtEl>
                                      </p:cBhvr>
                                    </p:animEffect>
                                  </p:childTnLst>
                                </p:cTn>
                              </p:par>
                            </p:childTnLst>
                          </p:cTn>
                        </p:par>
                        <p:par>
                          <p:cTn id="81" fill="hold">
                            <p:stCondLst>
                              <p:cond delay="5500"/>
                            </p:stCondLst>
                            <p:childTnLst>
                              <p:par>
                                <p:cTn id="82" presetID="22" presetClass="entr" presetSubtype="1" fill="hold" nodeType="afterEffect">
                                  <p:stCondLst>
                                    <p:cond delay="500"/>
                                  </p:stCondLst>
                                  <p:childTnLst>
                                    <p:set>
                                      <p:cBhvr>
                                        <p:cTn id="83" dur="1" fill="hold">
                                          <p:stCondLst>
                                            <p:cond delay="0"/>
                                          </p:stCondLst>
                                        </p:cTn>
                                        <p:tgtEl>
                                          <p:spTgt spid="61"/>
                                        </p:tgtEl>
                                        <p:attrNameLst>
                                          <p:attrName>style.visibility</p:attrName>
                                        </p:attrNameLst>
                                      </p:cBhvr>
                                      <p:to>
                                        <p:strVal val="visible"/>
                                      </p:to>
                                    </p:set>
                                    <p:animEffect transition="in" filter="wipe(up)">
                                      <p:cBhvr>
                                        <p:cTn id="84" dur="1000"/>
                                        <p:tgtEl>
                                          <p:spTgt spid="61"/>
                                        </p:tgtEl>
                                      </p:cBhvr>
                                    </p:animEffect>
                                  </p:childTnLst>
                                </p:cTn>
                              </p:par>
                            </p:childTnLst>
                          </p:cTn>
                        </p:par>
                        <p:par>
                          <p:cTn id="85" fill="hold">
                            <p:stCondLst>
                              <p:cond delay="7000"/>
                            </p:stCondLst>
                            <p:childTnLst>
                              <p:par>
                                <p:cTn id="86" presetID="22" presetClass="entr" presetSubtype="1" fill="hold" nodeType="afterEffect">
                                  <p:stCondLst>
                                    <p:cond delay="500"/>
                                  </p:stCondLst>
                                  <p:childTnLst>
                                    <p:set>
                                      <p:cBhvr>
                                        <p:cTn id="87" dur="1" fill="hold">
                                          <p:stCondLst>
                                            <p:cond delay="0"/>
                                          </p:stCondLst>
                                        </p:cTn>
                                        <p:tgtEl>
                                          <p:spTgt spid="70"/>
                                        </p:tgtEl>
                                        <p:attrNameLst>
                                          <p:attrName>style.visibility</p:attrName>
                                        </p:attrNameLst>
                                      </p:cBhvr>
                                      <p:to>
                                        <p:strVal val="visible"/>
                                      </p:to>
                                    </p:set>
                                    <p:animEffect transition="in" filter="wipe(up)">
                                      <p:cBhvr>
                                        <p:cTn id="88" dur="1000"/>
                                        <p:tgtEl>
                                          <p:spTgt spid="70"/>
                                        </p:tgtEl>
                                      </p:cBhvr>
                                    </p:animEffect>
                                  </p:childTnLst>
                                </p:cTn>
                              </p:par>
                            </p:childTnLst>
                          </p:cTn>
                        </p:par>
                        <p:par>
                          <p:cTn id="89" fill="hold">
                            <p:stCondLst>
                              <p:cond delay="8500"/>
                            </p:stCondLst>
                            <p:childTnLst>
                              <p:par>
                                <p:cTn id="90" presetID="22" presetClass="entr" presetSubtype="8" fill="hold" grpId="0" nodeType="afterEffect">
                                  <p:stCondLst>
                                    <p:cond delay="500"/>
                                  </p:stCondLst>
                                  <p:childTnLst>
                                    <p:set>
                                      <p:cBhvr>
                                        <p:cTn id="91" dur="1" fill="hold">
                                          <p:stCondLst>
                                            <p:cond delay="0"/>
                                          </p:stCondLst>
                                        </p:cTn>
                                        <p:tgtEl>
                                          <p:spTgt spid="16"/>
                                        </p:tgtEl>
                                        <p:attrNameLst>
                                          <p:attrName>style.visibility</p:attrName>
                                        </p:attrNameLst>
                                      </p:cBhvr>
                                      <p:to>
                                        <p:strVal val="visible"/>
                                      </p:to>
                                    </p:set>
                                    <p:animEffect transition="in" filter="wipe(left)">
                                      <p:cBhvr>
                                        <p:cTn id="92" dur="1000"/>
                                        <p:tgtEl>
                                          <p:spTgt spid="16"/>
                                        </p:tgtEl>
                                      </p:cBhvr>
                                    </p:animEffect>
                                  </p:childTnLst>
                                </p:cTn>
                              </p:par>
                            </p:childTnLst>
                          </p:cTn>
                        </p:par>
                        <p:par>
                          <p:cTn id="93" fill="hold">
                            <p:stCondLst>
                              <p:cond delay="10000"/>
                            </p:stCondLst>
                            <p:childTnLst>
                              <p:par>
                                <p:cTn id="94" presetID="22" presetClass="entr" presetSubtype="4" fill="hold" nodeType="afterEffect">
                                  <p:stCondLst>
                                    <p:cond delay="500"/>
                                  </p:stCondLst>
                                  <p:childTnLst>
                                    <p:set>
                                      <p:cBhvr>
                                        <p:cTn id="95" dur="1" fill="hold">
                                          <p:stCondLst>
                                            <p:cond delay="0"/>
                                          </p:stCondLst>
                                        </p:cTn>
                                        <p:tgtEl>
                                          <p:spTgt spid="56"/>
                                        </p:tgtEl>
                                        <p:attrNameLst>
                                          <p:attrName>style.visibility</p:attrName>
                                        </p:attrNameLst>
                                      </p:cBhvr>
                                      <p:to>
                                        <p:strVal val="visible"/>
                                      </p:to>
                                    </p:set>
                                    <p:animEffect transition="in" filter="wipe(down)">
                                      <p:cBhvr>
                                        <p:cTn id="96" dur="1000"/>
                                        <p:tgtEl>
                                          <p:spTgt spid="56"/>
                                        </p:tgtEl>
                                      </p:cBhvr>
                                    </p:animEffect>
                                  </p:childTnLst>
                                </p:cTn>
                              </p:par>
                            </p:childTnLst>
                          </p:cTn>
                        </p:par>
                        <p:par>
                          <p:cTn id="97" fill="hold">
                            <p:stCondLst>
                              <p:cond delay="11500"/>
                            </p:stCondLst>
                            <p:childTnLst>
                              <p:par>
                                <p:cTn id="98" presetID="22" presetClass="entr" presetSubtype="4" fill="hold" grpId="0" nodeType="afterEffect">
                                  <p:stCondLst>
                                    <p:cond delay="500"/>
                                  </p:stCondLst>
                                  <p:childTnLst>
                                    <p:set>
                                      <p:cBhvr>
                                        <p:cTn id="99" dur="1" fill="hold">
                                          <p:stCondLst>
                                            <p:cond delay="0"/>
                                          </p:stCondLst>
                                        </p:cTn>
                                        <p:tgtEl>
                                          <p:spTgt spid="54"/>
                                        </p:tgtEl>
                                        <p:attrNameLst>
                                          <p:attrName>style.visibility</p:attrName>
                                        </p:attrNameLst>
                                      </p:cBhvr>
                                      <p:to>
                                        <p:strVal val="visible"/>
                                      </p:to>
                                    </p:set>
                                    <p:animEffect transition="in" filter="wipe(down)">
                                      <p:cBhvr>
                                        <p:cTn id="100"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5" grpId="0" animBg="1"/>
      <p:bldP spid="36" grpId="0" animBg="1"/>
      <p:bldP spid="38" grpId="0"/>
      <p:bldP spid="18" grpId="0"/>
      <p:bldP spid="30" grpId="0" animBg="1"/>
      <p:bldP spid="45" grpId="0"/>
      <p:bldP spid="50" grpId="0"/>
      <p:bldP spid="54" grpId="0"/>
      <p:bldP spid="4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696200" y="235940"/>
            <a:ext cx="1066800" cy="477054"/>
          </a:xfrm>
          <a:prstGeom prst="rect">
            <a:avLst/>
          </a:prstGeom>
          <a:solidFill>
            <a:srgbClr val="745A94"/>
          </a:solidFill>
          <a:ln w="28575">
            <a:solidFill>
              <a:srgbClr val="FF00FF"/>
            </a:solidFill>
          </a:ln>
          <a:effectLst/>
        </p:spPr>
        <p:txBody>
          <a:bodyPr wrap="square">
            <a:spAutoFit/>
          </a:bodyPr>
          <a:lstStyle/>
          <a:p>
            <a:pPr>
              <a:lnSpc>
                <a:spcPts val="3000"/>
              </a:lnSpc>
            </a:pPr>
            <a:r>
              <a:rPr lang="en-US" sz="2800" dirty="0" err="1" smtClean="0">
                <a:solidFill>
                  <a:srgbClr val="F3F3F3"/>
                </a:solidFill>
                <a:effectLst>
                  <a:outerShdw blurRad="38100" dist="38100" dir="2700000" algn="tl">
                    <a:srgbClr val="000000"/>
                  </a:outerShdw>
                </a:effectLst>
                <a:latin typeface="Bernard MT Condensed" pitchFamily="18" charset="0"/>
              </a:rPr>
              <a:t>GnRH</a:t>
            </a:r>
            <a:endParaRPr lang="en-US" sz="2800" dirty="0" smtClean="0">
              <a:solidFill>
                <a:srgbClr val="F3F3F3"/>
              </a:solidFill>
              <a:effectLst>
                <a:outerShdw blurRad="38100" dist="38100" dir="2700000" algn="tl">
                  <a:srgbClr val="000000"/>
                </a:outerShdw>
              </a:effectLst>
              <a:latin typeface="Bernard MT Condensed" pitchFamily="18" charset="0"/>
            </a:endParaRPr>
          </a:p>
        </p:txBody>
      </p:sp>
      <p:sp>
        <p:nvSpPr>
          <p:cNvPr id="7" name="TextBox 6"/>
          <p:cNvSpPr txBox="1"/>
          <p:nvPr/>
        </p:nvSpPr>
        <p:spPr>
          <a:xfrm>
            <a:off x="228600" y="381000"/>
            <a:ext cx="6858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Uses</a:t>
            </a:r>
          </a:p>
        </p:txBody>
      </p:sp>
      <p:sp>
        <p:nvSpPr>
          <p:cNvPr id="9" name="TextBox 8"/>
          <p:cNvSpPr txBox="1"/>
          <p:nvPr/>
        </p:nvSpPr>
        <p:spPr>
          <a:xfrm>
            <a:off x="228600" y="1219200"/>
            <a:ext cx="8610600" cy="1054135"/>
          </a:xfrm>
          <a:prstGeom prst="rect">
            <a:avLst/>
          </a:prstGeom>
          <a:noFill/>
        </p:spPr>
        <p:txBody>
          <a:bodyPr wrap="square" rtlCol="0">
            <a:spAutoFit/>
          </a:bodyPr>
          <a:lstStyle/>
          <a:p>
            <a:pPr>
              <a:lnSpc>
                <a:spcPts val="2500"/>
              </a:lnSpc>
              <a:buClr>
                <a:srgbClr val="FA00FA"/>
              </a:buClr>
              <a:buSzPct val="80000"/>
            </a:pPr>
            <a:r>
              <a:rPr lang="en-US" sz="2400" b="1" dirty="0" smtClean="0">
                <a:latin typeface="Arial Narrow" pitchFamily="34" charset="0"/>
                <a:sym typeface="Wingdings 3"/>
              </a:rPr>
              <a:t>Given in</a:t>
            </a:r>
            <a:r>
              <a:rPr lang="en-US" sz="2400" b="1" dirty="0" smtClean="0">
                <a:latin typeface="Arial Narrow" pitchFamily="34" charset="0"/>
                <a:cs typeface="Times New Roman" pitchFamily="18" charset="0"/>
              </a:rPr>
              <a:t> </a:t>
            </a:r>
            <a:r>
              <a:rPr lang="en-US" sz="2400" b="1" dirty="0" err="1" smtClean="0">
                <a:latin typeface="Arial Narrow" pitchFamily="34" charset="0"/>
                <a:cs typeface="Times New Roman" pitchFamily="18" charset="0"/>
              </a:rPr>
              <a:t>hypothalmic</a:t>
            </a:r>
            <a:r>
              <a:rPr lang="en-US" sz="2400" b="1" dirty="0" smtClean="0">
                <a:latin typeface="Arial Narrow" pitchFamily="34" charset="0"/>
                <a:cs typeface="Times New Roman" pitchFamily="18" charset="0"/>
              </a:rPr>
              <a:t> amenorrhea (</a:t>
            </a:r>
            <a:r>
              <a:rPr lang="en-US" sz="2400" b="1" dirty="0" err="1" smtClean="0">
                <a:latin typeface="Arial Narrow" pitchFamily="34" charset="0"/>
                <a:cs typeface="Times New Roman" pitchFamily="18" charset="0"/>
              </a:rPr>
              <a:t>GnRH</a:t>
            </a:r>
            <a:r>
              <a:rPr lang="en-US" sz="2400" b="1" dirty="0" smtClean="0">
                <a:latin typeface="Arial Narrow" pitchFamily="34" charset="0"/>
                <a:cs typeface="Times New Roman" pitchFamily="18" charset="0"/>
              </a:rPr>
              <a:t> deficient) </a:t>
            </a:r>
            <a:r>
              <a:rPr lang="en-US" sz="2400" b="1" dirty="0" smtClean="0">
                <a:latin typeface="Arial Narrow" pitchFamily="34" charset="0"/>
                <a:sym typeface="Wingdings 3"/>
              </a:rPr>
              <a:t> </a:t>
            </a:r>
            <a:r>
              <a:rPr lang="en-US" sz="2400" b="1" dirty="0" smtClean="0">
                <a:latin typeface="Arial Narrow" pitchFamily="34" charset="0"/>
                <a:cs typeface="Times New Roman" pitchFamily="18" charset="0"/>
              </a:rPr>
              <a:t>S.C. </a:t>
            </a:r>
            <a:r>
              <a:rPr lang="en-US" sz="2400" b="1" dirty="0" err="1" smtClean="0">
                <a:solidFill>
                  <a:srgbClr val="FF3300"/>
                </a:solidFill>
                <a:latin typeface="Arial Narrow" pitchFamily="34" charset="0"/>
                <a:cs typeface="Times New Roman" pitchFamily="18" charset="0"/>
              </a:rPr>
              <a:t>pulsatile</a:t>
            </a:r>
            <a:r>
              <a:rPr lang="en-US" sz="2400" b="1" dirty="0" smtClean="0">
                <a:solidFill>
                  <a:srgbClr val="FF3300"/>
                </a:solidFill>
                <a:latin typeface="Arial Narrow" pitchFamily="34" charset="0"/>
                <a:cs typeface="Times New Roman" pitchFamily="18" charset="0"/>
              </a:rPr>
              <a:t>(drip) </a:t>
            </a:r>
            <a:r>
              <a:rPr lang="en-US" sz="2400" b="1" dirty="0" smtClean="0">
                <a:latin typeface="Arial Narrow" pitchFamily="34" charset="0"/>
                <a:cs typeface="Times New Roman" pitchFamily="18" charset="0"/>
              </a:rPr>
              <a:t>(1–10 µg / 60 – 120 min) </a:t>
            </a:r>
            <a:r>
              <a:rPr lang="en-US" sz="2400" b="1" spc="-30" dirty="0" smtClean="0">
                <a:latin typeface="Arial Narrow" pitchFamily="34" charset="0"/>
                <a:sym typeface="Wingdings 3"/>
              </a:rPr>
              <a:t> </a:t>
            </a:r>
            <a:r>
              <a:rPr lang="en-US" sz="2400" b="1" dirty="0" smtClean="0">
                <a:latin typeface="Arial Narrow" pitchFamily="34" charset="0"/>
                <a:sym typeface="Wingdings 3"/>
              </a:rPr>
              <a:t> </a:t>
            </a:r>
            <a:r>
              <a:rPr lang="en-US" sz="2400" b="1" spc="-30" dirty="0" err="1" smtClean="0">
                <a:latin typeface="Arial Narrow" pitchFamily="34" charset="0"/>
                <a:sym typeface="Wingdings 3"/>
              </a:rPr>
              <a:t>GnHs</a:t>
            </a:r>
            <a:r>
              <a:rPr lang="en-US" sz="2400" b="1" spc="-30" dirty="0" smtClean="0">
                <a:latin typeface="Arial Narrow" pitchFamily="34" charset="0"/>
                <a:sym typeface="Wingdings 3"/>
              </a:rPr>
              <a:t> </a:t>
            </a:r>
            <a:r>
              <a:rPr lang="en-US" sz="2400" b="1" dirty="0" smtClean="0">
                <a:latin typeface="Arial Narrow" pitchFamily="34" charset="0"/>
                <a:cs typeface="Times New Roman" pitchFamily="18" charset="0"/>
              </a:rPr>
              <a:t>release</a:t>
            </a:r>
          </a:p>
          <a:p>
            <a:pPr>
              <a:lnSpc>
                <a:spcPts val="2500"/>
              </a:lnSpc>
              <a:buClr>
                <a:srgbClr val="FA00FA"/>
              </a:buClr>
              <a:buSzPct val="80000"/>
            </a:pPr>
            <a:r>
              <a:rPr lang="en-US" sz="2400" b="1" dirty="0" smtClean="0">
                <a:latin typeface="Arial Narrow" pitchFamily="34" charset="0"/>
                <a:cs typeface="Times New Roman" pitchFamily="18" charset="0"/>
              </a:rPr>
              <a:t>Start from day 2-3 of cycle up to day 10</a:t>
            </a:r>
          </a:p>
        </p:txBody>
      </p:sp>
      <p:sp>
        <p:nvSpPr>
          <p:cNvPr id="16" name="TextBox 15"/>
          <p:cNvSpPr txBox="1"/>
          <p:nvPr/>
        </p:nvSpPr>
        <p:spPr>
          <a:xfrm>
            <a:off x="7531512" y="774288"/>
            <a:ext cx="1371600" cy="769441"/>
          </a:xfrm>
          <a:prstGeom prst="rect">
            <a:avLst/>
          </a:prstGeom>
          <a:solidFill>
            <a:schemeClr val="bg1"/>
          </a:solidFill>
          <a:ln>
            <a:solidFill>
              <a:srgbClr val="8970A8"/>
            </a:solidFill>
          </a:ln>
        </p:spPr>
        <p:txBody>
          <a:bodyPr wrap="square" rtlCol="0">
            <a:spAutoFit/>
          </a:bodyPr>
          <a:lstStyle/>
          <a:p>
            <a:r>
              <a:rPr lang="en-US" sz="2200" spc="50" dirty="0" smtClean="0">
                <a:solidFill>
                  <a:srgbClr val="8970A8"/>
                </a:solidFill>
                <a:latin typeface="Bernard MT Condensed" pitchFamily="18" charset="0"/>
              </a:rPr>
              <a:t>LEUPROLIN  GOSERELIN</a:t>
            </a:r>
          </a:p>
        </p:txBody>
      </p:sp>
      <p:sp>
        <p:nvSpPr>
          <p:cNvPr id="17" name="TextBox 16"/>
          <p:cNvSpPr txBox="1"/>
          <p:nvPr/>
        </p:nvSpPr>
        <p:spPr>
          <a:xfrm>
            <a:off x="142568" y="2574971"/>
            <a:ext cx="3810000" cy="1006429"/>
          </a:xfrm>
          <a:prstGeom prst="rect">
            <a:avLst/>
          </a:prstGeom>
          <a:noFill/>
        </p:spPr>
        <p:txBody>
          <a:bodyPr wrap="square" rtlCol="0">
            <a:spAutoFit/>
          </a:bodyPr>
          <a:lstStyle/>
          <a:p>
            <a:pPr>
              <a:lnSpc>
                <a:spcPct val="90000"/>
              </a:lnSpc>
              <a:buClr>
                <a:srgbClr val="FA00FA"/>
              </a:buClr>
              <a:buSzPct val="79000"/>
              <a:buFont typeface="Wingdings" pitchFamily="2" charset="2"/>
              <a:buChar char="Ø"/>
            </a:pPr>
            <a:r>
              <a:rPr lang="en-US" sz="2200" b="1" dirty="0" smtClean="0">
                <a:latin typeface="Arial Narrow" pitchFamily="34" charset="0"/>
                <a:cs typeface="Times New Roman" pitchFamily="18" charset="0"/>
              </a:rPr>
              <a:t> In </a:t>
            </a:r>
            <a:r>
              <a:rPr lang="en-US" sz="2200" dirty="0" smtClean="0">
                <a:latin typeface="Bernard MT Condensed" pitchFamily="18" charset="0"/>
                <a:cs typeface="Times New Roman" pitchFamily="18" charset="0"/>
              </a:rPr>
              <a:t>ASSISTED REPRODUCTION</a:t>
            </a:r>
          </a:p>
          <a:p>
            <a:pPr>
              <a:lnSpc>
                <a:spcPct val="90000"/>
              </a:lnSpc>
              <a:buClr>
                <a:srgbClr val="FA00FA"/>
              </a:buClr>
              <a:buSzPct val="79000"/>
            </a:pPr>
            <a:r>
              <a:rPr lang="en-US" sz="2200" dirty="0" smtClean="0">
                <a:latin typeface="Bernard MT Condensed" pitchFamily="18" charset="0"/>
                <a:cs typeface="Times New Roman" pitchFamily="18" charset="0"/>
              </a:rPr>
              <a:t>    </a:t>
            </a:r>
            <a:r>
              <a:rPr lang="en-US" sz="2200" b="1" spc="-40" dirty="0" smtClean="0">
                <a:latin typeface="Arial Narrow" pitchFamily="34" charset="0"/>
                <a:cs typeface="Times New Roman" pitchFamily="18" charset="0"/>
              </a:rPr>
              <a:t>is part of a protocol for       </a:t>
            </a:r>
            <a:br>
              <a:rPr lang="en-US" sz="2200" b="1" spc="-40" dirty="0" smtClean="0">
                <a:latin typeface="Arial Narrow" pitchFamily="34" charset="0"/>
                <a:cs typeface="Times New Roman" pitchFamily="18" charset="0"/>
              </a:rPr>
            </a:br>
            <a:r>
              <a:rPr lang="en-US" sz="2200" spc="-40" dirty="0" smtClean="0">
                <a:uFill>
                  <a:solidFill>
                    <a:srgbClr val="F200F2"/>
                  </a:solidFill>
                </a:uFill>
                <a:latin typeface="Bernard MT Condensed" pitchFamily="18" charset="0"/>
                <a:cs typeface="Times New Roman" pitchFamily="18" charset="0"/>
              </a:rPr>
              <a:t>    </a:t>
            </a:r>
            <a:r>
              <a:rPr lang="en-US" sz="2200" u="heavy" dirty="0" smtClean="0">
                <a:uFill>
                  <a:solidFill>
                    <a:srgbClr val="F200F2"/>
                  </a:solidFill>
                </a:uFill>
                <a:latin typeface="Bernard MT Condensed" pitchFamily="18" charset="0"/>
                <a:cs typeface="Times New Roman" pitchFamily="18" charset="0"/>
              </a:rPr>
              <a:t>OVUM RETRIEVAL</a:t>
            </a:r>
          </a:p>
        </p:txBody>
      </p:sp>
      <p:grpSp>
        <p:nvGrpSpPr>
          <p:cNvPr id="31" name="Group 30"/>
          <p:cNvGrpSpPr/>
          <p:nvPr/>
        </p:nvGrpSpPr>
        <p:grpSpPr>
          <a:xfrm>
            <a:off x="3505200" y="2362200"/>
            <a:ext cx="5181600" cy="1867437"/>
            <a:chOff x="3810000" y="4217831"/>
            <a:chExt cx="5181600" cy="1867437"/>
          </a:xfrm>
        </p:grpSpPr>
        <p:grpSp>
          <p:nvGrpSpPr>
            <p:cNvPr id="24" name="Group 23"/>
            <p:cNvGrpSpPr/>
            <p:nvPr/>
          </p:nvGrpSpPr>
          <p:grpSpPr>
            <a:xfrm>
              <a:off x="3810000" y="4267200"/>
              <a:ext cx="5105400" cy="1752600"/>
              <a:chOff x="3810000" y="4267200"/>
              <a:chExt cx="5105400" cy="1752600"/>
            </a:xfrm>
          </p:grpSpPr>
          <p:sp>
            <p:nvSpPr>
              <p:cNvPr id="20" name="Rectangle 19"/>
              <p:cNvSpPr/>
              <p:nvPr/>
            </p:nvSpPr>
            <p:spPr>
              <a:xfrm>
                <a:off x="3810000" y="5791200"/>
                <a:ext cx="5105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953000" y="4267200"/>
                <a:ext cx="3962400" cy="1447800"/>
              </a:xfrm>
              <a:prstGeom prst="rect">
                <a:avLst/>
              </a:prstGeom>
              <a:solidFill>
                <a:srgbClr val="FFE7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330521" y="4267200"/>
                <a:ext cx="609600" cy="1447800"/>
              </a:xfrm>
              <a:prstGeom prst="rect">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3822879" y="4267200"/>
                <a:ext cx="457200" cy="1447800"/>
              </a:xfrm>
              <a:prstGeom prst="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0" name="Group 29"/>
            <p:cNvGrpSpPr/>
            <p:nvPr/>
          </p:nvGrpSpPr>
          <p:grpSpPr>
            <a:xfrm>
              <a:off x="3811074" y="4217831"/>
              <a:ext cx="5180526" cy="1867437"/>
              <a:chOff x="3811074" y="4217831"/>
              <a:chExt cx="5180526" cy="1867437"/>
            </a:xfrm>
          </p:grpSpPr>
          <p:pic>
            <p:nvPicPr>
              <p:cNvPr id="18" name="Picture 4" descr="http://ivf-egypt.com/images/about%20ivf/img4.GIF"/>
              <p:cNvPicPr>
                <a:picLocks noChangeAspect="1" noChangeArrowheads="1"/>
              </p:cNvPicPr>
              <p:nvPr/>
            </p:nvPicPr>
            <p:blipFill>
              <a:blip r:embed="rId2" cstate="print">
                <a:clrChange>
                  <a:clrFrom>
                    <a:srgbClr val="FFFFFF"/>
                  </a:clrFrom>
                  <a:clrTo>
                    <a:srgbClr val="FFFFFF">
                      <a:alpha val="0"/>
                    </a:srgbClr>
                  </a:clrTo>
                </a:clrChange>
                <a:lum bright="-30000" contrast="30000"/>
              </a:blip>
              <a:srcRect t="56792" r="34314" b="12108"/>
              <a:stretch>
                <a:fillRect/>
              </a:stretch>
            </p:blipFill>
            <p:spPr bwMode="auto">
              <a:xfrm>
                <a:off x="3811074" y="4217831"/>
                <a:ext cx="5105400" cy="1867437"/>
              </a:xfrm>
              <a:prstGeom prst="rect">
                <a:avLst/>
              </a:prstGeom>
              <a:noFill/>
            </p:spPr>
          </p:pic>
          <p:sp>
            <p:nvSpPr>
              <p:cNvPr id="19" name="Rectangle 18"/>
              <p:cNvSpPr/>
              <p:nvPr/>
            </p:nvSpPr>
            <p:spPr>
              <a:xfrm>
                <a:off x="7696200" y="4267200"/>
                <a:ext cx="1295400" cy="861774"/>
              </a:xfrm>
              <a:prstGeom prst="rect">
                <a:avLst/>
              </a:prstGeom>
            </p:spPr>
            <p:txBody>
              <a:bodyPr wrap="square">
                <a:spAutoFit/>
              </a:bodyPr>
              <a:lstStyle/>
              <a:p>
                <a:pPr algn="ctr">
                  <a:lnSpc>
                    <a:spcPts val="2000"/>
                  </a:lnSpc>
                </a:pPr>
                <a:r>
                  <a:rPr lang="en-US" sz="2000" dirty="0" smtClean="0">
                    <a:solidFill>
                      <a:srgbClr val="3333CC"/>
                    </a:solidFill>
                    <a:latin typeface="Bernard MT Condensed" pitchFamily="18" charset="0"/>
                    <a:cs typeface="Times New Roman" pitchFamily="18" charset="0"/>
                  </a:rPr>
                  <a:t>OVUM RETRIEVAL</a:t>
                </a:r>
              </a:p>
              <a:p>
                <a:pPr algn="ctr">
                  <a:lnSpc>
                    <a:spcPts val="2000"/>
                  </a:lnSpc>
                </a:pPr>
                <a:r>
                  <a:rPr lang="en-US" sz="2000" b="1" spc="-40" dirty="0" smtClean="0">
                    <a:latin typeface="Arial Narrow" pitchFamily="34" charset="0"/>
                    <a:cs typeface="Times New Roman" pitchFamily="18" charset="0"/>
                  </a:rPr>
                  <a:t>After 36 hrs</a:t>
                </a:r>
                <a:endParaRPr lang="en-US" sz="2000" dirty="0">
                  <a:solidFill>
                    <a:srgbClr val="3333CC"/>
                  </a:solidFill>
                  <a:latin typeface="Bernard MT Condensed" pitchFamily="18" charset="0"/>
                </a:endParaRPr>
              </a:p>
            </p:txBody>
          </p:sp>
        </p:grpSp>
        <p:cxnSp>
          <p:nvCxnSpPr>
            <p:cNvPr id="26" name="Straight Arrow Connector 25"/>
            <p:cNvCxnSpPr/>
            <p:nvPr/>
          </p:nvCxnSpPr>
          <p:spPr>
            <a:xfrm rot="5400000">
              <a:off x="7391400" y="5334000"/>
              <a:ext cx="609600" cy="152400"/>
            </a:xfrm>
            <a:prstGeom prst="straightConnector1">
              <a:avLst/>
            </a:prstGeom>
            <a:ln w="38100">
              <a:solidFill>
                <a:srgbClr val="3333CC"/>
              </a:solidFill>
              <a:tailEnd type="arrow"/>
            </a:ln>
          </p:spPr>
          <p:style>
            <a:lnRef idx="1">
              <a:schemeClr val="accent1"/>
            </a:lnRef>
            <a:fillRef idx="0">
              <a:schemeClr val="accent1"/>
            </a:fillRef>
            <a:effectRef idx="0">
              <a:schemeClr val="accent1"/>
            </a:effectRef>
            <a:fontRef idx="minor">
              <a:schemeClr val="tx1"/>
            </a:fontRef>
          </p:style>
        </p:cxnSp>
      </p:grpSp>
      <p:sp>
        <p:nvSpPr>
          <p:cNvPr id="25" name="5-Point Star 24"/>
          <p:cNvSpPr/>
          <p:nvPr/>
        </p:nvSpPr>
        <p:spPr>
          <a:xfrm>
            <a:off x="86868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227526" y="4382037"/>
            <a:ext cx="8686800" cy="2015936"/>
          </a:xfrm>
          <a:prstGeom prst="rect">
            <a:avLst/>
          </a:prstGeom>
          <a:noFill/>
        </p:spPr>
        <p:txBody>
          <a:bodyPr wrap="square" rtlCol="0">
            <a:spAutoFit/>
          </a:bodyPr>
          <a:lstStyle/>
          <a:p>
            <a:pPr>
              <a:lnSpc>
                <a:spcPts val="2500"/>
              </a:lnSpc>
              <a:buClr>
                <a:srgbClr val="FA00FA"/>
              </a:buClr>
              <a:buSzPct val="80000"/>
              <a:buFont typeface="Wingdings" pitchFamily="2" charset="2"/>
              <a:buChar char="Ø"/>
            </a:pPr>
            <a:r>
              <a:rPr lang="en-US" sz="2400" b="1" dirty="0" smtClean="0">
                <a:latin typeface="Arial Narrow" pitchFamily="34" charset="0"/>
              </a:rPr>
              <a:t>GIT disturbances, abdominal pain, nausea….etc</a:t>
            </a:r>
          </a:p>
          <a:p>
            <a:pPr>
              <a:lnSpc>
                <a:spcPts val="2500"/>
              </a:lnSpc>
              <a:buClr>
                <a:srgbClr val="FA00FA"/>
              </a:buClr>
              <a:buSzPct val="80000"/>
              <a:buFont typeface="Wingdings" pitchFamily="2" charset="2"/>
              <a:buChar char="Ø"/>
            </a:pPr>
            <a:r>
              <a:rPr lang="en-US" sz="2400" b="1" dirty="0" smtClean="0">
                <a:latin typeface="Arial Narrow" pitchFamily="34" charset="0"/>
              </a:rPr>
              <a:t>Headache</a:t>
            </a:r>
          </a:p>
          <a:p>
            <a:pPr>
              <a:lnSpc>
                <a:spcPts val="2500"/>
              </a:lnSpc>
              <a:buClr>
                <a:srgbClr val="FF00FF"/>
              </a:buClr>
              <a:buSzPct val="80000"/>
              <a:buFont typeface="Wingdings" pitchFamily="2" charset="2"/>
              <a:buChar char="Ø"/>
            </a:pPr>
            <a:r>
              <a:rPr lang="en-US" sz="2400" b="1" dirty="0" err="1" smtClean="0">
                <a:latin typeface="Arial Narrow" pitchFamily="34" charset="0"/>
              </a:rPr>
              <a:t>Hypoestrogenism</a:t>
            </a:r>
            <a:r>
              <a:rPr lang="en-US" sz="2400" b="1" dirty="0" smtClean="0">
                <a:latin typeface="Arial Narrow" pitchFamily="34" charset="0"/>
              </a:rPr>
              <a:t> </a:t>
            </a:r>
            <a:r>
              <a:rPr lang="en-US" sz="2000" b="1" i="1" dirty="0" smtClean="0">
                <a:latin typeface="Arial Narrow" pitchFamily="34" charset="0"/>
              </a:rPr>
              <a:t>on long term use </a:t>
            </a:r>
            <a:r>
              <a:rPr lang="en-US" sz="2400" b="1" spc="-30" dirty="0" smtClean="0">
                <a:latin typeface="Arial Narrow" pitchFamily="34" charset="0"/>
                <a:sym typeface="Wingdings 3"/>
              </a:rPr>
              <a:t></a:t>
            </a:r>
          </a:p>
          <a:p>
            <a:pPr>
              <a:lnSpc>
                <a:spcPts val="2500"/>
              </a:lnSpc>
              <a:buClr>
                <a:srgbClr val="FF00FF"/>
              </a:buClr>
              <a:buSzPct val="80000"/>
            </a:pPr>
            <a:r>
              <a:rPr lang="en-US" sz="2400" b="1" spc="-30" dirty="0" smtClean="0">
                <a:solidFill>
                  <a:srgbClr val="FA00FA"/>
                </a:solidFill>
                <a:latin typeface="Arial Narrow" pitchFamily="34" charset="0"/>
                <a:sym typeface="Wingdings 3"/>
              </a:rPr>
              <a:t>   </a:t>
            </a:r>
            <a:r>
              <a:rPr lang="en-US" sz="2400" b="1" dirty="0" smtClean="0">
                <a:solidFill>
                  <a:srgbClr val="FA00FA"/>
                </a:solidFill>
                <a:latin typeface="Arial Narrow" pitchFamily="34" charset="0"/>
                <a:sym typeface="Wingdings 2"/>
              </a:rPr>
              <a:t> </a:t>
            </a:r>
            <a:r>
              <a:rPr lang="en-US" sz="2400" b="1" dirty="0" smtClean="0">
                <a:latin typeface="Arial Narrow" pitchFamily="34" charset="0"/>
              </a:rPr>
              <a:t>Hot flashes		</a:t>
            </a:r>
            <a:r>
              <a:rPr lang="en-US" sz="2400" b="1" dirty="0" smtClean="0">
                <a:solidFill>
                  <a:srgbClr val="FA00FA"/>
                </a:solidFill>
                <a:latin typeface="Arial Narrow" pitchFamily="34" charset="0"/>
                <a:sym typeface="Wingdings 2"/>
              </a:rPr>
              <a:t></a:t>
            </a:r>
            <a:r>
              <a:rPr lang="en-US" sz="2400" b="1" dirty="0" smtClean="0">
                <a:latin typeface="Arial Narrow" pitchFamily="34" charset="0"/>
                <a:sym typeface="Wingdings 3"/>
              </a:rPr>
              <a:t> L</a:t>
            </a:r>
            <a:r>
              <a:rPr lang="en-US" sz="2400" b="1" dirty="0" smtClean="0">
                <a:latin typeface="Arial Narrow" pitchFamily="34" charset="0"/>
              </a:rPr>
              <a:t>ibido  	 	</a:t>
            </a:r>
          </a:p>
          <a:p>
            <a:pPr>
              <a:lnSpc>
                <a:spcPts val="2500"/>
              </a:lnSpc>
              <a:buClr>
                <a:srgbClr val="FF00FF"/>
              </a:buClr>
              <a:buSzPct val="80000"/>
            </a:pPr>
            <a:r>
              <a:rPr lang="en-US" sz="2400" b="1" dirty="0" smtClean="0">
                <a:solidFill>
                  <a:srgbClr val="FA00FA"/>
                </a:solidFill>
                <a:latin typeface="Arial Narrow" pitchFamily="34" charset="0"/>
                <a:sym typeface="Wingdings 2"/>
              </a:rPr>
              <a:t>    </a:t>
            </a:r>
            <a:r>
              <a:rPr lang="en-US" sz="2400" b="1" dirty="0" smtClean="0">
                <a:latin typeface="Arial Narrow" pitchFamily="34" charset="0"/>
              </a:rPr>
              <a:t>Osteoporosis 		</a:t>
            </a:r>
            <a:r>
              <a:rPr lang="en-US" sz="2400" b="1" dirty="0" smtClean="0">
                <a:solidFill>
                  <a:srgbClr val="FA00FA"/>
                </a:solidFill>
                <a:latin typeface="Arial Narrow" pitchFamily="34" charset="0"/>
                <a:sym typeface="Wingdings 2"/>
              </a:rPr>
              <a:t> </a:t>
            </a:r>
            <a:r>
              <a:rPr lang="en-US" sz="2400" b="1" dirty="0" smtClean="0">
                <a:latin typeface="Arial Narrow" pitchFamily="34" charset="0"/>
              </a:rPr>
              <a:t>Vaginal bleeding</a:t>
            </a:r>
          </a:p>
          <a:p>
            <a:pPr>
              <a:lnSpc>
                <a:spcPts val="2500"/>
              </a:lnSpc>
              <a:buClr>
                <a:srgbClr val="FF00FF"/>
              </a:buClr>
              <a:buSzPct val="80000"/>
            </a:pPr>
            <a:r>
              <a:rPr lang="en-US" sz="2400" dirty="0" smtClean="0">
                <a:latin typeface="Arial Narrow" pitchFamily="34" charset="0"/>
              </a:rPr>
              <a:t>   </a:t>
            </a:r>
            <a:r>
              <a:rPr lang="en-US" sz="2400" b="1" dirty="0" smtClean="0">
                <a:solidFill>
                  <a:srgbClr val="FA00FA"/>
                </a:solidFill>
                <a:latin typeface="Arial Narrow" pitchFamily="34" charset="0"/>
                <a:sym typeface="Wingdings 2"/>
              </a:rPr>
              <a:t> </a:t>
            </a:r>
            <a:r>
              <a:rPr lang="en-US" sz="2400" b="1" dirty="0" smtClean="0">
                <a:latin typeface="Arial Narrow" pitchFamily="34" charset="0"/>
              </a:rPr>
              <a:t>Rarely ovarian </a:t>
            </a:r>
            <a:r>
              <a:rPr lang="en-US" sz="2400" b="1" dirty="0" err="1" smtClean="0">
                <a:latin typeface="Arial Narrow" pitchFamily="34" charset="0"/>
              </a:rPr>
              <a:t>hyperstimulation</a:t>
            </a:r>
            <a:r>
              <a:rPr lang="en-US" sz="2400" b="1" dirty="0" smtClean="0">
                <a:latin typeface="Arial Narrow" pitchFamily="34" charset="0"/>
              </a:rPr>
              <a:t> </a:t>
            </a:r>
            <a:r>
              <a:rPr lang="en-US" sz="2400" b="1" dirty="0" smtClean="0">
                <a:latin typeface="Arial Narrow" pitchFamily="34" charset="0"/>
                <a:sym typeface="Wingdings 3"/>
              </a:rPr>
              <a:t> (</a:t>
            </a:r>
            <a:r>
              <a:rPr lang="en-US" sz="2400" b="1" dirty="0" smtClean="0">
                <a:latin typeface="Arial Narrow" pitchFamily="34" charset="0"/>
              </a:rPr>
              <a:t>ovaries swell &amp; enlarge)</a:t>
            </a:r>
          </a:p>
        </p:txBody>
      </p:sp>
      <p:sp>
        <p:nvSpPr>
          <p:cNvPr id="28" name="TextBox 27"/>
          <p:cNvSpPr txBox="1"/>
          <p:nvPr/>
        </p:nvSpPr>
        <p:spPr>
          <a:xfrm>
            <a:off x="304800" y="3886200"/>
            <a:ext cx="7620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ADRs</a:t>
            </a:r>
          </a:p>
        </p:txBody>
      </p:sp>
      <p:sp>
        <p:nvSpPr>
          <p:cNvPr id="29" name="TextBox 28"/>
          <p:cNvSpPr txBox="1"/>
          <p:nvPr/>
        </p:nvSpPr>
        <p:spPr>
          <a:xfrm>
            <a:off x="105696" y="838200"/>
            <a:ext cx="3810000" cy="397032"/>
          </a:xfrm>
          <a:prstGeom prst="rect">
            <a:avLst/>
          </a:prstGeom>
          <a:noFill/>
        </p:spPr>
        <p:txBody>
          <a:bodyPr wrap="square" rtlCol="0">
            <a:spAutoFit/>
          </a:bodyPr>
          <a:lstStyle/>
          <a:p>
            <a:pPr>
              <a:lnSpc>
                <a:spcPct val="90000"/>
              </a:lnSpc>
              <a:buClr>
                <a:srgbClr val="FA00FA"/>
              </a:buClr>
              <a:buSzPct val="79000"/>
              <a:buFont typeface="Wingdings" pitchFamily="2" charset="2"/>
              <a:buChar char="Ø"/>
            </a:pPr>
            <a:r>
              <a:rPr lang="en-US" sz="2200" b="1" dirty="0" smtClean="0">
                <a:latin typeface="Arial Narrow" pitchFamily="34" charset="0"/>
                <a:cs typeface="Times New Roman" pitchFamily="18" charset="0"/>
              </a:rPr>
              <a:t> In </a:t>
            </a:r>
            <a:r>
              <a:rPr lang="en-US" sz="2200" dirty="0" smtClean="0">
                <a:latin typeface="Bernard MT Condensed" pitchFamily="18" charset="0"/>
                <a:cs typeface="Times New Roman" pitchFamily="18" charset="0"/>
              </a:rPr>
              <a:t>OVULATION INDUCTION </a:t>
            </a:r>
            <a:r>
              <a:rPr lang="en-US" sz="2200" b="1" dirty="0" smtClean="0">
                <a:latin typeface="Arial Narrow" pitchFamily="34" charset="0"/>
                <a:cs typeface="Times New Roman" pitchFamily="18" charset="0"/>
              </a:rPr>
              <a:t>per se</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downRight)">
                                      <p:cBhvr>
                                        <p:cTn id="7" dur="1000"/>
                                        <p:tgtEl>
                                          <p:spTgt spid="17"/>
                                        </p:tgtEl>
                                      </p:cBhvr>
                                    </p:animEffect>
                                  </p:childTnLst>
                                </p:cTn>
                              </p:par>
                            </p:childTnLst>
                          </p:cTn>
                        </p:par>
                        <p:par>
                          <p:cTn id="8" fill="hold">
                            <p:stCondLst>
                              <p:cond delay="1000"/>
                            </p:stCondLst>
                            <p:childTnLst>
                              <p:par>
                                <p:cTn id="9" presetID="18" presetClass="entr" presetSubtype="6"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strips(downRight)">
                                      <p:cBhvr>
                                        <p:cTn id="11" dur="2000"/>
                                        <p:tgtEl>
                                          <p:spTgt spid="31"/>
                                        </p:tgtEl>
                                      </p:cBhvr>
                                    </p:animEffect>
                                  </p:childTnLst>
                                </p:cTn>
                              </p:par>
                            </p:childTnLst>
                          </p:cTn>
                        </p:par>
                      </p:childTnLst>
                    </p:cTn>
                  </p:par>
                  <p:par>
                    <p:cTn id="12" fill="hold">
                      <p:stCondLst>
                        <p:cond delay="indefinite"/>
                      </p:stCondLst>
                      <p:childTnLst>
                        <p:par>
                          <p:cTn id="13" fill="hold">
                            <p:stCondLst>
                              <p:cond delay="0"/>
                            </p:stCondLst>
                            <p:childTnLst>
                              <p:par>
                                <p:cTn id="14" presetID="50" presetClass="entr" presetSubtype="0" decel="100000"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anim calcmode="lin" valueType="num">
                                      <p:cBhvr>
                                        <p:cTn id="16" dur="1000" fill="hold"/>
                                        <p:tgtEl>
                                          <p:spTgt spid="28"/>
                                        </p:tgtEl>
                                        <p:attrNameLst>
                                          <p:attrName>ppt_w</p:attrName>
                                        </p:attrNameLst>
                                      </p:cBhvr>
                                      <p:tavLst>
                                        <p:tav tm="0">
                                          <p:val>
                                            <p:strVal val="#ppt_w+.3"/>
                                          </p:val>
                                        </p:tav>
                                        <p:tav tm="100000">
                                          <p:val>
                                            <p:strVal val="#ppt_w"/>
                                          </p:val>
                                        </p:tav>
                                      </p:tavLst>
                                    </p:anim>
                                    <p:anim calcmode="lin" valueType="num">
                                      <p:cBhvr>
                                        <p:cTn id="17" dur="1000" fill="hold"/>
                                        <p:tgtEl>
                                          <p:spTgt spid="28"/>
                                        </p:tgtEl>
                                        <p:attrNameLst>
                                          <p:attrName>ppt_h</p:attrName>
                                        </p:attrNameLst>
                                      </p:cBhvr>
                                      <p:tavLst>
                                        <p:tav tm="0">
                                          <p:val>
                                            <p:strVal val="#ppt_h"/>
                                          </p:val>
                                        </p:tav>
                                        <p:tav tm="100000">
                                          <p:val>
                                            <p:strVal val="#ppt_h"/>
                                          </p:val>
                                        </p:tav>
                                      </p:tavLst>
                                    </p:anim>
                                    <p:animEffect transition="in" filter="fade">
                                      <p:cBhvr>
                                        <p:cTn id="18" dur="1000"/>
                                        <p:tgtEl>
                                          <p:spTgt spid="2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7">
                                            <p:txEl>
                                              <p:pRg st="0" end="0"/>
                                            </p:txEl>
                                          </p:spTgt>
                                        </p:tgtEl>
                                        <p:attrNameLst>
                                          <p:attrName>style.visibility</p:attrName>
                                        </p:attrNameLst>
                                      </p:cBhvr>
                                      <p:to>
                                        <p:strVal val="visible"/>
                                      </p:to>
                                    </p:set>
                                    <p:animEffect transition="in" filter="wipe(left)">
                                      <p:cBhvr>
                                        <p:cTn id="23" dur="1000"/>
                                        <p:tgtEl>
                                          <p:spTgt spid="2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7">
                                            <p:txEl>
                                              <p:pRg st="1" end="1"/>
                                            </p:txEl>
                                          </p:spTgt>
                                        </p:tgtEl>
                                        <p:attrNameLst>
                                          <p:attrName>style.visibility</p:attrName>
                                        </p:attrNameLst>
                                      </p:cBhvr>
                                      <p:to>
                                        <p:strVal val="visible"/>
                                      </p:to>
                                    </p:set>
                                    <p:animEffect transition="in" filter="wipe(left)">
                                      <p:cBhvr>
                                        <p:cTn id="28" dur="1000"/>
                                        <p:tgtEl>
                                          <p:spTgt spid="27">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7">
                                            <p:txEl>
                                              <p:pRg st="2" end="2"/>
                                            </p:txEl>
                                          </p:spTgt>
                                        </p:tgtEl>
                                        <p:attrNameLst>
                                          <p:attrName>style.visibility</p:attrName>
                                        </p:attrNameLst>
                                      </p:cBhvr>
                                      <p:to>
                                        <p:strVal val="visible"/>
                                      </p:to>
                                    </p:set>
                                    <p:animEffect transition="in" filter="wipe(left)">
                                      <p:cBhvr>
                                        <p:cTn id="33" dur="1000"/>
                                        <p:tgtEl>
                                          <p:spTgt spid="27">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7">
                                            <p:txEl>
                                              <p:pRg st="3" end="3"/>
                                            </p:txEl>
                                          </p:spTgt>
                                        </p:tgtEl>
                                        <p:attrNameLst>
                                          <p:attrName>style.visibility</p:attrName>
                                        </p:attrNameLst>
                                      </p:cBhvr>
                                      <p:to>
                                        <p:strVal val="visible"/>
                                      </p:to>
                                    </p:set>
                                    <p:animEffect transition="in" filter="wipe(left)">
                                      <p:cBhvr>
                                        <p:cTn id="38" dur="1000"/>
                                        <p:tgtEl>
                                          <p:spTgt spid="27">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27">
                                            <p:txEl>
                                              <p:pRg st="4" end="4"/>
                                            </p:txEl>
                                          </p:spTgt>
                                        </p:tgtEl>
                                        <p:attrNameLst>
                                          <p:attrName>style.visibility</p:attrName>
                                        </p:attrNameLst>
                                      </p:cBhvr>
                                      <p:to>
                                        <p:strVal val="visible"/>
                                      </p:to>
                                    </p:set>
                                    <p:animEffect transition="in" filter="wipe(left)">
                                      <p:cBhvr>
                                        <p:cTn id="43" dur="1000"/>
                                        <p:tgtEl>
                                          <p:spTgt spid="27">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27">
                                            <p:txEl>
                                              <p:pRg st="5" end="5"/>
                                            </p:txEl>
                                          </p:spTgt>
                                        </p:tgtEl>
                                        <p:attrNameLst>
                                          <p:attrName>style.visibility</p:attrName>
                                        </p:attrNameLst>
                                      </p:cBhvr>
                                      <p:to>
                                        <p:strVal val="visible"/>
                                      </p:to>
                                    </p:set>
                                    <p:animEffect transition="in" filter="wipe(left)">
                                      <p:cBhvr>
                                        <p:cTn id="48" dur="1000"/>
                                        <p:tgtEl>
                                          <p:spTgt spid="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7" grpId="0" build="p"/>
      <p:bldP spid="2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27375"/>
            <a:ext cx="18288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D</a:t>
            </a:r>
            <a:r>
              <a:rPr lang="en-US" sz="2400" baseline="-25000" dirty="0" smtClean="0">
                <a:solidFill>
                  <a:srgbClr val="F3F3F3"/>
                </a:solidFill>
                <a:effectLst>
                  <a:outerShdw blurRad="38100" dist="38100" dir="2700000" algn="tl">
                    <a:srgbClr val="000000"/>
                  </a:outerShdw>
                </a:effectLst>
                <a:latin typeface="Bernard MT Condensed" pitchFamily="18" charset="0"/>
              </a:rPr>
              <a:t>2</a:t>
            </a:r>
            <a:r>
              <a:rPr lang="en-US" sz="2400" dirty="0" smtClean="0">
                <a:solidFill>
                  <a:srgbClr val="F3F3F3"/>
                </a:solidFill>
                <a:effectLst>
                  <a:outerShdw blurRad="38100" dist="38100" dir="2700000" algn="tl">
                    <a:srgbClr val="000000"/>
                  </a:outerShdw>
                </a:effectLst>
                <a:latin typeface="Bernard MT Condensed" pitchFamily="18" charset="0"/>
              </a:rPr>
              <a:t> R Agonists </a:t>
            </a:r>
          </a:p>
        </p:txBody>
      </p:sp>
      <p:sp>
        <p:nvSpPr>
          <p:cNvPr id="3" name="Rectangle 2"/>
          <p:cNvSpPr/>
          <p:nvPr/>
        </p:nvSpPr>
        <p:spPr>
          <a:xfrm>
            <a:off x="2133600" y="341672"/>
            <a:ext cx="1905000" cy="425758"/>
          </a:xfrm>
          <a:prstGeom prst="rect">
            <a:avLst/>
          </a:prstGeom>
          <a:solidFill>
            <a:schemeClr val="bg1"/>
          </a:solidFill>
          <a:ln>
            <a:solidFill>
              <a:srgbClr val="8970A8"/>
            </a:solidFill>
          </a:ln>
        </p:spPr>
        <p:txBody>
          <a:bodyPr wrap="square" rtlCol="0">
            <a:spAutoFit/>
          </a:bodyPr>
          <a:lstStyle/>
          <a:p>
            <a:pPr>
              <a:lnSpc>
                <a:spcPts val="2600"/>
              </a:lnSpc>
            </a:pPr>
            <a:r>
              <a:rPr lang="en-US" sz="2000" spc="50" dirty="0" smtClean="0">
                <a:solidFill>
                  <a:srgbClr val="8970A8"/>
                </a:solidFill>
                <a:latin typeface="Bernard MT Condensed" pitchFamily="18" charset="0"/>
              </a:rPr>
              <a:t>BROMOCREPTINE</a:t>
            </a:r>
          </a:p>
        </p:txBody>
      </p:sp>
      <p:sp>
        <p:nvSpPr>
          <p:cNvPr id="5" name="TextBox 4"/>
          <p:cNvSpPr txBox="1"/>
          <p:nvPr/>
        </p:nvSpPr>
        <p:spPr>
          <a:xfrm>
            <a:off x="189272" y="1467524"/>
            <a:ext cx="1377696"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Mechanism</a:t>
            </a:r>
          </a:p>
        </p:txBody>
      </p:sp>
      <p:sp>
        <p:nvSpPr>
          <p:cNvPr id="8" name="Rectangle 7"/>
          <p:cNvSpPr/>
          <p:nvPr/>
        </p:nvSpPr>
        <p:spPr>
          <a:xfrm>
            <a:off x="113072" y="1447800"/>
            <a:ext cx="4306528" cy="1246495"/>
          </a:xfrm>
          <a:prstGeom prst="rect">
            <a:avLst/>
          </a:prstGeom>
        </p:spPr>
        <p:txBody>
          <a:bodyPr wrap="square">
            <a:spAutoFit/>
          </a:bodyPr>
          <a:lstStyle/>
          <a:p>
            <a:pPr>
              <a:lnSpc>
                <a:spcPts val="3000"/>
              </a:lnSpc>
            </a:pPr>
            <a:r>
              <a:rPr lang="en-US" sz="2400" b="1" dirty="0" smtClean="0">
                <a:latin typeface="Arial Narrow" pitchFamily="34" charset="0"/>
              </a:rPr>
              <a:t>                     D</a:t>
            </a:r>
            <a:r>
              <a:rPr lang="en-US" sz="2400" b="1" baseline="-25000" dirty="0" smtClean="0">
                <a:latin typeface="Arial Narrow" pitchFamily="34" charset="0"/>
              </a:rPr>
              <a:t>2</a:t>
            </a:r>
            <a:r>
              <a:rPr lang="en-US" sz="2400" b="1" dirty="0" smtClean="0">
                <a:latin typeface="Arial Narrow" pitchFamily="34" charset="0"/>
              </a:rPr>
              <a:t> R Agonists bind to dopamine receptors in anterior  pituitary </a:t>
            </a:r>
            <a:r>
              <a:rPr lang="en-US" sz="2400" b="1" spc="-30" dirty="0" smtClean="0">
                <a:latin typeface="Arial Narrow" pitchFamily="34" charset="0"/>
                <a:cs typeface="Times New Roman" pitchFamily="18" charset="0"/>
                <a:sym typeface="Wingdings 3"/>
              </a:rPr>
              <a:t>  -</a:t>
            </a:r>
            <a:r>
              <a:rPr lang="en-US" sz="2400" b="1" spc="-30" dirty="0" err="1" smtClean="0">
                <a:latin typeface="Arial Narrow" pitchFamily="34" charset="0"/>
                <a:cs typeface="Times New Roman" pitchFamily="18" charset="0"/>
                <a:sym typeface="Wingdings 3"/>
              </a:rPr>
              <a:t>ve</a:t>
            </a:r>
            <a:r>
              <a:rPr lang="en-US" sz="2400" b="1" spc="-30" dirty="0" smtClean="0">
                <a:latin typeface="Arial Narrow" pitchFamily="34" charset="0"/>
                <a:cs typeface="Times New Roman" pitchFamily="18" charset="0"/>
                <a:sym typeface="Wingdings 3"/>
              </a:rPr>
              <a:t> PRL secretion </a:t>
            </a:r>
            <a:endParaRPr lang="en-US" sz="2400" b="1" dirty="0">
              <a:latin typeface="Arial Narrow" pitchFamily="34" charset="0"/>
            </a:endParaRPr>
          </a:p>
        </p:txBody>
      </p:sp>
      <p:sp>
        <p:nvSpPr>
          <p:cNvPr id="13" name="TextBox 12"/>
          <p:cNvSpPr txBox="1"/>
          <p:nvPr/>
        </p:nvSpPr>
        <p:spPr>
          <a:xfrm>
            <a:off x="122904" y="848032"/>
            <a:ext cx="3657600" cy="461665"/>
          </a:xfrm>
          <a:prstGeom prst="rect">
            <a:avLst/>
          </a:prstGeom>
          <a:noFill/>
        </p:spPr>
        <p:txBody>
          <a:bodyPr wrap="square" rtlCol="0">
            <a:spAutoFit/>
          </a:bodyPr>
          <a:lstStyle/>
          <a:p>
            <a:r>
              <a:rPr lang="en-US" sz="2400" b="1" dirty="0" smtClean="0">
                <a:latin typeface="Arial Narrow" pitchFamily="34" charset="0"/>
              </a:rPr>
              <a:t>Is an ergot derivative. </a:t>
            </a:r>
            <a:endParaRPr lang="en-US" sz="2400" b="1" dirty="0">
              <a:latin typeface="Arial Narrow" pitchFamily="34" charset="0"/>
            </a:endParaRPr>
          </a:p>
        </p:txBody>
      </p:sp>
      <p:grpSp>
        <p:nvGrpSpPr>
          <p:cNvPr id="22" name="Group 21"/>
          <p:cNvGrpSpPr/>
          <p:nvPr/>
        </p:nvGrpSpPr>
        <p:grpSpPr>
          <a:xfrm>
            <a:off x="4419600" y="34062"/>
            <a:ext cx="4724400" cy="5638245"/>
            <a:chOff x="3657600" y="990600"/>
            <a:chExt cx="5257800" cy="5638245"/>
          </a:xfrm>
        </p:grpSpPr>
        <p:sp>
          <p:nvSpPr>
            <p:cNvPr id="30" name="Oval 29"/>
            <p:cNvSpPr/>
            <p:nvPr/>
          </p:nvSpPr>
          <p:spPr>
            <a:xfrm>
              <a:off x="5181600" y="1066800"/>
              <a:ext cx="2895600" cy="1219200"/>
            </a:xfrm>
            <a:prstGeom prst="ellipse">
              <a:avLst/>
            </a:prstGeom>
            <a:gradFill flip="none" rotWithShape="1">
              <a:gsLst>
                <a:gs pos="15000">
                  <a:schemeClr val="bg1">
                    <a:alpha val="89000"/>
                  </a:schemeClr>
                </a:gs>
                <a:gs pos="50000">
                  <a:srgbClr val="CCFFFF">
                    <a:alpha val="76000"/>
                  </a:srgbClr>
                </a:gs>
                <a:gs pos="80000">
                  <a:schemeClr val="bg1">
                    <a:alpha val="82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181600" y="3276600"/>
              <a:ext cx="2895600" cy="1219200"/>
            </a:xfrm>
            <a:prstGeom prst="ellipse">
              <a:avLst/>
            </a:prstGeom>
            <a:gradFill flip="none" rotWithShape="1">
              <a:gsLst>
                <a:gs pos="15000">
                  <a:schemeClr val="bg1">
                    <a:alpha val="89000"/>
                  </a:schemeClr>
                </a:gs>
                <a:gs pos="50000">
                  <a:srgbClr val="CCFF66">
                    <a:alpha val="61000"/>
                  </a:srgbClr>
                </a:gs>
                <a:gs pos="80000">
                  <a:schemeClr val="bg1">
                    <a:alpha val="82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7404279" y="1663520"/>
              <a:ext cx="304800" cy="29192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5562600" y="3708042"/>
              <a:ext cx="304800" cy="291921"/>
            </a:xfrm>
            <a:prstGeom prst="ellipse">
              <a:avLst/>
            </a:prstGeom>
            <a:solidFill>
              <a:srgbClr val="FA00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7416084" y="3720921"/>
              <a:ext cx="304800" cy="291921"/>
            </a:xfrm>
            <a:prstGeom prst="ellipse">
              <a:avLst/>
            </a:prstGeom>
            <a:solidFill>
              <a:srgbClr val="66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http://courses.washington.edu/conj/bess/hyperprolactinemia/prolactin.png"/>
            <p:cNvPicPr>
              <a:picLocks noChangeAspect="1" noChangeArrowheads="1"/>
            </p:cNvPicPr>
            <p:nvPr/>
          </p:nvPicPr>
          <p:blipFill>
            <a:blip r:embed="rId2" cstate="print">
              <a:clrChange>
                <a:clrFrom>
                  <a:srgbClr val="FFFFFF"/>
                </a:clrFrom>
                <a:clrTo>
                  <a:srgbClr val="FFFFFF">
                    <a:alpha val="0"/>
                  </a:srgbClr>
                </a:clrTo>
              </a:clrChange>
              <a:lum bright="-30000"/>
            </a:blip>
            <a:srcRect l="12766" t="12104" r="6383" b="13639"/>
            <a:stretch>
              <a:fillRect/>
            </a:stretch>
          </p:blipFill>
          <p:spPr bwMode="auto">
            <a:xfrm>
              <a:off x="4876800" y="990600"/>
              <a:ext cx="4038600" cy="5207668"/>
            </a:xfrm>
            <a:prstGeom prst="rect">
              <a:avLst/>
            </a:prstGeom>
            <a:noFill/>
          </p:spPr>
        </p:pic>
        <p:sp>
          <p:nvSpPr>
            <p:cNvPr id="11" name="TextBox 10"/>
            <p:cNvSpPr txBox="1"/>
            <p:nvPr/>
          </p:nvSpPr>
          <p:spPr>
            <a:xfrm>
              <a:off x="3912010" y="6197958"/>
              <a:ext cx="2798506" cy="430887"/>
            </a:xfrm>
            <a:prstGeom prst="rect">
              <a:avLst/>
            </a:prstGeom>
            <a:solidFill>
              <a:schemeClr val="bg1"/>
            </a:solidFill>
          </p:spPr>
          <p:txBody>
            <a:bodyPr wrap="square" rtlCol="0">
              <a:spAutoFit/>
            </a:bodyPr>
            <a:lstStyle/>
            <a:p>
              <a:r>
                <a:rPr lang="en-US" sz="2200" dirty="0" err="1" smtClean="0">
                  <a:solidFill>
                    <a:srgbClr val="6600FF"/>
                  </a:solidFill>
                  <a:latin typeface="Bernard MT Condensed" pitchFamily="18" charset="0"/>
                </a:rPr>
                <a:t>Hyperprolactinaemia</a:t>
              </a:r>
              <a:endParaRPr lang="en-US" sz="2200" dirty="0">
                <a:solidFill>
                  <a:srgbClr val="6600FF"/>
                </a:solidFill>
                <a:latin typeface="Bernard MT Condensed" pitchFamily="18" charset="0"/>
              </a:endParaRPr>
            </a:p>
          </p:txBody>
        </p:sp>
        <p:cxnSp>
          <p:nvCxnSpPr>
            <p:cNvPr id="14" name="Straight Connector 13"/>
            <p:cNvCxnSpPr/>
            <p:nvPr/>
          </p:nvCxnSpPr>
          <p:spPr>
            <a:xfrm>
              <a:off x="5181600" y="2590802"/>
              <a:ext cx="533401" cy="165278"/>
            </a:xfrm>
            <a:prstGeom prst="line">
              <a:avLst/>
            </a:prstGeom>
            <a:ln w="57150">
              <a:solidFill>
                <a:srgbClr val="FA00FA"/>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5410201" y="3352801"/>
              <a:ext cx="609599" cy="1588"/>
            </a:xfrm>
            <a:prstGeom prst="line">
              <a:avLst/>
            </a:prstGeom>
            <a:ln w="57150">
              <a:solidFill>
                <a:srgbClr val="FA00FA"/>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4835608" y="4988008"/>
              <a:ext cx="1758786" cy="2"/>
            </a:xfrm>
            <a:prstGeom prst="line">
              <a:avLst/>
            </a:prstGeom>
            <a:ln w="57150">
              <a:solidFill>
                <a:srgbClr val="FA00FA"/>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105400" y="5867400"/>
              <a:ext cx="1143000" cy="304800"/>
            </a:xfrm>
            <a:prstGeom prst="rect">
              <a:avLst/>
            </a:prstGeom>
            <a:noFill/>
            <a:ln>
              <a:solidFill>
                <a:srgbClr val="66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880123" y="6184005"/>
              <a:ext cx="1856013" cy="430887"/>
            </a:xfrm>
            <a:prstGeom prst="rect">
              <a:avLst/>
            </a:prstGeom>
            <a:solidFill>
              <a:schemeClr val="bg1"/>
            </a:solidFill>
          </p:spPr>
          <p:txBody>
            <a:bodyPr wrap="square" rtlCol="0">
              <a:spAutoFit/>
            </a:bodyPr>
            <a:lstStyle/>
            <a:p>
              <a:pPr algn="ctr"/>
              <a:r>
                <a:rPr lang="en-US" sz="2200" dirty="0" smtClean="0">
                  <a:solidFill>
                    <a:srgbClr val="6600FF"/>
                  </a:solidFill>
                  <a:latin typeface="Bernard MT Condensed" pitchFamily="18" charset="0"/>
                </a:rPr>
                <a:t>No Ovulation</a:t>
              </a:r>
              <a:endParaRPr lang="en-US" sz="2200" dirty="0">
                <a:solidFill>
                  <a:srgbClr val="6600FF"/>
                </a:solidFill>
                <a:latin typeface="Bernard MT Condensed" pitchFamily="18" charset="0"/>
              </a:endParaRPr>
            </a:p>
          </p:txBody>
        </p:sp>
        <p:sp>
          <p:nvSpPr>
            <p:cNvPr id="29" name="TextBox 28"/>
            <p:cNvSpPr txBox="1"/>
            <p:nvPr/>
          </p:nvSpPr>
          <p:spPr>
            <a:xfrm>
              <a:off x="3657600" y="2335368"/>
              <a:ext cx="1828800" cy="438582"/>
            </a:xfrm>
            <a:prstGeom prst="rect">
              <a:avLst/>
            </a:prstGeom>
            <a:noFill/>
            <a:ln w="28575">
              <a:noFill/>
            </a:ln>
            <a:effectLst/>
          </p:spPr>
          <p:txBody>
            <a:bodyPr wrap="square">
              <a:spAutoFit/>
            </a:bodyPr>
            <a:lstStyle/>
            <a:p>
              <a:pPr>
                <a:lnSpc>
                  <a:spcPts val="2700"/>
                </a:lnSpc>
              </a:pPr>
              <a:r>
                <a:rPr lang="en-US" sz="2000" dirty="0" err="1" smtClean="0">
                  <a:solidFill>
                    <a:srgbClr val="7030A0"/>
                  </a:solidFill>
                  <a:latin typeface="Bernard MT Condensed" pitchFamily="18" charset="0"/>
                </a:rPr>
                <a:t>Bromocreptine</a:t>
              </a:r>
              <a:endParaRPr lang="en-US" sz="2000" dirty="0" smtClean="0">
                <a:solidFill>
                  <a:srgbClr val="7030A0"/>
                </a:solidFill>
                <a:latin typeface="Bernard MT Condensed" pitchFamily="18" charset="0"/>
              </a:endParaRPr>
            </a:p>
          </p:txBody>
        </p:sp>
      </p:grpSp>
      <p:sp>
        <p:nvSpPr>
          <p:cNvPr id="23" name="5-Point Star 22"/>
          <p:cNvSpPr/>
          <p:nvPr/>
        </p:nvSpPr>
        <p:spPr>
          <a:xfrm>
            <a:off x="86868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99104" y="2750641"/>
            <a:ext cx="13716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Indications</a:t>
            </a:r>
          </a:p>
        </p:txBody>
      </p:sp>
      <p:sp>
        <p:nvSpPr>
          <p:cNvPr id="25" name="Rectangle 24"/>
          <p:cNvSpPr/>
          <p:nvPr/>
        </p:nvSpPr>
        <p:spPr>
          <a:xfrm>
            <a:off x="76200" y="3281065"/>
            <a:ext cx="5791200" cy="733534"/>
          </a:xfrm>
          <a:prstGeom prst="rect">
            <a:avLst/>
          </a:prstGeom>
        </p:spPr>
        <p:txBody>
          <a:bodyPr wrap="square">
            <a:spAutoFit/>
          </a:bodyPr>
          <a:lstStyle/>
          <a:p>
            <a:pPr>
              <a:lnSpc>
                <a:spcPts val="2500"/>
              </a:lnSpc>
              <a:buClr>
                <a:srgbClr val="FA00FA"/>
              </a:buClr>
              <a:buSzPct val="81000"/>
              <a:buFont typeface="Wingdings" pitchFamily="2" charset="2"/>
              <a:buChar char="Ø"/>
            </a:pPr>
            <a:r>
              <a:rPr lang="en-US" sz="2400" b="1" dirty="0" smtClean="0">
                <a:latin typeface="Arial Narrow" pitchFamily="34" charset="0"/>
                <a:cs typeface="Times New Roman" pitchFamily="18" charset="0"/>
                <a:sym typeface="Wingdings 3"/>
              </a:rPr>
              <a:t>Female infertility 2</a:t>
            </a:r>
            <a:r>
              <a:rPr lang="en-US" sz="2400" b="1" baseline="30000" dirty="0" smtClean="0">
                <a:latin typeface="Arial Narrow" pitchFamily="34" charset="0"/>
                <a:cs typeface="Times New Roman" pitchFamily="18" charset="0"/>
                <a:sym typeface="Wingdings 3"/>
              </a:rPr>
              <a:t>ndry</a:t>
            </a:r>
            <a:r>
              <a:rPr lang="en-US" sz="2400" b="1" dirty="0" smtClean="0">
                <a:latin typeface="Arial Narrow" pitchFamily="34" charset="0"/>
                <a:cs typeface="Times New Roman" pitchFamily="18" charset="0"/>
                <a:sym typeface="Wingdings 3"/>
              </a:rPr>
              <a:t> to </a:t>
            </a:r>
            <a:r>
              <a:rPr lang="en-US" sz="2400" b="1" dirty="0" err="1" smtClean="0">
                <a:latin typeface="Arial Narrow" pitchFamily="34" charset="0"/>
                <a:cs typeface="Times New Roman" pitchFamily="18" charset="0"/>
                <a:sym typeface="Wingdings 3"/>
              </a:rPr>
              <a:t>hyperprolactinaemia</a:t>
            </a:r>
            <a:r>
              <a:rPr lang="en-US" sz="2400" b="1" dirty="0" smtClean="0">
                <a:latin typeface="Arial Narrow" pitchFamily="34" charset="0"/>
                <a:cs typeface="Times New Roman" pitchFamily="18" charset="0"/>
                <a:sym typeface="Wingdings 3"/>
              </a:rPr>
              <a:t>  </a:t>
            </a:r>
            <a:br>
              <a:rPr lang="en-US" sz="2400" b="1" dirty="0" smtClean="0">
                <a:latin typeface="Arial Narrow" pitchFamily="34" charset="0"/>
                <a:cs typeface="Times New Roman" pitchFamily="18" charset="0"/>
                <a:sym typeface="Wingdings 3"/>
              </a:rPr>
            </a:br>
            <a:r>
              <a:rPr lang="en-US" sz="2400" b="1" dirty="0" smtClean="0">
                <a:latin typeface="Arial Narrow" pitchFamily="34" charset="0"/>
                <a:cs typeface="Times New Roman" pitchFamily="18" charset="0"/>
                <a:sym typeface="Wingdings 3"/>
              </a:rPr>
              <a:t>   ( </a:t>
            </a:r>
            <a:r>
              <a:rPr lang="en-US" sz="2400" b="1" dirty="0" err="1" smtClean="0">
                <a:latin typeface="Arial Narrow" pitchFamily="34" charset="0"/>
                <a:cs typeface="Times New Roman" pitchFamily="18" charset="0"/>
                <a:sym typeface="Wingdings 3"/>
              </a:rPr>
              <a:t>hypogonadotrophic</a:t>
            </a:r>
            <a:r>
              <a:rPr lang="en-US" sz="2400" b="1" dirty="0" smtClean="0">
                <a:latin typeface="Arial Narrow" pitchFamily="34" charset="0"/>
                <a:cs typeface="Times New Roman" pitchFamily="18" charset="0"/>
                <a:sym typeface="Wingdings 3"/>
              </a:rPr>
              <a:t>)</a:t>
            </a:r>
          </a:p>
        </p:txBody>
      </p:sp>
      <p:sp>
        <p:nvSpPr>
          <p:cNvPr id="28" name="TextBox 27"/>
          <p:cNvSpPr txBox="1"/>
          <p:nvPr/>
        </p:nvSpPr>
        <p:spPr>
          <a:xfrm>
            <a:off x="228600" y="4139959"/>
            <a:ext cx="8382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ADRs</a:t>
            </a:r>
          </a:p>
        </p:txBody>
      </p:sp>
      <p:sp>
        <p:nvSpPr>
          <p:cNvPr id="35" name="TextBox 34"/>
          <p:cNvSpPr txBox="1"/>
          <p:nvPr/>
        </p:nvSpPr>
        <p:spPr>
          <a:xfrm>
            <a:off x="152400" y="4624199"/>
            <a:ext cx="4343400" cy="2015936"/>
          </a:xfrm>
          <a:prstGeom prst="rect">
            <a:avLst/>
          </a:prstGeom>
          <a:noFill/>
        </p:spPr>
        <p:txBody>
          <a:bodyPr wrap="square" rtlCol="0">
            <a:spAutoFit/>
          </a:bodyPr>
          <a:lstStyle/>
          <a:p>
            <a:pPr>
              <a:lnSpc>
                <a:spcPts val="2500"/>
              </a:lnSpc>
              <a:buClr>
                <a:srgbClr val="FA00FA"/>
              </a:buClr>
              <a:buSzPct val="81000"/>
              <a:buFont typeface="Wingdings" pitchFamily="2" charset="2"/>
              <a:buChar char="Ø"/>
            </a:pPr>
            <a:r>
              <a:rPr lang="en-US" sz="2400" b="1" dirty="0" smtClean="0">
                <a:latin typeface="Arial Narrow" pitchFamily="34" charset="0"/>
                <a:cs typeface="Times New Roman" pitchFamily="18" charset="0"/>
              </a:rPr>
              <a:t> GIT disturbances; nausea, </a:t>
            </a:r>
            <a:br>
              <a:rPr lang="en-US" sz="2400" b="1" dirty="0" smtClean="0">
                <a:latin typeface="Arial Narrow" pitchFamily="34" charset="0"/>
                <a:cs typeface="Times New Roman" pitchFamily="18" charset="0"/>
              </a:rPr>
            </a:br>
            <a:r>
              <a:rPr lang="en-US" sz="2400" b="1" dirty="0" smtClean="0">
                <a:latin typeface="Arial Narrow" pitchFamily="34" charset="0"/>
                <a:cs typeface="Times New Roman" pitchFamily="18" charset="0"/>
              </a:rPr>
              <a:t>    vomiting, constipation</a:t>
            </a:r>
          </a:p>
          <a:p>
            <a:pPr>
              <a:lnSpc>
                <a:spcPts val="2500"/>
              </a:lnSpc>
              <a:buClr>
                <a:srgbClr val="FA00FA"/>
              </a:buClr>
              <a:buSzPct val="81000"/>
              <a:buFont typeface="Wingdings" pitchFamily="2" charset="2"/>
              <a:buChar char="Ø"/>
            </a:pPr>
            <a:r>
              <a:rPr lang="en-US" sz="2400" b="1" dirty="0" smtClean="0">
                <a:latin typeface="Arial Narrow" pitchFamily="34" charset="0"/>
                <a:cs typeface="Times New Roman" pitchFamily="18" charset="0"/>
              </a:rPr>
              <a:t> Headache dizziness  &amp; </a:t>
            </a:r>
            <a:br>
              <a:rPr lang="en-US" sz="2400" b="1" dirty="0" smtClean="0">
                <a:latin typeface="Arial Narrow" pitchFamily="34" charset="0"/>
                <a:cs typeface="Times New Roman" pitchFamily="18" charset="0"/>
              </a:rPr>
            </a:br>
            <a:r>
              <a:rPr lang="en-US" sz="2400" b="1" dirty="0" smtClean="0">
                <a:latin typeface="Arial Narrow" pitchFamily="34" charset="0"/>
                <a:cs typeface="Times New Roman" pitchFamily="18" charset="0"/>
              </a:rPr>
              <a:t>    orthostatic hypotension</a:t>
            </a:r>
          </a:p>
          <a:p>
            <a:pPr>
              <a:lnSpc>
                <a:spcPts val="2500"/>
              </a:lnSpc>
              <a:buClr>
                <a:srgbClr val="FA00FA"/>
              </a:buClr>
              <a:buSzPct val="81000"/>
              <a:buFont typeface="Wingdings" pitchFamily="2" charset="2"/>
              <a:buChar char="Ø"/>
            </a:pPr>
            <a:r>
              <a:rPr lang="en-US" sz="2400" b="1" dirty="0" smtClean="0">
                <a:latin typeface="Arial Narrow" pitchFamily="34" charset="0"/>
                <a:cs typeface="Times New Roman" pitchFamily="18" charset="0"/>
              </a:rPr>
              <a:t> Dry mouth &amp; nasal congestion </a:t>
            </a:r>
          </a:p>
          <a:p>
            <a:pPr>
              <a:lnSpc>
                <a:spcPts val="2500"/>
              </a:lnSpc>
              <a:buClr>
                <a:srgbClr val="FA00FA"/>
              </a:buClr>
              <a:buSzPct val="81000"/>
              <a:buFont typeface="Wingdings" pitchFamily="2" charset="2"/>
              <a:buChar char="Ø"/>
            </a:pPr>
            <a:r>
              <a:rPr lang="en-US" sz="2400" b="1" dirty="0" smtClean="0">
                <a:latin typeface="Arial Narrow" pitchFamily="34" charset="0"/>
                <a:cs typeface="Times New Roman" pitchFamily="18" charset="0"/>
              </a:rPr>
              <a:t> Insomnia</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strips(downRight)">
                                      <p:cBhvr>
                                        <p:cTn id="7" dur="1000"/>
                                        <p:tgtEl>
                                          <p:spTgt spid="24"/>
                                        </p:tgtEl>
                                      </p:cBhvr>
                                    </p:animEffect>
                                  </p:childTnLst>
                                </p:cTn>
                              </p:par>
                            </p:childTnLst>
                          </p:cTn>
                        </p:par>
                        <p:par>
                          <p:cTn id="8" fill="hold">
                            <p:stCondLst>
                              <p:cond delay="1000"/>
                            </p:stCondLst>
                            <p:childTnLst>
                              <p:par>
                                <p:cTn id="9" presetID="18" presetClass="entr" presetSubtype="6"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strips(downRight)">
                                      <p:cBhvr>
                                        <p:cTn id="11" dur="1000"/>
                                        <p:tgtEl>
                                          <p:spTgt spid="25"/>
                                        </p:tgtEl>
                                      </p:cBhvr>
                                    </p:animEffect>
                                  </p:childTnLst>
                                </p:cTn>
                              </p:par>
                            </p:childTnLst>
                          </p:cTn>
                        </p:par>
                      </p:childTnLst>
                    </p:cTn>
                  </p:par>
                  <p:par>
                    <p:cTn id="12" fill="hold">
                      <p:stCondLst>
                        <p:cond delay="indefinite"/>
                      </p:stCondLst>
                      <p:childTnLst>
                        <p:par>
                          <p:cTn id="13" fill="hold">
                            <p:stCondLst>
                              <p:cond delay="0"/>
                            </p:stCondLst>
                            <p:childTnLst>
                              <p:par>
                                <p:cTn id="14" presetID="50" presetClass="entr" presetSubtype="0" decel="100000"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anim calcmode="lin" valueType="num">
                                      <p:cBhvr>
                                        <p:cTn id="16" dur="1000" fill="hold"/>
                                        <p:tgtEl>
                                          <p:spTgt spid="28"/>
                                        </p:tgtEl>
                                        <p:attrNameLst>
                                          <p:attrName>ppt_w</p:attrName>
                                        </p:attrNameLst>
                                      </p:cBhvr>
                                      <p:tavLst>
                                        <p:tav tm="0">
                                          <p:val>
                                            <p:strVal val="#ppt_w+.3"/>
                                          </p:val>
                                        </p:tav>
                                        <p:tav tm="100000">
                                          <p:val>
                                            <p:strVal val="#ppt_w"/>
                                          </p:val>
                                        </p:tav>
                                      </p:tavLst>
                                    </p:anim>
                                    <p:anim calcmode="lin" valueType="num">
                                      <p:cBhvr>
                                        <p:cTn id="17" dur="1000" fill="hold"/>
                                        <p:tgtEl>
                                          <p:spTgt spid="28"/>
                                        </p:tgtEl>
                                        <p:attrNameLst>
                                          <p:attrName>ppt_h</p:attrName>
                                        </p:attrNameLst>
                                      </p:cBhvr>
                                      <p:tavLst>
                                        <p:tav tm="0">
                                          <p:val>
                                            <p:strVal val="#ppt_h"/>
                                          </p:val>
                                        </p:tav>
                                        <p:tav tm="100000">
                                          <p:val>
                                            <p:strVal val="#ppt_h"/>
                                          </p:val>
                                        </p:tav>
                                      </p:tavLst>
                                    </p:anim>
                                    <p:animEffect transition="in" filter="fade">
                                      <p:cBhvr>
                                        <p:cTn id="18" dur="1000"/>
                                        <p:tgtEl>
                                          <p:spTgt spid="2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5">
                                            <p:txEl>
                                              <p:pRg st="0" end="0"/>
                                            </p:txEl>
                                          </p:spTgt>
                                        </p:tgtEl>
                                        <p:attrNameLst>
                                          <p:attrName>style.visibility</p:attrName>
                                        </p:attrNameLst>
                                      </p:cBhvr>
                                      <p:to>
                                        <p:strVal val="visible"/>
                                      </p:to>
                                    </p:set>
                                    <p:animEffect transition="in" filter="wipe(left)">
                                      <p:cBhvr>
                                        <p:cTn id="23" dur="1000"/>
                                        <p:tgtEl>
                                          <p:spTgt spid="3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5">
                                            <p:txEl>
                                              <p:pRg st="1" end="1"/>
                                            </p:txEl>
                                          </p:spTgt>
                                        </p:tgtEl>
                                        <p:attrNameLst>
                                          <p:attrName>style.visibility</p:attrName>
                                        </p:attrNameLst>
                                      </p:cBhvr>
                                      <p:to>
                                        <p:strVal val="visible"/>
                                      </p:to>
                                    </p:set>
                                    <p:animEffect transition="in" filter="wipe(left)">
                                      <p:cBhvr>
                                        <p:cTn id="28" dur="1000"/>
                                        <p:tgtEl>
                                          <p:spTgt spid="35">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5">
                                            <p:txEl>
                                              <p:pRg st="2" end="2"/>
                                            </p:txEl>
                                          </p:spTgt>
                                        </p:tgtEl>
                                        <p:attrNameLst>
                                          <p:attrName>style.visibility</p:attrName>
                                        </p:attrNameLst>
                                      </p:cBhvr>
                                      <p:to>
                                        <p:strVal val="visible"/>
                                      </p:to>
                                    </p:set>
                                    <p:animEffect transition="in" filter="wipe(left)">
                                      <p:cBhvr>
                                        <p:cTn id="33" dur="1000"/>
                                        <p:tgtEl>
                                          <p:spTgt spid="35">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35">
                                            <p:txEl>
                                              <p:pRg st="3" end="3"/>
                                            </p:txEl>
                                          </p:spTgt>
                                        </p:tgtEl>
                                        <p:attrNameLst>
                                          <p:attrName>style.visibility</p:attrName>
                                        </p:attrNameLst>
                                      </p:cBhvr>
                                      <p:to>
                                        <p:strVal val="visible"/>
                                      </p:to>
                                    </p:set>
                                    <p:animEffect transition="in" filter="wipe(left)">
                                      <p:cBhvr>
                                        <p:cTn id="38" dur="1000"/>
                                        <p:tgtEl>
                                          <p:spTgt spid="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P spid="28" grpId="0" animBg="1"/>
      <p:bldP spid="3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5" descr="14"/>
          <p:cNvPicPr>
            <a:picLocks noChangeAspect="1" noChangeArrowheads="1"/>
          </p:cNvPicPr>
          <p:nvPr/>
        </p:nvPicPr>
        <p:blipFill>
          <a:blip r:embed="rId2" cstate="print">
            <a:lum bright="20000"/>
          </a:blip>
          <a:srcRect l="5042" t="17321" r="2908" b="44077"/>
          <a:stretch>
            <a:fillRect/>
          </a:stretch>
        </p:blipFill>
        <p:spPr bwMode="auto">
          <a:xfrm>
            <a:off x="2693832" y="5029200"/>
            <a:ext cx="3886200" cy="1828800"/>
          </a:xfrm>
          <a:prstGeom prst="rect">
            <a:avLst/>
          </a:prstGeom>
          <a:noFill/>
          <a:effectLst>
            <a:softEdge rad="63500"/>
          </a:effectLst>
        </p:spPr>
      </p:pic>
      <p:pic>
        <p:nvPicPr>
          <p:cNvPr id="5" name="Picture 2" descr="http://www.sciencephoto.com/images/showEnlarged.html/P616241-Artwork_of_ovum_(egg)_development_in_womans_ovary-SPL.jpg?id=806160241"/>
          <p:cNvPicPr>
            <a:picLocks noChangeAspect="1" noChangeArrowheads="1"/>
          </p:cNvPicPr>
          <p:nvPr/>
        </p:nvPicPr>
        <p:blipFill>
          <a:blip r:embed="rId3" cstate="print"/>
          <a:srcRect t="10857" r="19164" b="4571"/>
          <a:stretch>
            <a:fillRect/>
          </a:stretch>
        </p:blipFill>
        <p:spPr bwMode="auto">
          <a:xfrm>
            <a:off x="0" y="3455276"/>
            <a:ext cx="2667000" cy="3402724"/>
          </a:xfrm>
          <a:prstGeom prst="rect">
            <a:avLst/>
          </a:prstGeom>
          <a:noFill/>
          <a:effectLst>
            <a:softEdge rad="127000"/>
          </a:effectLst>
        </p:spPr>
      </p:pic>
      <p:pic>
        <p:nvPicPr>
          <p:cNvPr id="4" name="Picture 4" descr="http://3.bp.blogspot.com/_gdUOaDXBVdY/SBsur-9K08I/AAAAAAAAFqQ/g-sBCHd5j_M/s400/fertilized_ovum.jpg"/>
          <p:cNvPicPr>
            <a:picLocks noChangeAspect="1" noChangeArrowheads="1"/>
          </p:cNvPicPr>
          <p:nvPr/>
        </p:nvPicPr>
        <p:blipFill>
          <a:blip r:embed="rId4" cstate="print">
            <a:clrChange>
              <a:clrFrom>
                <a:srgbClr val="FDFDFD"/>
              </a:clrFrom>
              <a:clrTo>
                <a:srgbClr val="FDFDFD">
                  <a:alpha val="0"/>
                </a:srgbClr>
              </a:clrTo>
            </a:clrChange>
          </a:blip>
          <a:srcRect/>
          <a:stretch>
            <a:fillRect/>
          </a:stretch>
        </p:blipFill>
        <p:spPr bwMode="auto">
          <a:xfrm>
            <a:off x="1219200" y="3124200"/>
            <a:ext cx="3200400" cy="3243649"/>
          </a:xfrm>
          <a:prstGeom prst="rect">
            <a:avLst/>
          </a:prstGeom>
          <a:noFill/>
        </p:spPr>
      </p:pic>
      <p:sp>
        <p:nvSpPr>
          <p:cNvPr id="6" name="Rectangle 5"/>
          <p:cNvSpPr/>
          <p:nvPr/>
        </p:nvSpPr>
        <p:spPr>
          <a:xfrm>
            <a:off x="990600" y="228600"/>
            <a:ext cx="2362200" cy="1228130"/>
          </a:xfrm>
          <a:prstGeom prst="rect">
            <a:avLst/>
          </a:prstGeom>
          <a:noFill/>
        </p:spPr>
        <p:txBody>
          <a:bodyPr wrap="square" lIns="91440" tIns="45720" rIns="91440" bIns="45720">
            <a:prstTxWarp prst="textInflat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lnSpc>
                <a:spcPts val="5000"/>
              </a:lnSpc>
            </a:pP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Drugs In</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Rectangle 6"/>
          <p:cNvSpPr/>
          <p:nvPr/>
        </p:nvSpPr>
        <p:spPr>
          <a:xfrm>
            <a:off x="762000" y="1219200"/>
            <a:ext cx="7122399" cy="1151930"/>
          </a:xfrm>
          <a:prstGeom prst="rect">
            <a:avLst/>
          </a:prstGeom>
          <a:noFill/>
        </p:spPr>
        <p:txBody>
          <a:bodyPr wrap="none" lIns="91440" tIns="45720" rIns="91440" bIns="45720">
            <a:prstTxWarp prst="textWave2">
              <a:avLst>
                <a:gd name="adj1" fmla="val 17553"/>
                <a:gd name="adj2" fmla="val 0"/>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OVULATION INDUCTION</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8" name="WordArt 3"/>
          <p:cNvSpPr>
            <a:spLocks noChangeArrowheads="1" noChangeShapeType="1" noTextEdit="1"/>
          </p:cNvSpPr>
          <p:nvPr/>
        </p:nvSpPr>
        <p:spPr bwMode="auto">
          <a:xfrm>
            <a:off x="5638800" y="3436815"/>
            <a:ext cx="609600" cy="906585"/>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O</a:t>
            </a:r>
          </a:p>
        </p:txBody>
      </p:sp>
      <p:sp>
        <p:nvSpPr>
          <p:cNvPr id="10" name="WordArt 4"/>
          <p:cNvSpPr>
            <a:spLocks noChangeArrowheads="1" noChangeShapeType="1" noTextEdit="1"/>
          </p:cNvSpPr>
          <p:nvPr/>
        </p:nvSpPr>
        <p:spPr bwMode="auto">
          <a:xfrm>
            <a:off x="4876800" y="2370015"/>
            <a:ext cx="812800" cy="906585"/>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G</a:t>
            </a:r>
          </a:p>
        </p:txBody>
      </p:sp>
      <p:sp>
        <p:nvSpPr>
          <p:cNvPr id="11" name="WordArt 5"/>
          <p:cNvSpPr>
            <a:spLocks noChangeArrowheads="1" noChangeShapeType="1" noTextEdit="1"/>
          </p:cNvSpPr>
          <p:nvPr/>
        </p:nvSpPr>
        <p:spPr bwMode="auto">
          <a:xfrm>
            <a:off x="6629400" y="5494215"/>
            <a:ext cx="609600" cy="906585"/>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smtClean="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D</a:t>
            </a:r>
            <a:endPar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endParaRPr>
          </a:p>
        </p:txBody>
      </p:sp>
      <p:sp>
        <p:nvSpPr>
          <p:cNvPr id="12" name="WordArt 6"/>
          <p:cNvSpPr>
            <a:spLocks noChangeArrowheads="1" noChangeShapeType="1" noTextEdit="1"/>
          </p:cNvSpPr>
          <p:nvPr/>
        </p:nvSpPr>
        <p:spPr bwMode="auto">
          <a:xfrm>
            <a:off x="6705600" y="2667000"/>
            <a:ext cx="584200" cy="762000"/>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smtClean="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U</a:t>
            </a:r>
            <a:endPar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endParaRPr>
          </a:p>
        </p:txBody>
      </p:sp>
      <p:sp>
        <p:nvSpPr>
          <p:cNvPr id="13" name="WordArt 7"/>
          <p:cNvSpPr>
            <a:spLocks noChangeArrowheads="1" noChangeShapeType="1" noTextEdit="1"/>
          </p:cNvSpPr>
          <p:nvPr/>
        </p:nvSpPr>
        <p:spPr bwMode="auto">
          <a:xfrm>
            <a:off x="5943600" y="4427415"/>
            <a:ext cx="609600" cy="991577"/>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O</a:t>
            </a:r>
          </a:p>
        </p:txBody>
      </p:sp>
      <p:sp>
        <p:nvSpPr>
          <p:cNvPr id="14" name="WordArt 8"/>
          <p:cNvSpPr>
            <a:spLocks noChangeArrowheads="1" noChangeShapeType="1" noTextEdit="1"/>
          </p:cNvSpPr>
          <p:nvPr/>
        </p:nvSpPr>
        <p:spPr bwMode="auto">
          <a:xfrm>
            <a:off x="7239000" y="3581400"/>
            <a:ext cx="711200" cy="878254"/>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C</a:t>
            </a:r>
          </a:p>
        </p:txBody>
      </p:sp>
      <p:sp>
        <p:nvSpPr>
          <p:cNvPr id="15" name="WordArt 9"/>
          <p:cNvSpPr>
            <a:spLocks noChangeArrowheads="1" noChangeShapeType="1" noTextEdit="1"/>
          </p:cNvSpPr>
          <p:nvPr/>
        </p:nvSpPr>
        <p:spPr bwMode="auto">
          <a:xfrm>
            <a:off x="8001000" y="4495800"/>
            <a:ext cx="660400" cy="963246"/>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K</a:t>
            </a:r>
          </a:p>
        </p:txBody>
      </p:sp>
      <p:sp>
        <p:nvSpPr>
          <p:cNvPr id="16" name="WordArt 10"/>
          <p:cNvSpPr>
            <a:spLocks noChangeArrowheads="1" noChangeShapeType="1" noTextEdit="1"/>
          </p:cNvSpPr>
          <p:nvPr/>
        </p:nvSpPr>
        <p:spPr bwMode="auto">
          <a:xfrm>
            <a:off x="6146800" y="1828800"/>
            <a:ext cx="609600" cy="950259"/>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L</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2000" fill="hold"/>
                                        <p:tgtEl>
                                          <p:spTgt spid="10"/>
                                        </p:tgtEl>
                                        <p:attrNameLst>
                                          <p:attrName>ppt_w</p:attrName>
                                        </p:attrNameLst>
                                      </p:cBhvr>
                                      <p:tavLst>
                                        <p:tav tm="0">
                                          <p:val>
                                            <p:fltVal val="0"/>
                                          </p:val>
                                        </p:tav>
                                        <p:tav tm="100000">
                                          <p:val>
                                            <p:strVal val="#ppt_w"/>
                                          </p:val>
                                        </p:tav>
                                      </p:tavLst>
                                    </p:anim>
                                    <p:anim calcmode="lin" valueType="num">
                                      <p:cBhvr>
                                        <p:cTn id="8" dur="2000" fill="hold"/>
                                        <p:tgtEl>
                                          <p:spTgt spid="10"/>
                                        </p:tgtEl>
                                        <p:attrNameLst>
                                          <p:attrName>ppt_h</p:attrName>
                                        </p:attrNameLst>
                                      </p:cBhvr>
                                      <p:tavLst>
                                        <p:tav tm="0">
                                          <p:val>
                                            <p:fltVal val="0"/>
                                          </p:val>
                                        </p:tav>
                                        <p:tav tm="100000">
                                          <p:val>
                                            <p:strVal val="#ppt_h"/>
                                          </p:val>
                                        </p:tav>
                                      </p:tavLst>
                                    </p:anim>
                                    <p:anim calcmode="lin" valueType="num">
                                      <p:cBhvr>
                                        <p:cTn id="9" dur="2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10"/>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2000" fill="hold"/>
                                        <p:tgtEl>
                                          <p:spTgt spid="8"/>
                                        </p:tgtEl>
                                        <p:attrNameLst>
                                          <p:attrName>ppt_w</p:attrName>
                                        </p:attrNameLst>
                                      </p:cBhvr>
                                      <p:tavLst>
                                        <p:tav tm="0">
                                          <p:val>
                                            <p:fltVal val="0"/>
                                          </p:val>
                                        </p:tav>
                                        <p:tav tm="100000">
                                          <p:val>
                                            <p:strVal val="#ppt_w"/>
                                          </p:val>
                                        </p:tav>
                                      </p:tavLst>
                                    </p:anim>
                                    <p:anim calcmode="lin" valueType="num">
                                      <p:cBhvr>
                                        <p:cTn id="14" dur="2000" fill="hold"/>
                                        <p:tgtEl>
                                          <p:spTgt spid="8"/>
                                        </p:tgtEl>
                                        <p:attrNameLst>
                                          <p:attrName>ppt_h</p:attrName>
                                        </p:attrNameLst>
                                      </p:cBhvr>
                                      <p:tavLst>
                                        <p:tav tm="0">
                                          <p:val>
                                            <p:fltVal val="0"/>
                                          </p:val>
                                        </p:tav>
                                        <p:tav tm="100000">
                                          <p:val>
                                            <p:strVal val="#ppt_h"/>
                                          </p:val>
                                        </p:tav>
                                      </p:tavLst>
                                    </p:anim>
                                    <p:anim calcmode="lin" valueType="num">
                                      <p:cBhvr>
                                        <p:cTn id="15" dur="2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6" dur="2000" fill="hold"/>
                                        <p:tgtEl>
                                          <p:spTgt spid="8"/>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2000" fill="hold"/>
                                        <p:tgtEl>
                                          <p:spTgt spid="13"/>
                                        </p:tgtEl>
                                        <p:attrNameLst>
                                          <p:attrName>ppt_w</p:attrName>
                                        </p:attrNameLst>
                                      </p:cBhvr>
                                      <p:tavLst>
                                        <p:tav tm="0">
                                          <p:val>
                                            <p:fltVal val="0"/>
                                          </p:val>
                                        </p:tav>
                                        <p:tav tm="100000">
                                          <p:val>
                                            <p:strVal val="#ppt_w"/>
                                          </p:val>
                                        </p:tav>
                                      </p:tavLst>
                                    </p:anim>
                                    <p:anim calcmode="lin" valueType="num">
                                      <p:cBhvr>
                                        <p:cTn id="20" dur="2000" fill="hold"/>
                                        <p:tgtEl>
                                          <p:spTgt spid="13"/>
                                        </p:tgtEl>
                                        <p:attrNameLst>
                                          <p:attrName>ppt_h</p:attrName>
                                        </p:attrNameLst>
                                      </p:cBhvr>
                                      <p:tavLst>
                                        <p:tav tm="0">
                                          <p:val>
                                            <p:fltVal val="0"/>
                                          </p:val>
                                        </p:tav>
                                        <p:tav tm="100000">
                                          <p:val>
                                            <p:strVal val="#ppt_h"/>
                                          </p:val>
                                        </p:tav>
                                      </p:tavLst>
                                    </p:anim>
                                    <p:anim calcmode="lin" valueType="num">
                                      <p:cBhvr>
                                        <p:cTn id="21" dur="2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22" dur="2000" fill="hold"/>
                                        <p:tgtEl>
                                          <p:spTgt spid="13"/>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2000" fill="hold"/>
                                        <p:tgtEl>
                                          <p:spTgt spid="11"/>
                                        </p:tgtEl>
                                        <p:attrNameLst>
                                          <p:attrName>ppt_w</p:attrName>
                                        </p:attrNameLst>
                                      </p:cBhvr>
                                      <p:tavLst>
                                        <p:tav tm="0">
                                          <p:val>
                                            <p:fltVal val="0"/>
                                          </p:val>
                                        </p:tav>
                                        <p:tav tm="100000">
                                          <p:val>
                                            <p:strVal val="#ppt_w"/>
                                          </p:val>
                                        </p:tav>
                                      </p:tavLst>
                                    </p:anim>
                                    <p:anim calcmode="lin" valueType="num">
                                      <p:cBhvr>
                                        <p:cTn id="26" dur="2000" fill="hold"/>
                                        <p:tgtEl>
                                          <p:spTgt spid="11"/>
                                        </p:tgtEl>
                                        <p:attrNameLst>
                                          <p:attrName>ppt_h</p:attrName>
                                        </p:attrNameLst>
                                      </p:cBhvr>
                                      <p:tavLst>
                                        <p:tav tm="0">
                                          <p:val>
                                            <p:fltVal val="0"/>
                                          </p:val>
                                        </p:tav>
                                        <p:tav tm="100000">
                                          <p:val>
                                            <p:strVal val="#ppt_h"/>
                                          </p:val>
                                        </p:tav>
                                      </p:tavLst>
                                    </p:anim>
                                    <p:anim calcmode="lin" valueType="num">
                                      <p:cBhvr>
                                        <p:cTn id="27" dur="2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28" dur="2000" fill="hold"/>
                                        <p:tgtEl>
                                          <p:spTgt spid="11"/>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3000" fill="hold"/>
                                        <p:tgtEl>
                                          <p:spTgt spid="16"/>
                                        </p:tgtEl>
                                        <p:attrNameLst>
                                          <p:attrName>ppt_w</p:attrName>
                                        </p:attrNameLst>
                                      </p:cBhvr>
                                      <p:tavLst>
                                        <p:tav tm="0">
                                          <p:val>
                                            <p:fltVal val="0"/>
                                          </p:val>
                                        </p:tav>
                                        <p:tav tm="100000">
                                          <p:val>
                                            <p:strVal val="#ppt_w"/>
                                          </p:val>
                                        </p:tav>
                                      </p:tavLst>
                                    </p:anim>
                                    <p:anim calcmode="lin" valueType="num">
                                      <p:cBhvr>
                                        <p:cTn id="32" dur="3000" fill="hold"/>
                                        <p:tgtEl>
                                          <p:spTgt spid="16"/>
                                        </p:tgtEl>
                                        <p:attrNameLst>
                                          <p:attrName>ppt_h</p:attrName>
                                        </p:attrNameLst>
                                      </p:cBhvr>
                                      <p:tavLst>
                                        <p:tav tm="0">
                                          <p:val>
                                            <p:fltVal val="0"/>
                                          </p:val>
                                        </p:tav>
                                        <p:tav tm="100000">
                                          <p:val>
                                            <p:strVal val="#ppt_h"/>
                                          </p:val>
                                        </p:tav>
                                      </p:tavLst>
                                    </p:anim>
                                    <p:anim calcmode="lin" valueType="num">
                                      <p:cBhvr>
                                        <p:cTn id="33" dur="3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34" dur="3000" fill="hold"/>
                                        <p:tgtEl>
                                          <p:spTgt spid="16"/>
                                        </p:tgtEl>
                                        <p:attrNameLst>
                                          <p:attrName>ppt_y</p:attrName>
                                        </p:attrNameLst>
                                      </p:cBhvr>
                                      <p:tavLst>
                                        <p:tav tm="0" fmla="#ppt_y+(sin(-2*pi*(1-$))*-#ppt_x+cos(-2*pi*(1-$))*(1-#ppt_y))*(1-$)">
                                          <p:val>
                                            <p:fltVal val="0"/>
                                          </p:val>
                                        </p:tav>
                                        <p:tav tm="100000">
                                          <p:val>
                                            <p:fltVal val="1"/>
                                          </p:val>
                                        </p:tav>
                                      </p:tavLst>
                                    </p:anim>
                                  </p:childTnLst>
                                </p:cTn>
                              </p:par>
                              <p:par>
                                <p:cTn id="35" presetID="15"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3000" fill="hold"/>
                                        <p:tgtEl>
                                          <p:spTgt spid="12"/>
                                        </p:tgtEl>
                                        <p:attrNameLst>
                                          <p:attrName>ppt_w</p:attrName>
                                        </p:attrNameLst>
                                      </p:cBhvr>
                                      <p:tavLst>
                                        <p:tav tm="0">
                                          <p:val>
                                            <p:fltVal val="0"/>
                                          </p:val>
                                        </p:tav>
                                        <p:tav tm="100000">
                                          <p:val>
                                            <p:strVal val="#ppt_w"/>
                                          </p:val>
                                        </p:tav>
                                      </p:tavLst>
                                    </p:anim>
                                    <p:anim calcmode="lin" valueType="num">
                                      <p:cBhvr>
                                        <p:cTn id="38" dur="3000" fill="hold"/>
                                        <p:tgtEl>
                                          <p:spTgt spid="12"/>
                                        </p:tgtEl>
                                        <p:attrNameLst>
                                          <p:attrName>ppt_h</p:attrName>
                                        </p:attrNameLst>
                                      </p:cBhvr>
                                      <p:tavLst>
                                        <p:tav tm="0">
                                          <p:val>
                                            <p:fltVal val="0"/>
                                          </p:val>
                                        </p:tav>
                                        <p:tav tm="100000">
                                          <p:val>
                                            <p:strVal val="#ppt_h"/>
                                          </p:val>
                                        </p:tav>
                                      </p:tavLst>
                                    </p:anim>
                                    <p:anim calcmode="lin" valueType="num">
                                      <p:cBhvr>
                                        <p:cTn id="39" dur="3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40" dur="3000" fill="hold"/>
                                        <p:tgtEl>
                                          <p:spTgt spid="12"/>
                                        </p:tgtEl>
                                        <p:attrNameLst>
                                          <p:attrName>ppt_y</p:attrName>
                                        </p:attrNameLst>
                                      </p:cBhvr>
                                      <p:tavLst>
                                        <p:tav tm="0" fmla="#ppt_y+(sin(-2*pi*(1-$))*-#ppt_x+cos(-2*pi*(1-$))*(1-#ppt_y))*(1-$)">
                                          <p:val>
                                            <p:fltVal val="0"/>
                                          </p:val>
                                        </p:tav>
                                        <p:tav tm="100000">
                                          <p:val>
                                            <p:fltVal val="1"/>
                                          </p:val>
                                        </p:tav>
                                      </p:tavLst>
                                    </p:anim>
                                  </p:childTnLst>
                                </p:cTn>
                              </p:par>
                              <p:par>
                                <p:cTn id="41" presetID="15"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p:cTn id="43" dur="3000" fill="hold"/>
                                        <p:tgtEl>
                                          <p:spTgt spid="14"/>
                                        </p:tgtEl>
                                        <p:attrNameLst>
                                          <p:attrName>ppt_w</p:attrName>
                                        </p:attrNameLst>
                                      </p:cBhvr>
                                      <p:tavLst>
                                        <p:tav tm="0">
                                          <p:val>
                                            <p:fltVal val="0"/>
                                          </p:val>
                                        </p:tav>
                                        <p:tav tm="100000">
                                          <p:val>
                                            <p:strVal val="#ppt_w"/>
                                          </p:val>
                                        </p:tav>
                                      </p:tavLst>
                                    </p:anim>
                                    <p:anim calcmode="lin" valueType="num">
                                      <p:cBhvr>
                                        <p:cTn id="44" dur="3000" fill="hold"/>
                                        <p:tgtEl>
                                          <p:spTgt spid="14"/>
                                        </p:tgtEl>
                                        <p:attrNameLst>
                                          <p:attrName>ppt_h</p:attrName>
                                        </p:attrNameLst>
                                      </p:cBhvr>
                                      <p:tavLst>
                                        <p:tav tm="0">
                                          <p:val>
                                            <p:fltVal val="0"/>
                                          </p:val>
                                        </p:tav>
                                        <p:tav tm="100000">
                                          <p:val>
                                            <p:strVal val="#ppt_h"/>
                                          </p:val>
                                        </p:tav>
                                      </p:tavLst>
                                    </p:anim>
                                    <p:anim calcmode="lin" valueType="num">
                                      <p:cBhvr>
                                        <p:cTn id="45" dur="3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46" dur="3000" fill="hold"/>
                                        <p:tgtEl>
                                          <p:spTgt spid="14"/>
                                        </p:tgtEl>
                                        <p:attrNameLst>
                                          <p:attrName>ppt_y</p:attrName>
                                        </p:attrNameLst>
                                      </p:cBhvr>
                                      <p:tavLst>
                                        <p:tav tm="0" fmla="#ppt_y+(sin(-2*pi*(1-$))*-#ppt_x+cos(-2*pi*(1-$))*(1-#ppt_y))*(1-$)">
                                          <p:val>
                                            <p:fltVal val="0"/>
                                          </p:val>
                                        </p:tav>
                                        <p:tav tm="100000">
                                          <p:val>
                                            <p:fltVal val="1"/>
                                          </p:val>
                                        </p:tav>
                                      </p:tavLst>
                                    </p:anim>
                                  </p:childTnLst>
                                </p:cTn>
                              </p:par>
                              <p:par>
                                <p:cTn id="47" presetID="15"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3000" fill="hold"/>
                                        <p:tgtEl>
                                          <p:spTgt spid="15"/>
                                        </p:tgtEl>
                                        <p:attrNameLst>
                                          <p:attrName>ppt_w</p:attrName>
                                        </p:attrNameLst>
                                      </p:cBhvr>
                                      <p:tavLst>
                                        <p:tav tm="0">
                                          <p:val>
                                            <p:fltVal val="0"/>
                                          </p:val>
                                        </p:tav>
                                        <p:tav tm="100000">
                                          <p:val>
                                            <p:strVal val="#ppt_w"/>
                                          </p:val>
                                        </p:tav>
                                      </p:tavLst>
                                    </p:anim>
                                    <p:anim calcmode="lin" valueType="num">
                                      <p:cBhvr>
                                        <p:cTn id="50" dur="3000" fill="hold"/>
                                        <p:tgtEl>
                                          <p:spTgt spid="15"/>
                                        </p:tgtEl>
                                        <p:attrNameLst>
                                          <p:attrName>ppt_h</p:attrName>
                                        </p:attrNameLst>
                                      </p:cBhvr>
                                      <p:tavLst>
                                        <p:tav tm="0">
                                          <p:val>
                                            <p:fltVal val="0"/>
                                          </p:val>
                                        </p:tav>
                                        <p:tav tm="100000">
                                          <p:val>
                                            <p:strVal val="#ppt_h"/>
                                          </p:val>
                                        </p:tav>
                                      </p:tavLst>
                                    </p:anim>
                                    <p:anim calcmode="lin" valueType="num">
                                      <p:cBhvr>
                                        <p:cTn id="51" dur="3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52" dur="3000" fill="hold"/>
                                        <p:tgtEl>
                                          <p:spTgt spid="15"/>
                                        </p:tgtEl>
                                        <p:attrNameLst>
                                          <p:attrName>ppt_y</p:attrName>
                                        </p:attrNameLst>
                                      </p:cBhvr>
                                      <p:tavLst>
                                        <p:tav tm="0" fmla="#ppt_y+(sin(-2*pi*(1-$))*-#ppt_x+cos(-2*pi*(1-$))*(1-#ppt_y))*(1-$)">
                                          <p:val>
                                            <p:fltVal val="0"/>
                                          </p:val>
                                        </p:tav>
                                        <p:tav tm="100000">
                                          <p:val>
                                            <p:fltVal val="1"/>
                                          </p:val>
                                        </p:tav>
                                      </p:tavLst>
                                    </p:anim>
                                  </p:childTnLst>
                                </p:cTn>
                              </p:par>
                            </p:childTnLst>
                          </p:cTn>
                        </p:par>
                        <p:par>
                          <p:cTn id="53" fill="hold">
                            <p:stCondLst>
                              <p:cond delay="3000"/>
                            </p:stCondLst>
                            <p:childTnLst>
                              <p:par>
                                <p:cTn id="54" presetID="6" presetClass="emph" presetSubtype="0" fill="hold" grpId="1" nodeType="afterEffect">
                                  <p:stCondLst>
                                    <p:cond delay="0"/>
                                  </p:stCondLst>
                                  <p:childTnLst>
                                    <p:animScale>
                                      <p:cBhvr>
                                        <p:cTn id="55" dur="2000" fill="hold"/>
                                        <p:tgtEl>
                                          <p:spTgt spid="10"/>
                                        </p:tgtEl>
                                      </p:cBhvr>
                                      <p:by x="150000" y="150000"/>
                                    </p:animScale>
                                  </p:childTnLst>
                                </p:cTn>
                              </p:par>
                              <p:par>
                                <p:cTn id="56" presetID="47" presetClass="exit" presetSubtype="0" fill="hold" grpId="2" nodeType="withEffect">
                                  <p:stCondLst>
                                    <p:cond delay="0"/>
                                  </p:stCondLst>
                                  <p:childTnLst>
                                    <p:animEffect transition="out" filter="fade">
                                      <p:cBhvr>
                                        <p:cTn id="57" dur="2000"/>
                                        <p:tgtEl>
                                          <p:spTgt spid="10"/>
                                        </p:tgtEl>
                                      </p:cBhvr>
                                    </p:animEffect>
                                    <p:anim calcmode="lin" valueType="num">
                                      <p:cBhvr>
                                        <p:cTn id="58" dur="2000"/>
                                        <p:tgtEl>
                                          <p:spTgt spid="10"/>
                                        </p:tgtEl>
                                        <p:attrNameLst>
                                          <p:attrName>ppt_x</p:attrName>
                                        </p:attrNameLst>
                                      </p:cBhvr>
                                      <p:tavLst>
                                        <p:tav tm="0">
                                          <p:val>
                                            <p:strVal val="ppt_x"/>
                                          </p:val>
                                        </p:tav>
                                        <p:tav tm="100000">
                                          <p:val>
                                            <p:strVal val="ppt_x"/>
                                          </p:val>
                                        </p:tav>
                                      </p:tavLst>
                                    </p:anim>
                                    <p:anim calcmode="lin" valueType="num">
                                      <p:cBhvr>
                                        <p:cTn id="59" dur="2000"/>
                                        <p:tgtEl>
                                          <p:spTgt spid="10"/>
                                        </p:tgtEl>
                                        <p:attrNameLst>
                                          <p:attrName>ppt_y</p:attrName>
                                        </p:attrNameLst>
                                      </p:cBhvr>
                                      <p:tavLst>
                                        <p:tav tm="0">
                                          <p:val>
                                            <p:strVal val="ppt_y"/>
                                          </p:val>
                                        </p:tav>
                                        <p:tav tm="100000">
                                          <p:val>
                                            <p:strVal val="ppt_y-.1"/>
                                          </p:val>
                                        </p:tav>
                                      </p:tavLst>
                                    </p:anim>
                                    <p:set>
                                      <p:cBhvr>
                                        <p:cTn id="60" dur="1" fill="hold">
                                          <p:stCondLst>
                                            <p:cond delay="1999"/>
                                          </p:stCondLst>
                                        </p:cTn>
                                        <p:tgtEl>
                                          <p:spTgt spid="10"/>
                                        </p:tgtEl>
                                        <p:attrNameLst>
                                          <p:attrName>style.visibility</p:attrName>
                                        </p:attrNameLst>
                                      </p:cBhvr>
                                      <p:to>
                                        <p:strVal val="hidden"/>
                                      </p:to>
                                    </p:set>
                                  </p:childTnLst>
                                </p:cTn>
                              </p:par>
                              <p:par>
                                <p:cTn id="61" presetID="47" presetClass="exit" presetSubtype="0" fill="hold" grpId="1" nodeType="withEffect">
                                  <p:stCondLst>
                                    <p:cond delay="0"/>
                                  </p:stCondLst>
                                  <p:childTnLst>
                                    <p:animEffect transition="out" filter="fade">
                                      <p:cBhvr>
                                        <p:cTn id="62" dur="2000"/>
                                        <p:tgtEl>
                                          <p:spTgt spid="8"/>
                                        </p:tgtEl>
                                      </p:cBhvr>
                                    </p:animEffect>
                                    <p:anim calcmode="lin" valueType="num">
                                      <p:cBhvr>
                                        <p:cTn id="63" dur="2000"/>
                                        <p:tgtEl>
                                          <p:spTgt spid="8"/>
                                        </p:tgtEl>
                                        <p:attrNameLst>
                                          <p:attrName>ppt_x</p:attrName>
                                        </p:attrNameLst>
                                      </p:cBhvr>
                                      <p:tavLst>
                                        <p:tav tm="0">
                                          <p:val>
                                            <p:strVal val="ppt_x"/>
                                          </p:val>
                                        </p:tav>
                                        <p:tav tm="100000">
                                          <p:val>
                                            <p:strVal val="ppt_x"/>
                                          </p:val>
                                        </p:tav>
                                      </p:tavLst>
                                    </p:anim>
                                    <p:anim calcmode="lin" valueType="num">
                                      <p:cBhvr>
                                        <p:cTn id="64" dur="2000"/>
                                        <p:tgtEl>
                                          <p:spTgt spid="8"/>
                                        </p:tgtEl>
                                        <p:attrNameLst>
                                          <p:attrName>ppt_y</p:attrName>
                                        </p:attrNameLst>
                                      </p:cBhvr>
                                      <p:tavLst>
                                        <p:tav tm="0">
                                          <p:val>
                                            <p:strVal val="ppt_y"/>
                                          </p:val>
                                        </p:tav>
                                        <p:tav tm="100000">
                                          <p:val>
                                            <p:strVal val="ppt_y-.1"/>
                                          </p:val>
                                        </p:tav>
                                      </p:tavLst>
                                    </p:anim>
                                    <p:set>
                                      <p:cBhvr>
                                        <p:cTn id="65" dur="1" fill="hold">
                                          <p:stCondLst>
                                            <p:cond delay="1999"/>
                                          </p:stCondLst>
                                        </p:cTn>
                                        <p:tgtEl>
                                          <p:spTgt spid="8"/>
                                        </p:tgtEl>
                                        <p:attrNameLst>
                                          <p:attrName>style.visibility</p:attrName>
                                        </p:attrNameLst>
                                      </p:cBhvr>
                                      <p:to>
                                        <p:strVal val="hidden"/>
                                      </p:to>
                                    </p:set>
                                  </p:childTnLst>
                                </p:cTn>
                              </p:par>
                              <p:par>
                                <p:cTn id="66" presetID="47" presetClass="exit" presetSubtype="0" fill="hold" grpId="1" nodeType="withEffect">
                                  <p:stCondLst>
                                    <p:cond delay="0"/>
                                  </p:stCondLst>
                                  <p:childTnLst>
                                    <p:animEffect transition="out" filter="fade">
                                      <p:cBhvr>
                                        <p:cTn id="67" dur="2000"/>
                                        <p:tgtEl>
                                          <p:spTgt spid="13"/>
                                        </p:tgtEl>
                                      </p:cBhvr>
                                    </p:animEffect>
                                    <p:anim calcmode="lin" valueType="num">
                                      <p:cBhvr>
                                        <p:cTn id="68" dur="2000"/>
                                        <p:tgtEl>
                                          <p:spTgt spid="13"/>
                                        </p:tgtEl>
                                        <p:attrNameLst>
                                          <p:attrName>ppt_x</p:attrName>
                                        </p:attrNameLst>
                                      </p:cBhvr>
                                      <p:tavLst>
                                        <p:tav tm="0">
                                          <p:val>
                                            <p:strVal val="ppt_x"/>
                                          </p:val>
                                        </p:tav>
                                        <p:tav tm="100000">
                                          <p:val>
                                            <p:strVal val="ppt_x"/>
                                          </p:val>
                                        </p:tav>
                                      </p:tavLst>
                                    </p:anim>
                                    <p:anim calcmode="lin" valueType="num">
                                      <p:cBhvr>
                                        <p:cTn id="69" dur="2000"/>
                                        <p:tgtEl>
                                          <p:spTgt spid="13"/>
                                        </p:tgtEl>
                                        <p:attrNameLst>
                                          <p:attrName>ppt_y</p:attrName>
                                        </p:attrNameLst>
                                      </p:cBhvr>
                                      <p:tavLst>
                                        <p:tav tm="0">
                                          <p:val>
                                            <p:strVal val="ppt_y"/>
                                          </p:val>
                                        </p:tav>
                                        <p:tav tm="100000">
                                          <p:val>
                                            <p:strVal val="ppt_y-.1"/>
                                          </p:val>
                                        </p:tav>
                                      </p:tavLst>
                                    </p:anim>
                                    <p:set>
                                      <p:cBhvr>
                                        <p:cTn id="70" dur="1" fill="hold">
                                          <p:stCondLst>
                                            <p:cond delay="1999"/>
                                          </p:stCondLst>
                                        </p:cTn>
                                        <p:tgtEl>
                                          <p:spTgt spid="13"/>
                                        </p:tgtEl>
                                        <p:attrNameLst>
                                          <p:attrName>style.visibility</p:attrName>
                                        </p:attrNameLst>
                                      </p:cBhvr>
                                      <p:to>
                                        <p:strVal val="hidden"/>
                                      </p:to>
                                    </p:set>
                                  </p:childTnLst>
                                </p:cTn>
                              </p:par>
                              <p:par>
                                <p:cTn id="71" presetID="47" presetClass="exit" presetSubtype="0" fill="hold" grpId="1" nodeType="withEffect">
                                  <p:stCondLst>
                                    <p:cond delay="0"/>
                                  </p:stCondLst>
                                  <p:childTnLst>
                                    <p:animEffect transition="out" filter="fade">
                                      <p:cBhvr>
                                        <p:cTn id="72" dur="2000"/>
                                        <p:tgtEl>
                                          <p:spTgt spid="11"/>
                                        </p:tgtEl>
                                      </p:cBhvr>
                                    </p:animEffect>
                                    <p:anim calcmode="lin" valueType="num">
                                      <p:cBhvr>
                                        <p:cTn id="73" dur="2000"/>
                                        <p:tgtEl>
                                          <p:spTgt spid="11"/>
                                        </p:tgtEl>
                                        <p:attrNameLst>
                                          <p:attrName>ppt_x</p:attrName>
                                        </p:attrNameLst>
                                      </p:cBhvr>
                                      <p:tavLst>
                                        <p:tav tm="0">
                                          <p:val>
                                            <p:strVal val="ppt_x"/>
                                          </p:val>
                                        </p:tav>
                                        <p:tav tm="100000">
                                          <p:val>
                                            <p:strVal val="ppt_x"/>
                                          </p:val>
                                        </p:tav>
                                      </p:tavLst>
                                    </p:anim>
                                    <p:anim calcmode="lin" valueType="num">
                                      <p:cBhvr>
                                        <p:cTn id="74" dur="2000"/>
                                        <p:tgtEl>
                                          <p:spTgt spid="11"/>
                                        </p:tgtEl>
                                        <p:attrNameLst>
                                          <p:attrName>ppt_y</p:attrName>
                                        </p:attrNameLst>
                                      </p:cBhvr>
                                      <p:tavLst>
                                        <p:tav tm="0">
                                          <p:val>
                                            <p:strVal val="ppt_y"/>
                                          </p:val>
                                        </p:tav>
                                        <p:tav tm="100000">
                                          <p:val>
                                            <p:strVal val="ppt_y-.1"/>
                                          </p:val>
                                        </p:tav>
                                      </p:tavLst>
                                    </p:anim>
                                    <p:set>
                                      <p:cBhvr>
                                        <p:cTn id="75" dur="1" fill="hold">
                                          <p:stCondLst>
                                            <p:cond delay="1999"/>
                                          </p:stCondLst>
                                        </p:cTn>
                                        <p:tgtEl>
                                          <p:spTgt spid="11"/>
                                        </p:tgtEl>
                                        <p:attrNameLst>
                                          <p:attrName>style.visibility</p:attrName>
                                        </p:attrNameLst>
                                      </p:cBhvr>
                                      <p:to>
                                        <p:strVal val="hidden"/>
                                      </p:to>
                                    </p:set>
                                  </p:childTnLst>
                                </p:cTn>
                              </p:par>
                              <p:par>
                                <p:cTn id="76" presetID="47" presetClass="exit" presetSubtype="0" fill="hold" grpId="1" nodeType="withEffect">
                                  <p:stCondLst>
                                    <p:cond delay="0"/>
                                  </p:stCondLst>
                                  <p:childTnLst>
                                    <p:animEffect transition="out" filter="fade">
                                      <p:cBhvr>
                                        <p:cTn id="77" dur="2000"/>
                                        <p:tgtEl>
                                          <p:spTgt spid="16"/>
                                        </p:tgtEl>
                                      </p:cBhvr>
                                    </p:animEffect>
                                    <p:anim calcmode="lin" valueType="num">
                                      <p:cBhvr>
                                        <p:cTn id="78" dur="2000"/>
                                        <p:tgtEl>
                                          <p:spTgt spid="16"/>
                                        </p:tgtEl>
                                        <p:attrNameLst>
                                          <p:attrName>ppt_x</p:attrName>
                                        </p:attrNameLst>
                                      </p:cBhvr>
                                      <p:tavLst>
                                        <p:tav tm="0">
                                          <p:val>
                                            <p:strVal val="ppt_x"/>
                                          </p:val>
                                        </p:tav>
                                        <p:tav tm="100000">
                                          <p:val>
                                            <p:strVal val="ppt_x"/>
                                          </p:val>
                                        </p:tav>
                                      </p:tavLst>
                                    </p:anim>
                                    <p:anim calcmode="lin" valueType="num">
                                      <p:cBhvr>
                                        <p:cTn id="79" dur="2000"/>
                                        <p:tgtEl>
                                          <p:spTgt spid="16"/>
                                        </p:tgtEl>
                                        <p:attrNameLst>
                                          <p:attrName>ppt_y</p:attrName>
                                        </p:attrNameLst>
                                      </p:cBhvr>
                                      <p:tavLst>
                                        <p:tav tm="0">
                                          <p:val>
                                            <p:strVal val="ppt_y"/>
                                          </p:val>
                                        </p:tav>
                                        <p:tav tm="100000">
                                          <p:val>
                                            <p:strVal val="ppt_y-.1"/>
                                          </p:val>
                                        </p:tav>
                                      </p:tavLst>
                                    </p:anim>
                                    <p:set>
                                      <p:cBhvr>
                                        <p:cTn id="80" dur="1" fill="hold">
                                          <p:stCondLst>
                                            <p:cond delay="1999"/>
                                          </p:stCondLst>
                                        </p:cTn>
                                        <p:tgtEl>
                                          <p:spTgt spid="16"/>
                                        </p:tgtEl>
                                        <p:attrNameLst>
                                          <p:attrName>style.visibility</p:attrName>
                                        </p:attrNameLst>
                                      </p:cBhvr>
                                      <p:to>
                                        <p:strVal val="hidden"/>
                                      </p:to>
                                    </p:set>
                                  </p:childTnLst>
                                </p:cTn>
                              </p:par>
                              <p:par>
                                <p:cTn id="81" presetID="47" presetClass="exit" presetSubtype="0" fill="hold" grpId="1" nodeType="withEffect">
                                  <p:stCondLst>
                                    <p:cond delay="0"/>
                                  </p:stCondLst>
                                  <p:childTnLst>
                                    <p:animEffect transition="out" filter="fade">
                                      <p:cBhvr>
                                        <p:cTn id="82" dur="2000"/>
                                        <p:tgtEl>
                                          <p:spTgt spid="12"/>
                                        </p:tgtEl>
                                      </p:cBhvr>
                                    </p:animEffect>
                                    <p:anim calcmode="lin" valueType="num">
                                      <p:cBhvr>
                                        <p:cTn id="83" dur="2000"/>
                                        <p:tgtEl>
                                          <p:spTgt spid="12"/>
                                        </p:tgtEl>
                                        <p:attrNameLst>
                                          <p:attrName>ppt_x</p:attrName>
                                        </p:attrNameLst>
                                      </p:cBhvr>
                                      <p:tavLst>
                                        <p:tav tm="0">
                                          <p:val>
                                            <p:strVal val="ppt_x"/>
                                          </p:val>
                                        </p:tav>
                                        <p:tav tm="100000">
                                          <p:val>
                                            <p:strVal val="ppt_x"/>
                                          </p:val>
                                        </p:tav>
                                      </p:tavLst>
                                    </p:anim>
                                    <p:anim calcmode="lin" valueType="num">
                                      <p:cBhvr>
                                        <p:cTn id="84" dur="2000"/>
                                        <p:tgtEl>
                                          <p:spTgt spid="12"/>
                                        </p:tgtEl>
                                        <p:attrNameLst>
                                          <p:attrName>ppt_y</p:attrName>
                                        </p:attrNameLst>
                                      </p:cBhvr>
                                      <p:tavLst>
                                        <p:tav tm="0">
                                          <p:val>
                                            <p:strVal val="ppt_y"/>
                                          </p:val>
                                        </p:tav>
                                        <p:tav tm="100000">
                                          <p:val>
                                            <p:strVal val="ppt_y-.1"/>
                                          </p:val>
                                        </p:tav>
                                      </p:tavLst>
                                    </p:anim>
                                    <p:set>
                                      <p:cBhvr>
                                        <p:cTn id="85" dur="1" fill="hold">
                                          <p:stCondLst>
                                            <p:cond delay="1999"/>
                                          </p:stCondLst>
                                        </p:cTn>
                                        <p:tgtEl>
                                          <p:spTgt spid="12"/>
                                        </p:tgtEl>
                                        <p:attrNameLst>
                                          <p:attrName>style.visibility</p:attrName>
                                        </p:attrNameLst>
                                      </p:cBhvr>
                                      <p:to>
                                        <p:strVal val="hidden"/>
                                      </p:to>
                                    </p:set>
                                  </p:childTnLst>
                                </p:cTn>
                              </p:par>
                              <p:par>
                                <p:cTn id="86" presetID="47" presetClass="exit" presetSubtype="0" fill="hold" grpId="1" nodeType="withEffect">
                                  <p:stCondLst>
                                    <p:cond delay="0"/>
                                  </p:stCondLst>
                                  <p:childTnLst>
                                    <p:animEffect transition="out" filter="fade">
                                      <p:cBhvr>
                                        <p:cTn id="87" dur="2000"/>
                                        <p:tgtEl>
                                          <p:spTgt spid="14"/>
                                        </p:tgtEl>
                                      </p:cBhvr>
                                    </p:animEffect>
                                    <p:anim calcmode="lin" valueType="num">
                                      <p:cBhvr>
                                        <p:cTn id="88" dur="2000"/>
                                        <p:tgtEl>
                                          <p:spTgt spid="14"/>
                                        </p:tgtEl>
                                        <p:attrNameLst>
                                          <p:attrName>ppt_x</p:attrName>
                                        </p:attrNameLst>
                                      </p:cBhvr>
                                      <p:tavLst>
                                        <p:tav tm="0">
                                          <p:val>
                                            <p:strVal val="ppt_x"/>
                                          </p:val>
                                        </p:tav>
                                        <p:tav tm="100000">
                                          <p:val>
                                            <p:strVal val="ppt_x"/>
                                          </p:val>
                                        </p:tav>
                                      </p:tavLst>
                                    </p:anim>
                                    <p:anim calcmode="lin" valueType="num">
                                      <p:cBhvr>
                                        <p:cTn id="89" dur="2000"/>
                                        <p:tgtEl>
                                          <p:spTgt spid="14"/>
                                        </p:tgtEl>
                                        <p:attrNameLst>
                                          <p:attrName>ppt_y</p:attrName>
                                        </p:attrNameLst>
                                      </p:cBhvr>
                                      <p:tavLst>
                                        <p:tav tm="0">
                                          <p:val>
                                            <p:strVal val="ppt_y"/>
                                          </p:val>
                                        </p:tav>
                                        <p:tav tm="100000">
                                          <p:val>
                                            <p:strVal val="ppt_y-.1"/>
                                          </p:val>
                                        </p:tav>
                                      </p:tavLst>
                                    </p:anim>
                                    <p:set>
                                      <p:cBhvr>
                                        <p:cTn id="90" dur="1" fill="hold">
                                          <p:stCondLst>
                                            <p:cond delay="1999"/>
                                          </p:stCondLst>
                                        </p:cTn>
                                        <p:tgtEl>
                                          <p:spTgt spid="14"/>
                                        </p:tgtEl>
                                        <p:attrNameLst>
                                          <p:attrName>style.visibility</p:attrName>
                                        </p:attrNameLst>
                                      </p:cBhvr>
                                      <p:to>
                                        <p:strVal val="hidden"/>
                                      </p:to>
                                    </p:set>
                                  </p:childTnLst>
                                </p:cTn>
                              </p:par>
                              <p:par>
                                <p:cTn id="91" presetID="47" presetClass="exit" presetSubtype="0" fill="hold" grpId="1" nodeType="withEffect">
                                  <p:stCondLst>
                                    <p:cond delay="0"/>
                                  </p:stCondLst>
                                  <p:childTnLst>
                                    <p:animEffect transition="out" filter="fade">
                                      <p:cBhvr>
                                        <p:cTn id="92" dur="2000"/>
                                        <p:tgtEl>
                                          <p:spTgt spid="15"/>
                                        </p:tgtEl>
                                      </p:cBhvr>
                                    </p:animEffect>
                                    <p:anim calcmode="lin" valueType="num">
                                      <p:cBhvr>
                                        <p:cTn id="93" dur="2000"/>
                                        <p:tgtEl>
                                          <p:spTgt spid="15"/>
                                        </p:tgtEl>
                                        <p:attrNameLst>
                                          <p:attrName>ppt_x</p:attrName>
                                        </p:attrNameLst>
                                      </p:cBhvr>
                                      <p:tavLst>
                                        <p:tav tm="0">
                                          <p:val>
                                            <p:strVal val="ppt_x"/>
                                          </p:val>
                                        </p:tav>
                                        <p:tav tm="100000">
                                          <p:val>
                                            <p:strVal val="ppt_x"/>
                                          </p:val>
                                        </p:tav>
                                      </p:tavLst>
                                    </p:anim>
                                    <p:anim calcmode="lin" valueType="num">
                                      <p:cBhvr>
                                        <p:cTn id="94" dur="2000"/>
                                        <p:tgtEl>
                                          <p:spTgt spid="15"/>
                                        </p:tgtEl>
                                        <p:attrNameLst>
                                          <p:attrName>ppt_y</p:attrName>
                                        </p:attrNameLst>
                                      </p:cBhvr>
                                      <p:tavLst>
                                        <p:tav tm="0">
                                          <p:val>
                                            <p:strVal val="ppt_y"/>
                                          </p:val>
                                        </p:tav>
                                        <p:tav tm="100000">
                                          <p:val>
                                            <p:strVal val="ppt_y-.1"/>
                                          </p:val>
                                        </p:tav>
                                      </p:tavLst>
                                    </p:anim>
                                    <p:set>
                                      <p:cBhvr>
                                        <p:cTn id="95" dur="1" fill="hold">
                                          <p:stCondLst>
                                            <p:cond delay="1999"/>
                                          </p:stCondLst>
                                        </p:cTn>
                                        <p:tgtEl>
                                          <p:spTgt spid="15"/>
                                        </p:tgtEl>
                                        <p:attrNameLst>
                                          <p:attrName>style.visibility</p:attrName>
                                        </p:attrNameLst>
                                      </p:cBhvr>
                                      <p:to>
                                        <p:strVal val="hidden"/>
                                      </p:to>
                                    </p:set>
                                  </p:childTnLst>
                                </p:cTn>
                              </p:par>
                            </p:childTnLst>
                          </p:cTn>
                        </p:par>
                        <p:par>
                          <p:cTn id="96" fill="hold">
                            <p:stCondLst>
                              <p:cond delay="5000"/>
                            </p:stCondLst>
                            <p:childTnLst>
                              <p:par>
                                <p:cTn id="97" presetID="47" presetClass="entr" presetSubtype="0" fill="hold" grpId="3" nodeType="afterEffect">
                                  <p:stCondLst>
                                    <p:cond delay="0"/>
                                  </p:stCondLst>
                                  <p:childTnLst>
                                    <p:set>
                                      <p:cBhvr>
                                        <p:cTn id="98" dur="1" fill="hold">
                                          <p:stCondLst>
                                            <p:cond delay="0"/>
                                          </p:stCondLst>
                                        </p:cTn>
                                        <p:tgtEl>
                                          <p:spTgt spid="10"/>
                                        </p:tgtEl>
                                        <p:attrNameLst>
                                          <p:attrName>style.visibility</p:attrName>
                                        </p:attrNameLst>
                                      </p:cBhvr>
                                      <p:to>
                                        <p:strVal val="visible"/>
                                      </p:to>
                                    </p:set>
                                    <p:animEffect transition="in" filter="fade">
                                      <p:cBhvr>
                                        <p:cTn id="99" dur="3000"/>
                                        <p:tgtEl>
                                          <p:spTgt spid="10"/>
                                        </p:tgtEl>
                                      </p:cBhvr>
                                    </p:animEffect>
                                    <p:anim calcmode="lin" valueType="num">
                                      <p:cBhvr>
                                        <p:cTn id="100" dur="3000" fill="hold"/>
                                        <p:tgtEl>
                                          <p:spTgt spid="10"/>
                                        </p:tgtEl>
                                        <p:attrNameLst>
                                          <p:attrName>ppt_x</p:attrName>
                                        </p:attrNameLst>
                                      </p:cBhvr>
                                      <p:tavLst>
                                        <p:tav tm="0">
                                          <p:val>
                                            <p:strVal val="#ppt_x"/>
                                          </p:val>
                                        </p:tav>
                                        <p:tav tm="100000">
                                          <p:val>
                                            <p:strVal val="#ppt_x"/>
                                          </p:val>
                                        </p:tav>
                                      </p:tavLst>
                                    </p:anim>
                                    <p:anim calcmode="lin" valueType="num">
                                      <p:cBhvr>
                                        <p:cTn id="101" dur="3000" fill="hold"/>
                                        <p:tgtEl>
                                          <p:spTgt spid="10"/>
                                        </p:tgtEl>
                                        <p:attrNameLst>
                                          <p:attrName>ppt_y</p:attrName>
                                        </p:attrNameLst>
                                      </p:cBhvr>
                                      <p:tavLst>
                                        <p:tav tm="0">
                                          <p:val>
                                            <p:strVal val="#ppt_y-.1"/>
                                          </p:val>
                                        </p:tav>
                                        <p:tav tm="100000">
                                          <p:val>
                                            <p:strVal val="#ppt_y"/>
                                          </p:val>
                                        </p:tav>
                                      </p:tavLst>
                                    </p:anim>
                                  </p:childTnLst>
                                </p:cTn>
                              </p:par>
                              <p:par>
                                <p:cTn id="102" presetID="47" presetClass="entr" presetSubtype="0" fill="hold" grpId="2" nodeType="withEffect">
                                  <p:stCondLst>
                                    <p:cond delay="0"/>
                                  </p:stCondLst>
                                  <p:childTnLst>
                                    <p:set>
                                      <p:cBhvr>
                                        <p:cTn id="103" dur="1" fill="hold">
                                          <p:stCondLst>
                                            <p:cond delay="0"/>
                                          </p:stCondLst>
                                        </p:cTn>
                                        <p:tgtEl>
                                          <p:spTgt spid="8"/>
                                        </p:tgtEl>
                                        <p:attrNameLst>
                                          <p:attrName>style.visibility</p:attrName>
                                        </p:attrNameLst>
                                      </p:cBhvr>
                                      <p:to>
                                        <p:strVal val="visible"/>
                                      </p:to>
                                    </p:set>
                                    <p:animEffect transition="in" filter="fade">
                                      <p:cBhvr>
                                        <p:cTn id="104" dur="3000"/>
                                        <p:tgtEl>
                                          <p:spTgt spid="8"/>
                                        </p:tgtEl>
                                      </p:cBhvr>
                                    </p:animEffect>
                                    <p:anim calcmode="lin" valueType="num">
                                      <p:cBhvr>
                                        <p:cTn id="105" dur="3000" fill="hold"/>
                                        <p:tgtEl>
                                          <p:spTgt spid="8"/>
                                        </p:tgtEl>
                                        <p:attrNameLst>
                                          <p:attrName>ppt_x</p:attrName>
                                        </p:attrNameLst>
                                      </p:cBhvr>
                                      <p:tavLst>
                                        <p:tav tm="0">
                                          <p:val>
                                            <p:strVal val="#ppt_x"/>
                                          </p:val>
                                        </p:tav>
                                        <p:tav tm="100000">
                                          <p:val>
                                            <p:strVal val="#ppt_x"/>
                                          </p:val>
                                        </p:tav>
                                      </p:tavLst>
                                    </p:anim>
                                    <p:anim calcmode="lin" valueType="num">
                                      <p:cBhvr>
                                        <p:cTn id="106" dur="3000" fill="hold"/>
                                        <p:tgtEl>
                                          <p:spTgt spid="8"/>
                                        </p:tgtEl>
                                        <p:attrNameLst>
                                          <p:attrName>ppt_y</p:attrName>
                                        </p:attrNameLst>
                                      </p:cBhvr>
                                      <p:tavLst>
                                        <p:tav tm="0">
                                          <p:val>
                                            <p:strVal val="#ppt_y-.1"/>
                                          </p:val>
                                        </p:tav>
                                        <p:tav tm="100000">
                                          <p:val>
                                            <p:strVal val="#ppt_y"/>
                                          </p:val>
                                        </p:tav>
                                      </p:tavLst>
                                    </p:anim>
                                  </p:childTnLst>
                                </p:cTn>
                              </p:par>
                              <p:par>
                                <p:cTn id="107" presetID="47" presetClass="entr" presetSubtype="0" fill="hold" grpId="2" nodeType="withEffect">
                                  <p:stCondLst>
                                    <p:cond delay="0"/>
                                  </p:stCondLst>
                                  <p:childTnLst>
                                    <p:set>
                                      <p:cBhvr>
                                        <p:cTn id="108" dur="1" fill="hold">
                                          <p:stCondLst>
                                            <p:cond delay="0"/>
                                          </p:stCondLst>
                                        </p:cTn>
                                        <p:tgtEl>
                                          <p:spTgt spid="13"/>
                                        </p:tgtEl>
                                        <p:attrNameLst>
                                          <p:attrName>style.visibility</p:attrName>
                                        </p:attrNameLst>
                                      </p:cBhvr>
                                      <p:to>
                                        <p:strVal val="visible"/>
                                      </p:to>
                                    </p:set>
                                    <p:animEffect transition="in" filter="fade">
                                      <p:cBhvr>
                                        <p:cTn id="109" dur="3000"/>
                                        <p:tgtEl>
                                          <p:spTgt spid="13"/>
                                        </p:tgtEl>
                                      </p:cBhvr>
                                    </p:animEffect>
                                    <p:anim calcmode="lin" valueType="num">
                                      <p:cBhvr>
                                        <p:cTn id="110" dur="3000" fill="hold"/>
                                        <p:tgtEl>
                                          <p:spTgt spid="13"/>
                                        </p:tgtEl>
                                        <p:attrNameLst>
                                          <p:attrName>ppt_x</p:attrName>
                                        </p:attrNameLst>
                                      </p:cBhvr>
                                      <p:tavLst>
                                        <p:tav tm="0">
                                          <p:val>
                                            <p:strVal val="#ppt_x"/>
                                          </p:val>
                                        </p:tav>
                                        <p:tav tm="100000">
                                          <p:val>
                                            <p:strVal val="#ppt_x"/>
                                          </p:val>
                                        </p:tav>
                                      </p:tavLst>
                                    </p:anim>
                                    <p:anim calcmode="lin" valueType="num">
                                      <p:cBhvr>
                                        <p:cTn id="111" dur="3000" fill="hold"/>
                                        <p:tgtEl>
                                          <p:spTgt spid="13"/>
                                        </p:tgtEl>
                                        <p:attrNameLst>
                                          <p:attrName>ppt_y</p:attrName>
                                        </p:attrNameLst>
                                      </p:cBhvr>
                                      <p:tavLst>
                                        <p:tav tm="0">
                                          <p:val>
                                            <p:strVal val="#ppt_y-.1"/>
                                          </p:val>
                                        </p:tav>
                                        <p:tav tm="100000">
                                          <p:val>
                                            <p:strVal val="#ppt_y"/>
                                          </p:val>
                                        </p:tav>
                                      </p:tavLst>
                                    </p:anim>
                                  </p:childTnLst>
                                </p:cTn>
                              </p:par>
                              <p:par>
                                <p:cTn id="112" presetID="47" presetClass="entr" presetSubtype="0" fill="hold" grpId="2" nodeType="withEffect">
                                  <p:stCondLst>
                                    <p:cond delay="0"/>
                                  </p:stCondLst>
                                  <p:childTnLst>
                                    <p:set>
                                      <p:cBhvr>
                                        <p:cTn id="113" dur="1" fill="hold">
                                          <p:stCondLst>
                                            <p:cond delay="0"/>
                                          </p:stCondLst>
                                        </p:cTn>
                                        <p:tgtEl>
                                          <p:spTgt spid="11"/>
                                        </p:tgtEl>
                                        <p:attrNameLst>
                                          <p:attrName>style.visibility</p:attrName>
                                        </p:attrNameLst>
                                      </p:cBhvr>
                                      <p:to>
                                        <p:strVal val="visible"/>
                                      </p:to>
                                    </p:set>
                                    <p:animEffect transition="in" filter="fade">
                                      <p:cBhvr>
                                        <p:cTn id="114" dur="3000"/>
                                        <p:tgtEl>
                                          <p:spTgt spid="11"/>
                                        </p:tgtEl>
                                      </p:cBhvr>
                                    </p:animEffect>
                                    <p:anim calcmode="lin" valueType="num">
                                      <p:cBhvr>
                                        <p:cTn id="115" dur="3000" fill="hold"/>
                                        <p:tgtEl>
                                          <p:spTgt spid="11"/>
                                        </p:tgtEl>
                                        <p:attrNameLst>
                                          <p:attrName>ppt_x</p:attrName>
                                        </p:attrNameLst>
                                      </p:cBhvr>
                                      <p:tavLst>
                                        <p:tav tm="0">
                                          <p:val>
                                            <p:strVal val="#ppt_x"/>
                                          </p:val>
                                        </p:tav>
                                        <p:tav tm="100000">
                                          <p:val>
                                            <p:strVal val="#ppt_x"/>
                                          </p:val>
                                        </p:tav>
                                      </p:tavLst>
                                    </p:anim>
                                    <p:anim calcmode="lin" valueType="num">
                                      <p:cBhvr>
                                        <p:cTn id="116" dur="3000" fill="hold"/>
                                        <p:tgtEl>
                                          <p:spTgt spid="11"/>
                                        </p:tgtEl>
                                        <p:attrNameLst>
                                          <p:attrName>ppt_y</p:attrName>
                                        </p:attrNameLst>
                                      </p:cBhvr>
                                      <p:tavLst>
                                        <p:tav tm="0">
                                          <p:val>
                                            <p:strVal val="#ppt_y-.1"/>
                                          </p:val>
                                        </p:tav>
                                        <p:tav tm="100000">
                                          <p:val>
                                            <p:strVal val="#ppt_y"/>
                                          </p:val>
                                        </p:tav>
                                      </p:tavLst>
                                    </p:anim>
                                  </p:childTnLst>
                                </p:cTn>
                              </p:par>
                              <p:par>
                                <p:cTn id="117" presetID="47" presetClass="entr" presetSubtype="0" fill="hold" grpId="2" nodeType="withEffect">
                                  <p:stCondLst>
                                    <p:cond delay="0"/>
                                  </p:stCondLst>
                                  <p:childTnLst>
                                    <p:set>
                                      <p:cBhvr>
                                        <p:cTn id="118" dur="1" fill="hold">
                                          <p:stCondLst>
                                            <p:cond delay="0"/>
                                          </p:stCondLst>
                                        </p:cTn>
                                        <p:tgtEl>
                                          <p:spTgt spid="16"/>
                                        </p:tgtEl>
                                        <p:attrNameLst>
                                          <p:attrName>style.visibility</p:attrName>
                                        </p:attrNameLst>
                                      </p:cBhvr>
                                      <p:to>
                                        <p:strVal val="visible"/>
                                      </p:to>
                                    </p:set>
                                    <p:animEffect transition="in" filter="fade">
                                      <p:cBhvr>
                                        <p:cTn id="119" dur="3000"/>
                                        <p:tgtEl>
                                          <p:spTgt spid="16"/>
                                        </p:tgtEl>
                                      </p:cBhvr>
                                    </p:animEffect>
                                    <p:anim calcmode="lin" valueType="num">
                                      <p:cBhvr>
                                        <p:cTn id="120" dur="3000" fill="hold"/>
                                        <p:tgtEl>
                                          <p:spTgt spid="16"/>
                                        </p:tgtEl>
                                        <p:attrNameLst>
                                          <p:attrName>ppt_x</p:attrName>
                                        </p:attrNameLst>
                                      </p:cBhvr>
                                      <p:tavLst>
                                        <p:tav tm="0">
                                          <p:val>
                                            <p:strVal val="#ppt_x"/>
                                          </p:val>
                                        </p:tav>
                                        <p:tav tm="100000">
                                          <p:val>
                                            <p:strVal val="#ppt_x"/>
                                          </p:val>
                                        </p:tav>
                                      </p:tavLst>
                                    </p:anim>
                                    <p:anim calcmode="lin" valueType="num">
                                      <p:cBhvr>
                                        <p:cTn id="121" dur="3000" fill="hold"/>
                                        <p:tgtEl>
                                          <p:spTgt spid="16"/>
                                        </p:tgtEl>
                                        <p:attrNameLst>
                                          <p:attrName>ppt_y</p:attrName>
                                        </p:attrNameLst>
                                      </p:cBhvr>
                                      <p:tavLst>
                                        <p:tav tm="0">
                                          <p:val>
                                            <p:strVal val="#ppt_y-.1"/>
                                          </p:val>
                                        </p:tav>
                                        <p:tav tm="100000">
                                          <p:val>
                                            <p:strVal val="#ppt_y"/>
                                          </p:val>
                                        </p:tav>
                                      </p:tavLst>
                                    </p:anim>
                                  </p:childTnLst>
                                </p:cTn>
                              </p:par>
                              <p:par>
                                <p:cTn id="122" presetID="47" presetClass="entr" presetSubtype="0" fill="hold" grpId="2" nodeType="withEffect">
                                  <p:stCondLst>
                                    <p:cond delay="0"/>
                                  </p:stCondLst>
                                  <p:childTnLst>
                                    <p:set>
                                      <p:cBhvr>
                                        <p:cTn id="123" dur="1" fill="hold">
                                          <p:stCondLst>
                                            <p:cond delay="0"/>
                                          </p:stCondLst>
                                        </p:cTn>
                                        <p:tgtEl>
                                          <p:spTgt spid="12"/>
                                        </p:tgtEl>
                                        <p:attrNameLst>
                                          <p:attrName>style.visibility</p:attrName>
                                        </p:attrNameLst>
                                      </p:cBhvr>
                                      <p:to>
                                        <p:strVal val="visible"/>
                                      </p:to>
                                    </p:set>
                                    <p:animEffect transition="in" filter="fade">
                                      <p:cBhvr>
                                        <p:cTn id="124" dur="3000"/>
                                        <p:tgtEl>
                                          <p:spTgt spid="12"/>
                                        </p:tgtEl>
                                      </p:cBhvr>
                                    </p:animEffect>
                                    <p:anim calcmode="lin" valueType="num">
                                      <p:cBhvr>
                                        <p:cTn id="125" dur="3000" fill="hold"/>
                                        <p:tgtEl>
                                          <p:spTgt spid="12"/>
                                        </p:tgtEl>
                                        <p:attrNameLst>
                                          <p:attrName>ppt_x</p:attrName>
                                        </p:attrNameLst>
                                      </p:cBhvr>
                                      <p:tavLst>
                                        <p:tav tm="0">
                                          <p:val>
                                            <p:strVal val="#ppt_x"/>
                                          </p:val>
                                        </p:tav>
                                        <p:tav tm="100000">
                                          <p:val>
                                            <p:strVal val="#ppt_x"/>
                                          </p:val>
                                        </p:tav>
                                      </p:tavLst>
                                    </p:anim>
                                    <p:anim calcmode="lin" valueType="num">
                                      <p:cBhvr>
                                        <p:cTn id="126" dur="3000" fill="hold"/>
                                        <p:tgtEl>
                                          <p:spTgt spid="12"/>
                                        </p:tgtEl>
                                        <p:attrNameLst>
                                          <p:attrName>ppt_y</p:attrName>
                                        </p:attrNameLst>
                                      </p:cBhvr>
                                      <p:tavLst>
                                        <p:tav tm="0">
                                          <p:val>
                                            <p:strVal val="#ppt_y-.1"/>
                                          </p:val>
                                        </p:tav>
                                        <p:tav tm="100000">
                                          <p:val>
                                            <p:strVal val="#ppt_y"/>
                                          </p:val>
                                        </p:tav>
                                      </p:tavLst>
                                    </p:anim>
                                  </p:childTnLst>
                                </p:cTn>
                              </p:par>
                              <p:par>
                                <p:cTn id="127" presetID="47" presetClass="entr" presetSubtype="0" fill="hold" grpId="2" nodeType="withEffect">
                                  <p:stCondLst>
                                    <p:cond delay="0"/>
                                  </p:stCondLst>
                                  <p:childTnLst>
                                    <p:set>
                                      <p:cBhvr>
                                        <p:cTn id="128" dur="1" fill="hold">
                                          <p:stCondLst>
                                            <p:cond delay="0"/>
                                          </p:stCondLst>
                                        </p:cTn>
                                        <p:tgtEl>
                                          <p:spTgt spid="14"/>
                                        </p:tgtEl>
                                        <p:attrNameLst>
                                          <p:attrName>style.visibility</p:attrName>
                                        </p:attrNameLst>
                                      </p:cBhvr>
                                      <p:to>
                                        <p:strVal val="visible"/>
                                      </p:to>
                                    </p:set>
                                    <p:animEffect transition="in" filter="fade">
                                      <p:cBhvr>
                                        <p:cTn id="129" dur="3000"/>
                                        <p:tgtEl>
                                          <p:spTgt spid="14"/>
                                        </p:tgtEl>
                                      </p:cBhvr>
                                    </p:animEffect>
                                    <p:anim calcmode="lin" valueType="num">
                                      <p:cBhvr>
                                        <p:cTn id="130" dur="3000" fill="hold"/>
                                        <p:tgtEl>
                                          <p:spTgt spid="14"/>
                                        </p:tgtEl>
                                        <p:attrNameLst>
                                          <p:attrName>ppt_x</p:attrName>
                                        </p:attrNameLst>
                                      </p:cBhvr>
                                      <p:tavLst>
                                        <p:tav tm="0">
                                          <p:val>
                                            <p:strVal val="#ppt_x"/>
                                          </p:val>
                                        </p:tav>
                                        <p:tav tm="100000">
                                          <p:val>
                                            <p:strVal val="#ppt_x"/>
                                          </p:val>
                                        </p:tav>
                                      </p:tavLst>
                                    </p:anim>
                                    <p:anim calcmode="lin" valueType="num">
                                      <p:cBhvr>
                                        <p:cTn id="131" dur="3000" fill="hold"/>
                                        <p:tgtEl>
                                          <p:spTgt spid="14"/>
                                        </p:tgtEl>
                                        <p:attrNameLst>
                                          <p:attrName>ppt_y</p:attrName>
                                        </p:attrNameLst>
                                      </p:cBhvr>
                                      <p:tavLst>
                                        <p:tav tm="0">
                                          <p:val>
                                            <p:strVal val="#ppt_y-.1"/>
                                          </p:val>
                                        </p:tav>
                                        <p:tav tm="100000">
                                          <p:val>
                                            <p:strVal val="#ppt_y"/>
                                          </p:val>
                                        </p:tav>
                                      </p:tavLst>
                                    </p:anim>
                                  </p:childTnLst>
                                </p:cTn>
                              </p:par>
                              <p:par>
                                <p:cTn id="132" presetID="47" presetClass="entr" presetSubtype="0" fill="hold" grpId="2" nodeType="withEffect">
                                  <p:stCondLst>
                                    <p:cond delay="0"/>
                                  </p:stCondLst>
                                  <p:childTnLst>
                                    <p:set>
                                      <p:cBhvr>
                                        <p:cTn id="133" dur="1" fill="hold">
                                          <p:stCondLst>
                                            <p:cond delay="0"/>
                                          </p:stCondLst>
                                        </p:cTn>
                                        <p:tgtEl>
                                          <p:spTgt spid="15"/>
                                        </p:tgtEl>
                                        <p:attrNameLst>
                                          <p:attrName>style.visibility</p:attrName>
                                        </p:attrNameLst>
                                      </p:cBhvr>
                                      <p:to>
                                        <p:strVal val="visible"/>
                                      </p:to>
                                    </p:set>
                                    <p:animEffect transition="in" filter="fade">
                                      <p:cBhvr>
                                        <p:cTn id="134" dur="3000"/>
                                        <p:tgtEl>
                                          <p:spTgt spid="15"/>
                                        </p:tgtEl>
                                      </p:cBhvr>
                                    </p:animEffect>
                                    <p:anim calcmode="lin" valueType="num">
                                      <p:cBhvr>
                                        <p:cTn id="135" dur="3000" fill="hold"/>
                                        <p:tgtEl>
                                          <p:spTgt spid="15"/>
                                        </p:tgtEl>
                                        <p:attrNameLst>
                                          <p:attrName>ppt_x</p:attrName>
                                        </p:attrNameLst>
                                      </p:cBhvr>
                                      <p:tavLst>
                                        <p:tav tm="0">
                                          <p:val>
                                            <p:strVal val="#ppt_x"/>
                                          </p:val>
                                        </p:tav>
                                        <p:tav tm="100000">
                                          <p:val>
                                            <p:strVal val="#ppt_x"/>
                                          </p:val>
                                        </p:tav>
                                      </p:tavLst>
                                    </p:anim>
                                    <p:anim calcmode="lin" valueType="num">
                                      <p:cBhvr>
                                        <p:cTn id="136" dur="3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8" grpId="2" animBg="1"/>
      <p:bldP spid="10" grpId="0" animBg="1"/>
      <p:bldP spid="10" grpId="1" animBg="1"/>
      <p:bldP spid="10" grpId="2" animBg="1"/>
      <p:bldP spid="10" grpId="3" animBg="1"/>
      <p:bldP spid="11" grpId="0" animBg="1"/>
      <p:bldP spid="11" grpId="1" animBg="1"/>
      <p:bldP spid="11" grpId="2" animBg="1"/>
      <p:bldP spid="12" grpId="0" animBg="1"/>
      <p:bldP spid="12" grpId="1" animBg="1"/>
      <p:bldP spid="12" grpId="2" animBg="1"/>
      <p:bldP spid="13" grpId="0" animBg="1"/>
      <p:bldP spid="13" grpId="1" animBg="1"/>
      <p:bldP spid="13" grpId="2" animBg="1"/>
      <p:bldP spid="14" grpId="0" animBg="1"/>
      <p:bldP spid="14" grpId="1" animBg="1"/>
      <p:bldP spid="14" grpId="2" animBg="1"/>
      <p:bldP spid="15" grpId="0" animBg="1"/>
      <p:bldP spid="15" grpId="1" animBg="1"/>
      <p:bldP spid="15" grpId="2" animBg="1"/>
      <p:bldP spid="16" grpId="0" animBg="1"/>
      <p:bldP spid="16" grpId="1" animBg="1"/>
      <p:bldP spid="16" grpId="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3.bp.blogspot.com/_gdUOaDXBVdY/SBsur-9K08I/AAAAAAAAFqQ/g-sBCHd5j_M/s400/fertilized_ovum.jpg"/>
          <p:cNvPicPr>
            <a:picLocks noChangeAspect="1" noChangeArrowheads="1"/>
          </p:cNvPicPr>
          <p:nvPr/>
        </p:nvPicPr>
        <p:blipFill>
          <a:blip r:embed="rId2" cstate="print">
            <a:clrChange>
              <a:clrFrom>
                <a:srgbClr val="FDFDFD"/>
              </a:clrFrom>
              <a:clrTo>
                <a:srgbClr val="FDFDFD">
                  <a:alpha val="0"/>
                </a:srgbClr>
              </a:clrTo>
            </a:clrChange>
          </a:blip>
          <a:srcRect/>
          <a:stretch>
            <a:fillRect/>
          </a:stretch>
        </p:blipFill>
        <p:spPr bwMode="auto">
          <a:xfrm>
            <a:off x="5711778" y="15027"/>
            <a:ext cx="3200400" cy="3243649"/>
          </a:xfrm>
          <a:prstGeom prst="rect">
            <a:avLst/>
          </a:prstGeom>
          <a:noFill/>
        </p:spPr>
      </p:pic>
      <p:sp>
        <p:nvSpPr>
          <p:cNvPr id="6" name="Rectangle 5"/>
          <p:cNvSpPr/>
          <p:nvPr/>
        </p:nvSpPr>
        <p:spPr>
          <a:xfrm>
            <a:off x="259549" y="204990"/>
            <a:ext cx="2675762"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Drugs In</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Rectangle 6"/>
          <p:cNvSpPr/>
          <p:nvPr/>
        </p:nvSpPr>
        <p:spPr>
          <a:xfrm>
            <a:off x="304800" y="990600"/>
            <a:ext cx="7122399"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OVULATION INDUCTION</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 name="Text Box 3"/>
          <p:cNvSpPr txBox="1">
            <a:spLocks noChangeArrowheads="1"/>
          </p:cNvSpPr>
          <p:nvPr/>
        </p:nvSpPr>
        <p:spPr bwMode="auto">
          <a:xfrm>
            <a:off x="228600" y="3527417"/>
            <a:ext cx="8839200" cy="2785378"/>
          </a:xfrm>
          <a:prstGeom prst="rect">
            <a:avLst/>
          </a:prstGeom>
          <a:noFill/>
          <a:ln w="9525">
            <a:noFill/>
            <a:miter lim="800000"/>
            <a:headEnd/>
            <a:tailEnd/>
          </a:ln>
          <a:effectLst/>
        </p:spPr>
        <p:txBody>
          <a:bodyPr wrap="square">
            <a:spAutoFit/>
          </a:bodyPr>
          <a:lstStyle/>
          <a:p>
            <a:pPr indent="-274320">
              <a:lnSpc>
                <a:spcPts val="3000"/>
              </a:lnSpc>
            </a:pPr>
            <a:r>
              <a:rPr lang="en-US" sz="2400" u="heavy" dirty="0" smtClean="0">
                <a:solidFill>
                  <a:srgbClr val="644D7F"/>
                </a:solidFill>
                <a:uFill>
                  <a:solidFill>
                    <a:srgbClr val="FF00FF"/>
                  </a:solidFill>
                </a:uFill>
                <a:latin typeface="Bernard MT Condensed" pitchFamily="18" charset="0"/>
              </a:rPr>
              <a:t>By the end of this lecture you will be able to:</a:t>
            </a:r>
            <a:endParaRPr lang="en-US" sz="2400" u="heavy" dirty="0">
              <a:solidFill>
                <a:srgbClr val="644D7F"/>
              </a:solidFill>
              <a:uFill>
                <a:solidFill>
                  <a:srgbClr val="FF00FF"/>
                </a:solidFill>
              </a:uFill>
              <a:latin typeface="Bernard MT Condensed" pitchFamily="18" charset="0"/>
            </a:endParaRPr>
          </a:p>
          <a:p>
            <a:pPr indent="-274320">
              <a:lnSpc>
                <a:spcPts val="3000"/>
              </a:lnSpc>
              <a:buBlip>
                <a:blip r:embed="rId3"/>
              </a:buBlip>
            </a:pPr>
            <a:r>
              <a:rPr lang="en-US" sz="2400" b="1" dirty="0" smtClean="0">
                <a:solidFill>
                  <a:srgbClr val="644D7F"/>
                </a:solidFill>
                <a:latin typeface="Arial Narrow" pitchFamily="34" charset="0"/>
              </a:rPr>
              <a:t>Recall how ovulation occurs and specify its hormonal regulation </a:t>
            </a:r>
          </a:p>
          <a:p>
            <a:pPr indent="-274320">
              <a:lnSpc>
                <a:spcPts val="3000"/>
              </a:lnSpc>
              <a:buBlip>
                <a:blip r:embed="rId3"/>
              </a:buBlip>
            </a:pPr>
            <a:r>
              <a:rPr lang="en-US" sz="2400" b="1" dirty="0" smtClean="0">
                <a:solidFill>
                  <a:srgbClr val="644D7F"/>
                </a:solidFill>
                <a:latin typeface="Arial Narrow" pitchFamily="34" charset="0"/>
              </a:rPr>
              <a:t>Recognize causes and types of female infertility</a:t>
            </a:r>
          </a:p>
          <a:p>
            <a:pPr indent="-274320">
              <a:lnSpc>
                <a:spcPts val="3000"/>
              </a:lnSpc>
              <a:buBlip>
                <a:blip r:embed="rId3"/>
              </a:buBlip>
            </a:pPr>
            <a:r>
              <a:rPr lang="en-US" sz="2400" b="1" dirty="0" smtClean="0">
                <a:solidFill>
                  <a:srgbClr val="644D7F"/>
                </a:solidFill>
                <a:latin typeface="Arial Narrow" pitchFamily="34" charset="0"/>
              </a:rPr>
              <a:t>Classify ovulation inducing drugs in relevance to the existing deficits </a:t>
            </a:r>
          </a:p>
          <a:p>
            <a:pPr indent="-274320">
              <a:lnSpc>
                <a:spcPts val="3000"/>
              </a:lnSpc>
              <a:buBlip>
                <a:blip r:embed="rId3"/>
              </a:buBlip>
            </a:pPr>
            <a:r>
              <a:rPr lang="en-US" sz="2400" b="1" dirty="0" smtClean="0">
                <a:solidFill>
                  <a:srgbClr val="644D7F"/>
                </a:solidFill>
                <a:latin typeface="Arial Narrow" pitchFamily="34" charset="0"/>
              </a:rPr>
              <a:t>Expand on the pharmacology of each group with respect to </a:t>
            </a:r>
            <a:br>
              <a:rPr lang="en-US" sz="2400" b="1" dirty="0" smtClean="0">
                <a:solidFill>
                  <a:srgbClr val="644D7F"/>
                </a:solidFill>
                <a:latin typeface="Arial Narrow" pitchFamily="34" charset="0"/>
              </a:rPr>
            </a:br>
            <a:r>
              <a:rPr lang="en-US" sz="2400" b="1" dirty="0" smtClean="0">
                <a:solidFill>
                  <a:srgbClr val="644D7F"/>
                </a:solidFill>
                <a:latin typeface="Arial Narrow" pitchFamily="34" charset="0"/>
              </a:rPr>
              <a:t>     mechanism of action, protocol of administration,  indication, efficacy </a:t>
            </a:r>
            <a:br>
              <a:rPr lang="en-US" sz="2400" b="1" dirty="0" smtClean="0">
                <a:solidFill>
                  <a:srgbClr val="644D7F"/>
                </a:solidFill>
                <a:latin typeface="Arial Narrow" pitchFamily="34" charset="0"/>
              </a:rPr>
            </a:br>
            <a:r>
              <a:rPr lang="en-US" sz="2400" b="1" dirty="0" smtClean="0">
                <a:solidFill>
                  <a:srgbClr val="644D7F"/>
                </a:solidFill>
                <a:latin typeface="Arial Narrow" pitchFamily="34" charset="0"/>
              </a:rPr>
              <a:t>     rate  and adverse effects.</a:t>
            </a:r>
            <a:endParaRPr lang="en-US" sz="2400" b="1" dirty="0">
              <a:solidFill>
                <a:srgbClr val="644D7F"/>
              </a:solidFill>
              <a:latin typeface="Arial Narrow" pitchFamily="34" charset="0"/>
            </a:endParaRPr>
          </a:p>
        </p:txBody>
      </p:sp>
      <p:sp>
        <p:nvSpPr>
          <p:cNvPr id="9" name="Rectangle 8"/>
          <p:cNvSpPr/>
          <p:nvPr/>
        </p:nvSpPr>
        <p:spPr>
          <a:xfrm>
            <a:off x="266163" y="2749457"/>
            <a:ext cx="832279" cy="584775"/>
          </a:xfrm>
          <a:prstGeom prst="rect">
            <a:avLst/>
          </a:prstGeom>
          <a:solidFill>
            <a:schemeClr val="bg1"/>
          </a:solid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3200" b="1" cap="none" spc="0" dirty="0" smtClean="0">
                <a:ln>
                  <a:solidFill>
                    <a:srgbClr val="FA00FA"/>
                  </a:solidFill>
                  <a:prstDash val="solid"/>
                </a:ln>
                <a:solidFill>
                  <a:srgbClr val="745A94"/>
                </a:solidFill>
                <a:effectLst>
                  <a:outerShdw blurRad="88000" dist="50800" dir="5040000" algn="tl">
                    <a:schemeClr val="accent4">
                      <a:tint val="80000"/>
                      <a:satMod val="250000"/>
                      <a:alpha val="45000"/>
                    </a:schemeClr>
                  </a:outerShdw>
                </a:effectLst>
                <a:latin typeface="Bernard MT Condensed" pitchFamily="18" charset="0"/>
              </a:rPr>
              <a:t>ILOs</a:t>
            </a:r>
            <a:endParaRPr lang="en-US" sz="3200" b="1" cap="none" spc="0" dirty="0">
              <a:ln>
                <a:solidFill>
                  <a:srgbClr val="FA00FA"/>
                </a:solidFill>
                <a:prstDash val="solid"/>
              </a:ln>
              <a:solidFill>
                <a:srgbClr val="745A94"/>
              </a:solidFill>
              <a:effectLst>
                <a:outerShdw blurRad="88000" dist="50800" dir="5040000" algn="tl">
                  <a:schemeClr val="accent4">
                    <a:tint val="80000"/>
                    <a:satMod val="250000"/>
                    <a:alpha val="45000"/>
                  </a:schemeClr>
                </a:outerShdw>
              </a:effectLst>
              <a:latin typeface="Bernard MT Condensed" pitchFamily="18"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1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1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p:cNvGrpSpPr/>
          <p:nvPr/>
        </p:nvGrpSpPr>
        <p:grpSpPr>
          <a:xfrm>
            <a:off x="228600" y="4495800"/>
            <a:ext cx="4724400" cy="2362200"/>
            <a:chOff x="228600" y="4495800"/>
            <a:chExt cx="4724400" cy="2362200"/>
          </a:xfrm>
        </p:grpSpPr>
        <p:pic>
          <p:nvPicPr>
            <p:cNvPr id="3" name="Picture 4"/>
            <p:cNvPicPr>
              <a:picLocks noChangeAspect="1" noChangeArrowheads="1"/>
            </p:cNvPicPr>
            <p:nvPr/>
          </p:nvPicPr>
          <p:blipFill>
            <a:blip r:embed="rId2" cstate="print"/>
            <a:srcRect t="24390" r="46674"/>
            <a:stretch>
              <a:fillRect/>
            </a:stretch>
          </p:blipFill>
          <p:spPr bwMode="auto">
            <a:xfrm>
              <a:off x="228600" y="4495800"/>
              <a:ext cx="4724400" cy="2362200"/>
            </a:xfrm>
            <a:prstGeom prst="rect">
              <a:avLst/>
            </a:prstGeom>
            <a:noFill/>
            <a:ln w="9525">
              <a:noFill/>
              <a:miter lim="800000"/>
              <a:headEnd/>
              <a:tailEnd/>
            </a:ln>
            <a:effectLst/>
          </p:spPr>
        </p:pic>
        <p:sp>
          <p:nvSpPr>
            <p:cNvPr id="13" name="TextBox 12"/>
            <p:cNvSpPr txBox="1"/>
            <p:nvPr/>
          </p:nvSpPr>
          <p:spPr>
            <a:xfrm>
              <a:off x="1676400" y="4736068"/>
              <a:ext cx="1676400" cy="369332"/>
            </a:xfrm>
            <a:prstGeom prst="rect">
              <a:avLst/>
            </a:prstGeom>
            <a:solidFill>
              <a:srgbClr val="FFFFCC"/>
            </a:solidFill>
          </p:spPr>
          <p:txBody>
            <a:bodyPr wrap="square" rtlCol="0">
              <a:spAutoFit/>
            </a:bodyPr>
            <a:lstStyle/>
            <a:p>
              <a:r>
                <a:rPr lang="en-US" dirty="0" smtClean="0">
                  <a:latin typeface="Bernard MT Condensed" pitchFamily="18" charset="0"/>
                </a:rPr>
                <a:t>Follicular Phase</a:t>
              </a:r>
              <a:endParaRPr lang="en-US" dirty="0">
                <a:latin typeface="Bernard MT Condensed" pitchFamily="18" charset="0"/>
              </a:endParaRPr>
            </a:p>
          </p:txBody>
        </p:sp>
      </p:grpSp>
      <p:grpSp>
        <p:nvGrpSpPr>
          <p:cNvPr id="25" name="Group 24"/>
          <p:cNvGrpSpPr/>
          <p:nvPr/>
        </p:nvGrpSpPr>
        <p:grpSpPr>
          <a:xfrm>
            <a:off x="390144" y="457200"/>
            <a:ext cx="3953256" cy="3429000"/>
            <a:chOff x="5486400" y="152400"/>
            <a:chExt cx="3419856" cy="2491757"/>
          </a:xfrm>
        </p:grpSpPr>
        <p:pic>
          <p:nvPicPr>
            <p:cNvPr id="9" name="Picture 4" descr="http://embryology.med.unsw.edu.au/Notes/images/week1/ovary/oocytenumber.jpg"/>
            <p:cNvPicPr>
              <a:picLocks noChangeAspect="1" noChangeArrowheads="1"/>
            </p:cNvPicPr>
            <p:nvPr/>
          </p:nvPicPr>
          <p:blipFill>
            <a:blip r:embed="rId3" cstate="print"/>
            <a:srcRect/>
            <a:stretch>
              <a:fillRect/>
            </a:stretch>
          </p:blipFill>
          <p:spPr bwMode="auto">
            <a:xfrm>
              <a:off x="5486400" y="152400"/>
              <a:ext cx="3419475" cy="2491757"/>
            </a:xfrm>
            <a:prstGeom prst="rect">
              <a:avLst/>
            </a:prstGeom>
            <a:noFill/>
          </p:spPr>
        </p:pic>
        <p:sp>
          <p:nvSpPr>
            <p:cNvPr id="19" name="Rectangle 18"/>
            <p:cNvSpPr/>
            <p:nvPr/>
          </p:nvSpPr>
          <p:spPr>
            <a:xfrm>
              <a:off x="6848856" y="1024128"/>
              <a:ext cx="2057400" cy="400110"/>
            </a:xfrm>
            <a:prstGeom prst="rect">
              <a:avLst/>
            </a:prstGeom>
            <a:ln>
              <a:noFill/>
            </a:ln>
          </p:spPr>
          <p:txBody>
            <a:bodyPr wrap="square">
              <a:spAutoFit/>
            </a:bodyPr>
            <a:lstStyle/>
            <a:p>
              <a:pPr algn="ctr">
                <a:lnSpc>
                  <a:spcPts val="1200"/>
                </a:lnSpc>
              </a:pPr>
              <a:r>
                <a:rPr lang="en-US" sz="1200" b="1" dirty="0" smtClean="0">
                  <a:latin typeface="Arial Narrow" pitchFamily="34" charset="0"/>
                </a:rPr>
                <a:t>13 cycles / year</a:t>
              </a:r>
            </a:p>
            <a:p>
              <a:pPr algn="ctr">
                <a:lnSpc>
                  <a:spcPts val="1200"/>
                </a:lnSpc>
              </a:pPr>
              <a:r>
                <a:rPr lang="en-US" sz="1200" b="1" dirty="0" smtClean="0">
                  <a:latin typeface="Arial Narrow" pitchFamily="34" charset="0"/>
                </a:rPr>
                <a:t>between puberty &amp; menopause</a:t>
              </a:r>
              <a:endParaRPr lang="en-US" sz="1200" b="1" dirty="0">
                <a:latin typeface="Arial Narrow" pitchFamily="34" charset="0"/>
              </a:endParaRPr>
            </a:p>
          </p:txBody>
        </p:sp>
        <p:sp>
          <p:nvSpPr>
            <p:cNvPr id="20" name="Rectangle 19"/>
            <p:cNvSpPr/>
            <p:nvPr/>
          </p:nvSpPr>
          <p:spPr>
            <a:xfrm>
              <a:off x="6894576" y="1685544"/>
              <a:ext cx="1981200" cy="246221"/>
            </a:xfrm>
            <a:prstGeom prst="rect">
              <a:avLst/>
            </a:prstGeom>
            <a:solidFill>
              <a:srgbClr val="FF0000"/>
            </a:solidFill>
            <a:ln>
              <a:solidFill>
                <a:schemeClr val="tx1"/>
              </a:solidFill>
            </a:ln>
          </p:spPr>
          <p:txBody>
            <a:bodyPr wrap="square">
              <a:spAutoFit/>
            </a:bodyPr>
            <a:lstStyle/>
            <a:p>
              <a:pPr algn="ctr">
                <a:lnSpc>
                  <a:spcPts val="1200"/>
                </a:lnSpc>
              </a:pPr>
              <a:r>
                <a:rPr lang="en-US" sz="1200" spc="-30" dirty="0" smtClean="0">
                  <a:solidFill>
                    <a:srgbClr val="FFFFFF"/>
                  </a:solidFill>
                  <a:latin typeface="Bernard MT Condensed" pitchFamily="18" charset="0"/>
                </a:rPr>
                <a:t>A Fertile; ovulates </a:t>
              </a:r>
              <a:r>
                <a:rPr lang="en-US" sz="1200" spc="-30" dirty="0" smtClean="0">
                  <a:solidFill>
                    <a:srgbClr val="FFFFFF"/>
                  </a:solidFill>
                  <a:latin typeface="Bernard MT Condensed" pitchFamily="18" charset="0"/>
                  <a:sym typeface="Wingdings 3"/>
                </a:rPr>
                <a:t></a:t>
              </a:r>
              <a:r>
                <a:rPr lang="en-US" sz="1200" spc="-30" dirty="0" smtClean="0">
                  <a:solidFill>
                    <a:srgbClr val="FFFFFF"/>
                  </a:solidFill>
                  <a:latin typeface="Bernard MT Condensed" pitchFamily="18" charset="0"/>
                </a:rPr>
                <a:t>400 in life</a:t>
              </a:r>
              <a:endParaRPr lang="en-US" sz="1200" spc="-30" dirty="0">
                <a:solidFill>
                  <a:srgbClr val="FFFFFF"/>
                </a:solidFill>
                <a:latin typeface="Bernard MT Condensed" pitchFamily="18" charset="0"/>
              </a:endParaRPr>
            </a:p>
          </p:txBody>
        </p:sp>
        <p:cxnSp>
          <p:nvCxnSpPr>
            <p:cNvPr id="24" name="Straight Arrow Connector 23"/>
            <p:cNvCxnSpPr/>
            <p:nvPr/>
          </p:nvCxnSpPr>
          <p:spPr>
            <a:xfrm rot="5400000" flipH="1" flipV="1">
              <a:off x="7696994" y="1523206"/>
              <a:ext cx="3048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8" name="Straight Connector 7"/>
          <p:cNvCxnSpPr/>
          <p:nvPr/>
        </p:nvCxnSpPr>
        <p:spPr>
          <a:xfrm rot="5400000" flipH="1" flipV="1">
            <a:off x="2409631" y="2247900"/>
            <a:ext cx="4495800" cy="0"/>
          </a:xfrm>
          <a:prstGeom prst="line">
            <a:avLst/>
          </a:prstGeom>
          <a:ln w="57150">
            <a:solidFill>
              <a:srgbClr val="CC0000"/>
            </a:solidFill>
            <a:prstDash val="sysDot"/>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28600" y="4503579"/>
            <a:ext cx="1371600" cy="1828800"/>
          </a:xfrm>
          <a:prstGeom prst="rect">
            <a:avLst/>
          </a:prstGeom>
          <a:gradFill flip="none" rotWithShape="1">
            <a:gsLst>
              <a:gs pos="0">
                <a:srgbClr val="FFFFFF">
                  <a:shade val="30000"/>
                  <a:satMod val="115000"/>
                  <a:alpha val="48000"/>
                </a:srgbClr>
              </a:gs>
              <a:gs pos="50000">
                <a:srgbClr val="FFFFFF">
                  <a:shade val="67500"/>
                  <a:satMod val="115000"/>
                  <a:alpha val="44000"/>
                </a:srgbClr>
              </a:gs>
              <a:gs pos="100000">
                <a:srgbClr val="FFFFFF">
                  <a:shade val="100000"/>
                  <a:satMod val="115000"/>
                  <a:alpha val="57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2" descr="C:\Documents and Settings\DR.OMNIA\My Documents\My Pictures\Picture4.jpg"/>
          <p:cNvPicPr>
            <a:picLocks noChangeAspect="1" noChangeArrowheads="1"/>
          </p:cNvPicPr>
          <p:nvPr/>
        </p:nvPicPr>
        <p:blipFill>
          <a:blip r:embed="rId4" cstate="print">
            <a:clrChange>
              <a:clrFrom>
                <a:srgbClr val="FFFFFF"/>
              </a:clrFrom>
              <a:clrTo>
                <a:srgbClr val="FFFFFF">
                  <a:alpha val="0"/>
                </a:srgbClr>
              </a:clrTo>
            </a:clrChange>
          </a:blip>
          <a:srcRect t="53875"/>
          <a:stretch>
            <a:fillRect/>
          </a:stretch>
        </p:blipFill>
        <p:spPr bwMode="auto">
          <a:xfrm>
            <a:off x="6925443" y="4343400"/>
            <a:ext cx="1295400" cy="2088833"/>
          </a:xfrm>
          <a:prstGeom prst="rect">
            <a:avLst/>
          </a:prstGeom>
          <a:noFill/>
        </p:spPr>
      </p:pic>
      <p:sp>
        <p:nvSpPr>
          <p:cNvPr id="17" name="Rectangle 16"/>
          <p:cNvSpPr/>
          <p:nvPr/>
        </p:nvSpPr>
        <p:spPr>
          <a:xfrm>
            <a:off x="5535555" y="5830956"/>
            <a:ext cx="1648207" cy="369332"/>
          </a:xfrm>
          <a:prstGeom prst="rect">
            <a:avLst/>
          </a:prstGeom>
          <a:solidFill>
            <a:srgbClr val="FFB9B9"/>
          </a:solidFill>
          <a:ln w="28575">
            <a:solidFill>
              <a:srgbClr val="FA00FA"/>
            </a:solidFill>
          </a:ln>
        </p:spPr>
        <p:txBody>
          <a:bodyPr wrap="none">
            <a:spAutoFit/>
          </a:bodyPr>
          <a:lstStyle/>
          <a:p>
            <a:pPr algn="ctr"/>
            <a:r>
              <a:rPr lang="en-US"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omic Sans MS" pitchFamily="66" charset="0"/>
              </a:rPr>
              <a:t>OVULATION</a:t>
            </a:r>
          </a:p>
        </p:txBody>
      </p:sp>
      <p:grpSp>
        <p:nvGrpSpPr>
          <p:cNvPr id="21" name="Group 20"/>
          <p:cNvGrpSpPr/>
          <p:nvPr/>
        </p:nvGrpSpPr>
        <p:grpSpPr>
          <a:xfrm>
            <a:off x="5087499" y="4014064"/>
            <a:ext cx="2200656" cy="1301648"/>
            <a:chOff x="5087499" y="4014064"/>
            <a:chExt cx="2200656" cy="1301648"/>
          </a:xfrm>
        </p:grpSpPr>
        <p:sp>
          <p:nvSpPr>
            <p:cNvPr id="22" name="Right Arrow 21"/>
            <p:cNvSpPr/>
            <p:nvPr/>
          </p:nvSpPr>
          <p:spPr>
            <a:xfrm>
              <a:off x="5383155" y="4477512"/>
              <a:ext cx="1905000" cy="838200"/>
            </a:xfrm>
            <a:prstGeom prst="rightArrow">
              <a:avLst/>
            </a:prstGeom>
            <a:gradFill flip="none" rotWithShape="1">
              <a:gsLst>
                <a:gs pos="0">
                  <a:srgbClr val="FFB9B9"/>
                </a:gs>
                <a:gs pos="50000">
                  <a:srgbClr val="FADCBE"/>
                </a:gs>
                <a:gs pos="100000">
                  <a:srgbClr val="FFE7E7">
                    <a:shade val="100000"/>
                    <a:satMod val="115000"/>
                  </a:srgbClr>
                </a:gs>
              </a:gsLst>
              <a:lin ang="0" scaled="1"/>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279523" y="4712208"/>
              <a:ext cx="1905000" cy="400110"/>
            </a:xfrm>
            <a:prstGeom prst="rect">
              <a:avLst/>
            </a:prstGeom>
            <a:noFill/>
          </p:spPr>
          <p:txBody>
            <a:bodyPr wrap="square" rtlCol="0">
              <a:spAutoFit/>
            </a:bodyPr>
            <a:lstStyle/>
            <a:p>
              <a:pPr algn="ctr"/>
              <a:r>
                <a:rPr lang="en-US" sz="2000" dirty="0" smtClean="0">
                  <a:solidFill>
                    <a:srgbClr val="6600FF"/>
                  </a:solidFill>
                  <a:latin typeface="Bernard MT Condensed" pitchFamily="18" charset="0"/>
                </a:rPr>
                <a:t>LH</a:t>
              </a:r>
              <a:r>
                <a:rPr lang="en-US" sz="2000" dirty="0" smtClean="0">
                  <a:latin typeface="Bernard MT Condensed" pitchFamily="18" charset="0"/>
                </a:rPr>
                <a:t> &gt; </a:t>
              </a:r>
              <a:r>
                <a:rPr lang="en-US" sz="1600" dirty="0" smtClean="0">
                  <a:latin typeface="Bernard MT Condensed" pitchFamily="18" charset="0"/>
                </a:rPr>
                <a:t>FSH</a:t>
              </a:r>
              <a:r>
                <a:rPr lang="en-US" sz="2000" dirty="0" smtClean="0">
                  <a:latin typeface="Bernard MT Condensed" pitchFamily="18" charset="0"/>
                </a:rPr>
                <a:t> </a:t>
              </a:r>
              <a:r>
                <a:rPr lang="en-US" sz="2000" dirty="0" smtClean="0">
                  <a:solidFill>
                    <a:srgbClr val="6600FF"/>
                  </a:solidFill>
                  <a:latin typeface="Bernard MT Condensed" pitchFamily="18" charset="0"/>
                </a:rPr>
                <a:t>SURGE</a:t>
              </a:r>
              <a:endParaRPr lang="en-US" sz="2000" dirty="0">
                <a:solidFill>
                  <a:srgbClr val="6600FF"/>
                </a:solidFill>
                <a:latin typeface="Bernard MT Condensed" pitchFamily="18" charset="0"/>
              </a:endParaRPr>
            </a:p>
          </p:txBody>
        </p:sp>
        <p:sp>
          <p:nvSpPr>
            <p:cNvPr id="26" name="Arc 25"/>
            <p:cNvSpPr/>
            <p:nvPr/>
          </p:nvSpPr>
          <p:spPr>
            <a:xfrm flipH="1">
              <a:off x="5087499" y="4014064"/>
              <a:ext cx="685800" cy="868832"/>
            </a:xfrm>
            <a:prstGeom prst="arc">
              <a:avLst>
                <a:gd name="adj1" fmla="val 17100842"/>
                <a:gd name="adj2" fmla="val 5863718"/>
              </a:avLst>
            </a:prstGeom>
            <a:ln w="28575">
              <a:solidFill>
                <a:srgbClr val="66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 name="Group 26"/>
          <p:cNvGrpSpPr/>
          <p:nvPr/>
        </p:nvGrpSpPr>
        <p:grpSpPr>
          <a:xfrm>
            <a:off x="8452491" y="4645223"/>
            <a:ext cx="597932" cy="612577"/>
            <a:chOff x="8452491" y="4645223"/>
            <a:chExt cx="597932" cy="612577"/>
          </a:xfrm>
        </p:grpSpPr>
        <p:cxnSp>
          <p:nvCxnSpPr>
            <p:cNvPr id="28" name="Straight Connector 27"/>
            <p:cNvCxnSpPr/>
            <p:nvPr/>
          </p:nvCxnSpPr>
          <p:spPr>
            <a:xfrm rot="10800000">
              <a:off x="8452491" y="5257799"/>
              <a:ext cx="533400" cy="0"/>
            </a:xfrm>
            <a:prstGeom prst="line">
              <a:avLst/>
            </a:prstGeom>
            <a:ln w="57150">
              <a:solidFill>
                <a:srgbClr val="6600FF"/>
              </a:solidFill>
              <a:prstDash val="sysDot"/>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650313" y="4645223"/>
              <a:ext cx="400110" cy="612577"/>
            </a:xfrm>
            <a:prstGeom prst="rect">
              <a:avLst/>
            </a:prstGeom>
            <a:noFill/>
          </p:spPr>
          <p:txBody>
            <a:bodyPr vert="vert" wrap="square" rtlCol="0">
              <a:spAutoFit/>
            </a:bodyPr>
            <a:lstStyle/>
            <a:p>
              <a:r>
                <a:rPr lang="en-US" sz="1400" b="1" dirty="0" smtClean="0">
                  <a:solidFill>
                    <a:srgbClr val="6600FF"/>
                  </a:solidFill>
                  <a:latin typeface="Bernard MT Condensed" pitchFamily="18" charset="0"/>
                </a:rPr>
                <a:t>12-14 d</a:t>
              </a:r>
              <a:endParaRPr lang="en-US" sz="1400" b="1" dirty="0">
                <a:solidFill>
                  <a:srgbClr val="6600FF"/>
                </a:solidFill>
                <a:latin typeface="Bernard MT Condensed" pitchFamily="18" charset="0"/>
              </a:endParaRPr>
            </a:p>
          </p:txBody>
        </p:sp>
      </p:grpSp>
      <p:grpSp>
        <p:nvGrpSpPr>
          <p:cNvPr id="30" name="Group 29"/>
          <p:cNvGrpSpPr/>
          <p:nvPr/>
        </p:nvGrpSpPr>
        <p:grpSpPr>
          <a:xfrm>
            <a:off x="5474595" y="97966"/>
            <a:ext cx="3581400" cy="3398090"/>
            <a:chOff x="5474595" y="97966"/>
            <a:chExt cx="3581400" cy="3398090"/>
          </a:xfrm>
        </p:grpSpPr>
        <p:grpSp>
          <p:nvGrpSpPr>
            <p:cNvPr id="31" name="Group 14"/>
            <p:cNvGrpSpPr/>
            <p:nvPr/>
          </p:nvGrpSpPr>
          <p:grpSpPr>
            <a:xfrm>
              <a:off x="6995546" y="838200"/>
              <a:ext cx="1143001" cy="1828800"/>
              <a:chOff x="4571999" y="990600"/>
              <a:chExt cx="1143001" cy="1828800"/>
            </a:xfrm>
          </p:grpSpPr>
          <p:pic>
            <p:nvPicPr>
              <p:cNvPr id="51" name="Picture 2" descr="C:\Documents and Settings\DR.OMNIA\My Documents\My Pictures\Picture4.jpg"/>
              <p:cNvPicPr>
                <a:picLocks noChangeAspect="1" noChangeArrowheads="1"/>
              </p:cNvPicPr>
              <p:nvPr/>
            </p:nvPicPr>
            <p:blipFill>
              <a:blip r:embed="rId4" cstate="print">
                <a:clrChange>
                  <a:clrFrom>
                    <a:srgbClr val="FFFFFF"/>
                  </a:clrFrom>
                  <a:clrTo>
                    <a:srgbClr val="FFFFFF">
                      <a:alpha val="0"/>
                    </a:srgbClr>
                  </a:clrTo>
                </a:clrChange>
              </a:blip>
              <a:srcRect b="64898"/>
              <a:stretch>
                <a:fillRect/>
              </a:stretch>
            </p:blipFill>
            <p:spPr bwMode="auto">
              <a:xfrm>
                <a:off x="4571999" y="1353312"/>
                <a:ext cx="1143001" cy="1466088"/>
              </a:xfrm>
              <a:prstGeom prst="rect">
                <a:avLst/>
              </a:prstGeom>
              <a:noFill/>
            </p:spPr>
          </p:pic>
          <p:pic>
            <p:nvPicPr>
              <p:cNvPr id="52" name="Picture 2" descr="C:\Documents and Settings\DR.OMNIA\My Documents\My Pictures\Picture4.jpg"/>
              <p:cNvPicPr>
                <a:picLocks noChangeAspect="1" noChangeArrowheads="1"/>
              </p:cNvPicPr>
              <p:nvPr/>
            </p:nvPicPr>
            <p:blipFill>
              <a:blip r:embed="rId4" cstate="print">
                <a:clrChange>
                  <a:clrFrom>
                    <a:srgbClr val="FFFFFF"/>
                  </a:clrFrom>
                  <a:clrTo>
                    <a:srgbClr val="FFFFFF">
                      <a:alpha val="0"/>
                    </a:srgbClr>
                  </a:clrTo>
                </a:clrChange>
              </a:blip>
              <a:srcRect t="3649" b="85405"/>
              <a:stretch>
                <a:fillRect/>
              </a:stretch>
            </p:blipFill>
            <p:spPr bwMode="auto">
              <a:xfrm>
                <a:off x="4759948" y="990600"/>
                <a:ext cx="760016" cy="381000"/>
              </a:xfrm>
              <a:prstGeom prst="rect">
                <a:avLst/>
              </a:prstGeom>
              <a:noFill/>
            </p:spPr>
          </p:pic>
        </p:grpSp>
        <p:grpSp>
          <p:nvGrpSpPr>
            <p:cNvPr id="32" name="Group 16"/>
            <p:cNvGrpSpPr/>
            <p:nvPr/>
          </p:nvGrpSpPr>
          <p:grpSpPr>
            <a:xfrm>
              <a:off x="6907155" y="2657856"/>
              <a:ext cx="1371600" cy="838200"/>
              <a:chOff x="4800600" y="5105400"/>
              <a:chExt cx="1371600" cy="838200"/>
            </a:xfrm>
          </p:grpSpPr>
          <p:pic>
            <p:nvPicPr>
              <p:cNvPr id="48" name="Picture 2" descr="C:\Documents and Settings\DR.OMNIA\My Documents\My Pictures\Picture4.jpg"/>
              <p:cNvPicPr>
                <a:picLocks noChangeAspect="1" noChangeArrowheads="1"/>
              </p:cNvPicPr>
              <p:nvPr/>
            </p:nvPicPr>
            <p:blipFill>
              <a:blip r:embed="rId4" cstate="print">
                <a:clrChange>
                  <a:clrFrom>
                    <a:srgbClr val="FFFFFF"/>
                  </a:clrFrom>
                  <a:clrTo>
                    <a:srgbClr val="FFFFFF">
                      <a:alpha val="0"/>
                    </a:srgbClr>
                  </a:clrTo>
                </a:clrChange>
              </a:blip>
              <a:srcRect t="18529" r="-6250" b="65793"/>
              <a:stretch>
                <a:fillRect/>
              </a:stretch>
            </p:blipFill>
            <p:spPr bwMode="auto">
              <a:xfrm>
                <a:off x="4800600" y="5105400"/>
                <a:ext cx="1371600" cy="838200"/>
              </a:xfrm>
              <a:prstGeom prst="rect">
                <a:avLst/>
              </a:prstGeom>
              <a:noFill/>
            </p:spPr>
          </p:pic>
          <p:pic>
            <p:nvPicPr>
              <p:cNvPr id="49" name="Picture 2" descr="C:\Documents and Settings\DR.OMNIA\My Documents\My Pictures\Picture4.jpg"/>
              <p:cNvPicPr>
                <a:picLocks noChangeAspect="1" noChangeArrowheads="1"/>
              </p:cNvPicPr>
              <p:nvPr/>
            </p:nvPicPr>
            <p:blipFill>
              <a:blip r:embed="rId4" cstate="print">
                <a:clrChange>
                  <a:clrFrom>
                    <a:srgbClr val="FFFFFF"/>
                  </a:clrFrom>
                  <a:clrTo>
                    <a:srgbClr val="FFFFFF">
                      <a:alpha val="0"/>
                    </a:srgbClr>
                  </a:clrTo>
                </a:clrChange>
                <a:lum bright="-10000"/>
              </a:blip>
              <a:srcRect l="6250" t="40136" r="66477" b="54390"/>
              <a:stretch>
                <a:fillRect/>
              </a:stretch>
            </p:blipFill>
            <p:spPr bwMode="auto">
              <a:xfrm>
                <a:off x="5072441" y="5291133"/>
                <a:ext cx="228600" cy="209548"/>
              </a:xfrm>
              <a:prstGeom prst="rect">
                <a:avLst/>
              </a:prstGeom>
              <a:noFill/>
            </p:spPr>
          </p:pic>
          <p:pic>
            <p:nvPicPr>
              <p:cNvPr id="50" name="Picture 2" descr="C:\Documents and Settings\DR.OMNIA\My Documents\My Pictures\Picture4.jpg"/>
              <p:cNvPicPr>
                <a:picLocks noChangeAspect="1" noChangeArrowheads="1"/>
              </p:cNvPicPr>
              <p:nvPr/>
            </p:nvPicPr>
            <p:blipFill>
              <a:blip r:embed="rId4" cstate="print">
                <a:clrChange>
                  <a:clrFrom>
                    <a:srgbClr val="FFFFFF"/>
                  </a:clrFrom>
                  <a:clrTo>
                    <a:srgbClr val="FFFFFF">
                      <a:alpha val="0"/>
                    </a:srgbClr>
                  </a:clrTo>
                </a:clrChange>
                <a:lum bright="-10000"/>
              </a:blip>
              <a:srcRect l="69886" t="40136" b="53892"/>
              <a:stretch>
                <a:fillRect/>
              </a:stretch>
            </p:blipFill>
            <p:spPr bwMode="auto">
              <a:xfrm>
                <a:off x="5649090" y="5305422"/>
                <a:ext cx="252415" cy="228600"/>
              </a:xfrm>
              <a:prstGeom prst="rect">
                <a:avLst/>
              </a:prstGeom>
              <a:noFill/>
            </p:spPr>
          </p:pic>
        </p:grpSp>
        <p:sp>
          <p:nvSpPr>
            <p:cNvPr id="33" name="TextBox 32"/>
            <p:cNvSpPr txBox="1"/>
            <p:nvPr/>
          </p:nvSpPr>
          <p:spPr>
            <a:xfrm>
              <a:off x="7106210" y="97966"/>
              <a:ext cx="1295400" cy="307777"/>
            </a:xfrm>
            <a:prstGeom prst="rect">
              <a:avLst/>
            </a:prstGeom>
            <a:noFill/>
          </p:spPr>
          <p:txBody>
            <a:bodyPr wrap="square" rtlCol="0">
              <a:spAutoFit/>
            </a:bodyPr>
            <a:lstStyle/>
            <a:p>
              <a:r>
                <a:rPr lang="en-US" sz="1400" dirty="0" smtClean="0">
                  <a:latin typeface="Bernard MT Condensed" pitchFamily="18" charset="0"/>
                </a:rPr>
                <a:t>Primordial</a:t>
              </a:r>
              <a:endParaRPr lang="en-US" sz="1400" dirty="0">
                <a:latin typeface="Bernard MT Condensed" pitchFamily="18" charset="0"/>
              </a:endParaRPr>
            </a:p>
          </p:txBody>
        </p:sp>
        <p:sp>
          <p:nvSpPr>
            <p:cNvPr id="34" name="TextBox 33"/>
            <p:cNvSpPr txBox="1"/>
            <p:nvPr/>
          </p:nvSpPr>
          <p:spPr>
            <a:xfrm>
              <a:off x="7717362" y="827317"/>
              <a:ext cx="533400" cy="307777"/>
            </a:xfrm>
            <a:prstGeom prst="rect">
              <a:avLst/>
            </a:prstGeom>
            <a:noFill/>
          </p:spPr>
          <p:txBody>
            <a:bodyPr wrap="square" rtlCol="0">
              <a:spAutoFit/>
            </a:bodyPr>
            <a:lstStyle/>
            <a:p>
              <a:r>
                <a:rPr lang="en-US" sz="1400" dirty="0" smtClean="0">
                  <a:latin typeface="Bernard MT Condensed" pitchFamily="18" charset="0"/>
                </a:rPr>
                <a:t>Pry</a:t>
              </a:r>
              <a:endParaRPr lang="en-US" sz="1400" dirty="0">
                <a:latin typeface="Bernard MT Condensed" pitchFamily="18" charset="0"/>
              </a:endParaRPr>
            </a:p>
          </p:txBody>
        </p:sp>
        <p:sp>
          <p:nvSpPr>
            <p:cNvPr id="35" name="TextBox 34"/>
            <p:cNvSpPr txBox="1"/>
            <p:nvPr/>
          </p:nvSpPr>
          <p:spPr>
            <a:xfrm>
              <a:off x="7793562" y="1371600"/>
              <a:ext cx="533400" cy="307777"/>
            </a:xfrm>
            <a:prstGeom prst="rect">
              <a:avLst/>
            </a:prstGeom>
            <a:noFill/>
          </p:spPr>
          <p:txBody>
            <a:bodyPr wrap="square" rtlCol="0">
              <a:spAutoFit/>
            </a:bodyPr>
            <a:lstStyle/>
            <a:p>
              <a:r>
                <a:rPr lang="en-US" sz="1400" dirty="0" smtClean="0">
                  <a:latin typeface="Bernard MT Condensed" pitchFamily="18" charset="0"/>
                </a:rPr>
                <a:t>Sec</a:t>
              </a:r>
              <a:endParaRPr lang="en-US" sz="1400" dirty="0">
                <a:latin typeface="Bernard MT Condensed" pitchFamily="18" charset="0"/>
              </a:endParaRPr>
            </a:p>
          </p:txBody>
        </p:sp>
        <p:sp>
          <p:nvSpPr>
            <p:cNvPr id="36" name="TextBox 35"/>
            <p:cNvSpPr txBox="1"/>
            <p:nvPr/>
          </p:nvSpPr>
          <p:spPr>
            <a:xfrm>
              <a:off x="7885563" y="2055848"/>
              <a:ext cx="1143000" cy="307777"/>
            </a:xfrm>
            <a:prstGeom prst="rect">
              <a:avLst/>
            </a:prstGeom>
            <a:noFill/>
          </p:spPr>
          <p:txBody>
            <a:bodyPr wrap="square" rtlCol="0">
              <a:spAutoFit/>
            </a:bodyPr>
            <a:lstStyle/>
            <a:p>
              <a:r>
                <a:rPr lang="en-US" sz="1400" dirty="0" err="1" smtClean="0">
                  <a:latin typeface="Bernard MT Condensed" pitchFamily="18" charset="0"/>
                </a:rPr>
                <a:t>Preantral</a:t>
              </a:r>
              <a:endParaRPr lang="en-US" sz="1400" dirty="0">
                <a:latin typeface="Bernard MT Condensed" pitchFamily="18" charset="0"/>
              </a:endParaRPr>
            </a:p>
          </p:txBody>
        </p:sp>
        <p:sp>
          <p:nvSpPr>
            <p:cNvPr id="37" name="TextBox 36"/>
            <p:cNvSpPr txBox="1"/>
            <p:nvPr/>
          </p:nvSpPr>
          <p:spPr>
            <a:xfrm>
              <a:off x="7912995" y="2764199"/>
              <a:ext cx="1143000" cy="307777"/>
            </a:xfrm>
            <a:prstGeom prst="rect">
              <a:avLst/>
            </a:prstGeom>
            <a:noFill/>
          </p:spPr>
          <p:txBody>
            <a:bodyPr wrap="square" rtlCol="0">
              <a:spAutoFit/>
            </a:bodyPr>
            <a:lstStyle/>
            <a:p>
              <a:r>
                <a:rPr lang="en-US" sz="1400" dirty="0" err="1" smtClean="0">
                  <a:latin typeface="Bernard MT Condensed" pitchFamily="18" charset="0"/>
                </a:rPr>
                <a:t>Antral</a:t>
              </a:r>
              <a:endParaRPr lang="en-US" sz="1400" dirty="0">
                <a:latin typeface="Bernard MT Condensed" pitchFamily="18" charset="0"/>
              </a:endParaRPr>
            </a:p>
          </p:txBody>
        </p:sp>
        <p:cxnSp>
          <p:nvCxnSpPr>
            <p:cNvPr id="38" name="Straight Arrow Connector 37"/>
            <p:cNvCxnSpPr/>
            <p:nvPr/>
          </p:nvCxnSpPr>
          <p:spPr>
            <a:xfrm rot="5400000">
              <a:off x="7365149" y="608806"/>
              <a:ext cx="457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Left Brace 38"/>
            <p:cNvSpPr/>
            <p:nvPr/>
          </p:nvSpPr>
          <p:spPr>
            <a:xfrm>
              <a:off x="6830955" y="228600"/>
              <a:ext cx="228600" cy="1143000"/>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Left Brace 39"/>
            <p:cNvSpPr/>
            <p:nvPr/>
          </p:nvSpPr>
          <p:spPr>
            <a:xfrm>
              <a:off x="6830955" y="1438656"/>
              <a:ext cx="228600" cy="1371600"/>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extBox 40"/>
            <p:cNvSpPr txBox="1"/>
            <p:nvPr/>
          </p:nvSpPr>
          <p:spPr>
            <a:xfrm>
              <a:off x="5483739" y="637032"/>
              <a:ext cx="1752600" cy="584775"/>
            </a:xfrm>
            <a:prstGeom prst="rect">
              <a:avLst/>
            </a:prstGeom>
            <a:noFill/>
          </p:spPr>
          <p:txBody>
            <a:bodyPr wrap="square" rtlCol="0">
              <a:spAutoFit/>
            </a:bodyPr>
            <a:lstStyle/>
            <a:p>
              <a:r>
                <a:rPr lang="en-US" sz="1600" dirty="0" smtClean="0">
                  <a:latin typeface="Bernard MT Condensed" pitchFamily="18" charset="0"/>
                </a:rPr>
                <a:t>Recruitment</a:t>
              </a:r>
            </a:p>
            <a:p>
              <a:r>
                <a:rPr lang="en-US" sz="1600" dirty="0" err="1" smtClean="0">
                  <a:latin typeface="Bernard MT Condensed" pitchFamily="18" charset="0"/>
                </a:rPr>
                <a:t>Gn</a:t>
              </a:r>
              <a:r>
                <a:rPr lang="en-US" sz="1600" dirty="0" smtClean="0">
                  <a:latin typeface="Bernard MT Condensed" pitchFamily="18" charset="0"/>
                </a:rPr>
                <a:t>-independent</a:t>
              </a:r>
              <a:endParaRPr lang="en-US" sz="1600" dirty="0">
                <a:latin typeface="Bernard MT Condensed" pitchFamily="18" charset="0"/>
              </a:endParaRPr>
            </a:p>
          </p:txBody>
        </p:sp>
        <p:sp>
          <p:nvSpPr>
            <p:cNvPr id="42" name="TextBox 41"/>
            <p:cNvSpPr txBox="1"/>
            <p:nvPr/>
          </p:nvSpPr>
          <p:spPr>
            <a:xfrm>
              <a:off x="5678811" y="1914144"/>
              <a:ext cx="1752600" cy="584775"/>
            </a:xfrm>
            <a:prstGeom prst="rect">
              <a:avLst/>
            </a:prstGeom>
            <a:noFill/>
          </p:spPr>
          <p:txBody>
            <a:bodyPr wrap="square" rtlCol="0">
              <a:spAutoFit/>
            </a:bodyPr>
            <a:lstStyle/>
            <a:p>
              <a:r>
                <a:rPr lang="en-US" sz="1600" u="heavy" dirty="0" smtClean="0">
                  <a:uFill>
                    <a:solidFill>
                      <a:srgbClr val="FA00FA"/>
                    </a:solidFill>
                  </a:uFill>
                  <a:latin typeface="Bernard MT Condensed" pitchFamily="18" charset="0"/>
                </a:rPr>
                <a:t>Selection </a:t>
              </a:r>
            </a:p>
            <a:p>
              <a:r>
                <a:rPr lang="en-US" sz="1600" u="heavy" dirty="0" err="1" smtClean="0">
                  <a:uFill>
                    <a:solidFill>
                      <a:srgbClr val="FA00FA"/>
                    </a:solidFill>
                  </a:uFill>
                  <a:latin typeface="Bernard MT Condensed" pitchFamily="18" charset="0"/>
                </a:rPr>
                <a:t>Gn</a:t>
              </a:r>
              <a:r>
                <a:rPr lang="en-US" sz="1600" u="heavy" dirty="0" smtClean="0">
                  <a:uFill>
                    <a:solidFill>
                      <a:srgbClr val="FA00FA"/>
                    </a:solidFill>
                  </a:uFill>
                  <a:latin typeface="Bernard MT Condensed" pitchFamily="18" charset="0"/>
                </a:rPr>
                <a:t>-responsive</a:t>
              </a:r>
              <a:endParaRPr lang="en-US" sz="1600" u="heavy" dirty="0">
                <a:uFill>
                  <a:solidFill>
                    <a:srgbClr val="FA00FA"/>
                  </a:solidFill>
                </a:uFill>
                <a:latin typeface="Bernard MT Condensed" pitchFamily="18" charset="0"/>
              </a:endParaRPr>
            </a:p>
          </p:txBody>
        </p:sp>
        <p:sp>
          <p:nvSpPr>
            <p:cNvPr id="43" name="TextBox 42"/>
            <p:cNvSpPr txBox="1"/>
            <p:nvPr/>
          </p:nvSpPr>
          <p:spPr>
            <a:xfrm>
              <a:off x="5474595" y="2384981"/>
              <a:ext cx="1524000" cy="338554"/>
            </a:xfrm>
            <a:prstGeom prst="rect">
              <a:avLst/>
            </a:prstGeom>
            <a:noFill/>
          </p:spPr>
          <p:txBody>
            <a:bodyPr wrap="square" rtlCol="0">
              <a:spAutoFit/>
            </a:bodyPr>
            <a:lstStyle/>
            <a:p>
              <a:r>
                <a:rPr lang="en-US" sz="1600" dirty="0" smtClean="0">
                  <a:solidFill>
                    <a:srgbClr val="6600FF"/>
                  </a:solidFill>
                  <a:latin typeface="Britannic Bold" pitchFamily="34" charset="0"/>
                </a:rPr>
                <a:t>Little estrogen</a:t>
              </a:r>
              <a:endParaRPr lang="en-US" sz="1600" dirty="0">
                <a:solidFill>
                  <a:srgbClr val="6600FF"/>
                </a:solidFill>
                <a:latin typeface="Britannic Bold" pitchFamily="34" charset="0"/>
              </a:endParaRPr>
            </a:p>
          </p:txBody>
        </p:sp>
        <p:cxnSp>
          <p:nvCxnSpPr>
            <p:cNvPr id="44" name="Straight Connector 43"/>
            <p:cNvCxnSpPr/>
            <p:nvPr/>
          </p:nvCxnSpPr>
          <p:spPr>
            <a:xfrm rot="10800000">
              <a:off x="8522595" y="905255"/>
              <a:ext cx="533400" cy="0"/>
            </a:xfrm>
            <a:prstGeom prst="line">
              <a:avLst/>
            </a:prstGeom>
            <a:ln w="57150">
              <a:solidFill>
                <a:srgbClr val="6600FF"/>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0800000">
              <a:off x="8522595" y="2859024"/>
              <a:ext cx="533400" cy="0"/>
            </a:xfrm>
            <a:prstGeom prst="line">
              <a:avLst/>
            </a:prstGeom>
            <a:ln w="57150">
              <a:solidFill>
                <a:srgbClr val="6600FF"/>
              </a:solidFill>
              <a:prstDash val="sysDot"/>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8650313" y="1017432"/>
              <a:ext cx="400110" cy="762000"/>
            </a:xfrm>
            <a:prstGeom prst="rect">
              <a:avLst/>
            </a:prstGeom>
            <a:noFill/>
          </p:spPr>
          <p:txBody>
            <a:bodyPr vert="vert" wrap="square" rtlCol="0">
              <a:spAutoFit/>
            </a:bodyPr>
            <a:lstStyle/>
            <a:p>
              <a:r>
                <a:rPr lang="en-US" sz="1400" b="1" dirty="0" smtClean="0">
                  <a:solidFill>
                    <a:srgbClr val="6600FF"/>
                  </a:solidFill>
                  <a:latin typeface="Bernard MT Condensed" pitchFamily="18" charset="0"/>
                </a:rPr>
                <a:t>2/3-7 d</a:t>
              </a:r>
              <a:endParaRPr lang="en-US" sz="1400" b="1" dirty="0">
                <a:solidFill>
                  <a:srgbClr val="6600FF"/>
                </a:solidFill>
                <a:latin typeface="Bernard MT Condensed" pitchFamily="18" charset="0"/>
              </a:endParaRPr>
            </a:p>
          </p:txBody>
        </p:sp>
        <p:cxnSp>
          <p:nvCxnSpPr>
            <p:cNvPr id="47" name="Straight Arrow Connector 46"/>
            <p:cNvCxnSpPr/>
            <p:nvPr/>
          </p:nvCxnSpPr>
          <p:spPr>
            <a:xfrm rot="5400000">
              <a:off x="8251323" y="2243328"/>
              <a:ext cx="1143000" cy="9144"/>
            </a:xfrm>
            <a:prstGeom prst="straightConnector1">
              <a:avLst/>
            </a:prstGeom>
            <a:ln w="38100">
              <a:solidFill>
                <a:srgbClr val="6600FF"/>
              </a:solidFill>
              <a:tailEnd type="arrow"/>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p:nvGrpSpPr>
        <p:grpSpPr>
          <a:xfrm>
            <a:off x="4788795" y="2935224"/>
            <a:ext cx="4261628" cy="1648967"/>
            <a:chOff x="4788795" y="2935224"/>
            <a:chExt cx="4261628" cy="1648967"/>
          </a:xfrm>
        </p:grpSpPr>
        <p:pic>
          <p:nvPicPr>
            <p:cNvPr id="54" name="Picture 2" descr="C:\Documents and Settings\DR.OMNIA\My Documents\My Pictures\Picture4.jpg"/>
            <p:cNvPicPr>
              <a:picLocks noChangeAspect="1" noChangeArrowheads="1"/>
            </p:cNvPicPr>
            <p:nvPr/>
          </p:nvPicPr>
          <p:blipFill>
            <a:blip r:embed="rId4" cstate="print">
              <a:clrChange>
                <a:clrFrom>
                  <a:srgbClr val="FFFFFF"/>
                </a:clrFrom>
                <a:clrTo>
                  <a:srgbClr val="FFFFFF">
                    <a:alpha val="0"/>
                  </a:srgbClr>
                </a:clrTo>
              </a:clrChange>
            </a:blip>
            <a:srcRect t="34664" b="47726"/>
            <a:stretch>
              <a:fillRect/>
            </a:stretch>
          </p:blipFill>
          <p:spPr bwMode="auto">
            <a:xfrm>
              <a:off x="6934587" y="3474720"/>
              <a:ext cx="1295400" cy="990600"/>
            </a:xfrm>
            <a:prstGeom prst="rect">
              <a:avLst/>
            </a:prstGeom>
            <a:noFill/>
          </p:spPr>
        </p:pic>
        <p:grpSp>
          <p:nvGrpSpPr>
            <p:cNvPr id="55" name="Group 66"/>
            <p:cNvGrpSpPr/>
            <p:nvPr/>
          </p:nvGrpSpPr>
          <p:grpSpPr>
            <a:xfrm>
              <a:off x="4788795" y="2935224"/>
              <a:ext cx="2292096" cy="1560576"/>
              <a:chOff x="4788795" y="2935224"/>
              <a:chExt cx="2292096" cy="1560576"/>
            </a:xfrm>
          </p:grpSpPr>
          <p:sp>
            <p:nvSpPr>
              <p:cNvPr id="60" name="Left Brace 37"/>
              <p:cNvSpPr/>
              <p:nvPr/>
            </p:nvSpPr>
            <p:spPr>
              <a:xfrm>
                <a:off x="6834003" y="2935224"/>
                <a:ext cx="246888" cy="1560576"/>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TextBox 60"/>
              <p:cNvSpPr txBox="1"/>
              <p:nvPr/>
            </p:nvSpPr>
            <p:spPr>
              <a:xfrm>
                <a:off x="4788795" y="3429000"/>
                <a:ext cx="2057400" cy="584775"/>
              </a:xfrm>
              <a:prstGeom prst="rect">
                <a:avLst/>
              </a:prstGeom>
              <a:noFill/>
            </p:spPr>
            <p:txBody>
              <a:bodyPr wrap="square" rtlCol="0">
                <a:spAutoFit/>
              </a:bodyPr>
              <a:lstStyle/>
              <a:p>
                <a:pPr algn="ctr"/>
                <a:r>
                  <a:rPr lang="en-US" sz="1600" u="heavy" dirty="0" smtClean="0">
                    <a:uFill>
                      <a:solidFill>
                        <a:srgbClr val="FA00FA"/>
                      </a:solidFill>
                    </a:uFill>
                    <a:latin typeface="Bernard MT Condensed" pitchFamily="18" charset="0"/>
                  </a:rPr>
                  <a:t>Dominance=Maturation</a:t>
                </a:r>
              </a:p>
              <a:p>
                <a:pPr algn="ctr"/>
                <a:r>
                  <a:rPr lang="en-US" sz="1600" u="heavy" dirty="0" smtClean="0">
                    <a:uFill>
                      <a:solidFill>
                        <a:srgbClr val="FA00FA"/>
                      </a:solidFill>
                    </a:uFill>
                    <a:latin typeface="Bernard MT Condensed" pitchFamily="18" charset="0"/>
                  </a:rPr>
                  <a:t>Hormone-dependent</a:t>
                </a:r>
                <a:endParaRPr lang="en-US" sz="1600" u="heavy" dirty="0">
                  <a:uFill>
                    <a:solidFill>
                      <a:srgbClr val="FA00FA"/>
                    </a:solidFill>
                  </a:uFill>
                  <a:latin typeface="Bernard MT Condensed" pitchFamily="18" charset="0"/>
                </a:endParaRPr>
              </a:p>
            </p:txBody>
          </p:sp>
          <p:sp>
            <p:nvSpPr>
              <p:cNvPr id="62" name="TextBox 61"/>
              <p:cNvSpPr txBox="1"/>
              <p:nvPr/>
            </p:nvSpPr>
            <p:spPr>
              <a:xfrm>
                <a:off x="5281410" y="3897405"/>
                <a:ext cx="1524000" cy="338554"/>
              </a:xfrm>
              <a:prstGeom prst="rect">
                <a:avLst/>
              </a:prstGeom>
              <a:noFill/>
            </p:spPr>
            <p:txBody>
              <a:bodyPr wrap="square" rtlCol="0">
                <a:spAutoFit/>
              </a:bodyPr>
              <a:lstStyle/>
              <a:p>
                <a:r>
                  <a:rPr lang="en-US" sz="1600" dirty="0" smtClean="0">
                    <a:solidFill>
                      <a:srgbClr val="6600FF"/>
                    </a:solidFill>
                    <a:latin typeface="Britannic Bold" pitchFamily="34" charset="0"/>
                  </a:rPr>
                  <a:t>High estrogen</a:t>
                </a:r>
                <a:endParaRPr lang="en-US" sz="1600" dirty="0">
                  <a:solidFill>
                    <a:srgbClr val="6600FF"/>
                  </a:solidFill>
                  <a:latin typeface="Britannic Bold" pitchFamily="34" charset="0"/>
                </a:endParaRPr>
              </a:p>
            </p:txBody>
          </p:sp>
        </p:grpSp>
        <p:cxnSp>
          <p:nvCxnSpPr>
            <p:cNvPr id="56" name="Straight Connector 55"/>
            <p:cNvCxnSpPr/>
            <p:nvPr/>
          </p:nvCxnSpPr>
          <p:spPr>
            <a:xfrm rot="10800000">
              <a:off x="8446395" y="4584191"/>
              <a:ext cx="533400" cy="0"/>
            </a:xfrm>
            <a:prstGeom prst="line">
              <a:avLst/>
            </a:prstGeom>
            <a:ln w="57150">
              <a:solidFill>
                <a:srgbClr val="6600FF"/>
              </a:solidFill>
              <a:prstDash val="sysDot"/>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8650313" y="2985753"/>
              <a:ext cx="400110" cy="838200"/>
            </a:xfrm>
            <a:prstGeom prst="rect">
              <a:avLst/>
            </a:prstGeom>
            <a:noFill/>
          </p:spPr>
          <p:txBody>
            <a:bodyPr vert="vert" wrap="square" rtlCol="0">
              <a:spAutoFit/>
            </a:bodyPr>
            <a:lstStyle/>
            <a:p>
              <a:r>
                <a:rPr lang="en-US" sz="1400" b="1" dirty="0" smtClean="0">
                  <a:solidFill>
                    <a:srgbClr val="6600FF"/>
                  </a:solidFill>
                  <a:latin typeface="Bernard MT Condensed" pitchFamily="18" charset="0"/>
                </a:rPr>
                <a:t>7/8-12 d</a:t>
              </a:r>
              <a:endParaRPr lang="en-US" sz="1400" b="1" dirty="0">
                <a:solidFill>
                  <a:srgbClr val="6600FF"/>
                </a:solidFill>
                <a:latin typeface="Bernard MT Condensed" pitchFamily="18" charset="0"/>
              </a:endParaRPr>
            </a:p>
          </p:txBody>
        </p:sp>
        <p:cxnSp>
          <p:nvCxnSpPr>
            <p:cNvPr id="58" name="Straight Arrow Connector 57"/>
            <p:cNvCxnSpPr/>
            <p:nvPr/>
          </p:nvCxnSpPr>
          <p:spPr>
            <a:xfrm rot="5400000">
              <a:off x="8408692" y="4113866"/>
              <a:ext cx="838200" cy="794"/>
            </a:xfrm>
            <a:prstGeom prst="straightConnector1">
              <a:avLst/>
            </a:prstGeom>
            <a:ln w="38100">
              <a:solidFill>
                <a:srgbClr val="6600FF"/>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8114107" y="3657600"/>
              <a:ext cx="841304" cy="523220"/>
            </a:xfrm>
            <a:prstGeom prst="rect">
              <a:avLst/>
            </a:prstGeom>
            <a:noFill/>
          </p:spPr>
          <p:txBody>
            <a:bodyPr wrap="square" rtlCol="0">
              <a:spAutoFit/>
            </a:bodyPr>
            <a:lstStyle/>
            <a:p>
              <a:r>
                <a:rPr lang="en-US" sz="1400" dirty="0" err="1" smtClean="0">
                  <a:latin typeface="Bernard MT Condensed" pitchFamily="18" charset="0"/>
                </a:rPr>
                <a:t>Graffian</a:t>
              </a:r>
              <a:r>
                <a:rPr lang="en-US" sz="1400" dirty="0" smtClean="0">
                  <a:latin typeface="Bernard MT Condensed" pitchFamily="18" charset="0"/>
                </a:rPr>
                <a:t>  Follicle</a:t>
              </a:r>
              <a:endParaRPr lang="en-US" sz="1400" dirty="0">
                <a:latin typeface="Bernard MT Condensed" pitchFamily="18" charset="0"/>
              </a:endParaRPr>
            </a:p>
          </p:txBody>
        </p:sp>
      </p:grpSp>
      <p:sp>
        <p:nvSpPr>
          <p:cNvPr id="63" name="Rectangle 62"/>
          <p:cNvSpPr/>
          <p:nvPr/>
        </p:nvSpPr>
        <p:spPr>
          <a:xfrm>
            <a:off x="4724400" y="5208104"/>
            <a:ext cx="1496611" cy="156966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9600" b="1" dirty="0" smtClean="0">
                <a:ln w="76200">
                  <a:solidFill>
                    <a:srgbClr val="6600FF"/>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j-lt"/>
              </a:rPr>
              <a:t>X</a:t>
            </a:r>
            <a:endParaRPr lang="en-US" sz="9600" b="1" dirty="0">
              <a:ln w="76200">
                <a:solidFill>
                  <a:srgbClr val="6600FF"/>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j-lt"/>
            </a:endParaRPr>
          </a:p>
        </p:txBody>
      </p:sp>
      <p:sp>
        <p:nvSpPr>
          <p:cNvPr id="64" name="TextBox 63"/>
          <p:cNvSpPr txBox="1"/>
          <p:nvPr/>
        </p:nvSpPr>
        <p:spPr>
          <a:xfrm>
            <a:off x="5105400" y="152400"/>
            <a:ext cx="1676400" cy="369332"/>
          </a:xfrm>
          <a:prstGeom prst="rect">
            <a:avLst/>
          </a:prstGeom>
          <a:solidFill>
            <a:srgbClr val="FFFFCC"/>
          </a:solidFill>
        </p:spPr>
        <p:txBody>
          <a:bodyPr wrap="square" rtlCol="0">
            <a:spAutoFit/>
          </a:bodyPr>
          <a:lstStyle/>
          <a:p>
            <a:r>
              <a:rPr lang="en-US" dirty="0" smtClean="0">
                <a:latin typeface="Bernard MT Condensed" pitchFamily="18" charset="0"/>
              </a:rPr>
              <a:t>Follicular Phase</a:t>
            </a:r>
            <a:endParaRPr lang="en-US" dirty="0">
              <a:latin typeface="Bernard MT Condensed" pitchFamily="18" charset="0"/>
            </a:endParaRPr>
          </a:p>
        </p:txBody>
      </p:sp>
      <p:sp>
        <p:nvSpPr>
          <p:cNvPr id="66" name="Rectangle 65"/>
          <p:cNvSpPr/>
          <p:nvPr/>
        </p:nvSpPr>
        <p:spPr>
          <a:xfrm>
            <a:off x="4457163" y="6298983"/>
            <a:ext cx="4038600" cy="584775"/>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3200" b="1" cap="none" spc="0" dirty="0" smtClean="0">
                <a:ln w="38100">
                  <a:solidFill>
                    <a:srgbClr val="6600FF"/>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Britannic Bold" pitchFamily="34" charset="0"/>
              </a:rPr>
              <a:t>INFERTILITY</a:t>
            </a:r>
            <a:endParaRPr lang="en-US" sz="3200" b="1" cap="none" spc="0" dirty="0">
              <a:ln w="38100">
                <a:solidFill>
                  <a:srgbClr val="6600FF"/>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Britannic Bold" pitchFamily="34"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p:cTn id="7" dur="1000" fill="hold"/>
                                        <p:tgtEl>
                                          <p:spTgt spid="64"/>
                                        </p:tgtEl>
                                        <p:attrNameLst>
                                          <p:attrName>ppt_x</p:attrName>
                                        </p:attrNameLst>
                                      </p:cBhvr>
                                      <p:tavLst>
                                        <p:tav tm="0">
                                          <p:val>
                                            <p:strVal val="#ppt_x-.2"/>
                                          </p:val>
                                        </p:tav>
                                        <p:tav tm="100000">
                                          <p:val>
                                            <p:strVal val="#ppt_x"/>
                                          </p:val>
                                        </p:tav>
                                      </p:tavLst>
                                    </p:anim>
                                    <p:anim calcmode="lin" valueType="num">
                                      <p:cBhvr>
                                        <p:cTn id="8"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9" dur="1000"/>
                                        <p:tgtEl>
                                          <p:spTgt spid="64"/>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1000"/>
                                        <p:tgtEl>
                                          <p:spTgt spid="15"/>
                                        </p:tgtEl>
                                      </p:cBhvr>
                                    </p:animEffect>
                                  </p:childTnLst>
                                </p:cTn>
                              </p:par>
                            </p:childTnLst>
                          </p:cTn>
                        </p:par>
                        <p:par>
                          <p:cTn id="14" fill="hold">
                            <p:stCondLst>
                              <p:cond delay="2000"/>
                            </p:stCondLst>
                            <p:childTnLst>
                              <p:par>
                                <p:cTn id="15" presetID="22" presetClass="entr" presetSubtype="1" fill="hold" nodeType="after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up)">
                                      <p:cBhvr>
                                        <p:cTn id="17" dur="20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nodeType="click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fade">
                                      <p:cBhvr>
                                        <p:cTn id="22" dur="1000"/>
                                        <p:tgtEl>
                                          <p:spTgt spid="53"/>
                                        </p:tgtEl>
                                      </p:cBhvr>
                                    </p:animEffect>
                                    <p:anim calcmode="lin" valueType="num">
                                      <p:cBhvr>
                                        <p:cTn id="23" dur="1000" fill="hold"/>
                                        <p:tgtEl>
                                          <p:spTgt spid="53"/>
                                        </p:tgtEl>
                                        <p:attrNameLst>
                                          <p:attrName>ppt_x</p:attrName>
                                        </p:attrNameLst>
                                      </p:cBhvr>
                                      <p:tavLst>
                                        <p:tav tm="0">
                                          <p:val>
                                            <p:strVal val="#ppt_x"/>
                                          </p:val>
                                        </p:tav>
                                        <p:tav tm="100000">
                                          <p:val>
                                            <p:strVal val="#ppt_x"/>
                                          </p:val>
                                        </p:tav>
                                      </p:tavLst>
                                    </p:anim>
                                    <p:anim calcmode="lin" valueType="num">
                                      <p:cBhvr>
                                        <p:cTn id="24"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strips(downRight)">
                                      <p:cBhvr>
                                        <p:cTn id="29" dur="2000"/>
                                        <p:tgtEl>
                                          <p:spTgt spid="21"/>
                                        </p:tgtEl>
                                      </p:cBhvr>
                                    </p:animEffect>
                                  </p:childTnLst>
                                </p:cTn>
                              </p:par>
                            </p:childTnLst>
                          </p:cTn>
                        </p:par>
                        <p:par>
                          <p:cTn id="30" fill="hold">
                            <p:stCondLst>
                              <p:cond delay="2000"/>
                            </p:stCondLst>
                            <p:childTnLst>
                              <p:par>
                                <p:cTn id="31" presetID="22" presetClass="entr" presetSubtype="1" fill="hold" nodeType="afterEffect">
                                  <p:stCondLst>
                                    <p:cond delay="1000"/>
                                  </p:stCondLst>
                                  <p:childTnLst>
                                    <p:set>
                                      <p:cBhvr>
                                        <p:cTn id="32" dur="1" fill="hold">
                                          <p:stCondLst>
                                            <p:cond delay="0"/>
                                          </p:stCondLst>
                                        </p:cTn>
                                        <p:tgtEl>
                                          <p:spTgt spid="27"/>
                                        </p:tgtEl>
                                        <p:attrNameLst>
                                          <p:attrName>style.visibility</p:attrName>
                                        </p:attrNameLst>
                                      </p:cBhvr>
                                      <p:to>
                                        <p:strVal val="visible"/>
                                      </p:to>
                                    </p:set>
                                    <p:animEffect transition="in" filter="wipe(up)">
                                      <p:cBhvr>
                                        <p:cTn id="33" dur="1000"/>
                                        <p:tgtEl>
                                          <p:spTgt spid="27"/>
                                        </p:tgtEl>
                                      </p:cBhvr>
                                    </p:animEffect>
                                  </p:childTnLst>
                                </p:cTn>
                              </p:par>
                            </p:childTnLst>
                          </p:cTn>
                        </p:par>
                        <p:par>
                          <p:cTn id="34" fill="hold">
                            <p:stCondLst>
                              <p:cond delay="4000"/>
                            </p:stCondLst>
                            <p:childTnLst>
                              <p:par>
                                <p:cTn id="35" presetID="47" presetClass="entr" presetSubtype="0" fill="hold" nodeType="afterEffect">
                                  <p:stCondLst>
                                    <p:cond delay="100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anim calcmode="lin" valueType="num">
                                      <p:cBhvr>
                                        <p:cTn id="38" dur="1000" fill="hold"/>
                                        <p:tgtEl>
                                          <p:spTgt spid="16"/>
                                        </p:tgtEl>
                                        <p:attrNameLst>
                                          <p:attrName>ppt_x</p:attrName>
                                        </p:attrNameLst>
                                      </p:cBhvr>
                                      <p:tavLst>
                                        <p:tav tm="0">
                                          <p:val>
                                            <p:strVal val="#ppt_x"/>
                                          </p:val>
                                        </p:tav>
                                        <p:tav tm="100000">
                                          <p:val>
                                            <p:strVal val="#ppt_x"/>
                                          </p:val>
                                        </p:tav>
                                      </p:tavLst>
                                    </p:anim>
                                    <p:anim calcmode="lin" valueType="num">
                                      <p:cBhvr>
                                        <p:cTn id="39" dur="1000" fill="hold"/>
                                        <p:tgtEl>
                                          <p:spTgt spid="16"/>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22" presetClass="entr" presetSubtype="2"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right)">
                                      <p:cBhvr>
                                        <p:cTn id="43" dur="10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42" fill="hold" grpId="0" nodeType="clickEffect">
                                  <p:stCondLst>
                                    <p:cond delay="0"/>
                                  </p:stCondLst>
                                  <p:childTnLst>
                                    <p:set>
                                      <p:cBhvr>
                                        <p:cTn id="47" dur="1" fill="hold">
                                          <p:stCondLst>
                                            <p:cond delay="0"/>
                                          </p:stCondLst>
                                        </p:cTn>
                                        <p:tgtEl>
                                          <p:spTgt spid="63"/>
                                        </p:tgtEl>
                                        <p:attrNameLst>
                                          <p:attrName>style.visibility</p:attrName>
                                        </p:attrNameLst>
                                      </p:cBhvr>
                                      <p:to>
                                        <p:strVal val="visible"/>
                                      </p:to>
                                    </p:set>
                                    <p:animEffect transition="in" filter="barn(outHorizontal)">
                                      <p:cBhvr>
                                        <p:cTn id="48" dur="1000"/>
                                        <p:tgtEl>
                                          <p:spTgt spid="63"/>
                                        </p:tgtEl>
                                      </p:cBhvr>
                                    </p:animEffect>
                                  </p:childTnLst>
                                </p:cTn>
                              </p:par>
                            </p:childTnLst>
                          </p:cTn>
                        </p:par>
                        <p:par>
                          <p:cTn id="49" fill="hold">
                            <p:stCondLst>
                              <p:cond delay="1000"/>
                            </p:stCondLst>
                            <p:childTnLst>
                              <p:par>
                                <p:cTn id="50" presetID="22" presetClass="entr" presetSubtype="8" fill="hold" grpId="0" nodeType="afterEffect">
                                  <p:stCondLst>
                                    <p:cond delay="0"/>
                                  </p:stCondLst>
                                  <p:childTnLst>
                                    <p:set>
                                      <p:cBhvr>
                                        <p:cTn id="51" dur="1" fill="hold">
                                          <p:stCondLst>
                                            <p:cond delay="0"/>
                                          </p:stCondLst>
                                        </p:cTn>
                                        <p:tgtEl>
                                          <p:spTgt spid="66"/>
                                        </p:tgtEl>
                                        <p:attrNameLst>
                                          <p:attrName>style.visibility</p:attrName>
                                        </p:attrNameLst>
                                      </p:cBhvr>
                                      <p:to>
                                        <p:strVal val="visible"/>
                                      </p:to>
                                    </p:set>
                                    <p:animEffect transition="in" filter="wipe(left)">
                                      <p:cBhvr>
                                        <p:cTn id="52" dur="10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63" grpId="0"/>
      <p:bldP spid="64" grpId="0" animBg="1"/>
      <p:bldP spid="6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Rectangle 76"/>
          <p:cNvSpPr/>
          <p:nvPr/>
        </p:nvSpPr>
        <p:spPr>
          <a:xfrm>
            <a:off x="-685800" y="0"/>
            <a:ext cx="4038600" cy="584775"/>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3200" b="1" cap="none" spc="0" dirty="0" smtClean="0">
                <a:ln w="38100">
                  <a:solidFill>
                    <a:srgbClr val="6600FF"/>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Britannic Bold" pitchFamily="34" charset="0"/>
              </a:rPr>
              <a:t>INFERTILITY</a:t>
            </a:r>
            <a:endParaRPr lang="en-US" sz="3200" b="1" cap="none" spc="0" dirty="0">
              <a:ln w="38100">
                <a:solidFill>
                  <a:srgbClr val="6600FF"/>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Britannic Bold" pitchFamily="34" charset="0"/>
            </a:endParaRPr>
          </a:p>
        </p:txBody>
      </p:sp>
      <p:sp>
        <p:nvSpPr>
          <p:cNvPr id="78" name="Text Box 2"/>
          <p:cNvSpPr txBox="1">
            <a:spLocks noChangeArrowheads="1"/>
          </p:cNvSpPr>
          <p:nvPr/>
        </p:nvSpPr>
        <p:spPr bwMode="auto">
          <a:xfrm>
            <a:off x="228600" y="533400"/>
            <a:ext cx="4038600" cy="1015663"/>
          </a:xfrm>
          <a:prstGeom prst="rect">
            <a:avLst/>
          </a:prstGeom>
          <a:noFill/>
          <a:ln w="9525">
            <a:noFill/>
            <a:prstDash val="dash"/>
            <a:miter lim="800000"/>
            <a:headEnd/>
            <a:tailEnd/>
          </a:ln>
          <a:effectLst/>
        </p:spPr>
        <p:txBody>
          <a:bodyPr wrap="square">
            <a:spAutoFit/>
          </a:bodyPr>
          <a:lstStyle/>
          <a:p>
            <a:pPr algn="ctr">
              <a:lnSpc>
                <a:spcPts val="2300"/>
              </a:lnSpc>
            </a:pPr>
            <a:r>
              <a:rPr lang="en-US" sz="2400" b="1" dirty="0">
                <a:latin typeface="Arial Narrow" pitchFamily="34" charset="0"/>
              </a:rPr>
              <a:t>A</a:t>
            </a:r>
            <a:r>
              <a:rPr lang="th-TH" sz="2400" b="1" dirty="0">
                <a:latin typeface="Arial Narrow" pitchFamily="34" charset="0"/>
                <a:cs typeface="Arial" pitchFamily="34" charset="0"/>
              </a:rPr>
              <a:t> condition characterized by </a:t>
            </a:r>
            <a:r>
              <a:rPr lang="en-US" sz="2400" b="1" dirty="0">
                <a:latin typeface="Arial Narrow" pitchFamily="34" charset="0"/>
              </a:rPr>
              <a:t>a</a:t>
            </a:r>
            <a:r>
              <a:rPr lang="th-TH" sz="2400" b="1" dirty="0">
                <a:latin typeface="Arial Narrow" pitchFamily="34" charset="0"/>
                <a:cs typeface="Arial" pitchFamily="34" charset="0"/>
              </a:rPr>
              <a:t> reduction in </a:t>
            </a:r>
            <a:r>
              <a:rPr lang="th-TH" sz="2400" b="1" dirty="0" smtClean="0">
                <a:latin typeface="Arial Narrow" pitchFamily="34" charset="0"/>
                <a:cs typeface="Arial" pitchFamily="34" charset="0"/>
              </a:rPr>
              <a:t>ability </a:t>
            </a:r>
            <a:r>
              <a:rPr lang="th-TH" sz="2400" b="1" dirty="0">
                <a:latin typeface="Arial Narrow" pitchFamily="34" charset="0"/>
                <a:cs typeface="Arial" pitchFamily="34" charset="0"/>
              </a:rPr>
              <a:t>to</a:t>
            </a:r>
            <a:r>
              <a:rPr lang="th-TH" sz="2400" b="1" dirty="0">
                <a:latin typeface="Arial Narrow" pitchFamily="34" charset="0"/>
              </a:rPr>
              <a:t> </a:t>
            </a:r>
            <a:r>
              <a:rPr lang="th-TH" sz="2400" b="1" dirty="0">
                <a:latin typeface="Arial Narrow" pitchFamily="34" charset="0"/>
                <a:cs typeface="Arial" pitchFamily="34" charset="0"/>
              </a:rPr>
              <a:t>reproduce or </a:t>
            </a:r>
            <a:r>
              <a:rPr lang="en-US" sz="2400" b="1" dirty="0" smtClean="0">
                <a:latin typeface="Arial Narrow" pitchFamily="34" charset="0"/>
                <a:cs typeface="Arial" pitchFamily="34" charset="0"/>
              </a:rPr>
              <a:t>to </a:t>
            </a:r>
            <a:r>
              <a:rPr lang="th-TH" sz="2400" b="1" dirty="0" smtClean="0">
                <a:latin typeface="Arial Narrow" pitchFamily="34" charset="0"/>
                <a:cs typeface="Arial" pitchFamily="34" charset="0"/>
              </a:rPr>
              <a:t>achieve </a:t>
            </a:r>
            <a:r>
              <a:rPr lang="th-TH" sz="2400" b="1" dirty="0">
                <a:latin typeface="Arial Narrow" pitchFamily="34" charset="0"/>
                <a:cs typeface="Arial" pitchFamily="34" charset="0"/>
              </a:rPr>
              <a:t>conception </a:t>
            </a:r>
            <a:r>
              <a:rPr lang="th-TH" sz="2400" b="1" baseline="30000" dirty="0">
                <a:latin typeface="Arial Narrow" pitchFamily="34" charset="0"/>
                <a:cs typeface="Arial" pitchFamily="34" charset="0"/>
              </a:rPr>
              <a:t> </a:t>
            </a:r>
          </a:p>
        </p:txBody>
      </p:sp>
      <p:pic>
        <p:nvPicPr>
          <p:cNvPr id="71" name="Picture 70" descr="6"/>
          <p:cNvPicPr>
            <a:picLocks noChangeAspect="1" noChangeArrowheads="1"/>
          </p:cNvPicPr>
          <p:nvPr/>
        </p:nvPicPr>
        <p:blipFill>
          <a:blip r:embed="rId2" cstate="print">
            <a:duotone>
              <a:schemeClr val="accent4">
                <a:shade val="45000"/>
                <a:satMod val="135000"/>
              </a:schemeClr>
              <a:prstClr val="white"/>
            </a:duotone>
          </a:blip>
          <a:srcRect/>
          <a:stretch>
            <a:fillRect/>
          </a:stretch>
        </p:blipFill>
        <p:spPr bwMode="auto">
          <a:xfrm>
            <a:off x="377778" y="1524000"/>
            <a:ext cx="3589338" cy="2193925"/>
          </a:xfrm>
          <a:prstGeom prst="rect">
            <a:avLst/>
          </a:prstGeom>
          <a:noFill/>
        </p:spPr>
      </p:pic>
      <p:sp>
        <p:nvSpPr>
          <p:cNvPr id="73" name="Rectangle 72"/>
          <p:cNvSpPr/>
          <p:nvPr/>
        </p:nvSpPr>
        <p:spPr>
          <a:xfrm>
            <a:off x="304800" y="3733800"/>
            <a:ext cx="4038600" cy="1015663"/>
          </a:xfrm>
          <a:prstGeom prst="rect">
            <a:avLst/>
          </a:prstGeom>
        </p:spPr>
        <p:txBody>
          <a:bodyPr wrap="square">
            <a:spAutoFit/>
          </a:bodyPr>
          <a:lstStyle/>
          <a:p>
            <a:pPr>
              <a:lnSpc>
                <a:spcPts val="2400"/>
              </a:lnSpc>
              <a:buClr>
                <a:srgbClr val="FF00FF"/>
              </a:buClr>
              <a:buSzPct val="85000"/>
              <a:buFont typeface="Wingdings" pitchFamily="2" charset="2"/>
              <a:buChar char="Ø"/>
            </a:pPr>
            <a:r>
              <a:rPr lang="en-US" sz="2200" b="1" dirty="0" smtClean="0">
                <a:solidFill>
                  <a:srgbClr val="4B3A60"/>
                </a:solidFill>
                <a:latin typeface="Arial Narrow" pitchFamily="34" charset="0"/>
                <a:cs typeface="Arial" pitchFamily="34" charset="0"/>
              </a:rPr>
              <a:t> 1/3 attributed to </a:t>
            </a:r>
            <a:r>
              <a:rPr lang="en-US" sz="2200" b="1" u="heavy" dirty="0" smtClean="0">
                <a:solidFill>
                  <a:srgbClr val="4B3A60"/>
                </a:solidFill>
                <a:uFill>
                  <a:solidFill>
                    <a:srgbClr val="FA00FA"/>
                  </a:solidFill>
                </a:uFill>
                <a:latin typeface="Arial Narrow" pitchFamily="34" charset="0"/>
                <a:cs typeface="Arial" pitchFamily="34" charset="0"/>
              </a:rPr>
              <a:t>women.</a:t>
            </a:r>
            <a:r>
              <a:rPr lang="en-US" sz="2200" b="1" dirty="0" smtClean="0">
                <a:solidFill>
                  <a:srgbClr val="4B3A60"/>
                </a:solidFill>
                <a:latin typeface="Arial Narrow" pitchFamily="34" charset="0"/>
                <a:cs typeface="Arial" pitchFamily="34" charset="0"/>
              </a:rPr>
              <a:t> </a:t>
            </a:r>
          </a:p>
          <a:p>
            <a:pPr>
              <a:lnSpc>
                <a:spcPts val="2400"/>
              </a:lnSpc>
              <a:buClr>
                <a:srgbClr val="FF00FF"/>
              </a:buClr>
              <a:buSzPct val="85000"/>
              <a:buFont typeface="Wingdings" pitchFamily="2" charset="2"/>
              <a:buChar char="Ø"/>
            </a:pPr>
            <a:r>
              <a:rPr lang="en-US" sz="2200" b="1" dirty="0" smtClean="0">
                <a:solidFill>
                  <a:srgbClr val="4B3A60"/>
                </a:solidFill>
                <a:latin typeface="Arial Narrow" pitchFamily="34" charset="0"/>
                <a:cs typeface="Arial" pitchFamily="34" charset="0"/>
              </a:rPr>
              <a:t> 1/3 attributed to male factors </a:t>
            </a:r>
          </a:p>
          <a:p>
            <a:pPr>
              <a:lnSpc>
                <a:spcPts val="2400"/>
              </a:lnSpc>
              <a:buClr>
                <a:srgbClr val="FF00FF"/>
              </a:buClr>
              <a:buSzPct val="85000"/>
              <a:buFont typeface="Wingdings" pitchFamily="2" charset="2"/>
              <a:buChar char="Ø"/>
            </a:pPr>
            <a:r>
              <a:rPr lang="en-US" sz="2200" b="1" dirty="0" smtClean="0">
                <a:solidFill>
                  <a:srgbClr val="4B3A60"/>
                </a:solidFill>
                <a:latin typeface="Arial Narrow" pitchFamily="34" charset="0"/>
                <a:cs typeface="Arial" pitchFamily="34" charset="0"/>
              </a:rPr>
              <a:t> </a:t>
            </a:r>
            <a:r>
              <a:rPr lang="en-US" sz="2200" b="1" dirty="0" smtClean="0">
                <a:solidFill>
                  <a:srgbClr val="4B3A60"/>
                </a:solidFill>
                <a:latin typeface="Arial Narrow" pitchFamily="34" charset="0"/>
              </a:rPr>
              <a:t>1/3  </a:t>
            </a:r>
            <a:r>
              <a:rPr lang="en-US" sz="2200" b="1" dirty="0" smtClean="0">
                <a:solidFill>
                  <a:srgbClr val="4B3A60"/>
                </a:solidFill>
                <a:latin typeface="Arial Narrow" pitchFamily="34" charset="0"/>
                <a:cs typeface="Arial" pitchFamily="34" charset="0"/>
              </a:rPr>
              <a:t> both or unexplained</a:t>
            </a:r>
            <a:endParaRPr lang="th-TH" sz="2200" b="1" dirty="0">
              <a:solidFill>
                <a:srgbClr val="4B3A60"/>
              </a:solidFill>
              <a:latin typeface="Arial Narrow" pitchFamily="34" charset="0"/>
              <a:cs typeface="Arial" pitchFamily="34" charset="0"/>
            </a:endParaRPr>
          </a:p>
        </p:txBody>
      </p:sp>
      <p:grpSp>
        <p:nvGrpSpPr>
          <p:cNvPr id="61" name="Group 60"/>
          <p:cNvGrpSpPr/>
          <p:nvPr/>
        </p:nvGrpSpPr>
        <p:grpSpPr>
          <a:xfrm>
            <a:off x="4267200" y="3429000"/>
            <a:ext cx="4876800" cy="3429000"/>
            <a:chOff x="4253126" y="3439180"/>
            <a:chExt cx="4890874" cy="3342620"/>
          </a:xfrm>
        </p:grpSpPr>
        <p:pic>
          <p:nvPicPr>
            <p:cNvPr id="66" name="Picture 9" descr="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390501" y="3439180"/>
              <a:ext cx="4453373" cy="3307432"/>
            </a:xfrm>
            <a:prstGeom prst="rect">
              <a:avLst/>
            </a:prstGeom>
            <a:noFill/>
          </p:spPr>
        </p:pic>
        <p:sp>
          <p:nvSpPr>
            <p:cNvPr id="72" name="Text Box 3"/>
            <p:cNvSpPr txBox="1">
              <a:spLocks noChangeArrowheads="1"/>
            </p:cNvSpPr>
            <p:nvPr/>
          </p:nvSpPr>
          <p:spPr bwMode="auto">
            <a:xfrm>
              <a:off x="5638800" y="3568148"/>
              <a:ext cx="1380702" cy="307777"/>
            </a:xfrm>
            <a:prstGeom prst="rect">
              <a:avLst/>
            </a:prstGeom>
            <a:noFill/>
            <a:ln w="9525">
              <a:noFill/>
              <a:miter lim="800000"/>
              <a:headEnd/>
              <a:tailEnd/>
            </a:ln>
          </p:spPr>
          <p:txBody>
            <a:bodyPr>
              <a:spAutoFit/>
            </a:bodyPr>
            <a:lstStyle/>
            <a:p>
              <a:pPr algn="ctr" eaLnBrk="0" hangingPunct="0">
                <a:spcBef>
                  <a:spcPct val="50000"/>
                </a:spcBef>
              </a:pPr>
              <a:r>
                <a:rPr lang="en-AU" sz="1400" b="1" dirty="0">
                  <a:solidFill>
                    <a:srgbClr val="4B3A60"/>
                  </a:solidFill>
                  <a:latin typeface="Arial Narrow" pitchFamily="34" charset="0"/>
                  <a:ea typeface="ＭＳ Ｐゴシック" pitchFamily="-111" charset="-128"/>
                </a:rPr>
                <a:t>Endometriosis</a:t>
              </a:r>
            </a:p>
          </p:txBody>
        </p:sp>
        <p:sp>
          <p:nvSpPr>
            <p:cNvPr id="74" name="Text Box 4"/>
            <p:cNvSpPr txBox="1">
              <a:spLocks noChangeArrowheads="1"/>
            </p:cNvSpPr>
            <p:nvPr/>
          </p:nvSpPr>
          <p:spPr bwMode="auto">
            <a:xfrm>
              <a:off x="6054287" y="4343400"/>
              <a:ext cx="867721" cy="307777"/>
            </a:xfrm>
            <a:prstGeom prst="rect">
              <a:avLst/>
            </a:prstGeom>
            <a:noFill/>
            <a:ln w="9525">
              <a:noFill/>
              <a:miter lim="800000"/>
              <a:headEnd/>
              <a:tailEnd/>
            </a:ln>
          </p:spPr>
          <p:txBody>
            <a:bodyPr>
              <a:spAutoFit/>
            </a:bodyPr>
            <a:lstStyle/>
            <a:p>
              <a:pPr algn="ctr" eaLnBrk="0" hangingPunct="0">
                <a:spcBef>
                  <a:spcPct val="50000"/>
                </a:spcBef>
              </a:pPr>
              <a:r>
                <a:rPr lang="en-AU" sz="1400" b="1" dirty="0">
                  <a:solidFill>
                    <a:srgbClr val="4B3A60"/>
                  </a:solidFill>
                  <a:latin typeface="Arial Narrow" pitchFamily="34" charset="0"/>
                  <a:ea typeface="ＭＳ Ｐゴシック" pitchFamily="-111" charset="-128"/>
                </a:rPr>
                <a:t>Fibroids</a:t>
              </a:r>
            </a:p>
          </p:txBody>
        </p:sp>
        <p:sp>
          <p:nvSpPr>
            <p:cNvPr id="80" name="Text Box 5"/>
            <p:cNvSpPr txBox="1">
              <a:spLocks noChangeArrowheads="1"/>
            </p:cNvSpPr>
            <p:nvPr/>
          </p:nvSpPr>
          <p:spPr bwMode="auto">
            <a:xfrm>
              <a:off x="4405526" y="3704224"/>
              <a:ext cx="1614274" cy="523220"/>
            </a:xfrm>
            <a:prstGeom prst="rect">
              <a:avLst/>
            </a:prstGeom>
            <a:noFill/>
            <a:ln w="9525">
              <a:noFill/>
              <a:miter lim="800000"/>
              <a:headEnd/>
              <a:tailEnd/>
            </a:ln>
          </p:spPr>
          <p:txBody>
            <a:bodyPr wrap="square">
              <a:spAutoFit/>
            </a:bodyPr>
            <a:lstStyle/>
            <a:p>
              <a:pPr algn="ctr" eaLnBrk="0" hangingPunct="0">
                <a:spcBef>
                  <a:spcPct val="50000"/>
                </a:spcBef>
              </a:pPr>
              <a:r>
                <a:rPr lang="en-AU" sz="1400" b="1" dirty="0" smtClean="0">
                  <a:solidFill>
                    <a:srgbClr val="4B3A60"/>
                  </a:solidFill>
                  <a:latin typeface="Arial Narrow" pitchFamily="34" charset="0"/>
                  <a:ea typeface="ＭＳ Ｐゴシック" pitchFamily="-111" charset="-128"/>
                </a:rPr>
                <a:t>Tubal causes, blockage or damage</a:t>
              </a:r>
              <a:endParaRPr lang="en-AU" sz="1400" b="1" dirty="0">
                <a:solidFill>
                  <a:srgbClr val="4B3A60"/>
                </a:solidFill>
                <a:latin typeface="Arial Narrow" pitchFamily="34" charset="0"/>
                <a:ea typeface="ＭＳ Ｐゴシック" pitchFamily="-111" charset="-128"/>
              </a:endParaRPr>
            </a:p>
          </p:txBody>
        </p:sp>
        <p:sp>
          <p:nvSpPr>
            <p:cNvPr id="82" name="Text Box 6"/>
            <p:cNvSpPr txBox="1">
              <a:spLocks noChangeArrowheads="1"/>
            </p:cNvSpPr>
            <p:nvPr/>
          </p:nvSpPr>
          <p:spPr bwMode="auto">
            <a:xfrm>
              <a:off x="4253126" y="6258580"/>
              <a:ext cx="1538074" cy="523220"/>
            </a:xfrm>
            <a:prstGeom prst="rect">
              <a:avLst/>
            </a:prstGeom>
            <a:noFill/>
            <a:ln w="9525">
              <a:noFill/>
              <a:miter lim="800000"/>
              <a:headEnd/>
              <a:tailEnd/>
            </a:ln>
          </p:spPr>
          <p:txBody>
            <a:bodyPr>
              <a:spAutoFit/>
            </a:bodyPr>
            <a:lstStyle/>
            <a:p>
              <a:pPr algn="ctr" eaLnBrk="0" hangingPunct="0">
                <a:spcBef>
                  <a:spcPct val="50000"/>
                </a:spcBef>
              </a:pPr>
              <a:r>
                <a:rPr lang="en-AU" sz="1400" b="1" dirty="0">
                  <a:solidFill>
                    <a:srgbClr val="4B3A60"/>
                  </a:solidFill>
                  <a:latin typeface="Arial Narrow" pitchFamily="34" charset="0"/>
                  <a:ea typeface="ＭＳ Ｐゴシック" pitchFamily="-111" charset="-128"/>
                </a:rPr>
                <a:t>Failure of Ovulation</a:t>
              </a:r>
            </a:p>
          </p:txBody>
        </p:sp>
        <p:sp>
          <p:nvSpPr>
            <p:cNvPr id="87" name="Text Box 8"/>
            <p:cNvSpPr txBox="1">
              <a:spLocks noChangeArrowheads="1"/>
            </p:cNvSpPr>
            <p:nvPr/>
          </p:nvSpPr>
          <p:spPr bwMode="auto">
            <a:xfrm>
              <a:off x="5105400" y="4648200"/>
              <a:ext cx="1524000" cy="451406"/>
            </a:xfrm>
            <a:prstGeom prst="rect">
              <a:avLst/>
            </a:prstGeom>
            <a:noFill/>
            <a:ln w="9525">
              <a:noFill/>
              <a:miter lim="800000"/>
              <a:headEnd/>
              <a:tailEnd/>
            </a:ln>
          </p:spPr>
          <p:txBody>
            <a:bodyPr wrap="square">
              <a:spAutoFit/>
            </a:bodyPr>
            <a:lstStyle/>
            <a:p>
              <a:pPr eaLnBrk="0" hangingPunct="0">
                <a:lnSpc>
                  <a:spcPts val="1400"/>
                </a:lnSpc>
              </a:pPr>
              <a:r>
                <a:rPr lang="en-AU" sz="1400" b="1" dirty="0">
                  <a:solidFill>
                    <a:srgbClr val="4B3A60"/>
                  </a:solidFill>
                  <a:latin typeface="Arial Narrow" pitchFamily="34" charset="0"/>
                  <a:ea typeface="ＭＳ Ｐゴシック" pitchFamily="-111" charset="-128"/>
                </a:rPr>
                <a:t>Polycystic </a:t>
              </a:r>
              <a:r>
                <a:rPr lang="en-AU" sz="1400" b="1" dirty="0" smtClean="0">
                  <a:solidFill>
                    <a:srgbClr val="4B3A60"/>
                  </a:solidFill>
                  <a:latin typeface="Arial Narrow" pitchFamily="34" charset="0"/>
                  <a:ea typeface="ＭＳ Ｐゴシック" pitchFamily="-111" charset="-128"/>
                </a:rPr>
                <a:t>Ovarian Syndrome</a:t>
              </a:r>
              <a:endParaRPr lang="en-AU" sz="1400" b="1" dirty="0">
                <a:solidFill>
                  <a:srgbClr val="4B3A60"/>
                </a:solidFill>
                <a:latin typeface="Arial Narrow" pitchFamily="34" charset="0"/>
                <a:ea typeface="ＭＳ Ｐゴシック" pitchFamily="-111" charset="-128"/>
              </a:endParaRPr>
            </a:p>
          </p:txBody>
        </p:sp>
        <p:sp>
          <p:nvSpPr>
            <p:cNvPr id="88" name="Text Box 9"/>
            <p:cNvSpPr txBox="1">
              <a:spLocks noChangeArrowheads="1"/>
            </p:cNvSpPr>
            <p:nvPr/>
          </p:nvSpPr>
          <p:spPr bwMode="auto">
            <a:xfrm>
              <a:off x="7542978" y="4691512"/>
              <a:ext cx="1538074" cy="307777"/>
            </a:xfrm>
            <a:prstGeom prst="rect">
              <a:avLst/>
            </a:prstGeom>
            <a:noFill/>
            <a:ln w="9525">
              <a:noFill/>
              <a:miter lim="800000"/>
              <a:headEnd/>
              <a:tailEnd/>
            </a:ln>
          </p:spPr>
          <p:txBody>
            <a:bodyPr>
              <a:spAutoFit/>
            </a:bodyPr>
            <a:lstStyle/>
            <a:p>
              <a:pPr algn="ctr" eaLnBrk="0" hangingPunct="0">
                <a:spcBef>
                  <a:spcPct val="50000"/>
                </a:spcBef>
              </a:pPr>
              <a:r>
                <a:rPr lang="en-AU" sz="1400" b="1" dirty="0">
                  <a:solidFill>
                    <a:srgbClr val="4B3A60"/>
                  </a:solidFill>
                  <a:latin typeface="Arial Narrow" pitchFamily="34" charset="0"/>
                  <a:ea typeface="ＭＳ Ｐゴシック" pitchFamily="-111" charset="-128"/>
                </a:rPr>
                <a:t>Miscarriage</a:t>
              </a:r>
            </a:p>
          </p:txBody>
        </p:sp>
        <p:cxnSp>
          <p:nvCxnSpPr>
            <p:cNvPr id="89" name="Straight Arrow Connector 88"/>
            <p:cNvCxnSpPr/>
            <p:nvPr/>
          </p:nvCxnSpPr>
          <p:spPr>
            <a:xfrm>
              <a:off x="6629400" y="3810000"/>
              <a:ext cx="381000" cy="228600"/>
            </a:xfrm>
            <a:prstGeom prst="straightConnector1">
              <a:avLst/>
            </a:prstGeom>
            <a:ln w="38100">
              <a:solidFill>
                <a:srgbClr val="8970A8"/>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V="1">
              <a:off x="6781800" y="4344988"/>
              <a:ext cx="304800" cy="150812"/>
            </a:xfrm>
            <a:prstGeom prst="straightConnector1">
              <a:avLst/>
            </a:prstGeom>
            <a:ln w="38100">
              <a:solidFill>
                <a:srgbClr val="8970A8"/>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rot="10800000">
              <a:off x="7543800" y="4722812"/>
              <a:ext cx="304800" cy="77788"/>
            </a:xfrm>
            <a:prstGeom prst="straightConnector1">
              <a:avLst/>
            </a:prstGeom>
            <a:ln w="38100">
              <a:solidFill>
                <a:srgbClr val="8970A8"/>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rot="5400000">
              <a:off x="5828506" y="5143500"/>
              <a:ext cx="381794" cy="794"/>
            </a:xfrm>
            <a:prstGeom prst="straightConnector1">
              <a:avLst/>
            </a:prstGeom>
            <a:ln w="38100">
              <a:solidFill>
                <a:srgbClr val="8970A8"/>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rot="5400000">
              <a:off x="4915694" y="4304506"/>
              <a:ext cx="228600" cy="1588"/>
            </a:xfrm>
            <a:prstGeom prst="straightConnector1">
              <a:avLst/>
            </a:prstGeom>
            <a:ln w="38100">
              <a:solidFill>
                <a:srgbClr val="8970A8"/>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5400000" flipH="1" flipV="1">
              <a:off x="4915297" y="5828903"/>
              <a:ext cx="685006" cy="304800"/>
            </a:xfrm>
            <a:prstGeom prst="straightConnector1">
              <a:avLst/>
            </a:prstGeom>
            <a:ln w="38100">
              <a:solidFill>
                <a:srgbClr val="8970A8"/>
              </a:solidFill>
              <a:tailEnd type="arrow"/>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a:xfrm>
              <a:off x="7239000" y="5486400"/>
              <a:ext cx="1905000" cy="646331"/>
            </a:xfrm>
            <a:prstGeom prst="rect">
              <a:avLst/>
            </a:prstGeom>
            <a:solidFill>
              <a:schemeClr val="bg1"/>
            </a:solidFill>
          </p:spPr>
          <p:txBody>
            <a:bodyPr wrap="square">
              <a:spAutoFit/>
            </a:bodyPr>
            <a:lstStyle/>
            <a:p>
              <a:r>
                <a:rPr lang="en-US" dirty="0" smtClean="0">
                  <a:solidFill>
                    <a:srgbClr val="3333CC"/>
                  </a:solidFill>
                  <a:latin typeface="Bernard MT Condensed" pitchFamily="18" charset="0"/>
                  <a:cs typeface="Arial" pitchFamily="34" charset="0"/>
                </a:rPr>
                <a:t>Common cause of </a:t>
              </a:r>
              <a:r>
                <a:rPr lang="en-US" dirty="0" smtClean="0">
                  <a:solidFill>
                    <a:srgbClr val="9933FF"/>
                  </a:solidFill>
                  <a:latin typeface="Bernard MT Condensed" pitchFamily="18" charset="0"/>
                  <a:cs typeface="Arial" pitchFamily="34" charset="0"/>
                </a:rPr>
                <a:t>female </a:t>
              </a:r>
              <a:r>
                <a:rPr lang="en-US" dirty="0" smtClean="0">
                  <a:solidFill>
                    <a:srgbClr val="3333CC"/>
                  </a:solidFill>
                  <a:latin typeface="Bernard MT Condensed" pitchFamily="18" charset="0"/>
                  <a:cs typeface="Arial" pitchFamily="34" charset="0"/>
                </a:rPr>
                <a:t>infertility</a:t>
              </a:r>
              <a:endParaRPr lang="en-US" dirty="0"/>
            </a:p>
          </p:txBody>
        </p:sp>
      </p:grpSp>
      <p:sp>
        <p:nvSpPr>
          <p:cNvPr id="96" name="Rectangle 95"/>
          <p:cNvSpPr/>
          <p:nvPr/>
        </p:nvSpPr>
        <p:spPr>
          <a:xfrm>
            <a:off x="76200" y="5638800"/>
            <a:ext cx="5000087" cy="461665"/>
          </a:xfrm>
          <a:prstGeom prst="rect">
            <a:avLst/>
          </a:prstGeom>
        </p:spPr>
        <p:txBody>
          <a:bodyPr wrap="none">
            <a:spAutoFit/>
          </a:bodyPr>
          <a:lstStyle/>
          <a:p>
            <a:r>
              <a:rPr lang="en-US" sz="2400" u="heavy" dirty="0" smtClean="0">
                <a:solidFill>
                  <a:srgbClr val="3333CC"/>
                </a:solidFill>
                <a:uFill>
                  <a:solidFill>
                    <a:srgbClr val="FA00FA"/>
                  </a:solidFill>
                </a:uFill>
                <a:latin typeface="Bernard MT Condensed" pitchFamily="18" charset="0"/>
                <a:cs typeface="Arial" pitchFamily="34" charset="0"/>
              </a:rPr>
              <a:t>Most common cause of </a:t>
            </a:r>
            <a:r>
              <a:rPr lang="en-US" sz="2400" u="heavy" dirty="0" smtClean="0">
                <a:solidFill>
                  <a:srgbClr val="9933FF"/>
                </a:solidFill>
                <a:uFill>
                  <a:solidFill>
                    <a:srgbClr val="FA00FA"/>
                  </a:solidFill>
                </a:uFill>
                <a:latin typeface="Bernard MT Condensed" pitchFamily="18" charset="0"/>
                <a:cs typeface="Arial" pitchFamily="34" charset="0"/>
              </a:rPr>
              <a:t>female </a:t>
            </a:r>
            <a:r>
              <a:rPr lang="en-US" sz="2400" u="heavy" dirty="0" smtClean="0">
                <a:solidFill>
                  <a:srgbClr val="3333CC"/>
                </a:solidFill>
                <a:uFill>
                  <a:solidFill>
                    <a:srgbClr val="FA00FA"/>
                  </a:solidFill>
                </a:uFill>
                <a:latin typeface="Bernard MT Condensed" pitchFamily="18" charset="0"/>
                <a:cs typeface="Arial" pitchFamily="34" charset="0"/>
              </a:rPr>
              <a:t>infertility</a:t>
            </a:r>
            <a:endParaRPr lang="th-TH" sz="2400" u="heavy" dirty="0">
              <a:solidFill>
                <a:srgbClr val="3333CC"/>
              </a:solidFill>
              <a:uFill>
                <a:solidFill>
                  <a:srgbClr val="FA00FA"/>
                </a:solidFill>
              </a:uFill>
              <a:latin typeface="Bernard MT Condensed" pitchFamily="18" charset="0"/>
              <a:cs typeface="Arial" pitchFamily="34" charset="0"/>
            </a:endParaRPr>
          </a:p>
        </p:txBody>
      </p:sp>
      <p:grpSp>
        <p:nvGrpSpPr>
          <p:cNvPr id="97" name="Group 23"/>
          <p:cNvGrpSpPr/>
          <p:nvPr/>
        </p:nvGrpSpPr>
        <p:grpSpPr>
          <a:xfrm>
            <a:off x="4343400" y="533400"/>
            <a:ext cx="4343400" cy="2670312"/>
            <a:chOff x="0" y="3505200"/>
            <a:chExt cx="4343400" cy="2670312"/>
          </a:xfrm>
        </p:grpSpPr>
        <p:pic>
          <p:nvPicPr>
            <p:cNvPr id="98" name="Chart 1"/>
            <p:cNvPicPr>
              <a:picLocks noChangeArrowheads="1"/>
            </p:cNvPicPr>
            <p:nvPr/>
          </p:nvPicPr>
          <p:blipFill>
            <a:blip r:embed="rId4" cstate="print">
              <a:clrChange>
                <a:clrFrom>
                  <a:srgbClr val="000000">
                    <a:alpha val="0"/>
                  </a:srgbClr>
                </a:clrFrom>
                <a:clrTo>
                  <a:srgbClr val="000000">
                    <a:alpha val="0"/>
                  </a:srgbClr>
                </a:clrTo>
              </a:clrChange>
              <a:lum bright="20000"/>
            </a:blip>
            <a:srcRect l="7463" t="7500" r="41791" b="10000"/>
            <a:stretch>
              <a:fillRect/>
            </a:stretch>
          </p:blipFill>
          <p:spPr bwMode="auto">
            <a:xfrm>
              <a:off x="0" y="3505200"/>
              <a:ext cx="2743200" cy="2667000"/>
            </a:xfrm>
            <a:prstGeom prst="rect">
              <a:avLst/>
            </a:prstGeom>
            <a:noFill/>
          </p:spPr>
        </p:pic>
        <p:pic>
          <p:nvPicPr>
            <p:cNvPr id="99" name="Chart 1"/>
            <p:cNvPicPr>
              <a:picLocks noChangeArrowheads="1"/>
            </p:cNvPicPr>
            <p:nvPr/>
          </p:nvPicPr>
          <p:blipFill>
            <a:blip r:embed="rId4" cstate="print">
              <a:clrChange>
                <a:clrFrom>
                  <a:srgbClr val="000000">
                    <a:alpha val="0"/>
                  </a:srgbClr>
                </a:clrFrom>
                <a:clrTo>
                  <a:srgbClr val="000000">
                    <a:alpha val="0"/>
                  </a:srgbClr>
                </a:clrTo>
              </a:clrChange>
              <a:lum bright="20000" contrast="-10000"/>
            </a:blip>
            <a:srcRect l="64151" t="10000" b="7500"/>
            <a:stretch>
              <a:fillRect/>
            </a:stretch>
          </p:blipFill>
          <p:spPr bwMode="auto">
            <a:xfrm>
              <a:off x="2590800" y="3660912"/>
              <a:ext cx="1752600" cy="2514600"/>
            </a:xfrm>
            <a:prstGeom prst="rect">
              <a:avLst/>
            </a:prstGeom>
            <a:noFill/>
          </p:spPr>
        </p:pic>
      </p:grpSp>
      <p:sp>
        <p:nvSpPr>
          <p:cNvPr id="100" name="Oval 99"/>
          <p:cNvSpPr/>
          <p:nvPr/>
        </p:nvSpPr>
        <p:spPr>
          <a:xfrm>
            <a:off x="6858000" y="685800"/>
            <a:ext cx="1828800" cy="457200"/>
          </a:xfrm>
          <a:prstGeom prst="ellipse">
            <a:avLst/>
          </a:prstGeom>
          <a:noFill/>
          <a:ln>
            <a:solidFill>
              <a:srgbClr val="66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up)">
                                      <p:cBhvr>
                                        <p:cTn id="7" dur="1000"/>
                                        <p:tgtEl>
                                          <p:spTgt spid="71"/>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73"/>
                                        </p:tgtEl>
                                        <p:attrNameLst>
                                          <p:attrName>style.visibility</p:attrName>
                                        </p:attrNameLst>
                                      </p:cBhvr>
                                      <p:to>
                                        <p:strVal val="visible"/>
                                      </p:to>
                                    </p:set>
                                    <p:animEffect transition="in" filter="wipe(up)">
                                      <p:cBhvr>
                                        <p:cTn id="11" dur="1000"/>
                                        <p:tgtEl>
                                          <p:spTgt spid="73"/>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96"/>
                                        </p:tgtEl>
                                        <p:attrNameLst>
                                          <p:attrName>style.visibility</p:attrName>
                                        </p:attrNameLst>
                                      </p:cBhvr>
                                      <p:to>
                                        <p:strVal val="visible"/>
                                      </p:to>
                                    </p:set>
                                    <p:animEffect transition="in" filter="fade">
                                      <p:cBhvr>
                                        <p:cTn id="16" dur="1000"/>
                                        <p:tgtEl>
                                          <p:spTgt spid="96"/>
                                        </p:tgtEl>
                                      </p:cBhvr>
                                    </p:animEffect>
                                    <p:anim calcmode="lin" valueType="num">
                                      <p:cBhvr>
                                        <p:cTn id="17" dur="1000" fill="hold"/>
                                        <p:tgtEl>
                                          <p:spTgt spid="96"/>
                                        </p:tgtEl>
                                        <p:attrNameLst>
                                          <p:attrName>ppt_x</p:attrName>
                                        </p:attrNameLst>
                                      </p:cBhvr>
                                      <p:tavLst>
                                        <p:tav tm="0">
                                          <p:val>
                                            <p:strVal val="#ppt_x"/>
                                          </p:val>
                                        </p:tav>
                                        <p:tav tm="100000">
                                          <p:val>
                                            <p:strVal val="#ppt_x"/>
                                          </p:val>
                                        </p:tav>
                                      </p:tavLst>
                                    </p:anim>
                                    <p:anim calcmode="lin" valueType="num">
                                      <p:cBhvr>
                                        <p:cTn id="18" dur="1000" fill="hold"/>
                                        <p:tgtEl>
                                          <p:spTgt spid="96"/>
                                        </p:tgtEl>
                                        <p:attrNameLst>
                                          <p:attrName>ppt_y</p:attrName>
                                        </p:attrNameLst>
                                      </p:cBhvr>
                                      <p:tavLst>
                                        <p:tav tm="0">
                                          <p:val>
                                            <p:strVal val="#ppt_y-.1"/>
                                          </p:val>
                                        </p:tav>
                                        <p:tav tm="100000">
                                          <p:val>
                                            <p:strVal val="#ppt_y"/>
                                          </p:val>
                                        </p:tav>
                                      </p:tavLst>
                                    </p:anim>
                                  </p:childTnLst>
                                </p:cTn>
                              </p:par>
                            </p:childTnLst>
                          </p:cTn>
                        </p:par>
                        <p:par>
                          <p:cTn id="19" fill="hold">
                            <p:stCondLst>
                              <p:cond delay="1000"/>
                            </p:stCondLst>
                            <p:childTnLst>
                              <p:par>
                                <p:cTn id="20" presetID="10" presetClass="entr" presetSubtype="0" fill="hold" nodeType="after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fade">
                                      <p:cBhvr>
                                        <p:cTn id="22" dur="2000"/>
                                        <p:tgtEl>
                                          <p:spTgt spid="6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7"/>
                                        </p:tgtEl>
                                        <p:attrNameLst>
                                          <p:attrName>style.visibility</p:attrName>
                                        </p:attrNameLst>
                                      </p:cBhvr>
                                      <p:to>
                                        <p:strVal val="visible"/>
                                      </p:to>
                                    </p:set>
                                    <p:animEffect transition="in" filter="fade">
                                      <p:cBhvr>
                                        <p:cTn id="27" dur="1000"/>
                                        <p:tgtEl>
                                          <p:spTgt spid="97"/>
                                        </p:tgtEl>
                                      </p:cBhvr>
                                    </p:animEffect>
                                  </p:childTnLst>
                                </p:cTn>
                              </p:par>
                            </p:childTnLst>
                          </p:cTn>
                        </p:par>
                        <p:par>
                          <p:cTn id="28" fill="hold">
                            <p:stCondLst>
                              <p:cond delay="1000"/>
                            </p:stCondLst>
                            <p:childTnLst>
                              <p:par>
                                <p:cTn id="29" presetID="21" presetClass="entr" presetSubtype="1" fill="hold" grpId="0" nodeType="afterEffect">
                                  <p:stCondLst>
                                    <p:cond delay="0"/>
                                  </p:stCondLst>
                                  <p:childTnLst>
                                    <p:set>
                                      <p:cBhvr>
                                        <p:cTn id="30" dur="1" fill="hold">
                                          <p:stCondLst>
                                            <p:cond delay="0"/>
                                          </p:stCondLst>
                                        </p:cTn>
                                        <p:tgtEl>
                                          <p:spTgt spid="100"/>
                                        </p:tgtEl>
                                        <p:attrNameLst>
                                          <p:attrName>style.visibility</p:attrName>
                                        </p:attrNameLst>
                                      </p:cBhvr>
                                      <p:to>
                                        <p:strVal val="visible"/>
                                      </p:to>
                                    </p:set>
                                    <p:animEffect transition="in" filter="wheel(1)">
                                      <p:cBhvr>
                                        <p:cTn id="31" dur="20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96" grpId="0"/>
      <p:bldP spid="10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5638800" y="1219200"/>
            <a:ext cx="2819400" cy="1371600"/>
          </a:xfrm>
          <a:prstGeom prst="rect">
            <a:avLst/>
          </a:prstGeom>
          <a:solidFill>
            <a:srgbClr val="CC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5638800" y="2667000"/>
            <a:ext cx="2819400" cy="1295400"/>
          </a:xfrm>
          <a:prstGeom prst="rect">
            <a:avLst/>
          </a:prstGeom>
          <a:solidFill>
            <a:srgbClr val="CCFF66">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4" descr="http://3.bp.blogspot.com/_gdUOaDXBVdY/SBsur-9K08I/AAAAAAAAFqQ/g-sBCHd5j_M/s400/fertilized_ovum.jpg"/>
          <p:cNvPicPr>
            <a:picLocks noChangeAspect="1" noChangeArrowheads="1"/>
          </p:cNvPicPr>
          <p:nvPr/>
        </p:nvPicPr>
        <p:blipFill>
          <a:blip r:embed="rId3" cstate="print">
            <a:clrChange>
              <a:clrFrom>
                <a:srgbClr val="FDFDFD"/>
              </a:clrFrom>
              <a:clrTo>
                <a:srgbClr val="FDFDFD">
                  <a:alpha val="0"/>
                </a:srgbClr>
              </a:clrTo>
            </a:clrChange>
          </a:blip>
          <a:srcRect/>
          <a:stretch>
            <a:fillRect/>
          </a:stretch>
        </p:blipFill>
        <p:spPr bwMode="auto">
          <a:xfrm>
            <a:off x="4800600" y="3429000"/>
            <a:ext cx="1495552" cy="1515762"/>
          </a:xfrm>
          <a:prstGeom prst="rect">
            <a:avLst/>
          </a:prstGeom>
          <a:noFill/>
        </p:spPr>
      </p:pic>
      <p:pic>
        <p:nvPicPr>
          <p:cNvPr id="76" name="Picture 4" descr="http://3.bp.blogspot.com/_gdUOaDXBVdY/SBsur-9K08I/AAAAAAAAFqQ/g-sBCHd5j_M/s400/fertilized_ovum.jpg"/>
          <p:cNvPicPr>
            <a:picLocks noChangeAspect="1" noChangeArrowheads="1"/>
          </p:cNvPicPr>
          <p:nvPr/>
        </p:nvPicPr>
        <p:blipFill>
          <a:blip r:embed="rId3" cstate="print">
            <a:clrChange>
              <a:clrFrom>
                <a:srgbClr val="FDFDFD"/>
              </a:clrFrom>
              <a:clrTo>
                <a:srgbClr val="FDFDFD">
                  <a:alpha val="0"/>
                </a:srgbClr>
              </a:clrTo>
            </a:clrChange>
          </a:blip>
          <a:srcRect/>
          <a:stretch>
            <a:fillRect/>
          </a:stretch>
        </p:blipFill>
        <p:spPr bwMode="auto">
          <a:xfrm>
            <a:off x="-228600" y="-67962"/>
            <a:ext cx="1495552" cy="1515762"/>
          </a:xfrm>
          <a:prstGeom prst="rect">
            <a:avLst/>
          </a:prstGeom>
          <a:noFill/>
        </p:spPr>
      </p:pic>
      <p:sp>
        <p:nvSpPr>
          <p:cNvPr id="48" name="5-Point Star 47"/>
          <p:cNvSpPr/>
          <p:nvPr/>
        </p:nvSpPr>
        <p:spPr>
          <a:xfrm>
            <a:off x="8433516" y="115911"/>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p:cNvGrpSpPr/>
          <p:nvPr/>
        </p:nvGrpSpPr>
        <p:grpSpPr>
          <a:xfrm>
            <a:off x="5257800" y="1194516"/>
            <a:ext cx="3581400" cy="4876800"/>
            <a:chOff x="4992756" y="1194516"/>
            <a:chExt cx="3846444" cy="4876800"/>
          </a:xfrm>
        </p:grpSpPr>
        <p:sp>
          <p:nvSpPr>
            <p:cNvPr id="24" name="Rectangle 3"/>
            <p:cNvSpPr txBox="1">
              <a:spLocks noChangeArrowheads="1"/>
            </p:cNvSpPr>
            <p:nvPr/>
          </p:nvSpPr>
          <p:spPr>
            <a:xfrm>
              <a:off x="4992756" y="1194516"/>
              <a:ext cx="2788642" cy="4876800"/>
            </a:xfrm>
            <a:prstGeom prst="rect">
              <a:avLst/>
            </a:prstGeom>
            <a:ln/>
          </p:spPr>
          <p:txBody>
            <a:bodyPr vert="horz" lIns="91440" tIns="45720" rIns="91440" bIns="45720" rtlCol="0">
              <a:normAutofit/>
            </a:bodyPr>
            <a:lstStyle/>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Hypothalamus</a:t>
              </a:r>
              <a:b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b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a:t>
              </a:r>
              <a:endParaRPr kumimoji="0" lang="en-US" sz="2200" b="1" i="0" u="none" strike="noStrike" kern="1200" cap="none" spc="0" normalizeH="0" baseline="0" noProof="0" dirty="0" smtClean="0">
                <a:ln>
                  <a:noFill/>
                </a:ln>
                <a:solidFill>
                  <a:srgbClr val="FA00FA"/>
                </a:solidFill>
                <a:effectLst/>
                <a:uLnTx/>
                <a:uFillTx/>
                <a:latin typeface="Bernard MT Condensed" pitchFamily="18" charset="0"/>
                <a:ea typeface="+mn-ea"/>
                <a:cs typeface="Aharoni" pitchFamily="2" charset="-79"/>
              </a:endParaRP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Arial" pitchFamily="34" charset="0"/>
                </a:rPr>
                <a:t>     </a:t>
              </a:r>
              <a:r>
                <a:rPr kumimoji="0" lang="en-US" sz="2200" b="1" i="0" u="none" strike="noStrike" kern="1200" cap="none" spc="0" normalizeH="0" baseline="0" noProof="0" dirty="0" err="1" smtClean="0">
                  <a:ln>
                    <a:noFill/>
                  </a:ln>
                  <a:solidFill>
                    <a:schemeClr val="tx1"/>
                  </a:solidFill>
                  <a:effectLst/>
                  <a:uLnTx/>
                  <a:uFillTx/>
                  <a:latin typeface="Arial Narrow" pitchFamily="34" charset="0"/>
                  <a:ea typeface="+mn-ea"/>
                  <a:cs typeface="+mn-cs"/>
                </a:rPr>
                <a:t>GnRH</a:t>
              </a:r>
              <a:endPar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endParaRP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     </a:t>
              </a: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Anterior Pituitary</a:t>
              </a:r>
              <a:b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b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a:t>
              </a:r>
              <a:endParaRPr kumimoji="0" lang="en-US" sz="2200" b="1" i="0" u="none" strike="noStrike" kern="1200" cap="none" spc="0" normalizeH="0" baseline="0" noProof="0" dirty="0" smtClean="0">
                <a:ln>
                  <a:noFill/>
                </a:ln>
                <a:solidFill>
                  <a:srgbClr val="F03EE3"/>
                </a:solidFill>
                <a:effectLst/>
                <a:uLnTx/>
                <a:uFillTx/>
                <a:latin typeface="Arial Narrow" pitchFamily="34" charset="0"/>
                <a:ea typeface="+mn-ea"/>
                <a:cs typeface="Arial" pitchFamily="34" charset="0"/>
              </a:endParaRP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FSH / LH</a:t>
              </a:r>
              <a:b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b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 </a:t>
              </a:r>
              <a:endParaRPr kumimoji="0" lang="en-US" sz="2200" b="1" i="0" u="none" strike="noStrike" kern="1200" cap="none" spc="0" normalizeH="0" baseline="0" noProof="0" dirty="0" smtClean="0">
                <a:ln>
                  <a:noFill/>
                </a:ln>
                <a:solidFill>
                  <a:srgbClr val="F03EE3"/>
                </a:solidFill>
                <a:effectLst/>
                <a:uLnTx/>
                <a:uFillTx/>
                <a:latin typeface="Arial Narrow" pitchFamily="34" charset="0"/>
                <a:ea typeface="+mn-ea"/>
                <a:cs typeface="Arial" pitchFamily="34" charset="0"/>
              </a:endParaRP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Ovary</a:t>
              </a: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      </a:t>
              </a:r>
              <a:endPar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endParaRP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Estrogen</a:t>
              </a: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a:t>
              </a:r>
              <a:r>
                <a:rPr kumimoji="0" lang="en-US" sz="2200" b="1" i="0" u="none" strike="noStrike" kern="1200" cap="none" spc="0" normalizeH="0" baseline="0" noProof="0" dirty="0" err="1" smtClean="0">
                  <a:ln>
                    <a:noFill/>
                  </a:ln>
                  <a:solidFill>
                    <a:schemeClr val="tx1"/>
                  </a:solidFill>
                  <a:effectLst/>
                  <a:uLnTx/>
                  <a:uFillTx/>
                  <a:latin typeface="Arial Narrow" pitchFamily="34" charset="0"/>
                  <a:ea typeface="+mn-ea"/>
                  <a:cs typeface="+mn-cs"/>
                </a:rPr>
                <a:t>Progestins</a:t>
              </a: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a:t>
              </a:r>
              <a:endParaRPr kumimoji="0" lang="en-US" sz="2200" b="1" i="0" u="none" strike="noStrike" kern="1200" cap="none" spc="0" normalizeH="0" baseline="0" noProof="0" dirty="0">
                <a:ln>
                  <a:noFill/>
                </a:ln>
                <a:solidFill>
                  <a:schemeClr val="tx1"/>
                </a:solidFill>
                <a:effectLst/>
                <a:uLnTx/>
                <a:uFillTx/>
                <a:latin typeface="Arial Narrow" pitchFamily="34" charset="0"/>
                <a:ea typeface="+mn-ea"/>
                <a:cs typeface="+mn-cs"/>
              </a:endParaRPr>
            </a:p>
          </p:txBody>
        </p:sp>
        <p:sp>
          <p:nvSpPr>
            <p:cNvPr id="46" name="Line 17"/>
            <p:cNvSpPr>
              <a:spLocks noChangeShapeType="1"/>
            </p:cNvSpPr>
            <p:nvPr/>
          </p:nvSpPr>
          <p:spPr bwMode="auto">
            <a:xfrm flipH="1" flipV="1">
              <a:off x="7467600" y="1383506"/>
              <a:ext cx="1033447" cy="851919"/>
            </a:xfrm>
            <a:prstGeom prst="line">
              <a:avLst/>
            </a:prstGeom>
            <a:noFill/>
            <a:ln w="57150">
              <a:solidFill>
                <a:schemeClr val="folHlink"/>
              </a:solidFill>
              <a:prstDash val="sysDash"/>
              <a:round/>
              <a:headEnd/>
              <a:tailEnd type="triangle" w="med" len="med"/>
            </a:ln>
            <a:effectLst/>
          </p:spPr>
          <p:txBody>
            <a:bodyPr/>
            <a:lstStyle/>
            <a:p>
              <a:endParaRPr lang="en-US"/>
            </a:p>
          </p:txBody>
        </p:sp>
        <p:sp>
          <p:nvSpPr>
            <p:cNvPr id="47" name="Line 18"/>
            <p:cNvSpPr>
              <a:spLocks noChangeShapeType="1"/>
            </p:cNvSpPr>
            <p:nvPr/>
          </p:nvSpPr>
          <p:spPr bwMode="auto">
            <a:xfrm flipH="1">
              <a:off x="7500937" y="2222546"/>
              <a:ext cx="1000110" cy="532449"/>
            </a:xfrm>
            <a:prstGeom prst="line">
              <a:avLst/>
            </a:prstGeom>
            <a:noFill/>
            <a:ln w="57150">
              <a:solidFill>
                <a:schemeClr val="folHlink"/>
              </a:solidFill>
              <a:prstDash val="sysDash"/>
              <a:round/>
              <a:headEnd/>
              <a:tailEnd type="triangle" w="med" len="med"/>
            </a:ln>
            <a:effectLst/>
          </p:spPr>
          <p:txBody>
            <a:bodyPr/>
            <a:lstStyle/>
            <a:p>
              <a:endParaRPr lang="en-US"/>
            </a:p>
          </p:txBody>
        </p:sp>
        <p:cxnSp>
          <p:nvCxnSpPr>
            <p:cNvPr id="28" name="Straight Connector 27"/>
            <p:cNvCxnSpPr/>
            <p:nvPr/>
          </p:nvCxnSpPr>
          <p:spPr>
            <a:xfrm>
              <a:off x="7693451" y="5105400"/>
              <a:ext cx="537728" cy="1993"/>
            </a:xfrm>
            <a:prstGeom prst="line">
              <a:avLst/>
            </a:prstGeom>
            <a:noFill/>
            <a:ln w="57150">
              <a:solidFill>
                <a:srgbClr val="8970A8"/>
              </a:solidFill>
              <a:prstDash val="sysDash"/>
              <a:round/>
              <a:headEnd/>
              <a:tailEnd/>
            </a:ln>
            <a:effectLst/>
          </p:spPr>
        </p:cxnSp>
        <p:cxnSp>
          <p:nvCxnSpPr>
            <p:cNvPr id="29" name="Straight Connector 28"/>
            <p:cNvCxnSpPr/>
            <p:nvPr/>
          </p:nvCxnSpPr>
          <p:spPr>
            <a:xfrm rot="16200000" flipH="1">
              <a:off x="6872919" y="3824921"/>
              <a:ext cx="3290546" cy="32415"/>
            </a:xfrm>
            <a:prstGeom prst="line">
              <a:avLst/>
            </a:prstGeom>
            <a:noFill/>
            <a:ln w="57150">
              <a:solidFill>
                <a:schemeClr val="folHlink"/>
              </a:solidFill>
              <a:prstDash val="sysDash"/>
              <a:round/>
              <a:headEnd/>
              <a:tailEnd/>
            </a:ln>
            <a:effectLst/>
          </p:spPr>
        </p:cxnSp>
        <p:grpSp>
          <p:nvGrpSpPr>
            <p:cNvPr id="35" name="Group 23"/>
            <p:cNvGrpSpPr/>
            <p:nvPr/>
          </p:nvGrpSpPr>
          <p:grpSpPr>
            <a:xfrm>
              <a:off x="7568343" y="2942460"/>
              <a:ext cx="1270857" cy="2162945"/>
              <a:chOff x="6677526" y="3186542"/>
              <a:chExt cx="1076516" cy="1951762"/>
            </a:xfrm>
          </p:grpSpPr>
          <p:grpSp>
            <p:nvGrpSpPr>
              <p:cNvPr id="38" name="Group 23"/>
              <p:cNvGrpSpPr/>
              <p:nvPr/>
            </p:nvGrpSpPr>
            <p:grpSpPr>
              <a:xfrm>
                <a:off x="6677526" y="3186542"/>
                <a:ext cx="561474" cy="1951762"/>
                <a:chOff x="6677526" y="3186542"/>
                <a:chExt cx="561474" cy="1951762"/>
              </a:xfrm>
            </p:grpSpPr>
            <p:sp>
              <p:nvSpPr>
                <p:cNvPr id="43" name="Line 21"/>
                <p:cNvSpPr>
                  <a:spLocks noChangeShapeType="1"/>
                </p:cNvSpPr>
                <p:nvPr/>
              </p:nvSpPr>
              <p:spPr bwMode="auto">
                <a:xfrm flipH="1" flipV="1">
                  <a:off x="7239000" y="3186545"/>
                  <a:ext cx="0" cy="1951759"/>
                </a:xfrm>
                <a:prstGeom prst="line">
                  <a:avLst/>
                </a:prstGeom>
                <a:noFill/>
                <a:ln w="57150">
                  <a:solidFill>
                    <a:srgbClr val="8970A8"/>
                  </a:solidFill>
                  <a:prstDash val="sysDash"/>
                  <a:round/>
                  <a:headEnd/>
                  <a:tailEnd/>
                </a:ln>
                <a:effectLst/>
              </p:spPr>
              <p:txBody>
                <a:bodyPr/>
                <a:lstStyle/>
                <a:p>
                  <a:endParaRPr lang="en-US"/>
                </a:p>
              </p:txBody>
            </p:sp>
            <p:sp>
              <p:nvSpPr>
                <p:cNvPr id="44" name="Line 22"/>
                <p:cNvSpPr>
                  <a:spLocks noChangeShapeType="1"/>
                </p:cNvSpPr>
                <p:nvPr/>
              </p:nvSpPr>
              <p:spPr bwMode="auto">
                <a:xfrm flipH="1">
                  <a:off x="6677526" y="3186542"/>
                  <a:ext cx="561474" cy="0"/>
                </a:xfrm>
                <a:prstGeom prst="line">
                  <a:avLst/>
                </a:prstGeom>
                <a:noFill/>
                <a:ln w="57150">
                  <a:solidFill>
                    <a:srgbClr val="8970A8"/>
                  </a:solidFill>
                  <a:prstDash val="sysDash"/>
                  <a:round/>
                  <a:headEnd/>
                  <a:tailEnd type="triangle" w="med" len="med"/>
                </a:ln>
                <a:effectLst/>
              </p:spPr>
              <p:txBody>
                <a:bodyPr/>
                <a:lstStyle/>
                <a:p>
                  <a:endParaRPr lang="en-US"/>
                </a:p>
              </p:txBody>
            </p:sp>
          </p:grpSp>
          <p:grpSp>
            <p:nvGrpSpPr>
              <p:cNvPr id="39" name="Group 34"/>
              <p:cNvGrpSpPr/>
              <p:nvPr/>
            </p:nvGrpSpPr>
            <p:grpSpPr>
              <a:xfrm>
                <a:off x="7007840" y="3695698"/>
                <a:ext cx="746202" cy="841144"/>
                <a:chOff x="7007840" y="3695698"/>
                <a:chExt cx="746202" cy="841144"/>
              </a:xfrm>
            </p:grpSpPr>
            <p:sp>
              <p:nvSpPr>
                <p:cNvPr id="41" name="Text Box 23"/>
                <p:cNvSpPr txBox="1">
                  <a:spLocks noChangeArrowheads="1"/>
                </p:cNvSpPr>
                <p:nvPr/>
              </p:nvSpPr>
              <p:spPr bwMode="auto">
                <a:xfrm flipH="1">
                  <a:off x="7007840" y="4242531"/>
                  <a:ext cx="380737" cy="294311"/>
                </a:xfrm>
                <a:prstGeom prst="rect">
                  <a:avLst/>
                </a:prstGeom>
                <a:solidFill>
                  <a:srgbClr val="E4FF97"/>
                </a:solidFill>
                <a:ln w="38100">
                  <a:solidFill>
                    <a:srgbClr val="4B3A60"/>
                  </a:solidFill>
                  <a:prstDash val="solid"/>
                  <a:miter lim="800000"/>
                  <a:headEnd/>
                  <a:tailEnd/>
                </a:ln>
                <a:effectLst/>
              </p:spPr>
              <p:txBody>
                <a:bodyPr wrap="square">
                  <a:spAutoFit/>
                </a:bodyPr>
                <a:lstStyle/>
                <a:p>
                  <a:pPr>
                    <a:spcBef>
                      <a:spcPct val="50000"/>
                    </a:spcBef>
                  </a:pPr>
                  <a:r>
                    <a:rPr lang="en-US" sz="1800" b="1" dirty="0"/>
                    <a:t>(-)</a:t>
                  </a:r>
                </a:p>
              </p:txBody>
            </p:sp>
            <p:sp>
              <p:nvSpPr>
                <p:cNvPr id="42" name="Text Box 19"/>
                <p:cNvSpPr txBox="1">
                  <a:spLocks noChangeArrowheads="1"/>
                </p:cNvSpPr>
                <p:nvPr/>
              </p:nvSpPr>
              <p:spPr bwMode="auto">
                <a:xfrm flipH="1">
                  <a:off x="7340957" y="3695698"/>
                  <a:ext cx="413085" cy="369332"/>
                </a:xfrm>
                <a:prstGeom prst="rect">
                  <a:avLst/>
                </a:prstGeom>
                <a:solidFill>
                  <a:srgbClr val="E4FF97"/>
                </a:solidFill>
                <a:ln w="38100">
                  <a:solidFill>
                    <a:srgbClr val="4B3A60"/>
                  </a:solidFill>
                  <a:prstDash val="solid"/>
                  <a:miter lim="800000"/>
                  <a:headEnd/>
                  <a:tailEnd/>
                </a:ln>
                <a:effectLst/>
              </p:spPr>
              <p:txBody>
                <a:bodyPr wrap="square">
                  <a:spAutoFit/>
                </a:bodyPr>
                <a:lstStyle/>
                <a:p>
                  <a:pPr>
                    <a:spcBef>
                      <a:spcPct val="50000"/>
                    </a:spcBef>
                  </a:pPr>
                  <a:r>
                    <a:rPr lang="en-US" sz="1800" b="1"/>
                    <a:t>(-)</a:t>
                  </a:r>
                </a:p>
              </p:txBody>
            </p:sp>
          </p:grpSp>
        </p:grpSp>
        <p:cxnSp>
          <p:nvCxnSpPr>
            <p:cNvPr id="51" name="Straight Arrow Connector 50"/>
            <p:cNvCxnSpPr/>
            <p:nvPr/>
          </p:nvCxnSpPr>
          <p:spPr>
            <a:xfrm rot="10800000">
              <a:off x="7202415" y="5410201"/>
              <a:ext cx="1331984" cy="14467"/>
            </a:xfrm>
            <a:prstGeom prst="straightConnector1">
              <a:avLst/>
            </a:prstGeom>
            <a:noFill/>
            <a:ln w="57150">
              <a:solidFill>
                <a:schemeClr val="folHlink"/>
              </a:solidFill>
              <a:prstDash val="sysDash"/>
              <a:round/>
              <a:headEnd/>
              <a:tailEnd/>
            </a:ln>
            <a:effectLst/>
          </p:spPr>
        </p:cxnSp>
      </p:grpSp>
      <p:sp>
        <p:nvSpPr>
          <p:cNvPr id="57" name="Rectangle 56"/>
          <p:cNvSpPr/>
          <p:nvPr/>
        </p:nvSpPr>
        <p:spPr>
          <a:xfrm flipH="1">
            <a:off x="8534400" y="1299696"/>
            <a:ext cx="461665" cy="2107308"/>
          </a:xfrm>
          <a:prstGeom prst="rect">
            <a:avLst/>
          </a:prstGeom>
        </p:spPr>
        <p:txBody>
          <a:bodyPr vert="vert" wrap="none">
            <a:spAutoFit/>
          </a:bodyPr>
          <a:lstStyle/>
          <a:p>
            <a:pPr lvl="0" fontAlgn="base">
              <a:spcBef>
                <a:spcPct val="20000"/>
              </a:spcBef>
              <a:spcAft>
                <a:spcPct val="0"/>
              </a:spcAft>
              <a:buClr>
                <a:schemeClr val="hlink"/>
              </a:buClr>
              <a:buSzPct val="70000"/>
            </a:pPr>
            <a:r>
              <a:rPr lang="en-AU" dirty="0" err="1" smtClean="0">
                <a:ln w="12700">
                  <a:solidFill>
                    <a:srgbClr val="8970A8"/>
                  </a:solidFill>
                </a:ln>
                <a:latin typeface="Bernard MT Condensed" pitchFamily="18" charset="0"/>
              </a:rPr>
              <a:t>Hypothalamo</a:t>
            </a:r>
            <a:r>
              <a:rPr lang="en-AU" dirty="0" smtClean="0">
                <a:ln w="12700">
                  <a:solidFill>
                    <a:srgbClr val="8970A8"/>
                  </a:solidFill>
                </a:ln>
                <a:latin typeface="Bernard MT Condensed" pitchFamily="18" charset="0"/>
              </a:rPr>
              <a:t>-pituitary</a:t>
            </a:r>
          </a:p>
        </p:txBody>
      </p:sp>
      <p:sp>
        <p:nvSpPr>
          <p:cNvPr id="58" name="TextBox 57"/>
          <p:cNvSpPr txBox="1"/>
          <p:nvPr/>
        </p:nvSpPr>
        <p:spPr>
          <a:xfrm>
            <a:off x="192111" y="1805191"/>
            <a:ext cx="2755005" cy="964367"/>
          </a:xfrm>
          <a:prstGeom prst="rect">
            <a:avLst/>
          </a:prstGeom>
          <a:noFill/>
        </p:spPr>
        <p:txBody>
          <a:bodyPr wrap="square" rtlCol="0">
            <a:spAutoFit/>
          </a:bodyPr>
          <a:lstStyle/>
          <a:p>
            <a:pPr>
              <a:lnSpc>
                <a:spcPts val="2400"/>
              </a:lnSpc>
            </a:pPr>
            <a:r>
              <a:rPr lang="en-US" sz="2200" b="1" dirty="0" smtClean="0">
                <a:latin typeface="Arial Narrow" pitchFamily="34" charset="0"/>
              </a:rPr>
              <a:t>SERMs; </a:t>
            </a:r>
          </a:p>
          <a:p>
            <a:pPr>
              <a:lnSpc>
                <a:spcPts val="2200"/>
              </a:lnSpc>
            </a:pPr>
            <a:r>
              <a:rPr lang="en-US" sz="2200" b="1" spc="-50" dirty="0" err="1" smtClean="0">
                <a:solidFill>
                  <a:srgbClr val="6600FF"/>
                </a:solidFill>
                <a:latin typeface="Arial Narrow" pitchFamily="34" charset="0"/>
                <a:sym typeface="Symbol" pitchFamily="18" charset="2"/>
              </a:rPr>
              <a:t>Clomiphene</a:t>
            </a:r>
            <a:endParaRPr lang="en-US" sz="2200" b="1" spc="-50" dirty="0" smtClean="0">
              <a:solidFill>
                <a:srgbClr val="6600FF"/>
              </a:solidFill>
              <a:latin typeface="Arial Narrow" pitchFamily="34" charset="0"/>
              <a:sym typeface="Symbol" pitchFamily="18" charset="2"/>
            </a:endParaRPr>
          </a:p>
          <a:p>
            <a:pPr>
              <a:lnSpc>
                <a:spcPts val="2200"/>
              </a:lnSpc>
            </a:pPr>
            <a:r>
              <a:rPr lang="en-US" sz="2200" b="1" spc="-50" dirty="0" err="1" smtClean="0">
                <a:solidFill>
                  <a:srgbClr val="6600FF"/>
                </a:solidFill>
                <a:latin typeface="Arial Narrow" pitchFamily="34" charset="0"/>
                <a:sym typeface="Symbol" pitchFamily="18" charset="2"/>
              </a:rPr>
              <a:t>Tamoxifen</a:t>
            </a:r>
            <a:endParaRPr lang="en-US" sz="2200" b="1" spc="-50" dirty="0" smtClean="0">
              <a:solidFill>
                <a:srgbClr val="6600FF"/>
              </a:solidFill>
              <a:latin typeface="Arial Narrow" pitchFamily="34" charset="0"/>
              <a:sym typeface="Symbol" pitchFamily="18" charset="2"/>
            </a:endParaRPr>
          </a:p>
        </p:txBody>
      </p:sp>
      <p:sp>
        <p:nvSpPr>
          <p:cNvPr id="59" name="TextBox 58"/>
          <p:cNvSpPr txBox="1"/>
          <p:nvPr/>
        </p:nvSpPr>
        <p:spPr>
          <a:xfrm>
            <a:off x="685800" y="3429000"/>
            <a:ext cx="1905000" cy="964367"/>
          </a:xfrm>
          <a:prstGeom prst="rect">
            <a:avLst/>
          </a:prstGeom>
          <a:noFill/>
        </p:spPr>
        <p:txBody>
          <a:bodyPr wrap="square" rtlCol="0">
            <a:spAutoFit/>
          </a:bodyPr>
          <a:lstStyle/>
          <a:p>
            <a:pPr>
              <a:lnSpc>
                <a:spcPts val="2400"/>
              </a:lnSpc>
            </a:pPr>
            <a:r>
              <a:rPr lang="de-DE" sz="2200" b="1" dirty="0" smtClean="0">
                <a:latin typeface="Arial Narrow" pitchFamily="34" charset="0"/>
              </a:rPr>
              <a:t>GnRH-agonists</a:t>
            </a:r>
          </a:p>
          <a:p>
            <a:pPr>
              <a:lnSpc>
                <a:spcPts val="2200"/>
              </a:lnSpc>
            </a:pPr>
            <a:r>
              <a:rPr lang="en-US" sz="2200" b="1" spc="-50" dirty="0" err="1" smtClean="0">
                <a:solidFill>
                  <a:srgbClr val="6600FF"/>
                </a:solidFill>
                <a:latin typeface="Arial Narrow" pitchFamily="34" charset="0"/>
              </a:rPr>
              <a:t>Leuprolin</a:t>
            </a:r>
            <a:endParaRPr lang="en-US" sz="2200" b="1" spc="-50" dirty="0" smtClean="0">
              <a:solidFill>
                <a:srgbClr val="6600FF"/>
              </a:solidFill>
              <a:latin typeface="Arial Narrow" pitchFamily="34" charset="0"/>
            </a:endParaRPr>
          </a:p>
          <a:p>
            <a:pPr>
              <a:lnSpc>
                <a:spcPts val="2200"/>
              </a:lnSpc>
            </a:pPr>
            <a:r>
              <a:rPr lang="en-US" sz="2200" b="1" spc="-50" dirty="0" err="1" smtClean="0">
                <a:solidFill>
                  <a:srgbClr val="6600FF"/>
                </a:solidFill>
                <a:latin typeface="Arial Narrow" pitchFamily="34" charset="0"/>
              </a:rPr>
              <a:t>Goserelin</a:t>
            </a:r>
            <a:endParaRPr lang="en-US" sz="2200" b="1" spc="-50" dirty="0" smtClean="0">
              <a:solidFill>
                <a:srgbClr val="6600FF"/>
              </a:solidFill>
              <a:latin typeface="Arial Narrow" pitchFamily="34" charset="0"/>
            </a:endParaRPr>
          </a:p>
        </p:txBody>
      </p:sp>
      <p:sp>
        <p:nvSpPr>
          <p:cNvPr id="60" name="TextBox 59"/>
          <p:cNvSpPr txBox="1"/>
          <p:nvPr/>
        </p:nvSpPr>
        <p:spPr>
          <a:xfrm>
            <a:off x="2743200" y="2895600"/>
            <a:ext cx="2362200" cy="707886"/>
          </a:xfrm>
          <a:prstGeom prst="rect">
            <a:avLst/>
          </a:prstGeom>
          <a:noFill/>
        </p:spPr>
        <p:txBody>
          <a:bodyPr wrap="square" rtlCol="0">
            <a:spAutoFit/>
          </a:bodyPr>
          <a:lstStyle/>
          <a:p>
            <a:pPr>
              <a:lnSpc>
                <a:spcPts val="2400"/>
              </a:lnSpc>
            </a:pPr>
            <a:r>
              <a:rPr lang="en-US" sz="2200" b="1" dirty="0" smtClean="0">
                <a:latin typeface="Arial Narrow" pitchFamily="34" charset="0"/>
              </a:rPr>
              <a:t>HMGs;</a:t>
            </a:r>
            <a:r>
              <a:rPr lang="en-US" sz="2200" spc="50" dirty="0" smtClean="0">
                <a:solidFill>
                  <a:srgbClr val="8970A8"/>
                </a:solidFill>
                <a:latin typeface="Bernard MT Condensed" pitchFamily="18" charset="0"/>
                <a:sym typeface="Symbol" pitchFamily="18" charset="2"/>
              </a:rPr>
              <a:t> </a:t>
            </a:r>
            <a:r>
              <a:rPr lang="en-US" sz="2200" b="1" spc="-50" dirty="0" err="1" smtClean="0">
                <a:solidFill>
                  <a:srgbClr val="6600FF"/>
                </a:solidFill>
                <a:latin typeface="Arial Narrow" pitchFamily="34" charset="0"/>
                <a:sym typeface="Symbol" pitchFamily="18" charset="2"/>
              </a:rPr>
              <a:t>Menotropin</a:t>
            </a:r>
            <a:r>
              <a:rPr lang="en-US" sz="2200" b="1" dirty="0" smtClean="0">
                <a:latin typeface="Arial Narrow" pitchFamily="34" charset="0"/>
              </a:rPr>
              <a:t> </a:t>
            </a:r>
          </a:p>
          <a:p>
            <a:pPr>
              <a:lnSpc>
                <a:spcPts val="2400"/>
              </a:lnSpc>
            </a:pPr>
            <a:r>
              <a:rPr lang="en-US" sz="2200" b="1" dirty="0" smtClean="0">
                <a:latin typeface="Arial Narrow" pitchFamily="34" charset="0"/>
              </a:rPr>
              <a:t>HCGs; </a:t>
            </a:r>
            <a:r>
              <a:rPr lang="en-US" sz="2200" b="1" spc="-50" dirty="0" err="1" smtClean="0">
                <a:solidFill>
                  <a:srgbClr val="6600FF"/>
                </a:solidFill>
                <a:latin typeface="Arial Narrow" pitchFamily="34" charset="0"/>
                <a:sym typeface="Symbol" pitchFamily="18" charset="2"/>
              </a:rPr>
              <a:t>Pregnyl</a:t>
            </a:r>
            <a:endParaRPr lang="en-US" sz="2200" b="1" spc="-50" dirty="0" smtClean="0">
              <a:solidFill>
                <a:srgbClr val="6600FF"/>
              </a:solidFill>
              <a:latin typeface="Arial Narrow" pitchFamily="34" charset="0"/>
              <a:sym typeface="Symbol" pitchFamily="18" charset="2"/>
            </a:endParaRPr>
          </a:p>
        </p:txBody>
      </p:sp>
      <p:sp>
        <p:nvSpPr>
          <p:cNvPr id="62" name="Rectangle 61"/>
          <p:cNvSpPr/>
          <p:nvPr/>
        </p:nvSpPr>
        <p:spPr>
          <a:xfrm>
            <a:off x="943056" y="228600"/>
            <a:ext cx="4009944" cy="646331"/>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AU" sz="36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Ovulation Induction</a:t>
            </a:r>
            <a:endParaRPr lang="en-US" sz="36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nvGrpSpPr>
          <p:cNvPr id="64" name="Group 63"/>
          <p:cNvGrpSpPr/>
          <p:nvPr/>
        </p:nvGrpSpPr>
        <p:grpSpPr>
          <a:xfrm>
            <a:off x="2819400" y="915194"/>
            <a:ext cx="2362200" cy="1961788"/>
            <a:chOff x="3200400" y="1829594"/>
            <a:chExt cx="2362200" cy="1961788"/>
          </a:xfrm>
        </p:grpSpPr>
        <p:sp>
          <p:nvSpPr>
            <p:cNvPr id="65" name="Rectangle 64"/>
            <p:cNvSpPr/>
            <p:nvPr/>
          </p:nvSpPr>
          <p:spPr>
            <a:xfrm>
              <a:off x="3200400" y="3352800"/>
              <a:ext cx="23622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GONADOTROPHINS</a:t>
              </a:r>
              <a:endParaRPr lang="en-US" sz="2400" dirty="0">
                <a:solidFill>
                  <a:srgbClr val="F3F3F3"/>
                </a:solidFill>
                <a:effectLst>
                  <a:outerShdw blurRad="38100" dist="38100" dir="2700000" algn="tl">
                    <a:srgbClr val="000000"/>
                  </a:outerShdw>
                </a:effectLst>
                <a:latin typeface="Bernard MT Condensed" pitchFamily="18" charset="0"/>
              </a:endParaRPr>
            </a:p>
          </p:txBody>
        </p:sp>
        <p:cxnSp>
          <p:nvCxnSpPr>
            <p:cNvPr id="66" name="Straight Arrow Connector 65"/>
            <p:cNvCxnSpPr/>
            <p:nvPr/>
          </p:nvCxnSpPr>
          <p:spPr>
            <a:xfrm rot="5400000">
              <a:off x="2820194" y="2590800"/>
              <a:ext cx="1523206" cy="794"/>
            </a:xfrm>
            <a:prstGeom prst="straightConnector1">
              <a:avLst/>
            </a:prstGeom>
            <a:ln w="57150">
              <a:solidFill>
                <a:srgbClr val="FA00FA"/>
              </a:solidFill>
              <a:tailEnd type="arrow"/>
            </a:ln>
          </p:spPr>
          <p:style>
            <a:lnRef idx="1">
              <a:schemeClr val="accent1"/>
            </a:lnRef>
            <a:fillRef idx="0">
              <a:schemeClr val="accent1"/>
            </a:fillRef>
            <a:effectRef idx="0">
              <a:schemeClr val="accent1"/>
            </a:effectRef>
            <a:fontRef idx="minor">
              <a:schemeClr val="tx1"/>
            </a:fontRef>
          </p:style>
        </p:cxnSp>
      </p:grpSp>
      <p:grpSp>
        <p:nvGrpSpPr>
          <p:cNvPr id="67" name="Group 66"/>
          <p:cNvGrpSpPr/>
          <p:nvPr/>
        </p:nvGrpSpPr>
        <p:grpSpPr>
          <a:xfrm>
            <a:off x="1560872" y="915194"/>
            <a:ext cx="921594" cy="2513806"/>
            <a:chOff x="4795788" y="4193382"/>
            <a:chExt cx="921594" cy="2804372"/>
          </a:xfrm>
        </p:grpSpPr>
        <p:sp>
          <p:nvSpPr>
            <p:cNvPr id="68" name="Rectangle 67"/>
            <p:cNvSpPr/>
            <p:nvPr/>
          </p:nvSpPr>
          <p:spPr>
            <a:xfrm>
              <a:off x="4795788" y="6571996"/>
              <a:ext cx="9144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400" dirty="0" err="1" smtClean="0">
                  <a:solidFill>
                    <a:srgbClr val="F3F3F3"/>
                  </a:solidFill>
                  <a:effectLst>
                    <a:outerShdw blurRad="38100" dist="38100" dir="2700000" algn="tl">
                      <a:srgbClr val="000000"/>
                    </a:outerShdw>
                  </a:effectLst>
                  <a:latin typeface="Bernard MT Condensed" pitchFamily="18" charset="0"/>
                </a:rPr>
                <a:t>GnRH</a:t>
              </a:r>
              <a:endParaRPr lang="en-US" sz="2400" dirty="0" smtClean="0">
                <a:solidFill>
                  <a:srgbClr val="F3F3F3"/>
                </a:solidFill>
                <a:effectLst>
                  <a:outerShdw blurRad="38100" dist="38100" dir="2700000" algn="tl">
                    <a:srgbClr val="000000"/>
                  </a:outerShdw>
                </a:effectLst>
                <a:latin typeface="Bernard MT Condensed" pitchFamily="18" charset="0"/>
              </a:endParaRPr>
            </a:p>
          </p:txBody>
        </p:sp>
        <p:cxnSp>
          <p:nvCxnSpPr>
            <p:cNvPr id="69" name="Straight Arrow Connector 68"/>
            <p:cNvCxnSpPr/>
            <p:nvPr/>
          </p:nvCxnSpPr>
          <p:spPr>
            <a:xfrm rot="5400000">
              <a:off x="4535488" y="5373688"/>
              <a:ext cx="2362200" cy="1588"/>
            </a:xfrm>
            <a:prstGeom prst="straightConnector1">
              <a:avLst/>
            </a:prstGeom>
            <a:ln w="57150">
              <a:solidFill>
                <a:srgbClr val="FA00FA"/>
              </a:solidFill>
              <a:tailEnd type="arrow"/>
            </a:ln>
          </p:spPr>
          <p:style>
            <a:lnRef idx="1">
              <a:schemeClr val="accent1"/>
            </a:lnRef>
            <a:fillRef idx="0">
              <a:schemeClr val="accent1"/>
            </a:fillRef>
            <a:effectRef idx="0">
              <a:schemeClr val="accent1"/>
            </a:effectRef>
            <a:fontRef idx="minor">
              <a:schemeClr val="tx1"/>
            </a:fontRef>
          </p:style>
        </p:cxnSp>
      </p:grpSp>
      <p:grpSp>
        <p:nvGrpSpPr>
          <p:cNvPr id="70" name="Group 69"/>
          <p:cNvGrpSpPr/>
          <p:nvPr/>
        </p:nvGrpSpPr>
        <p:grpSpPr>
          <a:xfrm>
            <a:off x="318753" y="926999"/>
            <a:ext cx="1967247" cy="815532"/>
            <a:chOff x="152400" y="4203599"/>
            <a:chExt cx="1980197" cy="815532"/>
          </a:xfrm>
        </p:grpSpPr>
        <p:sp>
          <p:nvSpPr>
            <p:cNvPr id="71" name="Rectangle 70"/>
            <p:cNvSpPr/>
            <p:nvPr/>
          </p:nvSpPr>
          <p:spPr>
            <a:xfrm>
              <a:off x="152400" y="4580549"/>
              <a:ext cx="1980197"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ANTIESTROGENS</a:t>
              </a:r>
              <a:endParaRPr lang="en-US" sz="2400" dirty="0">
                <a:solidFill>
                  <a:srgbClr val="F3F3F3"/>
                </a:solidFill>
                <a:effectLst>
                  <a:outerShdw blurRad="38100" dist="38100" dir="2700000" algn="tl">
                    <a:srgbClr val="000000"/>
                  </a:outerShdw>
                </a:effectLst>
                <a:latin typeface="Bernard MT Condensed" pitchFamily="18" charset="0"/>
              </a:endParaRPr>
            </a:p>
          </p:txBody>
        </p:sp>
        <p:cxnSp>
          <p:nvCxnSpPr>
            <p:cNvPr id="72" name="Straight Arrow Connector 71"/>
            <p:cNvCxnSpPr/>
            <p:nvPr/>
          </p:nvCxnSpPr>
          <p:spPr>
            <a:xfrm rot="5400000">
              <a:off x="534194" y="4355205"/>
              <a:ext cx="304800" cy="1588"/>
            </a:xfrm>
            <a:prstGeom prst="straightConnector1">
              <a:avLst/>
            </a:prstGeom>
            <a:ln w="57150">
              <a:solidFill>
                <a:srgbClr val="FA00FA"/>
              </a:solidFill>
              <a:tailEnd type="arrow"/>
            </a:ln>
          </p:spPr>
          <p:style>
            <a:lnRef idx="1">
              <a:schemeClr val="accent1"/>
            </a:lnRef>
            <a:fillRef idx="0">
              <a:schemeClr val="accent1"/>
            </a:fillRef>
            <a:effectRef idx="0">
              <a:schemeClr val="accent1"/>
            </a:effectRef>
            <a:fontRef idx="minor">
              <a:schemeClr val="tx1"/>
            </a:fontRef>
          </p:style>
        </p:cxnSp>
      </p:grpSp>
      <p:cxnSp>
        <p:nvCxnSpPr>
          <p:cNvPr id="73" name="Straight Arrow Connector 72"/>
          <p:cNvCxnSpPr/>
          <p:nvPr/>
        </p:nvCxnSpPr>
        <p:spPr>
          <a:xfrm>
            <a:off x="852153" y="902595"/>
            <a:ext cx="3962400" cy="1588"/>
          </a:xfrm>
          <a:prstGeom prst="straightConnector1">
            <a:avLst/>
          </a:prstGeom>
          <a:ln w="57150">
            <a:solidFill>
              <a:srgbClr val="FA00FA"/>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flipH="1">
            <a:off x="8546205" y="4696760"/>
            <a:ext cx="461665" cy="789640"/>
          </a:xfrm>
          <a:prstGeom prst="rect">
            <a:avLst/>
          </a:prstGeom>
        </p:spPr>
        <p:txBody>
          <a:bodyPr vert="vert" wrap="none">
            <a:spAutoFit/>
          </a:bodyPr>
          <a:lstStyle/>
          <a:p>
            <a:pPr lvl="0" fontAlgn="base">
              <a:spcBef>
                <a:spcPct val="20000"/>
              </a:spcBef>
              <a:spcAft>
                <a:spcPct val="0"/>
              </a:spcAft>
              <a:buClr>
                <a:schemeClr val="hlink"/>
              </a:buClr>
              <a:buSzPct val="70000"/>
            </a:pPr>
            <a:r>
              <a:rPr lang="en-AU" dirty="0" smtClean="0">
                <a:ln w="12700">
                  <a:solidFill>
                    <a:srgbClr val="8970A8"/>
                  </a:solidFill>
                </a:ln>
                <a:latin typeface="Bernard MT Condensed" pitchFamily="18" charset="0"/>
              </a:rPr>
              <a:t>Ovarian</a:t>
            </a:r>
          </a:p>
        </p:txBody>
      </p:sp>
      <p:sp>
        <p:nvSpPr>
          <p:cNvPr id="33" name="Rectangle 32"/>
          <p:cNvSpPr/>
          <p:nvPr/>
        </p:nvSpPr>
        <p:spPr>
          <a:xfrm flipH="1">
            <a:off x="5767590" y="762000"/>
            <a:ext cx="2169953" cy="430887"/>
          </a:xfrm>
          <a:prstGeom prst="rect">
            <a:avLst/>
          </a:prstGeom>
        </p:spPr>
        <p:txBody>
          <a:bodyPr vert="horz" wrap="none">
            <a:spAutoFit/>
          </a:bodyPr>
          <a:lstStyle/>
          <a:p>
            <a:pPr lvl="0" fontAlgn="base">
              <a:spcBef>
                <a:spcPct val="20000"/>
              </a:spcBef>
              <a:spcAft>
                <a:spcPct val="0"/>
              </a:spcAft>
              <a:buClr>
                <a:schemeClr val="hlink"/>
              </a:buClr>
              <a:buSzPct val="70000"/>
            </a:pPr>
            <a:r>
              <a:rPr lang="en-AU" sz="2200" dirty="0" err="1" smtClean="0">
                <a:ln w="12700">
                  <a:solidFill>
                    <a:srgbClr val="8970A8"/>
                  </a:solidFill>
                </a:ln>
                <a:latin typeface="Bernard MT Condensed" pitchFamily="18" charset="0"/>
              </a:rPr>
              <a:t>Hypogonadotropic</a:t>
            </a:r>
            <a:endParaRPr lang="en-AU" sz="2200" dirty="0" smtClean="0">
              <a:ln w="12700">
                <a:solidFill>
                  <a:srgbClr val="8970A8"/>
                </a:solidFill>
              </a:ln>
              <a:latin typeface="Bernard MT Condensed" pitchFamily="18" charset="0"/>
            </a:endParaRPr>
          </a:p>
        </p:txBody>
      </p:sp>
      <p:sp>
        <p:nvSpPr>
          <p:cNvPr id="34" name="Rectangle 33"/>
          <p:cNvSpPr/>
          <p:nvPr/>
        </p:nvSpPr>
        <p:spPr>
          <a:xfrm flipH="1">
            <a:off x="5638800" y="5713926"/>
            <a:ext cx="2590800" cy="430887"/>
          </a:xfrm>
          <a:prstGeom prst="rect">
            <a:avLst/>
          </a:prstGeom>
        </p:spPr>
        <p:txBody>
          <a:bodyPr vert="horz" wrap="square">
            <a:spAutoFit/>
          </a:bodyPr>
          <a:lstStyle/>
          <a:p>
            <a:pPr lvl="0" fontAlgn="base">
              <a:spcBef>
                <a:spcPct val="20000"/>
              </a:spcBef>
              <a:spcAft>
                <a:spcPct val="0"/>
              </a:spcAft>
              <a:buClr>
                <a:schemeClr val="hlink"/>
              </a:buClr>
              <a:buSzPct val="70000"/>
            </a:pPr>
            <a:r>
              <a:rPr lang="en-AU" sz="2200" dirty="0" err="1" smtClean="0">
                <a:ln w="12700">
                  <a:solidFill>
                    <a:srgbClr val="8970A8"/>
                  </a:solidFill>
                </a:ln>
                <a:latin typeface="Bernard MT Condensed" pitchFamily="18" charset="0"/>
              </a:rPr>
              <a:t>Normogonadotrophic</a:t>
            </a:r>
            <a:endParaRPr lang="en-AU" sz="2200" dirty="0" smtClean="0">
              <a:ln w="12700">
                <a:solidFill>
                  <a:srgbClr val="8970A8"/>
                </a:solidFill>
              </a:ln>
              <a:latin typeface="Bernard MT Condensed" pitchFamily="18" charset="0"/>
            </a:endParaRPr>
          </a:p>
        </p:txBody>
      </p:sp>
      <p:sp>
        <p:nvSpPr>
          <p:cNvPr id="36" name="Rectangle 35"/>
          <p:cNvSpPr/>
          <p:nvPr/>
        </p:nvSpPr>
        <p:spPr>
          <a:xfrm flipH="1">
            <a:off x="5638800" y="6262013"/>
            <a:ext cx="2603679" cy="430887"/>
          </a:xfrm>
          <a:prstGeom prst="rect">
            <a:avLst/>
          </a:prstGeom>
        </p:spPr>
        <p:txBody>
          <a:bodyPr vert="horz" wrap="square">
            <a:spAutoFit/>
          </a:bodyPr>
          <a:lstStyle/>
          <a:p>
            <a:pPr lvl="0" fontAlgn="base">
              <a:spcBef>
                <a:spcPct val="20000"/>
              </a:spcBef>
              <a:spcAft>
                <a:spcPct val="0"/>
              </a:spcAft>
              <a:buClr>
                <a:schemeClr val="hlink"/>
              </a:buClr>
              <a:buSzPct val="70000"/>
            </a:pPr>
            <a:r>
              <a:rPr lang="en-AU" sz="2200" dirty="0" err="1" smtClean="0">
                <a:ln w="12700">
                  <a:solidFill>
                    <a:srgbClr val="8970A8"/>
                  </a:solidFill>
                </a:ln>
                <a:latin typeface="Bernard MT Condensed" pitchFamily="18" charset="0"/>
              </a:rPr>
              <a:t>Hypergonadotrophic</a:t>
            </a:r>
            <a:endParaRPr lang="en-AU" sz="2200" dirty="0" smtClean="0">
              <a:ln w="12700">
                <a:solidFill>
                  <a:srgbClr val="8970A8"/>
                </a:solidFill>
              </a:ln>
              <a:latin typeface="Bernard MT Condensed" pitchFamily="18" charset="0"/>
            </a:endParaRPr>
          </a:p>
        </p:txBody>
      </p:sp>
      <p:sp>
        <p:nvSpPr>
          <p:cNvPr id="37" name="TextBox 36"/>
          <p:cNvSpPr txBox="1"/>
          <p:nvPr/>
        </p:nvSpPr>
        <p:spPr>
          <a:xfrm>
            <a:off x="8153400" y="6273225"/>
            <a:ext cx="533400" cy="523220"/>
          </a:xfrm>
          <a:prstGeom prst="rect">
            <a:avLst/>
          </a:prstGeom>
          <a:solidFill>
            <a:srgbClr val="FF0000"/>
          </a:solidFill>
        </p:spPr>
        <p:txBody>
          <a:bodyPr wrap="square" rtlCol="0">
            <a:spAutoFit/>
          </a:bodyPr>
          <a:lstStyle/>
          <a:p>
            <a:r>
              <a:rPr lang="en-US" sz="2800" dirty="0" smtClean="0">
                <a:sym typeface="Wingdings"/>
              </a:rPr>
              <a:t></a:t>
            </a:r>
            <a:endParaRPr lang="en-US" sz="2800" dirty="0"/>
          </a:p>
        </p:txBody>
      </p:sp>
      <p:sp>
        <p:nvSpPr>
          <p:cNvPr id="45" name="TextBox 44"/>
          <p:cNvSpPr txBox="1"/>
          <p:nvPr/>
        </p:nvSpPr>
        <p:spPr>
          <a:xfrm>
            <a:off x="7924800" y="698679"/>
            <a:ext cx="533400" cy="523220"/>
          </a:xfrm>
          <a:prstGeom prst="rect">
            <a:avLst/>
          </a:prstGeom>
          <a:solidFill>
            <a:srgbClr val="66FF33"/>
          </a:solidFill>
        </p:spPr>
        <p:txBody>
          <a:bodyPr wrap="square" rtlCol="0">
            <a:spAutoFit/>
          </a:bodyPr>
          <a:lstStyle/>
          <a:p>
            <a:r>
              <a:rPr lang="en-US" sz="2800" dirty="0" smtClean="0">
                <a:sym typeface="Wingdings 2"/>
              </a:rPr>
              <a:t></a:t>
            </a:r>
            <a:endParaRPr lang="en-US" sz="2800" dirty="0"/>
          </a:p>
        </p:txBody>
      </p:sp>
      <p:sp>
        <p:nvSpPr>
          <p:cNvPr id="49" name="TextBox 48"/>
          <p:cNvSpPr txBox="1"/>
          <p:nvPr/>
        </p:nvSpPr>
        <p:spPr>
          <a:xfrm>
            <a:off x="8153400" y="5638800"/>
            <a:ext cx="533400" cy="523220"/>
          </a:xfrm>
          <a:prstGeom prst="rect">
            <a:avLst/>
          </a:prstGeom>
          <a:solidFill>
            <a:srgbClr val="66FF33"/>
          </a:solidFill>
        </p:spPr>
        <p:txBody>
          <a:bodyPr wrap="square" rtlCol="0">
            <a:spAutoFit/>
          </a:bodyPr>
          <a:lstStyle/>
          <a:p>
            <a:r>
              <a:rPr lang="en-US" sz="2800" dirty="0" smtClean="0">
                <a:sym typeface="Wingdings 2"/>
              </a:rPr>
              <a:t></a:t>
            </a:r>
            <a:endParaRPr lang="en-US" sz="2800" dirty="0"/>
          </a:p>
        </p:txBody>
      </p:sp>
      <p:sp>
        <p:nvSpPr>
          <p:cNvPr id="53" name="Rectangle 52"/>
          <p:cNvSpPr/>
          <p:nvPr/>
        </p:nvSpPr>
        <p:spPr>
          <a:xfrm>
            <a:off x="3618963" y="1715037"/>
            <a:ext cx="1828800" cy="400110"/>
          </a:xfrm>
          <a:prstGeom prst="rect">
            <a:avLst/>
          </a:prstGeom>
          <a:noFill/>
        </p:spPr>
        <p:txBody>
          <a:bodyPr wrap="square" rtlCol="0">
            <a:spAutoFit/>
          </a:bodyPr>
          <a:lstStyle/>
          <a:p>
            <a:pPr>
              <a:lnSpc>
                <a:spcPts val="2400"/>
              </a:lnSpc>
            </a:pPr>
            <a:r>
              <a:rPr lang="en-US" sz="2200" b="1" spc="-50" dirty="0" err="1" smtClean="0">
                <a:solidFill>
                  <a:srgbClr val="6600FF"/>
                </a:solidFill>
                <a:latin typeface="Arial Narrow" pitchFamily="34" charset="0"/>
                <a:sym typeface="Symbol" pitchFamily="18" charset="2"/>
              </a:rPr>
              <a:t>Bromocreptine</a:t>
            </a:r>
            <a:endParaRPr lang="en-US" sz="2200" b="1" spc="-50" dirty="0" smtClean="0">
              <a:solidFill>
                <a:srgbClr val="6600FF"/>
              </a:solidFill>
              <a:latin typeface="Arial Narrow" pitchFamily="34" charset="0"/>
              <a:sym typeface="Symbol" pitchFamily="18" charset="2"/>
            </a:endParaRPr>
          </a:p>
        </p:txBody>
      </p:sp>
      <p:grpSp>
        <p:nvGrpSpPr>
          <p:cNvPr id="77" name="Group 76"/>
          <p:cNvGrpSpPr/>
          <p:nvPr/>
        </p:nvGrpSpPr>
        <p:grpSpPr>
          <a:xfrm>
            <a:off x="3366753" y="914400"/>
            <a:ext cx="1828800" cy="832461"/>
            <a:chOff x="3366753" y="1219200"/>
            <a:chExt cx="1828800" cy="832461"/>
          </a:xfrm>
        </p:grpSpPr>
        <p:sp>
          <p:nvSpPr>
            <p:cNvPr id="55" name="TextBox 54"/>
            <p:cNvSpPr txBox="1"/>
            <p:nvPr/>
          </p:nvSpPr>
          <p:spPr>
            <a:xfrm>
              <a:off x="3366753" y="1613079"/>
              <a:ext cx="18288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D</a:t>
              </a:r>
              <a:r>
                <a:rPr lang="en-US" sz="2400" baseline="-25000" dirty="0" smtClean="0">
                  <a:solidFill>
                    <a:srgbClr val="F3F3F3"/>
                  </a:solidFill>
                  <a:effectLst>
                    <a:outerShdw blurRad="38100" dist="38100" dir="2700000" algn="tl">
                      <a:srgbClr val="000000"/>
                    </a:outerShdw>
                  </a:effectLst>
                  <a:latin typeface="Bernard MT Condensed" pitchFamily="18" charset="0"/>
                </a:rPr>
                <a:t>2</a:t>
              </a:r>
              <a:r>
                <a:rPr lang="en-US" sz="2400" dirty="0" smtClean="0">
                  <a:solidFill>
                    <a:srgbClr val="F3F3F3"/>
                  </a:solidFill>
                  <a:effectLst>
                    <a:outerShdw blurRad="38100" dist="38100" dir="2700000" algn="tl">
                      <a:srgbClr val="000000"/>
                    </a:outerShdw>
                  </a:effectLst>
                  <a:latin typeface="Bernard MT Condensed" pitchFamily="18" charset="0"/>
                </a:rPr>
                <a:t> R Agonists </a:t>
              </a:r>
            </a:p>
          </p:txBody>
        </p:sp>
        <p:cxnSp>
          <p:nvCxnSpPr>
            <p:cNvPr id="63" name="Straight Arrow Connector 62"/>
            <p:cNvCxnSpPr/>
            <p:nvPr/>
          </p:nvCxnSpPr>
          <p:spPr>
            <a:xfrm rot="5400000">
              <a:off x="4638263" y="1370806"/>
              <a:ext cx="304800" cy="1588"/>
            </a:xfrm>
            <a:prstGeom prst="straightConnector1">
              <a:avLst/>
            </a:prstGeom>
            <a:ln w="57150">
              <a:solidFill>
                <a:srgbClr val="FA00FA"/>
              </a:solidFill>
              <a:tailEnd type="arrow"/>
            </a:ln>
          </p:spPr>
          <p:style>
            <a:lnRef idx="1">
              <a:schemeClr val="accent1"/>
            </a:lnRef>
            <a:fillRef idx="0">
              <a:schemeClr val="accent1"/>
            </a:fillRef>
            <a:effectRef idx="0">
              <a:schemeClr val="accent1"/>
            </a:effectRef>
            <a:fontRef idx="minor">
              <a:schemeClr val="tx1"/>
            </a:fontRef>
          </p:style>
        </p:cxnSp>
      </p:grpSp>
      <p:sp>
        <p:nvSpPr>
          <p:cNvPr id="78" name="Rectangle 77"/>
          <p:cNvSpPr/>
          <p:nvPr/>
        </p:nvSpPr>
        <p:spPr>
          <a:xfrm flipH="1">
            <a:off x="5715000" y="228600"/>
            <a:ext cx="2468112" cy="430887"/>
          </a:xfrm>
          <a:prstGeom prst="rect">
            <a:avLst/>
          </a:prstGeom>
        </p:spPr>
        <p:txBody>
          <a:bodyPr vert="horz" wrap="none">
            <a:spAutoFit/>
          </a:bodyPr>
          <a:lstStyle/>
          <a:p>
            <a:pPr lvl="0" fontAlgn="base">
              <a:spcBef>
                <a:spcPct val="20000"/>
              </a:spcBef>
              <a:spcAft>
                <a:spcPct val="0"/>
              </a:spcAft>
              <a:buClr>
                <a:schemeClr val="hlink"/>
              </a:buClr>
              <a:buSzPct val="70000"/>
            </a:pPr>
            <a:r>
              <a:rPr lang="en-AU" sz="2200" dirty="0" err="1" smtClean="0">
                <a:ln w="12700">
                  <a:solidFill>
                    <a:srgbClr val="8970A8"/>
                  </a:solidFill>
                </a:ln>
                <a:latin typeface="Bernard MT Condensed" pitchFamily="18" charset="0"/>
              </a:rPr>
              <a:t>Hyperprolactinaemia</a:t>
            </a:r>
            <a:endParaRPr lang="en-AU" sz="2200" dirty="0" smtClean="0">
              <a:ln w="12700">
                <a:solidFill>
                  <a:srgbClr val="8970A8"/>
                </a:solidFill>
              </a:ln>
              <a:latin typeface="Bernard MT Condensed" pitchFamily="18" charset="0"/>
            </a:endParaRPr>
          </a:p>
        </p:txBody>
      </p:sp>
      <p:sp>
        <p:nvSpPr>
          <p:cNvPr id="79" name="Rectangle 78"/>
          <p:cNvSpPr/>
          <p:nvPr/>
        </p:nvSpPr>
        <p:spPr>
          <a:xfrm>
            <a:off x="558800" y="6311900"/>
            <a:ext cx="5486400" cy="412934"/>
          </a:xfrm>
          <a:prstGeom prst="rect">
            <a:avLst/>
          </a:prstGeom>
        </p:spPr>
        <p:txBody>
          <a:bodyPr wrap="square">
            <a:spAutoFit/>
          </a:bodyPr>
          <a:lstStyle/>
          <a:p>
            <a:pPr>
              <a:lnSpc>
                <a:spcPts val="2500"/>
              </a:lnSpc>
              <a:buClr>
                <a:srgbClr val="FA00FA"/>
              </a:buClr>
              <a:buSzPct val="78000"/>
              <a:buFont typeface="Wingdings" pitchFamily="2" charset="2"/>
              <a:buChar char="Ø"/>
            </a:pPr>
            <a:r>
              <a:rPr lang="en-US" sz="2400" b="1" dirty="0" smtClean="0">
                <a:latin typeface="Arial Narrow" pitchFamily="34" charset="0"/>
              </a:rPr>
              <a:t> </a:t>
            </a:r>
            <a:r>
              <a:rPr lang="en-AU" sz="2400" dirty="0" smtClean="0">
                <a:ln w="12700">
                  <a:solidFill>
                    <a:srgbClr val="4B3A60"/>
                  </a:solidFill>
                </a:ln>
                <a:latin typeface="Arial Narrow" pitchFamily="34" charset="0"/>
              </a:rPr>
              <a:t>Conception remote, no place for therapy</a:t>
            </a:r>
            <a:r>
              <a:rPr lang="en-AU" sz="2400" dirty="0" smtClean="0">
                <a:ln w="12700">
                  <a:solidFill>
                    <a:srgbClr val="4B3A60"/>
                  </a:solidFill>
                </a:ln>
                <a:latin typeface="Arial Narrow" pitchFamily="34" charset="0"/>
                <a:sym typeface="Wingdings 3"/>
              </a:rPr>
              <a:t></a:t>
            </a:r>
            <a:endParaRPr lang="en-US" sz="2400" b="1" dirty="0">
              <a:latin typeface="Arial Narrow" pitchFamily="34" charset="0"/>
            </a:endParaRPr>
          </a:p>
        </p:txBody>
      </p:sp>
      <p:cxnSp>
        <p:nvCxnSpPr>
          <p:cNvPr id="54" name="Straight Connector 53"/>
          <p:cNvCxnSpPr/>
          <p:nvPr/>
        </p:nvCxnSpPr>
        <p:spPr>
          <a:xfrm>
            <a:off x="7315200" y="5181600"/>
            <a:ext cx="381000" cy="228600"/>
          </a:xfrm>
          <a:prstGeom prst="line">
            <a:avLst/>
          </a:prstGeom>
          <a:noFill/>
          <a:ln w="57150">
            <a:solidFill>
              <a:schemeClr val="folHlink"/>
            </a:solidFill>
            <a:prstDash val="sysDash"/>
            <a:round/>
            <a:headEnd/>
            <a:tailEnd/>
          </a:ln>
          <a:effectLst/>
        </p:spPr>
      </p:cxnSp>
      <p:sp>
        <p:nvSpPr>
          <p:cNvPr id="50" name="Rectangle 49"/>
          <p:cNvSpPr/>
          <p:nvPr/>
        </p:nvSpPr>
        <p:spPr>
          <a:xfrm>
            <a:off x="228600" y="4743271"/>
            <a:ext cx="5334000" cy="1200329"/>
          </a:xfrm>
          <a:prstGeom prst="rect">
            <a:avLst/>
          </a:prstGeom>
          <a:solidFill>
            <a:srgbClr val="FFC5FF"/>
          </a:solidFill>
        </p:spPr>
        <p:txBody>
          <a:bodyPr wrap="square">
            <a:spAutoFit/>
          </a:bodyPr>
          <a:lstStyle/>
          <a:p>
            <a:r>
              <a:rPr lang="en-US" sz="2400" b="1" spc="-50" dirty="0" smtClean="0">
                <a:solidFill>
                  <a:srgbClr val="6600FF"/>
                </a:solidFill>
                <a:latin typeface="Arial Narrow" pitchFamily="34" charset="0"/>
              </a:rPr>
              <a:t>METFORMIN</a:t>
            </a:r>
            <a:r>
              <a:rPr lang="en-US" sz="2200" b="1" spc="-50" dirty="0" smtClean="0">
                <a:solidFill>
                  <a:srgbClr val="6600FF"/>
                </a:solidFill>
                <a:latin typeface="Arial Narrow" pitchFamily="34" charset="0"/>
              </a:rPr>
              <a:t>; </a:t>
            </a:r>
            <a:r>
              <a:rPr lang="en-US" sz="2200" spc="-50" dirty="0" smtClean="0">
                <a:latin typeface="Bernard MT Condensed" pitchFamily="18" charset="0"/>
              </a:rPr>
              <a:t>IN POLYCYSTIC OVARIAN SYNDROME</a:t>
            </a:r>
          </a:p>
          <a:p>
            <a:r>
              <a:rPr lang="en-US" sz="2400" b="1" spc="-50" dirty="0" smtClean="0">
                <a:latin typeface="Arial Narrow" pitchFamily="34" charset="0"/>
              </a:rPr>
              <a:t>to </a:t>
            </a:r>
            <a:r>
              <a:rPr lang="en-US" sz="2400" b="1" spc="-50" dirty="0" smtClean="0">
                <a:latin typeface="Arial Narrow" pitchFamily="34" charset="0"/>
                <a:sym typeface="Wingdings 3"/>
              </a:rPr>
              <a:t></a:t>
            </a:r>
            <a:r>
              <a:rPr lang="en-US" sz="2400" b="1" spc="-50" dirty="0" smtClean="0">
                <a:latin typeface="Arial Narrow" pitchFamily="34" charset="0"/>
              </a:rPr>
              <a:t> body weight &amp; </a:t>
            </a:r>
          </a:p>
          <a:p>
            <a:r>
              <a:rPr lang="en-US" sz="2400" b="1" spc="-50" dirty="0" smtClean="0">
                <a:latin typeface="Arial Narrow" pitchFamily="34" charset="0"/>
                <a:sym typeface="Wingdings 3"/>
              </a:rPr>
              <a:t></a:t>
            </a:r>
            <a:r>
              <a:rPr lang="en-US" sz="2400" b="1" spc="-50" dirty="0" smtClean="0">
                <a:latin typeface="Arial Narrow" pitchFamily="34" charset="0"/>
              </a:rPr>
              <a:t> response to ovulation induction drugs </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1000" fill="hold"/>
                                        <p:tgtEl>
                                          <p:spTgt spid="62"/>
                                        </p:tgtEl>
                                        <p:attrNameLst>
                                          <p:attrName>ppt_w</p:attrName>
                                        </p:attrNameLst>
                                      </p:cBhvr>
                                      <p:tavLst>
                                        <p:tav tm="0">
                                          <p:val>
                                            <p:strVal val="#ppt_w+.3"/>
                                          </p:val>
                                        </p:tav>
                                        <p:tav tm="100000">
                                          <p:val>
                                            <p:strVal val="#ppt_w"/>
                                          </p:val>
                                        </p:tav>
                                      </p:tavLst>
                                    </p:anim>
                                    <p:anim calcmode="lin" valueType="num">
                                      <p:cBhvr>
                                        <p:cTn id="8" dur="1000" fill="hold"/>
                                        <p:tgtEl>
                                          <p:spTgt spid="62"/>
                                        </p:tgtEl>
                                        <p:attrNameLst>
                                          <p:attrName>ppt_h</p:attrName>
                                        </p:attrNameLst>
                                      </p:cBhvr>
                                      <p:tavLst>
                                        <p:tav tm="0">
                                          <p:val>
                                            <p:strVal val="#ppt_h"/>
                                          </p:val>
                                        </p:tav>
                                        <p:tav tm="100000">
                                          <p:val>
                                            <p:strVal val="#ppt_h"/>
                                          </p:val>
                                        </p:tav>
                                      </p:tavLst>
                                    </p:anim>
                                    <p:animEffect transition="in" filter="fade">
                                      <p:cBhvr>
                                        <p:cTn id="9" dur="1000"/>
                                        <p:tgtEl>
                                          <p:spTgt spid="62"/>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73"/>
                                        </p:tgtEl>
                                        <p:attrNameLst>
                                          <p:attrName>style.visibility</p:attrName>
                                        </p:attrNameLst>
                                      </p:cBhvr>
                                      <p:to>
                                        <p:strVal val="visible"/>
                                      </p:to>
                                    </p:set>
                                    <p:anim calcmode="lin" valueType="num">
                                      <p:cBhvr>
                                        <p:cTn id="12" dur="1000" fill="hold"/>
                                        <p:tgtEl>
                                          <p:spTgt spid="73"/>
                                        </p:tgtEl>
                                        <p:attrNameLst>
                                          <p:attrName>ppt_w</p:attrName>
                                        </p:attrNameLst>
                                      </p:cBhvr>
                                      <p:tavLst>
                                        <p:tav tm="0">
                                          <p:val>
                                            <p:strVal val="#ppt_w+.3"/>
                                          </p:val>
                                        </p:tav>
                                        <p:tav tm="100000">
                                          <p:val>
                                            <p:strVal val="#ppt_w"/>
                                          </p:val>
                                        </p:tav>
                                      </p:tavLst>
                                    </p:anim>
                                    <p:anim calcmode="lin" valueType="num">
                                      <p:cBhvr>
                                        <p:cTn id="13" dur="1000" fill="hold"/>
                                        <p:tgtEl>
                                          <p:spTgt spid="73"/>
                                        </p:tgtEl>
                                        <p:attrNameLst>
                                          <p:attrName>ppt_h</p:attrName>
                                        </p:attrNameLst>
                                      </p:cBhvr>
                                      <p:tavLst>
                                        <p:tav tm="0">
                                          <p:val>
                                            <p:strVal val="#ppt_h"/>
                                          </p:val>
                                        </p:tav>
                                        <p:tav tm="100000">
                                          <p:val>
                                            <p:strVal val="#ppt_h"/>
                                          </p:val>
                                        </p:tav>
                                      </p:tavLst>
                                    </p:anim>
                                    <p:animEffect transition="in" filter="fade">
                                      <p:cBhvr>
                                        <p:cTn id="14" dur="1000"/>
                                        <p:tgtEl>
                                          <p:spTgt spid="73"/>
                                        </p:tgtEl>
                                      </p:cBhvr>
                                    </p:animEffect>
                                  </p:childTnLst>
                                </p:cTn>
                              </p:par>
                              <p:par>
                                <p:cTn id="15" presetID="10" presetClass="entr" presetSubtype="0" fill="hold" nodeType="withEffect">
                                  <p:stCondLst>
                                    <p:cond delay="0"/>
                                  </p:stCondLst>
                                  <p:childTnLst>
                                    <p:set>
                                      <p:cBhvr>
                                        <p:cTn id="16" dur="1" fill="hold">
                                          <p:stCondLst>
                                            <p:cond delay="0"/>
                                          </p:stCondLst>
                                        </p:cTn>
                                        <p:tgtEl>
                                          <p:spTgt spid="75"/>
                                        </p:tgtEl>
                                        <p:attrNameLst>
                                          <p:attrName>style.visibility</p:attrName>
                                        </p:attrNameLst>
                                      </p:cBhvr>
                                      <p:to>
                                        <p:strVal val="visible"/>
                                      </p:to>
                                    </p:set>
                                    <p:animEffect transition="in" filter="fade">
                                      <p:cBhvr>
                                        <p:cTn id="17" dur="2000"/>
                                        <p:tgtEl>
                                          <p:spTgt spid="75"/>
                                        </p:tgtEl>
                                      </p:cBhvr>
                                    </p:animEffect>
                                  </p:childTnLst>
                                </p:cTn>
                              </p:par>
                              <p:par>
                                <p:cTn id="18" presetID="10" presetClass="entr" presetSubtype="0" fill="hold" nodeType="withEffect">
                                  <p:stCondLst>
                                    <p:cond delay="0"/>
                                  </p:stCondLst>
                                  <p:childTnLst>
                                    <p:set>
                                      <p:cBhvr>
                                        <p:cTn id="19" dur="1" fill="hold">
                                          <p:stCondLst>
                                            <p:cond delay="0"/>
                                          </p:stCondLst>
                                        </p:cTn>
                                        <p:tgtEl>
                                          <p:spTgt spid="76"/>
                                        </p:tgtEl>
                                        <p:attrNameLst>
                                          <p:attrName>style.visibility</p:attrName>
                                        </p:attrNameLst>
                                      </p:cBhvr>
                                      <p:to>
                                        <p:strVal val="visible"/>
                                      </p:to>
                                    </p:set>
                                    <p:animEffect transition="in" filter="fade">
                                      <p:cBhvr>
                                        <p:cTn id="20" dur="2000"/>
                                        <p:tgtEl>
                                          <p:spTgt spid="76"/>
                                        </p:tgtEl>
                                      </p:cBhvr>
                                    </p:animEffect>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p:cTn id="25" dur="1000" fill="hold"/>
                                        <p:tgtEl>
                                          <p:spTgt spid="34"/>
                                        </p:tgtEl>
                                        <p:attrNameLst>
                                          <p:attrName>ppt_x</p:attrName>
                                        </p:attrNameLst>
                                      </p:cBhvr>
                                      <p:tavLst>
                                        <p:tav tm="0">
                                          <p:val>
                                            <p:strVal val="#ppt_x-.2"/>
                                          </p:val>
                                        </p:tav>
                                        <p:tav tm="100000">
                                          <p:val>
                                            <p:strVal val="#ppt_x"/>
                                          </p:val>
                                        </p:tav>
                                      </p:tavLst>
                                    </p:anim>
                                    <p:anim calcmode="lin" valueType="num">
                                      <p:cBhvr>
                                        <p:cTn id="26" dur="1000" fill="hold"/>
                                        <p:tgtEl>
                                          <p:spTgt spid="3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4"/>
                                        </p:tgtEl>
                                      </p:cBhvr>
                                    </p:animEffect>
                                  </p:childTnLst>
                                </p:cTn>
                              </p:par>
                              <p:par>
                                <p:cTn id="28" presetID="29" presetClass="entr" presetSubtype="0" fill="hold" grpId="0" nodeType="withEffect">
                                  <p:stCondLst>
                                    <p:cond delay="0"/>
                                  </p:stCondLst>
                                  <p:childTnLst>
                                    <p:set>
                                      <p:cBhvr>
                                        <p:cTn id="29" dur="1" fill="hold">
                                          <p:stCondLst>
                                            <p:cond delay="0"/>
                                          </p:stCondLst>
                                        </p:cTn>
                                        <p:tgtEl>
                                          <p:spTgt spid="49"/>
                                        </p:tgtEl>
                                        <p:attrNameLst>
                                          <p:attrName>style.visibility</p:attrName>
                                        </p:attrNameLst>
                                      </p:cBhvr>
                                      <p:to>
                                        <p:strVal val="visible"/>
                                      </p:to>
                                    </p:set>
                                    <p:anim calcmode="lin" valueType="num">
                                      <p:cBhvr>
                                        <p:cTn id="30" dur="1000" fill="hold"/>
                                        <p:tgtEl>
                                          <p:spTgt spid="49"/>
                                        </p:tgtEl>
                                        <p:attrNameLst>
                                          <p:attrName>ppt_x</p:attrName>
                                        </p:attrNameLst>
                                      </p:cBhvr>
                                      <p:tavLst>
                                        <p:tav tm="0">
                                          <p:val>
                                            <p:strVal val="#ppt_x-.2"/>
                                          </p:val>
                                        </p:tav>
                                        <p:tav tm="100000">
                                          <p:val>
                                            <p:strVal val="#ppt_x"/>
                                          </p:val>
                                        </p:tav>
                                      </p:tavLst>
                                    </p:anim>
                                    <p:anim calcmode="lin" valueType="num">
                                      <p:cBhvr>
                                        <p:cTn id="31" dur="1000" fill="hold"/>
                                        <p:tgtEl>
                                          <p:spTgt spid="49"/>
                                        </p:tgtEl>
                                        <p:attrNameLst>
                                          <p:attrName>ppt_y</p:attrName>
                                        </p:attrNameLst>
                                      </p:cBhvr>
                                      <p:tavLst>
                                        <p:tav tm="0">
                                          <p:val>
                                            <p:strVal val="#ppt_y"/>
                                          </p:val>
                                        </p:tav>
                                        <p:tav tm="100000">
                                          <p:val>
                                            <p:strVal val="#ppt_y"/>
                                          </p:val>
                                        </p:tav>
                                      </p:tavLst>
                                    </p:anim>
                                    <p:animEffect transition="in" filter="wipe(right)" prLst="gradientSize: 0.1">
                                      <p:cBhvr>
                                        <p:cTn id="32" dur="1000"/>
                                        <p:tgtEl>
                                          <p:spTgt spid="49"/>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70"/>
                                        </p:tgtEl>
                                        <p:attrNameLst>
                                          <p:attrName>style.visibility</p:attrName>
                                        </p:attrNameLst>
                                      </p:cBhvr>
                                      <p:to>
                                        <p:strVal val="visible"/>
                                      </p:to>
                                    </p:set>
                                    <p:animEffect transition="in" filter="strips(downLeft)">
                                      <p:cBhvr>
                                        <p:cTn id="37" dur="1000"/>
                                        <p:tgtEl>
                                          <p:spTgt spid="70"/>
                                        </p:tgtEl>
                                      </p:cBhvr>
                                    </p:animEffect>
                                  </p:childTnLst>
                                </p:cTn>
                              </p:par>
                            </p:childTnLst>
                          </p:cTn>
                        </p:par>
                        <p:par>
                          <p:cTn id="38" fill="hold">
                            <p:stCondLst>
                              <p:cond delay="1000"/>
                            </p:stCondLst>
                            <p:childTnLst>
                              <p:par>
                                <p:cTn id="39" presetID="22" presetClass="entr" presetSubtype="1" fill="hold" grpId="0" nodeType="afterEffect">
                                  <p:stCondLst>
                                    <p:cond delay="1000"/>
                                  </p:stCondLst>
                                  <p:childTnLst>
                                    <p:set>
                                      <p:cBhvr>
                                        <p:cTn id="40" dur="1" fill="hold">
                                          <p:stCondLst>
                                            <p:cond delay="0"/>
                                          </p:stCondLst>
                                        </p:cTn>
                                        <p:tgtEl>
                                          <p:spTgt spid="58"/>
                                        </p:tgtEl>
                                        <p:attrNameLst>
                                          <p:attrName>style.visibility</p:attrName>
                                        </p:attrNameLst>
                                      </p:cBhvr>
                                      <p:to>
                                        <p:strVal val="visible"/>
                                      </p:to>
                                    </p:set>
                                    <p:animEffect transition="in" filter="wipe(up)">
                                      <p:cBhvr>
                                        <p:cTn id="41" dur="1000"/>
                                        <p:tgtEl>
                                          <p:spTgt spid="58"/>
                                        </p:tgtEl>
                                      </p:cBhvr>
                                    </p:animEffect>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grpId="0" nodeType="clickEffect">
                                  <p:stCondLst>
                                    <p:cond delay="0"/>
                                  </p:stCondLst>
                                  <p:childTnLst>
                                    <p:set>
                                      <p:cBhvr>
                                        <p:cTn id="45" dur="1" fill="hold">
                                          <p:stCondLst>
                                            <p:cond delay="0"/>
                                          </p:stCondLst>
                                        </p:cTn>
                                        <p:tgtEl>
                                          <p:spTgt spid="33"/>
                                        </p:tgtEl>
                                        <p:attrNameLst>
                                          <p:attrName>style.visibility</p:attrName>
                                        </p:attrNameLst>
                                      </p:cBhvr>
                                      <p:to>
                                        <p:strVal val="visible"/>
                                      </p:to>
                                    </p:set>
                                    <p:anim calcmode="lin" valueType="num">
                                      <p:cBhvr>
                                        <p:cTn id="46" dur="1000" fill="hold"/>
                                        <p:tgtEl>
                                          <p:spTgt spid="33"/>
                                        </p:tgtEl>
                                        <p:attrNameLst>
                                          <p:attrName>ppt_x</p:attrName>
                                        </p:attrNameLst>
                                      </p:cBhvr>
                                      <p:tavLst>
                                        <p:tav tm="0">
                                          <p:val>
                                            <p:strVal val="#ppt_x-.2"/>
                                          </p:val>
                                        </p:tav>
                                        <p:tav tm="100000">
                                          <p:val>
                                            <p:strVal val="#ppt_x"/>
                                          </p:val>
                                        </p:tav>
                                      </p:tavLst>
                                    </p:anim>
                                    <p:anim calcmode="lin" valueType="num">
                                      <p:cBhvr>
                                        <p:cTn id="47" dur="1000" fill="hold"/>
                                        <p:tgtEl>
                                          <p:spTgt spid="33"/>
                                        </p:tgtEl>
                                        <p:attrNameLst>
                                          <p:attrName>ppt_y</p:attrName>
                                        </p:attrNameLst>
                                      </p:cBhvr>
                                      <p:tavLst>
                                        <p:tav tm="0">
                                          <p:val>
                                            <p:strVal val="#ppt_y"/>
                                          </p:val>
                                        </p:tav>
                                        <p:tav tm="100000">
                                          <p:val>
                                            <p:strVal val="#ppt_y"/>
                                          </p:val>
                                        </p:tav>
                                      </p:tavLst>
                                    </p:anim>
                                    <p:animEffect transition="in" filter="wipe(right)" prLst="gradientSize: 0.1">
                                      <p:cBhvr>
                                        <p:cTn id="48" dur="1000"/>
                                        <p:tgtEl>
                                          <p:spTgt spid="33"/>
                                        </p:tgtEl>
                                      </p:cBhvr>
                                    </p:animEffect>
                                  </p:childTnLst>
                                </p:cTn>
                              </p:par>
                              <p:par>
                                <p:cTn id="49" presetID="29" presetClass="entr" presetSubtype="0" fill="hold" grpId="0" nodeType="withEffect">
                                  <p:stCondLst>
                                    <p:cond delay="0"/>
                                  </p:stCondLst>
                                  <p:childTnLst>
                                    <p:set>
                                      <p:cBhvr>
                                        <p:cTn id="50" dur="1" fill="hold">
                                          <p:stCondLst>
                                            <p:cond delay="0"/>
                                          </p:stCondLst>
                                        </p:cTn>
                                        <p:tgtEl>
                                          <p:spTgt spid="45"/>
                                        </p:tgtEl>
                                        <p:attrNameLst>
                                          <p:attrName>style.visibility</p:attrName>
                                        </p:attrNameLst>
                                      </p:cBhvr>
                                      <p:to>
                                        <p:strVal val="visible"/>
                                      </p:to>
                                    </p:set>
                                    <p:anim calcmode="lin" valueType="num">
                                      <p:cBhvr>
                                        <p:cTn id="51" dur="1000" fill="hold"/>
                                        <p:tgtEl>
                                          <p:spTgt spid="45"/>
                                        </p:tgtEl>
                                        <p:attrNameLst>
                                          <p:attrName>ppt_x</p:attrName>
                                        </p:attrNameLst>
                                      </p:cBhvr>
                                      <p:tavLst>
                                        <p:tav tm="0">
                                          <p:val>
                                            <p:strVal val="#ppt_x-.2"/>
                                          </p:val>
                                        </p:tav>
                                        <p:tav tm="100000">
                                          <p:val>
                                            <p:strVal val="#ppt_x"/>
                                          </p:val>
                                        </p:tav>
                                      </p:tavLst>
                                    </p:anim>
                                    <p:anim calcmode="lin" valueType="num">
                                      <p:cBhvr>
                                        <p:cTn id="52" dur="1000" fill="hold"/>
                                        <p:tgtEl>
                                          <p:spTgt spid="45"/>
                                        </p:tgtEl>
                                        <p:attrNameLst>
                                          <p:attrName>ppt_y</p:attrName>
                                        </p:attrNameLst>
                                      </p:cBhvr>
                                      <p:tavLst>
                                        <p:tav tm="0">
                                          <p:val>
                                            <p:strVal val="#ppt_y"/>
                                          </p:val>
                                        </p:tav>
                                        <p:tav tm="100000">
                                          <p:val>
                                            <p:strVal val="#ppt_y"/>
                                          </p:val>
                                        </p:tav>
                                      </p:tavLst>
                                    </p:anim>
                                    <p:animEffect transition="in" filter="wipe(right)" prLst="gradientSize: 0.1">
                                      <p:cBhvr>
                                        <p:cTn id="53" dur="1000"/>
                                        <p:tgtEl>
                                          <p:spTgt spid="45"/>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61"/>
                                        </p:tgtEl>
                                        <p:attrNameLst>
                                          <p:attrName>style.visibility</p:attrName>
                                        </p:attrNameLst>
                                      </p:cBhvr>
                                      <p:to>
                                        <p:strVal val="visible"/>
                                      </p:to>
                                    </p:set>
                                    <p:animEffect transition="in" filter="wipe(up)">
                                      <p:cBhvr>
                                        <p:cTn id="58" dur="1000"/>
                                        <p:tgtEl>
                                          <p:spTgt spid="61"/>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67"/>
                                        </p:tgtEl>
                                        <p:attrNameLst>
                                          <p:attrName>style.visibility</p:attrName>
                                        </p:attrNameLst>
                                      </p:cBhvr>
                                      <p:to>
                                        <p:strVal val="visible"/>
                                      </p:to>
                                    </p:set>
                                    <p:animEffect transition="in" filter="wipe(up)">
                                      <p:cBhvr>
                                        <p:cTn id="63" dur="1000"/>
                                        <p:tgtEl>
                                          <p:spTgt spid="67"/>
                                        </p:tgtEl>
                                      </p:cBhvr>
                                    </p:animEffect>
                                  </p:childTnLst>
                                </p:cTn>
                              </p:par>
                            </p:childTnLst>
                          </p:cTn>
                        </p:par>
                        <p:par>
                          <p:cTn id="64" fill="hold">
                            <p:stCondLst>
                              <p:cond delay="1000"/>
                            </p:stCondLst>
                            <p:childTnLst>
                              <p:par>
                                <p:cTn id="65" presetID="22" presetClass="entr" presetSubtype="1" fill="hold" grpId="0" nodeType="afterEffect">
                                  <p:stCondLst>
                                    <p:cond delay="1000"/>
                                  </p:stCondLst>
                                  <p:childTnLst>
                                    <p:set>
                                      <p:cBhvr>
                                        <p:cTn id="66" dur="1" fill="hold">
                                          <p:stCondLst>
                                            <p:cond delay="0"/>
                                          </p:stCondLst>
                                        </p:cTn>
                                        <p:tgtEl>
                                          <p:spTgt spid="59"/>
                                        </p:tgtEl>
                                        <p:attrNameLst>
                                          <p:attrName>style.visibility</p:attrName>
                                        </p:attrNameLst>
                                      </p:cBhvr>
                                      <p:to>
                                        <p:strVal val="visible"/>
                                      </p:to>
                                    </p:set>
                                    <p:animEffect transition="in" filter="wipe(up)">
                                      <p:cBhvr>
                                        <p:cTn id="67" dur="1000"/>
                                        <p:tgtEl>
                                          <p:spTgt spid="5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74"/>
                                        </p:tgtEl>
                                        <p:attrNameLst>
                                          <p:attrName>style.visibility</p:attrName>
                                        </p:attrNameLst>
                                      </p:cBhvr>
                                      <p:to>
                                        <p:strVal val="visible"/>
                                      </p:to>
                                    </p:set>
                                    <p:animEffect transition="in" filter="wipe(up)">
                                      <p:cBhvr>
                                        <p:cTn id="72" dur="1000"/>
                                        <p:tgtEl>
                                          <p:spTgt spid="74"/>
                                        </p:tgtEl>
                                      </p:cBhvr>
                                    </p:animEffect>
                                  </p:childTnLst>
                                </p:cTn>
                              </p:par>
                            </p:childTnLst>
                          </p:cTn>
                        </p:par>
                        <p:par>
                          <p:cTn id="73" fill="hold">
                            <p:stCondLst>
                              <p:cond delay="1000"/>
                            </p:stCondLst>
                            <p:childTnLst>
                              <p:par>
                                <p:cTn id="74" presetID="22" presetClass="entr" presetSubtype="1" fill="hold" nodeType="afterEffect">
                                  <p:stCondLst>
                                    <p:cond delay="0"/>
                                  </p:stCondLst>
                                  <p:childTnLst>
                                    <p:set>
                                      <p:cBhvr>
                                        <p:cTn id="75" dur="1" fill="hold">
                                          <p:stCondLst>
                                            <p:cond delay="0"/>
                                          </p:stCondLst>
                                        </p:cTn>
                                        <p:tgtEl>
                                          <p:spTgt spid="64"/>
                                        </p:tgtEl>
                                        <p:attrNameLst>
                                          <p:attrName>style.visibility</p:attrName>
                                        </p:attrNameLst>
                                      </p:cBhvr>
                                      <p:to>
                                        <p:strVal val="visible"/>
                                      </p:to>
                                    </p:set>
                                    <p:animEffect transition="in" filter="wipe(up)">
                                      <p:cBhvr>
                                        <p:cTn id="76" dur="1000"/>
                                        <p:tgtEl>
                                          <p:spTgt spid="64"/>
                                        </p:tgtEl>
                                      </p:cBhvr>
                                    </p:animEffect>
                                  </p:childTnLst>
                                </p:cTn>
                              </p:par>
                            </p:childTnLst>
                          </p:cTn>
                        </p:par>
                        <p:par>
                          <p:cTn id="77" fill="hold">
                            <p:stCondLst>
                              <p:cond delay="2000"/>
                            </p:stCondLst>
                            <p:childTnLst>
                              <p:par>
                                <p:cTn id="78" presetID="22" presetClass="entr" presetSubtype="1" fill="hold" grpId="0" nodeType="afterEffect">
                                  <p:stCondLst>
                                    <p:cond delay="1000"/>
                                  </p:stCondLst>
                                  <p:childTnLst>
                                    <p:set>
                                      <p:cBhvr>
                                        <p:cTn id="79" dur="1" fill="hold">
                                          <p:stCondLst>
                                            <p:cond delay="0"/>
                                          </p:stCondLst>
                                        </p:cTn>
                                        <p:tgtEl>
                                          <p:spTgt spid="60"/>
                                        </p:tgtEl>
                                        <p:attrNameLst>
                                          <p:attrName>style.visibility</p:attrName>
                                        </p:attrNameLst>
                                      </p:cBhvr>
                                      <p:to>
                                        <p:strVal val="visible"/>
                                      </p:to>
                                    </p:set>
                                    <p:animEffect transition="in" filter="wipe(up)">
                                      <p:cBhvr>
                                        <p:cTn id="80" dur="1000"/>
                                        <p:tgtEl>
                                          <p:spTgt spid="60"/>
                                        </p:tgtEl>
                                      </p:cBhvr>
                                    </p:animEffect>
                                  </p:childTnLst>
                                </p:cTn>
                              </p:par>
                            </p:childTnLst>
                          </p:cTn>
                        </p:par>
                      </p:childTnLst>
                    </p:cTn>
                  </p:par>
                  <p:par>
                    <p:cTn id="81" fill="hold">
                      <p:stCondLst>
                        <p:cond delay="indefinite"/>
                      </p:stCondLst>
                      <p:childTnLst>
                        <p:par>
                          <p:cTn id="82" fill="hold">
                            <p:stCondLst>
                              <p:cond delay="0"/>
                            </p:stCondLst>
                            <p:childTnLst>
                              <p:par>
                                <p:cTn id="83" presetID="29" presetClass="entr" presetSubtype="0" fill="hold" grpId="0" nodeType="clickEffect">
                                  <p:stCondLst>
                                    <p:cond delay="0"/>
                                  </p:stCondLst>
                                  <p:childTnLst>
                                    <p:set>
                                      <p:cBhvr>
                                        <p:cTn id="84" dur="1" fill="hold">
                                          <p:stCondLst>
                                            <p:cond delay="0"/>
                                          </p:stCondLst>
                                        </p:cTn>
                                        <p:tgtEl>
                                          <p:spTgt spid="78"/>
                                        </p:tgtEl>
                                        <p:attrNameLst>
                                          <p:attrName>style.visibility</p:attrName>
                                        </p:attrNameLst>
                                      </p:cBhvr>
                                      <p:to>
                                        <p:strVal val="visible"/>
                                      </p:to>
                                    </p:set>
                                    <p:anim calcmode="lin" valueType="num">
                                      <p:cBhvr>
                                        <p:cTn id="85" dur="1000" fill="hold"/>
                                        <p:tgtEl>
                                          <p:spTgt spid="78"/>
                                        </p:tgtEl>
                                        <p:attrNameLst>
                                          <p:attrName>ppt_x</p:attrName>
                                        </p:attrNameLst>
                                      </p:cBhvr>
                                      <p:tavLst>
                                        <p:tav tm="0">
                                          <p:val>
                                            <p:strVal val="#ppt_x-.2"/>
                                          </p:val>
                                        </p:tav>
                                        <p:tav tm="100000">
                                          <p:val>
                                            <p:strVal val="#ppt_x"/>
                                          </p:val>
                                        </p:tav>
                                      </p:tavLst>
                                    </p:anim>
                                    <p:anim calcmode="lin" valueType="num">
                                      <p:cBhvr>
                                        <p:cTn id="86" dur="1000" fill="hold"/>
                                        <p:tgtEl>
                                          <p:spTgt spid="78"/>
                                        </p:tgtEl>
                                        <p:attrNameLst>
                                          <p:attrName>ppt_y</p:attrName>
                                        </p:attrNameLst>
                                      </p:cBhvr>
                                      <p:tavLst>
                                        <p:tav tm="0">
                                          <p:val>
                                            <p:strVal val="#ppt_y"/>
                                          </p:val>
                                        </p:tav>
                                        <p:tav tm="100000">
                                          <p:val>
                                            <p:strVal val="#ppt_y"/>
                                          </p:val>
                                        </p:tav>
                                      </p:tavLst>
                                    </p:anim>
                                    <p:animEffect transition="in" filter="wipe(right)" prLst="gradientSize: 0.1">
                                      <p:cBhvr>
                                        <p:cTn id="87" dur="1000"/>
                                        <p:tgtEl>
                                          <p:spTgt spid="7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nodeType="clickEffect">
                                  <p:stCondLst>
                                    <p:cond delay="0"/>
                                  </p:stCondLst>
                                  <p:childTnLst>
                                    <p:set>
                                      <p:cBhvr>
                                        <p:cTn id="91" dur="1" fill="hold">
                                          <p:stCondLst>
                                            <p:cond delay="0"/>
                                          </p:stCondLst>
                                        </p:cTn>
                                        <p:tgtEl>
                                          <p:spTgt spid="77"/>
                                        </p:tgtEl>
                                        <p:attrNameLst>
                                          <p:attrName>style.visibility</p:attrName>
                                        </p:attrNameLst>
                                      </p:cBhvr>
                                      <p:to>
                                        <p:strVal val="visible"/>
                                      </p:to>
                                    </p:set>
                                    <p:animEffect transition="in" filter="wipe(up)">
                                      <p:cBhvr>
                                        <p:cTn id="92" dur="1000"/>
                                        <p:tgtEl>
                                          <p:spTgt spid="77"/>
                                        </p:tgtEl>
                                      </p:cBhvr>
                                    </p:animEffect>
                                  </p:childTnLst>
                                </p:cTn>
                              </p:par>
                            </p:childTnLst>
                          </p:cTn>
                        </p:par>
                        <p:par>
                          <p:cTn id="93" fill="hold">
                            <p:stCondLst>
                              <p:cond delay="1000"/>
                            </p:stCondLst>
                            <p:childTnLst>
                              <p:par>
                                <p:cTn id="94" presetID="22" presetClass="entr" presetSubtype="1" fill="hold" grpId="0" nodeType="afterEffect">
                                  <p:stCondLst>
                                    <p:cond delay="0"/>
                                  </p:stCondLst>
                                  <p:childTnLst>
                                    <p:set>
                                      <p:cBhvr>
                                        <p:cTn id="95" dur="1" fill="hold">
                                          <p:stCondLst>
                                            <p:cond delay="0"/>
                                          </p:stCondLst>
                                        </p:cTn>
                                        <p:tgtEl>
                                          <p:spTgt spid="53"/>
                                        </p:tgtEl>
                                        <p:attrNameLst>
                                          <p:attrName>style.visibility</p:attrName>
                                        </p:attrNameLst>
                                      </p:cBhvr>
                                      <p:to>
                                        <p:strVal val="visible"/>
                                      </p:to>
                                    </p:set>
                                    <p:animEffect transition="in" filter="wipe(up)">
                                      <p:cBhvr>
                                        <p:cTn id="96" dur="1000"/>
                                        <p:tgtEl>
                                          <p:spTgt spid="53"/>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50"/>
                                        </p:tgtEl>
                                        <p:attrNameLst>
                                          <p:attrName>style.visibility</p:attrName>
                                        </p:attrNameLst>
                                      </p:cBhvr>
                                      <p:to>
                                        <p:strVal val="visible"/>
                                      </p:to>
                                    </p:set>
                                    <p:animEffect transition="in" filter="fade">
                                      <p:cBhvr>
                                        <p:cTn id="101" dur="2000"/>
                                        <p:tgtEl>
                                          <p:spTgt spid="50"/>
                                        </p:tgtEl>
                                      </p:cBhvr>
                                    </p:animEffect>
                                  </p:childTnLst>
                                </p:cTn>
                              </p:par>
                            </p:childTnLst>
                          </p:cTn>
                        </p:par>
                      </p:childTnLst>
                    </p:cTn>
                  </p:par>
                  <p:par>
                    <p:cTn id="102" fill="hold">
                      <p:stCondLst>
                        <p:cond delay="indefinite"/>
                      </p:stCondLst>
                      <p:childTnLst>
                        <p:par>
                          <p:cTn id="103" fill="hold">
                            <p:stCondLst>
                              <p:cond delay="0"/>
                            </p:stCondLst>
                            <p:childTnLst>
                              <p:par>
                                <p:cTn id="104" presetID="29" presetClass="entr" presetSubtype="0" fill="hold" grpId="0" nodeType="clickEffect">
                                  <p:stCondLst>
                                    <p:cond delay="0"/>
                                  </p:stCondLst>
                                  <p:childTnLst>
                                    <p:set>
                                      <p:cBhvr>
                                        <p:cTn id="105" dur="1" fill="hold">
                                          <p:stCondLst>
                                            <p:cond delay="0"/>
                                          </p:stCondLst>
                                        </p:cTn>
                                        <p:tgtEl>
                                          <p:spTgt spid="36"/>
                                        </p:tgtEl>
                                        <p:attrNameLst>
                                          <p:attrName>style.visibility</p:attrName>
                                        </p:attrNameLst>
                                      </p:cBhvr>
                                      <p:to>
                                        <p:strVal val="visible"/>
                                      </p:to>
                                    </p:set>
                                    <p:anim calcmode="lin" valueType="num">
                                      <p:cBhvr>
                                        <p:cTn id="106" dur="1000" fill="hold"/>
                                        <p:tgtEl>
                                          <p:spTgt spid="36"/>
                                        </p:tgtEl>
                                        <p:attrNameLst>
                                          <p:attrName>ppt_x</p:attrName>
                                        </p:attrNameLst>
                                      </p:cBhvr>
                                      <p:tavLst>
                                        <p:tav tm="0">
                                          <p:val>
                                            <p:strVal val="#ppt_x-.2"/>
                                          </p:val>
                                        </p:tav>
                                        <p:tav tm="100000">
                                          <p:val>
                                            <p:strVal val="#ppt_x"/>
                                          </p:val>
                                        </p:tav>
                                      </p:tavLst>
                                    </p:anim>
                                    <p:anim calcmode="lin" valueType="num">
                                      <p:cBhvr>
                                        <p:cTn id="107" dur="1000" fill="hold"/>
                                        <p:tgtEl>
                                          <p:spTgt spid="36"/>
                                        </p:tgtEl>
                                        <p:attrNameLst>
                                          <p:attrName>ppt_y</p:attrName>
                                        </p:attrNameLst>
                                      </p:cBhvr>
                                      <p:tavLst>
                                        <p:tav tm="0">
                                          <p:val>
                                            <p:strVal val="#ppt_y"/>
                                          </p:val>
                                        </p:tav>
                                        <p:tav tm="100000">
                                          <p:val>
                                            <p:strVal val="#ppt_y"/>
                                          </p:val>
                                        </p:tav>
                                      </p:tavLst>
                                    </p:anim>
                                    <p:animEffect transition="in" filter="wipe(right)" prLst="gradientSize: 0.1">
                                      <p:cBhvr>
                                        <p:cTn id="108" dur="1000"/>
                                        <p:tgtEl>
                                          <p:spTgt spid="36"/>
                                        </p:tgtEl>
                                      </p:cBhvr>
                                    </p:animEffect>
                                  </p:childTnLst>
                                </p:cTn>
                              </p:par>
                              <p:par>
                                <p:cTn id="109" presetID="29" presetClass="entr" presetSubtype="0" fill="hold" grpId="0" nodeType="withEffect">
                                  <p:stCondLst>
                                    <p:cond delay="0"/>
                                  </p:stCondLst>
                                  <p:childTnLst>
                                    <p:set>
                                      <p:cBhvr>
                                        <p:cTn id="110" dur="1" fill="hold">
                                          <p:stCondLst>
                                            <p:cond delay="0"/>
                                          </p:stCondLst>
                                        </p:cTn>
                                        <p:tgtEl>
                                          <p:spTgt spid="37"/>
                                        </p:tgtEl>
                                        <p:attrNameLst>
                                          <p:attrName>style.visibility</p:attrName>
                                        </p:attrNameLst>
                                      </p:cBhvr>
                                      <p:to>
                                        <p:strVal val="visible"/>
                                      </p:to>
                                    </p:set>
                                    <p:anim calcmode="lin" valueType="num">
                                      <p:cBhvr>
                                        <p:cTn id="111" dur="1000" fill="hold"/>
                                        <p:tgtEl>
                                          <p:spTgt spid="37"/>
                                        </p:tgtEl>
                                        <p:attrNameLst>
                                          <p:attrName>ppt_x</p:attrName>
                                        </p:attrNameLst>
                                      </p:cBhvr>
                                      <p:tavLst>
                                        <p:tav tm="0">
                                          <p:val>
                                            <p:strVal val="#ppt_x-.2"/>
                                          </p:val>
                                        </p:tav>
                                        <p:tav tm="100000">
                                          <p:val>
                                            <p:strVal val="#ppt_x"/>
                                          </p:val>
                                        </p:tav>
                                      </p:tavLst>
                                    </p:anim>
                                    <p:anim calcmode="lin" valueType="num">
                                      <p:cBhvr>
                                        <p:cTn id="112" dur="1000" fill="hold"/>
                                        <p:tgtEl>
                                          <p:spTgt spid="37"/>
                                        </p:tgtEl>
                                        <p:attrNameLst>
                                          <p:attrName>ppt_y</p:attrName>
                                        </p:attrNameLst>
                                      </p:cBhvr>
                                      <p:tavLst>
                                        <p:tav tm="0">
                                          <p:val>
                                            <p:strVal val="#ppt_y"/>
                                          </p:val>
                                        </p:tav>
                                        <p:tav tm="100000">
                                          <p:val>
                                            <p:strVal val="#ppt_y"/>
                                          </p:val>
                                        </p:tav>
                                      </p:tavLst>
                                    </p:anim>
                                    <p:animEffect transition="in" filter="wipe(right)" prLst="gradientSize: 0.1">
                                      <p:cBhvr>
                                        <p:cTn id="113" dur="1000"/>
                                        <p:tgtEl>
                                          <p:spTgt spid="37"/>
                                        </p:tgtEl>
                                      </p:cBhvr>
                                    </p:animEffect>
                                  </p:childTnLst>
                                </p:cTn>
                              </p:par>
                            </p:childTnLst>
                          </p:cTn>
                        </p:par>
                        <p:par>
                          <p:cTn id="114" fill="hold">
                            <p:stCondLst>
                              <p:cond delay="1000"/>
                            </p:stCondLst>
                            <p:childTnLst>
                              <p:par>
                                <p:cTn id="115" presetID="22" presetClass="entr" presetSubtype="2" fill="hold" grpId="0" nodeType="afterEffect">
                                  <p:stCondLst>
                                    <p:cond delay="0"/>
                                  </p:stCondLst>
                                  <p:childTnLst>
                                    <p:set>
                                      <p:cBhvr>
                                        <p:cTn id="116" dur="1" fill="hold">
                                          <p:stCondLst>
                                            <p:cond delay="0"/>
                                          </p:stCondLst>
                                        </p:cTn>
                                        <p:tgtEl>
                                          <p:spTgt spid="79"/>
                                        </p:tgtEl>
                                        <p:attrNameLst>
                                          <p:attrName>style.visibility</p:attrName>
                                        </p:attrNameLst>
                                      </p:cBhvr>
                                      <p:to>
                                        <p:strVal val="visible"/>
                                      </p:to>
                                    </p:set>
                                    <p:animEffect transition="in" filter="wipe(right)">
                                      <p:cBhvr>
                                        <p:cTn id="117" dur="10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74" grpId="0" animBg="1"/>
      <p:bldP spid="58" grpId="0"/>
      <p:bldP spid="59" grpId="0"/>
      <p:bldP spid="60" grpId="0"/>
      <p:bldP spid="62" grpId="0"/>
      <p:bldP spid="33" grpId="0"/>
      <p:bldP spid="34" grpId="0"/>
      <p:bldP spid="36" grpId="0"/>
      <p:bldP spid="37" grpId="0" animBg="1"/>
      <p:bldP spid="45" grpId="0" animBg="1"/>
      <p:bldP spid="49" grpId="0" animBg="1"/>
      <p:bldP spid="53" grpId="0"/>
      <p:bldP spid="78" grpId="0"/>
      <p:bldP spid="79" grpId="0"/>
      <p:bldP spid="5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15721" y="681335"/>
            <a:ext cx="990600" cy="461665"/>
          </a:xfrm>
          <a:prstGeom prst="rect">
            <a:avLst/>
          </a:prstGeom>
          <a:solidFill>
            <a:srgbClr val="FA00FA"/>
          </a:solidFill>
          <a:ln>
            <a:solidFill>
              <a:srgbClr val="8970A8"/>
            </a:solidFill>
          </a:ln>
        </p:spPr>
        <p:txBody>
          <a:bodyPr wrap="square" rtlCol="0">
            <a:spAutoFit/>
          </a:bodyPr>
          <a:lstStyle/>
          <a:p>
            <a:r>
              <a:rPr lang="en-US" sz="2400" dirty="0" smtClean="0">
                <a:solidFill>
                  <a:schemeClr val="bg1"/>
                </a:solidFill>
                <a:effectLst>
                  <a:outerShdw blurRad="38100" dist="38100" dir="2700000" algn="tl">
                    <a:srgbClr val="000000"/>
                  </a:outerShdw>
                </a:effectLst>
                <a:latin typeface="Bernard MT Condensed" pitchFamily="18" charset="0"/>
              </a:rPr>
              <a:t>SERMs</a:t>
            </a:r>
            <a:endParaRPr lang="en-US" sz="2400" dirty="0">
              <a:solidFill>
                <a:schemeClr val="bg1"/>
              </a:solidFill>
              <a:effectLst>
                <a:outerShdw blurRad="38100" dist="38100" dir="2700000" algn="tl">
                  <a:srgbClr val="000000"/>
                </a:outerShdw>
              </a:effectLst>
              <a:latin typeface="Bernard MT Condensed" pitchFamily="18" charset="0"/>
            </a:endParaRPr>
          </a:p>
        </p:txBody>
      </p:sp>
      <p:sp>
        <p:nvSpPr>
          <p:cNvPr id="17" name="TextBox 16"/>
          <p:cNvSpPr txBox="1"/>
          <p:nvPr/>
        </p:nvSpPr>
        <p:spPr>
          <a:xfrm>
            <a:off x="152400" y="1155879"/>
            <a:ext cx="8915400" cy="1695336"/>
          </a:xfrm>
          <a:prstGeom prst="rect">
            <a:avLst/>
          </a:prstGeom>
          <a:noFill/>
        </p:spPr>
        <p:txBody>
          <a:bodyPr wrap="square" rtlCol="0">
            <a:spAutoFit/>
          </a:bodyPr>
          <a:lstStyle/>
          <a:p>
            <a:pPr>
              <a:lnSpc>
                <a:spcPts val="2500"/>
              </a:lnSpc>
            </a:pPr>
            <a:r>
              <a:rPr lang="en-US" sz="2400" b="1" dirty="0" smtClean="0">
                <a:latin typeface="Arial Narrow" pitchFamily="34" charset="0"/>
              </a:rPr>
              <a:t>Selective Estrogen Receptor Modulators [SERMs] </a:t>
            </a:r>
            <a:r>
              <a:rPr lang="en-US" sz="2400" b="1" dirty="0" smtClean="0">
                <a:latin typeface="Arial Narrow" pitchFamily="34" charset="0"/>
                <a:sym typeface="Wingdings 3"/>
              </a:rPr>
              <a:t> compete with estrogen  on estrogen receptors in the nucleus </a:t>
            </a:r>
          </a:p>
          <a:p>
            <a:pPr>
              <a:lnSpc>
                <a:spcPts val="2500"/>
              </a:lnSpc>
            </a:pPr>
            <a:r>
              <a:rPr lang="en-US" sz="2400" b="1" dirty="0" smtClean="0">
                <a:latin typeface="Arial Narrow" pitchFamily="34" charset="0"/>
                <a:sym typeface="Wingdings 3"/>
              </a:rPr>
              <a:t>Doing so they act as </a:t>
            </a:r>
            <a:r>
              <a:rPr lang="en-US" sz="2400" b="1" u="heavy" dirty="0" smtClean="0">
                <a:uFill>
                  <a:solidFill>
                    <a:srgbClr val="F200F2"/>
                  </a:solidFill>
                </a:uFill>
                <a:latin typeface="Arial Narrow" pitchFamily="34" charset="0"/>
              </a:rPr>
              <a:t>antagonists</a:t>
            </a:r>
            <a:r>
              <a:rPr lang="en-US" sz="2400" b="1" dirty="0" smtClean="0">
                <a:latin typeface="Arial Narrow" pitchFamily="34" charset="0"/>
              </a:rPr>
              <a:t> or </a:t>
            </a:r>
            <a:r>
              <a:rPr lang="en-US" sz="2400" b="1" u="heavy" dirty="0" smtClean="0">
                <a:uFill>
                  <a:solidFill>
                    <a:srgbClr val="F200F2"/>
                  </a:solidFill>
                </a:uFill>
                <a:latin typeface="Arial Narrow" pitchFamily="34" charset="0"/>
              </a:rPr>
              <a:t>partial agonists </a:t>
            </a:r>
            <a:r>
              <a:rPr lang="en-US" sz="2400" b="1" dirty="0" smtClean="0">
                <a:latin typeface="Arial Narrow" pitchFamily="34" charset="0"/>
              </a:rPr>
              <a:t>depending on how they bind &amp; the different target tissue of action.</a:t>
            </a:r>
          </a:p>
          <a:p>
            <a:pPr>
              <a:lnSpc>
                <a:spcPts val="2500"/>
              </a:lnSpc>
            </a:pPr>
            <a:r>
              <a:rPr lang="en-US" sz="2400" b="1" dirty="0" smtClean="0">
                <a:latin typeface="Arial Narrow" pitchFamily="34" charset="0"/>
              </a:rPr>
              <a:t>In the </a:t>
            </a:r>
            <a:r>
              <a:rPr lang="en-US" sz="2400" b="1" u="sng" dirty="0" smtClean="0">
                <a:latin typeface="Arial Narrow" pitchFamily="34" charset="0"/>
              </a:rPr>
              <a:t>hypothalamus &amp; pituitary </a:t>
            </a:r>
            <a:r>
              <a:rPr lang="en-US" sz="2400" b="1" dirty="0" smtClean="0">
                <a:latin typeface="Arial Narrow" pitchFamily="34" charset="0"/>
              </a:rPr>
              <a:t>they have </a:t>
            </a:r>
            <a:r>
              <a:rPr lang="en-US" sz="2400" b="1" dirty="0" smtClean="0">
                <a:solidFill>
                  <a:srgbClr val="F200F2"/>
                </a:solidFill>
                <a:latin typeface="Arial Narrow" pitchFamily="34" charset="0"/>
              </a:rPr>
              <a:t>ANTAGONISTIC ACTION</a:t>
            </a:r>
            <a:endParaRPr lang="en-US" sz="2400" b="1" dirty="0">
              <a:solidFill>
                <a:srgbClr val="F200F2"/>
              </a:solidFill>
              <a:latin typeface="Arial Narrow" pitchFamily="34" charset="0"/>
            </a:endParaRPr>
          </a:p>
        </p:txBody>
      </p:sp>
      <p:sp>
        <p:nvSpPr>
          <p:cNvPr id="32" name="Rectangle 31"/>
          <p:cNvSpPr/>
          <p:nvPr/>
        </p:nvSpPr>
        <p:spPr>
          <a:xfrm>
            <a:off x="152400" y="152400"/>
            <a:ext cx="21336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ANTIESTROGENS</a:t>
            </a:r>
            <a:endParaRPr lang="en-US" sz="2400" dirty="0">
              <a:solidFill>
                <a:srgbClr val="F3F3F3"/>
              </a:solidFill>
              <a:effectLst>
                <a:outerShdw blurRad="38100" dist="38100" dir="2700000" algn="tl">
                  <a:srgbClr val="000000"/>
                </a:outerShdw>
              </a:effectLst>
              <a:latin typeface="Bernard MT Condensed" pitchFamily="18" charset="0"/>
            </a:endParaRPr>
          </a:p>
        </p:txBody>
      </p:sp>
      <p:pic>
        <p:nvPicPr>
          <p:cNvPr id="34" name="Picture 2" descr="http://www.drpasswater.com/nutrition_library/gordon_2(1)_files/image005.jpg"/>
          <p:cNvPicPr>
            <a:picLocks noChangeAspect="1" noChangeArrowheads="1"/>
          </p:cNvPicPr>
          <p:nvPr/>
        </p:nvPicPr>
        <p:blipFill>
          <a:blip r:embed="rId3" cstate="print"/>
          <a:srcRect t="17105" b="14474"/>
          <a:stretch>
            <a:fillRect/>
          </a:stretch>
        </p:blipFill>
        <p:spPr bwMode="auto">
          <a:xfrm>
            <a:off x="956158" y="2895600"/>
            <a:ext cx="7349642" cy="3767116"/>
          </a:xfrm>
          <a:prstGeom prst="rect">
            <a:avLst/>
          </a:prstGeom>
          <a:noFill/>
        </p:spPr>
      </p:pic>
      <p:sp>
        <p:nvSpPr>
          <p:cNvPr id="6" name="5-Point Star 5"/>
          <p:cNvSpPr/>
          <p:nvPr/>
        </p:nvSpPr>
        <p:spPr>
          <a:xfrm>
            <a:off x="86106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2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438400" y="240405"/>
            <a:ext cx="990600" cy="461665"/>
          </a:xfrm>
          <a:prstGeom prst="rect">
            <a:avLst/>
          </a:prstGeom>
          <a:solidFill>
            <a:srgbClr val="FA00FA"/>
          </a:solidFill>
          <a:ln>
            <a:solidFill>
              <a:srgbClr val="8970A8"/>
            </a:solidFill>
          </a:ln>
        </p:spPr>
        <p:txBody>
          <a:bodyPr wrap="square" rtlCol="0">
            <a:spAutoFit/>
          </a:bodyPr>
          <a:lstStyle/>
          <a:p>
            <a:r>
              <a:rPr lang="en-US" sz="2400" dirty="0" smtClean="0">
                <a:solidFill>
                  <a:schemeClr val="bg1"/>
                </a:solidFill>
                <a:effectLst>
                  <a:outerShdw blurRad="38100" dist="38100" dir="2700000" algn="tl">
                    <a:srgbClr val="000000"/>
                  </a:outerShdw>
                </a:effectLst>
                <a:latin typeface="Bernard MT Condensed" pitchFamily="18" charset="0"/>
              </a:rPr>
              <a:t>SERMs</a:t>
            </a:r>
            <a:endParaRPr lang="en-US" sz="2400" dirty="0">
              <a:solidFill>
                <a:schemeClr val="bg1"/>
              </a:solidFill>
              <a:effectLst>
                <a:outerShdw blurRad="38100" dist="38100" dir="2700000" algn="tl">
                  <a:srgbClr val="000000"/>
                </a:outerShdw>
              </a:effectLst>
              <a:latin typeface="Bernard MT Condensed" pitchFamily="18" charset="0"/>
            </a:endParaRPr>
          </a:p>
        </p:txBody>
      </p:sp>
      <p:sp>
        <p:nvSpPr>
          <p:cNvPr id="15" name="TextBox 14"/>
          <p:cNvSpPr txBox="1"/>
          <p:nvPr/>
        </p:nvSpPr>
        <p:spPr>
          <a:xfrm>
            <a:off x="228600" y="1794064"/>
            <a:ext cx="4953000" cy="2015936"/>
          </a:xfrm>
          <a:prstGeom prst="rect">
            <a:avLst/>
          </a:prstGeom>
          <a:noFill/>
        </p:spPr>
        <p:txBody>
          <a:bodyPr wrap="square" rtlCol="0">
            <a:spAutoFit/>
          </a:bodyPr>
          <a:lstStyle/>
          <a:p>
            <a:pPr>
              <a:lnSpc>
                <a:spcPts val="2500"/>
              </a:lnSpc>
              <a:buClr>
                <a:srgbClr val="FA00FA"/>
              </a:buClr>
              <a:buSzPct val="78000"/>
              <a:buFont typeface="Wingdings" pitchFamily="2" charset="2"/>
              <a:buChar char="Ø"/>
            </a:pPr>
            <a:r>
              <a:rPr lang="en-US" sz="2400" b="1" u="heavy" dirty="0" smtClean="0">
                <a:uFill>
                  <a:solidFill>
                    <a:srgbClr val="FA00FA"/>
                  </a:solidFill>
                </a:uFill>
                <a:latin typeface="Arial Narrow" pitchFamily="34" charset="0"/>
                <a:sym typeface="Wingdings 3"/>
              </a:rPr>
              <a:t>On hypothalamus</a:t>
            </a:r>
            <a:r>
              <a:rPr lang="en-US" sz="2400" b="1" dirty="0" smtClean="0">
                <a:latin typeface="Arial Narrow" pitchFamily="34" charset="0"/>
                <a:sym typeface="Wingdings 3"/>
              </a:rPr>
              <a:t>; </a:t>
            </a:r>
            <a:r>
              <a:rPr lang="en-US" sz="2400" b="1" dirty="0" smtClean="0">
                <a:latin typeface="Arial Narrow" pitchFamily="34" charset="0"/>
              </a:rPr>
              <a:t>negative feed </a:t>
            </a:r>
            <a:br>
              <a:rPr lang="en-US" sz="2400" b="1" dirty="0" smtClean="0">
                <a:latin typeface="Arial Narrow" pitchFamily="34" charset="0"/>
              </a:rPr>
            </a:br>
            <a:r>
              <a:rPr lang="en-US" sz="2400" b="1" dirty="0" smtClean="0">
                <a:latin typeface="Arial Narrow" pitchFamily="34" charset="0"/>
              </a:rPr>
              <a:t>   back of endogenous estrogen on </a:t>
            </a:r>
            <a:br>
              <a:rPr lang="en-US" sz="2400" b="1" dirty="0" smtClean="0">
                <a:latin typeface="Arial Narrow" pitchFamily="34" charset="0"/>
              </a:rPr>
            </a:br>
            <a:r>
              <a:rPr lang="en-US" sz="2400" b="1" dirty="0" smtClean="0">
                <a:latin typeface="Arial Narrow" pitchFamily="34" charset="0"/>
              </a:rPr>
              <a:t>   hypothalamus</a:t>
            </a:r>
            <a:r>
              <a:rPr lang="en-US" sz="2400" b="1" dirty="0" smtClean="0">
                <a:latin typeface="Arial Narrow" pitchFamily="34" charset="0"/>
                <a:sym typeface="Wingdings 3"/>
              </a:rPr>
              <a:t> pulse </a:t>
            </a:r>
            <a:r>
              <a:rPr lang="en-US" sz="2400" b="1" dirty="0" err="1" smtClean="0">
                <a:latin typeface="Arial Narrow" pitchFamily="34" charset="0"/>
                <a:sym typeface="Wingdings 3"/>
              </a:rPr>
              <a:t>GnRH</a:t>
            </a:r>
            <a:r>
              <a:rPr lang="en-US" sz="2400" b="1" dirty="0" smtClean="0">
                <a:latin typeface="Arial Narrow" pitchFamily="34" charset="0"/>
                <a:sym typeface="Wingdings 3"/>
              </a:rPr>
              <a:t>                                                                                    </a:t>
            </a:r>
            <a:br>
              <a:rPr lang="en-US" sz="2400" b="1" dirty="0" smtClean="0">
                <a:latin typeface="Arial Narrow" pitchFamily="34" charset="0"/>
                <a:sym typeface="Wingdings 3"/>
              </a:rPr>
            </a:br>
            <a:r>
              <a:rPr lang="en-US" sz="2400" b="1" dirty="0" smtClean="0">
                <a:latin typeface="Arial Narrow" pitchFamily="34" charset="0"/>
                <a:sym typeface="Wingdings 3"/>
              </a:rPr>
              <a:t>   </a:t>
            </a:r>
            <a:r>
              <a:rPr lang="en-US" sz="2400" b="1" dirty="0" err="1" smtClean="0">
                <a:latin typeface="Arial Narrow" pitchFamily="34" charset="0"/>
              </a:rPr>
              <a:t>gonadotrophin</a:t>
            </a:r>
            <a:r>
              <a:rPr lang="en-US" sz="2400" b="1" dirty="0" smtClean="0">
                <a:latin typeface="Arial Narrow" pitchFamily="34" charset="0"/>
              </a:rPr>
              <a:t> production</a:t>
            </a:r>
            <a:r>
              <a:rPr lang="en-US" sz="2400" b="1" dirty="0" smtClean="0">
                <a:latin typeface="Arial Narrow" pitchFamily="34" charset="0"/>
                <a:sym typeface="Wingdings 3"/>
              </a:rPr>
              <a:t> [</a:t>
            </a:r>
            <a:r>
              <a:rPr lang="en-US" sz="2400" b="1" dirty="0" smtClean="0">
                <a:latin typeface="Arial Narrow" pitchFamily="34" charset="0"/>
              </a:rPr>
              <a:t>FSH &amp; LH] </a:t>
            </a:r>
            <a:br>
              <a:rPr lang="en-US" sz="2400" b="1" dirty="0" smtClean="0">
                <a:latin typeface="Arial Narrow" pitchFamily="34" charset="0"/>
              </a:rPr>
            </a:br>
            <a:r>
              <a:rPr lang="en-US" sz="2400" b="1" dirty="0" smtClean="0">
                <a:latin typeface="Arial Narrow" pitchFamily="34" charset="0"/>
              </a:rPr>
              <a:t>   </a:t>
            </a:r>
            <a:r>
              <a:rPr lang="en-US" sz="2400" b="1" dirty="0" smtClean="0">
                <a:latin typeface="Arial Narrow" pitchFamily="34" charset="0"/>
                <a:sym typeface="Wingdings 3"/>
              </a:rPr>
              <a:t> </a:t>
            </a:r>
            <a:r>
              <a:rPr lang="en-US" sz="2400" b="1" dirty="0" smtClean="0">
                <a:latin typeface="Arial Narrow" pitchFamily="34" charset="0"/>
              </a:rPr>
              <a:t>cause growth maturation &amp; rupture </a:t>
            </a:r>
            <a:br>
              <a:rPr lang="en-US" sz="2400" b="1" dirty="0" smtClean="0">
                <a:latin typeface="Arial Narrow" pitchFamily="34" charset="0"/>
              </a:rPr>
            </a:br>
            <a:r>
              <a:rPr lang="en-US" sz="2400" b="1" dirty="0" smtClean="0">
                <a:latin typeface="Arial Narrow" pitchFamily="34" charset="0"/>
              </a:rPr>
              <a:t>   of  follicles</a:t>
            </a:r>
            <a:r>
              <a:rPr lang="en-US" sz="2400" b="1" dirty="0" smtClean="0">
                <a:latin typeface="Arial Narrow" pitchFamily="34" charset="0"/>
                <a:sym typeface="Wingdings 3"/>
              </a:rPr>
              <a:t> </a:t>
            </a:r>
            <a:r>
              <a:rPr lang="en-US" sz="2400" dirty="0" smtClean="0">
                <a:latin typeface="Bernard MT Condensed" pitchFamily="18" charset="0"/>
                <a:sym typeface="Wingdings 3"/>
              </a:rPr>
              <a:t>OVULATION</a:t>
            </a:r>
            <a:endParaRPr lang="en-US" sz="2400" b="1" dirty="0">
              <a:latin typeface="Arial Narrow" pitchFamily="34" charset="0"/>
            </a:endParaRPr>
          </a:p>
        </p:txBody>
      </p:sp>
      <p:sp>
        <p:nvSpPr>
          <p:cNvPr id="16" name="TextBox 15"/>
          <p:cNvSpPr txBox="1"/>
          <p:nvPr/>
        </p:nvSpPr>
        <p:spPr>
          <a:xfrm>
            <a:off x="228600" y="762000"/>
            <a:ext cx="1828800" cy="430887"/>
          </a:xfrm>
          <a:prstGeom prst="rect">
            <a:avLst/>
          </a:prstGeom>
          <a:solidFill>
            <a:schemeClr val="bg1"/>
          </a:solidFill>
          <a:ln>
            <a:solidFill>
              <a:srgbClr val="8970A8"/>
            </a:solidFill>
          </a:ln>
        </p:spPr>
        <p:txBody>
          <a:bodyPr wrap="square" rtlCol="0">
            <a:spAutoFit/>
          </a:bodyPr>
          <a:lstStyle/>
          <a:p>
            <a:r>
              <a:rPr lang="en-US" sz="2200" dirty="0" smtClean="0">
                <a:solidFill>
                  <a:srgbClr val="8970A8"/>
                </a:solidFill>
                <a:latin typeface="Bernard MT Condensed" pitchFamily="18" charset="0"/>
              </a:rPr>
              <a:t>1. CLOMIPHENE</a:t>
            </a:r>
            <a:endParaRPr lang="en-US" sz="2200" dirty="0">
              <a:solidFill>
                <a:srgbClr val="8970A8"/>
              </a:solidFill>
              <a:latin typeface="Bernard MT Condensed" pitchFamily="18" charset="0"/>
            </a:endParaRPr>
          </a:p>
        </p:txBody>
      </p:sp>
      <p:sp>
        <p:nvSpPr>
          <p:cNvPr id="19" name="TextBox 18"/>
          <p:cNvSpPr txBox="1"/>
          <p:nvPr/>
        </p:nvSpPr>
        <p:spPr>
          <a:xfrm>
            <a:off x="228600" y="1345287"/>
            <a:ext cx="28956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Pharmacological effects</a:t>
            </a:r>
          </a:p>
        </p:txBody>
      </p:sp>
      <p:sp>
        <p:nvSpPr>
          <p:cNvPr id="32" name="Rectangle 31"/>
          <p:cNvSpPr/>
          <p:nvPr/>
        </p:nvSpPr>
        <p:spPr>
          <a:xfrm>
            <a:off x="228600" y="228600"/>
            <a:ext cx="21336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ANTIESTROGENS</a:t>
            </a:r>
            <a:endParaRPr lang="en-US" sz="2400" dirty="0">
              <a:solidFill>
                <a:srgbClr val="F3F3F3"/>
              </a:solidFill>
              <a:effectLst>
                <a:outerShdw blurRad="38100" dist="38100" dir="2700000" algn="tl">
                  <a:srgbClr val="000000"/>
                </a:outerShdw>
              </a:effectLst>
              <a:latin typeface="Bernard MT Condensed" pitchFamily="18" charset="0"/>
            </a:endParaRPr>
          </a:p>
        </p:txBody>
      </p:sp>
      <p:grpSp>
        <p:nvGrpSpPr>
          <p:cNvPr id="33" name="Group 32"/>
          <p:cNvGrpSpPr/>
          <p:nvPr/>
        </p:nvGrpSpPr>
        <p:grpSpPr>
          <a:xfrm>
            <a:off x="4876800" y="685800"/>
            <a:ext cx="4419600" cy="3962400"/>
            <a:chOff x="4992756" y="457200"/>
            <a:chExt cx="4419600" cy="3962400"/>
          </a:xfrm>
        </p:grpSpPr>
        <p:grpSp>
          <p:nvGrpSpPr>
            <p:cNvPr id="38" name="Group 37"/>
            <p:cNvGrpSpPr/>
            <p:nvPr/>
          </p:nvGrpSpPr>
          <p:grpSpPr>
            <a:xfrm>
              <a:off x="4992756" y="457200"/>
              <a:ext cx="3258242" cy="3962400"/>
              <a:chOff x="4992756" y="2133600"/>
              <a:chExt cx="3258242" cy="3962400"/>
            </a:xfrm>
          </p:grpSpPr>
          <p:sp>
            <p:nvSpPr>
              <p:cNvPr id="12" name="Rectangle 3"/>
              <p:cNvSpPr txBox="1">
                <a:spLocks noChangeArrowheads="1"/>
              </p:cNvSpPr>
              <p:nvPr/>
            </p:nvSpPr>
            <p:spPr>
              <a:xfrm>
                <a:off x="4992756" y="2133600"/>
                <a:ext cx="2362200" cy="3962400"/>
              </a:xfrm>
              <a:prstGeom prst="rect">
                <a:avLst/>
              </a:prstGeom>
              <a:ln/>
            </p:spPr>
            <p:txBody>
              <a:bodyPr vert="horz" lIns="91440" tIns="45720" rIns="91440" bIns="45720" rtlCol="0">
                <a:normAutofit/>
              </a:bodyPr>
              <a:lstStyle/>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Hypothalamus</a:t>
                </a:r>
                <a:b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b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a:t>
                </a:r>
                <a:endParaRPr kumimoji="0" lang="en-US" sz="2200" b="1" i="0" u="none" strike="noStrike" kern="1200" cap="none" spc="0" normalizeH="0" baseline="0" noProof="0" dirty="0" smtClean="0">
                  <a:ln>
                    <a:noFill/>
                  </a:ln>
                  <a:solidFill>
                    <a:srgbClr val="FA00FA"/>
                  </a:solidFill>
                  <a:effectLst/>
                  <a:uLnTx/>
                  <a:uFillTx/>
                  <a:latin typeface="Bernard MT Condensed" pitchFamily="18" charset="0"/>
                  <a:ea typeface="+mn-ea"/>
                  <a:cs typeface="Aharoni" pitchFamily="2" charset="-79"/>
                </a:endParaRP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Arial" pitchFamily="34" charset="0"/>
                  </a:rPr>
                  <a:t>     </a:t>
                </a:r>
                <a:r>
                  <a:rPr kumimoji="0" lang="en-US" sz="2200" b="1" i="0" u="none" strike="noStrike" kern="1200" cap="none" spc="0" normalizeH="0" baseline="0" noProof="0" dirty="0" err="1" smtClean="0">
                    <a:ln>
                      <a:noFill/>
                    </a:ln>
                    <a:solidFill>
                      <a:schemeClr val="tx1"/>
                    </a:solidFill>
                    <a:effectLst/>
                    <a:uLnTx/>
                    <a:uFillTx/>
                    <a:latin typeface="Arial Narrow" pitchFamily="34" charset="0"/>
                    <a:ea typeface="+mn-ea"/>
                    <a:cs typeface="+mn-cs"/>
                  </a:rPr>
                  <a:t>GnRH</a:t>
                </a:r>
                <a:endPar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endParaRP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     </a:t>
                </a: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Anterior Pituitary</a:t>
                </a:r>
                <a:b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b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a:t>
                </a:r>
                <a:endParaRPr kumimoji="0" lang="en-US" sz="2200" b="1" i="0" u="none" strike="noStrike" kern="1200" cap="none" spc="0" normalizeH="0" baseline="0" noProof="0" dirty="0" smtClean="0">
                  <a:ln>
                    <a:noFill/>
                  </a:ln>
                  <a:solidFill>
                    <a:srgbClr val="F03EE3"/>
                  </a:solidFill>
                  <a:effectLst/>
                  <a:uLnTx/>
                  <a:uFillTx/>
                  <a:latin typeface="Arial Narrow" pitchFamily="34" charset="0"/>
                  <a:ea typeface="+mn-ea"/>
                  <a:cs typeface="Arial" pitchFamily="34" charset="0"/>
                </a:endParaRP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FSH / LH</a:t>
                </a:r>
                <a:b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b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 </a:t>
                </a:r>
                <a:endParaRPr kumimoji="0" lang="en-US" sz="2200" b="1" i="0" u="none" strike="noStrike" kern="1200" cap="none" spc="0" normalizeH="0" baseline="0" noProof="0" dirty="0" smtClean="0">
                  <a:ln>
                    <a:noFill/>
                  </a:ln>
                  <a:solidFill>
                    <a:srgbClr val="F03EE3"/>
                  </a:solidFill>
                  <a:effectLst/>
                  <a:uLnTx/>
                  <a:uFillTx/>
                  <a:latin typeface="Arial Narrow" pitchFamily="34" charset="0"/>
                  <a:ea typeface="+mn-ea"/>
                  <a:cs typeface="Arial" pitchFamily="34" charset="0"/>
                </a:endParaRP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Ovary</a:t>
                </a: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      </a:t>
                </a:r>
                <a:endPar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endParaRP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Estrogen</a:t>
                </a: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a:t>
                </a:r>
                <a:r>
                  <a:rPr kumimoji="0" lang="en-US" sz="2200" b="1" i="0" u="none" strike="noStrike" kern="1200" cap="none" spc="0" normalizeH="0" baseline="0" noProof="0" dirty="0" err="1" smtClean="0">
                    <a:ln>
                      <a:noFill/>
                    </a:ln>
                    <a:solidFill>
                      <a:schemeClr val="tx1"/>
                    </a:solidFill>
                    <a:effectLst/>
                    <a:uLnTx/>
                    <a:uFillTx/>
                    <a:latin typeface="Arial Narrow" pitchFamily="34" charset="0"/>
                    <a:ea typeface="+mn-ea"/>
                    <a:cs typeface="+mn-cs"/>
                  </a:rPr>
                  <a:t>Progestins</a:t>
                </a: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a:t>
                </a:r>
                <a:endParaRPr kumimoji="0" lang="en-US" sz="2200" b="1" i="0" u="none" strike="noStrike" kern="1200" cap="none" spc="0" normalizeH="0" baseline="0" noProof="0" dirty="0">
                  <a:ln>
                    <a:noFill/>
                  </a:ln>
                  <a:solidFill>
                    <a:schemeClr val="tx1"/>
                  </a:solidFill>
                  <a:effectLst/>
                  <a:uLnTx/>
                  <a:uFillTx/>
                  <a:latin typeface="Arial Narrow" pitchFamily="34" charset="0"/>
                  <a:ea typeface="+mn-ea"/>
                  <a:cs typeface="+mn-cs"/>
                </a:endParaRPr>
              </a:p>
            </p:txBody>
          </p:sp>
          <p:grpSp>
            <p:nvGrpSpPr>
              <p:cNvPr id="13" name="Group 12"/>
              <p:cNvGrpSpPr/>
              <p:nvPr/>
            </p:nvGrpSpPr>
            <p:grpSpPr>
              <a:xfrm>
                <a:off x="7126356" y="2336442"/>
                <a:ext cx="838200" cy="3302358"/>
                <a:chOff x="6629400" y="1828800"/>
                <a:chExt cx="1491916" cy="3517728"/>
              </a:xfrm>
            </p:grpSpPr>
            <p:sp>
              <p:nvSpPr>
                <p:cNvPr id="14" name="Line 15"/>
                <p:cNvSpPr>
                  <a:spLocks noChangeShapeType="1"/>
                </p:cNvSpPr>
                <p:nvPr/>
              </p:nvSpPr>
              <p:spPr bwMode="auto">
                <a:xfrm>
                  <a:off x="6765029" y="5346528"/>
                  <a:ext cx="1356287" cy="0"/>
                </a:xfrm>
                <a:prstGeom prst="line">
                  <a:avLst/>
                </a:prstGeom>
                <a:noFill/>
                <a:ln w="57150">
                  <a:solidFill>
                    <a:schemeClr val="folHlink"/>
                  </a:solidFill>
                  <a:prstDash val="sysDash"/>
                  <a:round/>
                  <a:headEnd/>
                  <a:tailEnd/>
                </a:ln>
                <a:effectLst/>
              </p:spPr>
              <p:txBody>
                <a:bodyPr/>
                <a:lstStyle/>
                <a:p>
                  <a:endParaRPr lang="en-US"/>
                </a:p>
              </p:txBody>
            </p:sp>
            <p:sp>
              <p:nvSpPr>
                <p:cNvPr id="20" name="Line 17"/>
                <p:cNvSpPr>
                  <a:spLocks noChangeShapeType="1"/>
                </p:cNvSpPr>
                <p:nvPr/>
              </p:nvSpPr>
              <p:spPr bwMode="auto">
                <a:xfrm flipH="1" flipV="1">
                  <a:off x="6629400" y="1828800"/>
                  <a:ext cx="1491916" cy="678873"/>
                </a:xfrm>
                <a:prstGeom prst="line">
                  <a:avLst/>
                </a:prstGeom>
                <a:noFill/>
                <a:ln w="57150">
                  <a:solidFill>
                    <a:schemeClr val="folHlink"/>
                  </a:solidFill>
                  <a:prstDash val="sysDash"/>
                  <a:round/>
                  <a:headEnd/>
                  <a:tailEnd type="triangle" w="med" len="med"/>
                </a:ln>
                <a:effectLst/>
              </p:spPr>
              <p:txBody>
                <a:bodyPr/>
                <a:lstStyle/>
                <a:p>
                  <a:endParaRPr lang="en-US"/>
                </a:p>
              </p:txBody>
            </p:sp>
            <p:sp>
              <p:nvSpPr>
                <p:cNvPr id="21" name="Line 18"/>
                <p:cNvSpPr>
                  <a:spLocks noChangeShapeType="1"/>
                </p:cNvSpPr>
                <p:nvPr/>
              </p:nvSpPr>
              <p:spPr bwMode="auto">
                <a:xfrm flipH="1">
                  <a:off x="6677526" y="2507673"/>
                  <a:ext cx="1443789" cy="424295"/>
                </a:xfrm>
                <a:prstGeom prst="line">
                  <a:avLst/>
                </a:prstGeom>
                <a:noFill/>
                <a:ln w="57150">
                  <a:solidFill>
                    <a:schemeClr val="folHlink"/>
                  </a:solidFill>
                  <a:prstDash val="sysDash"/>
                  <a:round/>
                  <a:headEnd/>
                  <a:tailEnd type="triangle" w="med" len="med"/>
                </a:ln>
                <a:effectLst/>
              </p:spPr>
              <p:txBody>
                <a:bodyPr/>
                <a:lstStyle/>
                <a:p>
                  <a:endParaRPr lang="en-US"/>
                </a:p>
              </p:txBody>
            </p:sp>
          </p:grpSp>
          <p:cxnSp>
            <p:nvCxnSpPr>
              <p:cNvPr id="23" name="Straight Connector 22"/>
              <p:cNvCxnSpPr>
                <a:endCxn id="14" idx="1"/>
              </p:cNvCxnSpPr>
              <p:nvPr/>
            </p:nvCxnSpPr>
            <p:spPr>
              <a:xfrm rot="5400000">
                <a:off x="6631850" y="4305300"/>
                <a:ext cx="2666206" cy="794"/>
              </a:xfrm>
              <a:prstGeom prst="line">
                <a:avLst/>
              </a:prstGeom>
              <a:noFill/>
              <a:ln w="57150">
                <a:solidFill>
                  <a:schemeClr val="folHlink"/>
                </a:solidFill>
                <a:prstDash val="sysDash"/>
                <a:round/>
                <a:headEnd/>
                <a:tailEnd/>
              </a:ln>
              <a:effectLst/>
            </p:spPr>
          </p:cxnSp>
          <p:sp>
            <p:nvSpPr>
              <p:cNvPr id="28" name="Text Box 19"/>
              <p:cNvSpPr txBox="1">
                <a:spLocks noChangeArrowheads="1"/>
              </p:cNvSpPr>
              <p:nvPr/>
            </p:nvSpPr>
            <p:spPr bwMode="auto">
              <a:xfrm flipH="1">
                <a:off x="7837914" y="4267200"/>
                <a:ext cx="413084" cy="369332"/>
              </a:xfrm>
              <a:prstGeom prst="rect">
                <a:avLst/>
              </a:prstGeom>
              <a:solidFill>
                <a:srgbClr val="E4FF97"/>
              </a:solidFill>
              <a:ln w="38100">
                <a:solidFill>
                  <a:srgbClr val="4B3A60"/>
                </a:solidFill>
                <a:prstDash val="solid"/>
                <a:miter lim="800000"/>
                <a:headEnd/>
                <a:tailEnd/>
              </a:ln>
              <a:effectLst/>
            </p:spPr>
            <p:txBody>
              <a:bodyPr wrap="square">
                <a:spAutoFit/>
              </a:bodyPr>
              <a:lstStyle/>
              <a:p>
                <a:pPr>
                  <a:spcBef>
                    <a:spcPct val="50000"/>
                  </a:spcBef>
                </a:pPr>
                <a:r>
                  <a:rPr lang="en-US" sz="1800" b="1"/>
                  <a:t>(-)</a:t>
                </a:r>
              </a:p>
            </p:txBody>
          </p:sp>
        </p:grpSp>
        <p:grpSp>
          <p:nvGrpSpPr>
            <p:cNvPr id="31" name="Group 30"/>
            <p:cNvGrpSpPr/>
            <p:nvPr/>
          </p:nvGrpSpPr>
          <p:grpSpPr>
            <a:xfrm>
              <a:off x="7126356" y="1981200"/>
              <a:ext cx="2286000" cy="523220"/>
              <a:chOff x="7010400" y="3352800"/>
              <a:chExt cx="2286000" cy="523220"/>
            </a:xfrm>
          </p:grpSpPr>
          <p:sp>
            <p:nvSpPr>
              <p:cNvPr id="34" name="Rectangle 33"/>
              <p:cNvSpPr/>
              <p:nvPr/>
            </p:nvSpPr>
            <p:spPr>
              <a:xfrm>
                <a:off x="7010400" y="3467636"/>
                <a:ext cx="1905000" cy="26616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7137042" y="3352800"/>
                <a:ext cx="609600" cy="523220"/>
              </a:xfrm>
              <a:prstGeom prst="rect">
                <a:avLst/>
              </a:prstGeom>
              <a:noFill/>
            </p:spPr>
            <p:txBody>
              <a:bodyPr wrap="square" rtlCol="0">
                <a:spAutoFit/>
              </a:bodyPr>
              <a:lstStyle/>
              <a:p>
                <a:r>
                  <a:rPr lang="en-US" sz="2800" dirty="0" smtClean="0">
                    <a:sym typeface="Wingdings"/>
                  </a:rPr>
                  <a:t></a:t>
                </a:r>
                <a:endParaRPr lang="en-US" sz="2800" dirty="0"/>
              </a:p>
            </p:txBody>
          </p:sp>
          <p:sp>
            <p:nvSpPr>
              <p:cNvPr id="36" name="TextBox 35"/>
              <p:cNvSpPr txBox="1"/>
              <p:nvPr/>
            </p:nvSpPr>
            <p:spPr>
              <a:xfrm>
                <a:off x="7391400" y="3416121"/>
                <a:ext cx="1905000" cy="369332"/>
              </a:xfrm>
              <a:prstGeom prst="rect">
                <a:avLst/>
              </a:prstGeom>
              <a:noFill/>
            </p:spPr>
            <p:txBody>
              <a:bodyPr wrap="square" rtlCol="0">
                <a:spAutoFit/>
              </a:bodyPr>
              <a:lstStyle/>
              <a:p>
                <a:r>
                  <a:rPr lang="en-US" dirty="0" smtClean="0">
                    <a:latin typeface="Bernard MT Condensed" pitchFamily="18" charset="0"/>
                    <a:sym typeface="Wingdings 3"/>
                  </a:rPr>
                  <a:t></a:t>
                </a:r>
                <a:r>
                  <a:rPr lang="en-US" dirty="0" err="1" smtClean="0">
                    <a:latin typeface="Bernard MT Condensed" pitchFamily="18" charset="0"/>
                  </a:rPr>
                  <a:t>Clomiphene</a:t>
                </a:r>
                <a:endParaRPr lang="en-US" dirty="0">
                  <a:latin typeface="Bernard MT Condensed" pitchFamily="18" charset="0"/>
                </a:endParaRPr>
              </a:p>
            </p:txBody>
          </p:sp>
        </p:grpSp>
      </p:grpSp>
      <p:sp>
        <p:nvSpPr>
          <p:cNvPr id="39" name="Rectangle 38"/>
          <p:cNvSpPr/>
          <p:nvPr/>
        </p:nvSpPr>
        <p:spPr>
          <a:xfrm>
            <a:off x="253284" y="3733800"/>
            <a:ext cx="4572000" cy="733534"/>
          </a:xfrm>
          <a:prstGeom prst="rect">
            <a:avLst/>
          </a:prstGeom>
        </p:spPr>
        <p:txBody>
          <a:bodyPr>
            <a:spAutoFit/>
          </a:bodyPr>
          <a:lstStyle/>
          <a:p>
            <a:pPr>
              <a:lnSpc>
                <a:spcPts val="2500"/>
              </a:lnSpc>
              <a:buClr>
                <a:srgbClr val="FA00FA"/>
              </a:buClr>
              <a:buSzPct val="78000"/>
              <a:buFont typeface="Wingdings" pitchFamily="2" charset="2"/>
              <a:buChar char="Ø"/>
            </a:pPr>
            <a:r>
              <a:rPr lang="en-US" sz="2400" b="1" u="heavy" dirty="0" smtClean="0">
                <a:uFill>
                  <a:solidFill>
                    <a:srgbClr val="FA00FA"/>
                  </a:solidFill>
                </a:uFill>
                <a:latin typeface="Arial Narrow" pitchFamily="34" charset="0"/>
                <a:sym typeface="Wingdings 3"/>
              </a:rPr>
              <a:t>On pituitary</a:t>
            </a:r>
            <a:r>
              <a:rPr lang="en-US" sz="2400" b="1" dirty="0" smtClean="0">
                <a:latin typeface="Arial Narrow" pitchFamily="34" charset="0"/>
                <a:sym typeface="Wingdings 3"/>
              </a:rPr>
              <a:t>; response of </a:t>
            </a:r>
            <a:br>
              <a:rPr lang="en-US" sz="2400" b="1" dirty="0" smtClean="0">
                <a:latin typeface="Arial Narrow" pitchFamily="34" charset="0"/>
                <a:sym typeface="Wingdings 3"/>
              </a:rPr>
            </a:br>
            <a:r>
              <a:rPr lang="en-US" sz="2400" b="1" dirty="0" smtClean="0">
                <a:latin typeface="Arial Narrow" pitchFamily="34" charset="0"/>
                <a:sym typeface="Wingdings 3"/>
              </a:rPr>
              <a:t>   </a:t>
            </a:r>
            <a:r>
              <a:rPr lang="en-US" sz="2400" b="1" dirty="0" err="1" smtClean="0">
                <a:latin typeface="Arial Narrow" pitchFamily="34" charset="0"/>
                <a:sym typeface="Wingdings 3"/>
              </a:rPr>
              <a:t>gonadotrophins</a:t>
            </a:r>
            <a:r>
              <a:rPr lang="en-US" sz="2400" b="1" dirty="0" smtClean="0">
                <a:latin typeface="Arial Narrow" pitchFamily="34" charset="0"/>
                <a:sym typeface="Wingdings 3"/>
              </a:rPr>
              <a:t> to </a:t>
            </a:r>
            <a:r>
              <a:rPr lang="en-US" sz="2400" b="1" dirty="0" err="1" smtClean="0">
                <a:latin typeface="Arial Narrow" pitchFamily="34" charset="0"/>
                <a:sym typeface="Wingdings 3"/>
              </a:rPr>
              <a:t>GnRH</a:t>
            </a:r>
            <a:endParaRPr lang="en-US" sz="2400" b="1" dirty="0">
              <a:latin typeface="Arial Narrow" pitchFamily="34" charset="0"/>
            </a:endParaRPr>
          </a:p>
        </p:txBody>
      </p:sp>
      <p:sp>
        <p:nvSpPr>
          <p:cNvPr id="40" name="5-Point Star 39"/>
          <p:cNvSpPr/>
          <p:nvPr/>
        </p:nvSpPr>
        <p:spPr>
          <a:xfrm>
            <a:off x="86106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76200" y="5003442"/>
            <a:ext cx="8792816" cy="1695336"/>
          </a:xfrm>
          <a:prstGeom prst="rect">
            <a:avLst/>
          </a:prstGeom>
          <a:noFill/>
        </p:spPr>
        <p:txBody>
          <a:bodyPr wrap="square" rtlCol="0">
            <a:spAutoFit/>
          </a:bodyPr>
          <a:lstStyle/>
          <a:p>
            <a:pPr lvl="0">
              <a:lnSpc>
                <a:spcPts val="2500"/>
              </a:lnSpc>
              <a:buClr>
                <a:srgbClr val="FF00FF"/>
              </a:buClr>
              <a:buSzPct val="74000"/>
              <a:buFont typeface="Wingdings" pitchFamily="2" charset="2"/>
              <a:buChar char="Ø"/>
            </a:pPr>
            <a:r>
              <a:rPr lang="en-US" sz="2400" b="1" dirty="0" smtClean="0">
                <a:latin typeface="Arial Narrow" pitchFamily="34" charset="0"/>
              </a:rPr>
              <a:t>Female infertility; </a:t>
            </a:r>
          </a:p>
          <a:p>
            <a:pPr lvl="0">
              <a:lnSpc>
                <a:spcPts val="2500"/>
              </a:lnSpc>
              <a:buClr>
                <a:srgbClr val="FF00FF"/>
              </a:buClr>
              <a:buSzPct val="74000"/>
            </a:pPr>
            <a:r>
              <a:rPr lang="en-US" sz="2400" b="1" dirty="0" smtClean="0">
                <a:latin typeface="Arial Narrow" pitchFamily="34" charset="0"/>
              </a:rPr>
              <a:t>   not due to ovarian or pituitary failure </a:t>
            </a:r>
            <a:r>
              <a:rPr lang="en-US" sz="2400" b="1" dirty="0" smtClean="0">
                <a:latin typeface="Arial Narrow" pitchFamily="34" charset="0"/>
                <a:sym typeface="Wingdings 3"/>
              </a:rPr>
              <a:t> </a:t>
            </a:r>
            <a:r>
              <a:rPr lang="en-AU" sz="2400" dirty="0" err="1" smtClean="0">
                <a:ln w="12700">
                  <a:solidFill>
                    <a:srgbClr val="8970A8"/>
                  </a:solidFill>
                </a:ln>
                <a:latin typeface="Bernard MT Condensed" pitchFamily="18" charset="0"/>
              </a:rPr>
              <a:t>Normogonadotrophic</a:t>
            </a:r>
            <a:r>
              <a:rPr lang="en-US" sz="2400" b="1" dirty="0" smtClean="0">
                <a:latin typeface="Arial Narrow" pitchFamily="34" charset="0"/>
              </a:rPr>
              <a:t> </a:t>
            </a:r>
          </a:p>
          <a:p>
            <a:pPr>
              <a:lnSpc>
                <a:spcPts val="2500"/>
              </a:lnSpc>
              <a:buClr>
                <a:srgbClr val="FF00FF"/>
              </a:buClr>
              <a:buSzPct val="74000"/>
              <a:buFont typeface="Wingdings" pitchFamily="2" charset="2"/>
              <a:buChar char="Ø"/>
            </a:pPr>
            <a:r>
              <a:rPr lang="en-US" sz="2400" b="1" dirty="0" smtClean="0">
                <a:latin typeface="Arial Narrow" pitchFamily="34" charset="0"/>
              </a:rPr>
              <a:t>The success rate for </a:t>
            </a:r>
            <a:r>
              <a:rPr lang="en-US" sz="2400" b="1" dirty="0" smtClean="0">
                <a:latin typeface="Arial Narrow" pitchFamily="34" charset="0"/>
                <a:cs typeface="Times New Roman" pitchFamily="18" charset="0"/>
              </a:rPr>
              <a:t>ovulation</a:t>
            </a:r>
            <a:r>
              <a:rPr lang="en-US" sz="2400" b="1" dirty="0" smtClean="0">
                <a:latin typeface="Arial Narrow" pitchFamily="34" charset="0"/>
                <a:sym typeface="Wingdings 3"/>
              </a:rPr>
              <a:t> </a:t>
            </a:r>
            <a:r>
              <a:rPr lang="en-US" sz="2400" b="1" dirty="0" smtClean="0">
                <a:latin typeface="Arial Narrow" pitchFamily="34" charset="0"/>
                <a:cs typeface="Times New Roman" pitchFamily="18" charset="0"/>
              </a:rPr>
              <a:t>80% &amp; pregnancy </a:t>
            </a:r>
            <a:r>
              <a:rPr lang="en-US" sz="2400" b="1" dirty="0" smtClean="0">
                <a:latin typeface="Arial Narrow" pitchFamily="34" charset="0"/>
                <a:sym typeface="Wingdings 3"/>
              </a:rPr>
              <a:t></a:t>
            </a:r>
            <a:r>
              <a:rPr lang="en-US" sz="2400" b="1" dirty="0" smtClean="0">
                <a:latin typeface="Arial Narrow" pitchFamily="34" charset="0"/>
                <a:cs typeface="Times New Roman" pitchFamily="18" charset="0"/>
              </a:rPr>
              <a:t>40% . </a:t>
            </a:r>
          </a:p>
          <a:p>
            <a:pPr>
              <a:lnSpc>
                <a:spcPts val="2500"/>
              </a:lnSpc>
              <a:buClr>
                <a:srgbClr val="FF00FF"/>
              </a:buClr>
              <a:buSzPct val="74000"/>
            </a:pPr>
            <a:r>
              <a:rPr lang="en-US" sz="2400" b="1" dirty="0" smtClean="0">
                <a:latin typeface="Arial Narrow" pitchFamily="34" charset="0"/>
                <a:cs typeface="Times New Roman" pitchFamily="18" charset="0"/>
              </a:rPr>
              <a:t>  The </a:t>
            </a:r>
            <a:r>
              <a:rPr lang="en-US" sz="2400" b="1" dirty="0" smtClean="0">
                <a:latin typeface="Arial Narrow" pitchFamily="34" charset="0"/>
              </a:rPr>
              <a:t>discrepancy between 2 rates is due to the </a:t>
            </a:r>
            <a:r>
              <a:rPr lang="en-US" sz="2400" b="1" dirty="0" err="1" smtClean="0">
                <a:latin typeface="Arial Narrow" pitchFamily="34" charset="0"/>
              </a:rPr>
              <a:t>antiestrogenic</a:t>
            </a:r>
            <a:r>
              <a:rPr lang="en-US" sz="2400" b="1" dirty="0" smtClean="0">
                <a:latin typeface="Arial Narrow" pitchFamily="34" charset="0"/>
              </a:rPr>
              <a:t> effects of </a:t>
            </a:r>
            <a:br>
              <a:rPr lang="en-US" sz="2400" b="1" dirty="0" smtClean="0">
                <a:latin typeface="Arial Narrow" pitchFamily="34" charset="0"/>
              </a:rPr>
            </a:br>
            <a:r>
              <a:rPr lang="en-US" sz="2400" b="1" dirty="0" smtClean="0">
                <a:latin typeface="Arial Narrow" pitchFamily="34" charset="0"/>
              </a:rPr>
              <a:t>   </a:t>
            </a:r>
            <a:r>
              <a:rPr lang="en-US" sz="2400" b="1" dirty="0" err="1" smtClean="0">
                <a:latin typeface="Arial Narrow" pitchFamily="34" charset="0"/>
              </a:rPr>
              <a:t>clomiphene</a:t>
            </a:r>
            <a:r>
              <a:rPr lang="en-US" sz="2400" b="1" dirty="0" smtClean="0">
                <a:latin typeface="Arial Narrow" pitchFamily="34" charset="0"/>
              </a:rPr>
              <a:t> on uterus, cervix &amp; vagina </a:t>
            </a:r>
          </a:p>
        </p:txBody>
      </p:sp>
      <p:sp>
        <p:nvSpPr>
          <p:cNvPr id="41" name="TextBox 40"/>
          <p:cNvSpPr txBox="1"/>
          <p:nvPr/>
        </p:nvSpPr>
        <p:spPr>
          <a:xfrm>
            <a:off x="198784" y="4572000"/>
            <a:ext cx="1377696"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Indication</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strVal val="#ppt_w+.3"/>
                                          </p:val>
                                        </p:tav>
                                        <p:tav tm="100000">
                                          <p:val>
                                            <p:strVal val="#ppt_w"/>
                                          </p:val>
                                        </p:tav>
                                      </p:tavLst>
                                    </p:anim>
                                    <p:anim calcmode="lin" valueType="num">
                                      <p:cBhvr>
                                        <p:cTn id="8" dur="1000" fill="hold"/>
                                        <p:tgtEl>
                                          <p:spTgt spid="19"/>
                                        </p:tgtEl>
                                        <p:attrNameLst>
                                          <p:attrName>ppt_h</p:attrName>
                                        </p:attrNameLst>
                                      </p:cBhvr>
                                      <p:tavLst>
                                        <p:tav tm="0">
                                          <p:val>
                                            <p:strVal val="#ppt_h"/>
                                          </p:val>
                                        </p:tav>
                                        <p:tav tm="100000">
                                          <p:val>
                                            <p:strVal val="#ppt_h"/>
                                          </p:val>
                                        </p:tav>
                                      </p:tavLst>
                                    </p:anim>
                                    <p:animEffect transition="in" filter="fade">
                                      <p:cBhvr>
                                        <p:cTn id="9" dur="10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1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ipe(left)">
                                      <p:cBhvr>
                                        <p:cTn id="19" dur="1000"/>
                                        <p:tgtEl>
                                          <p:spTgt spid="39"/>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strips(downRight)">
                                      <p:cBhvr>
                                        <p:cTn id="24" dur="1000"/>
                                        <p:tgtEl>
                                          <p:spTgt spid="41"/>
                                        </p:tgtEl>
                                      </p:cBhvr>
                                    </p:animEffect>
                                  </p:childTnLst>
                                </p:cTn>
                              </p:par>
                            </p:childTnLst>
                          </p:cTn>
                        </p:par>
                        <p:par>
                          <p:cTn id="25" fill="hold">
                            <p:stCondLst>
                              <p:cond delay="1000"/>
                            </p:stCondLst>
                            <p:childTnLst>
                              <p:par>
                                <p:cTn id="26" presetID="18" presetClass="entr" presetSubtype="6" fill="hold" grpId="0" nodeType="after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strips(downRight)">
                                      <p:cBhvr>
                                        <p:cTn id="28" dur="1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animBg="1"/>
      <p:bldP spid="39" grpId="0"/>
      <p:bldP spid="37" grpId="0"/>
      <p:bldP spid="4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 name="Group 69"/>
          <p:cNvGrpSpPr/>
          <p:nvPr/>
        </p:nvGrpSpPr>
        <p:grpSpPr>
          <a:xfrm>
            <a:off x="4191000" y="685800"/>
            <a:ext cx="4953000" cy="4038600"/>
            <a:chOff x="3962400" y="2438400"/>
            <a:chExt cx="5181600" cy="4419600"/>
          </a:xfrm>
        </p:grpSpPr>
        <p:sp>
          <p:nvSpPr>
            <p:cNvPr id="69" name="Rectangle 68"/>
            <p:cNvSpPr/>
            <p:nvPr/>
          </p:nvSpPr>
          <p:spPr>
            <a:xfrm>
              <a:off x="3962400" y="2438400"/>
              <a:ext cx="5181600" cy="4419600"/>
            </a:xfrm>
            <a:prstGeom prst="rect">
              <a:avLst/>
            </a:prstGeom>
            <a:gradFill flip="none" rotWithShape="1">
              <a:gsLst>
                <a:gs pos="6000">
                  <a:schemeClr val="bg1"/>
                </a:gs>
                <a:gs pos="31000">
                  <a:srgbClr val="CCFFFF">
                    <a:alpha val="28000"/>
                  </a:srgbClr>
                </a:gs>
                <a:gs pos="51000">
                  <a:srgbClr val="FFDDDD"/>
                </a:gs>
                <a:gs pos="90000">
                  <a:srgbClr val="E4FF97">
                    <a:alpha val="89804"/>
                  </a:srgbClr>
                </a:gs>
                <a:gs pos="100000">
                  <a:srgbClr val="8970A8"/>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p:cNvGrpSpPr/>
            <p:nvPr/>
          </p:nvGrpSpPr>
          <p:grpSpPr>
            <a:xfrm>
              <a:off x="3962400" y="2461592"/>
              <a:ext cx="5029200" cy="4373076"/>
              <a:chOff x="3962400" y="2438400"/>
              <a:chExt cx="5029200" cy="4449276"/>
            </a:xfrm>
          </p:grpSpPr>
          <p:sp>
            <p:nvSpPr>
              <p:cNvPr id="35" name="Rectangle 110"/>
              <p:cNvSpPr>
                <a:spLocks noChangeArrowheads="1"/>
              </p:cNvSpPr>
              <p:nvPr/>
            </p:nvSpPr>
            <p:spPr bwMode="auto">
              <a:xfrm>
                <a:off x="4861047" y="2942869"/>
                <a:ext cx="743499" cy="3282078"/>
              </a:xfrm>
              <a:prstGeom prst="rect">
                <a:avLst/>
              </a:prstGeom>
              <a:gradFill flip="none" rotWithShape="1">
                <a:gsLst>
                  <a:gs pos="6000">
                    <a:schemeClr val="bg1"/>
                  </a:gs>
                  <a:gs pos="31000">
                    <a:srgbClr val="CCFFFF">
                      <a:alpha val="28000"/>
                    </a:srgbClr>
                  </a:gs>
                  <a:gs pos="51000">
                    <a:srgbClr val="FFDDDD"/>
                  </a:gs>
                  <a:gs pos="90000">
                    <a:srgbClr val="E4FF97">
                      <a:alpha val="89804"/>
                    </a:srgbClr>
                  </a:gs>
                  <a:gs pos="100000">
                    <a:srgbClr val="8970A8"/>
                  </a:gs>
                </a:gsLst>
                <a:lin ang="5400000" scaled="1"/>
                <a:tileRect/>
              </a:gradFill>
              <a:ln w="28575">
                <a:solidFill>
                  <a:srgbClr val="FF00FF"/>
                </a:solidFill>
                <a:miter lim="800000"/>
                <a:headEnd/>
                <a:tailEnd/>
              </a:ln>
              <a:effectLst/>
            </p:spPr>
            <p:txBody>
              <a:bodyPr wrap="none" anchor="ctr"/>
              <a:lstStyle/>
              <a:p>
                <a:endParaRPr lang="en-US" sz="2000" dirty="0"/>
              </a:p>
            </p:txBody>
          </p:sp>
          <p:sp>
            <p:nvSpPr>
              <p:cNvPr id="36" name="Text Box 111"/>
              <p:cNvSpPr txBox="1">
                <a:spLocks noChangeArrowheads="1"/>
              </p:cNvSpPr>
              <p:nvPr/>
            </p:nvSpPr>
            <p:spPr bwMode="auto">
              <a:xfrm>
                <a:off x="4246501" y="6251092"/>
                <a:ext cx="259507" cy="313152"/>
              </a:xfrm>
              <a:prstGeom prst="rect">
                <a:avLst/>
              </a:prstGeom>
              <a:noFill/>
              <a:ln w="9525">
                <a:noFill/>
                <a:miter lim="800000"/>
                <a:headEnd/>
                <a:tailEnd/>
              </a:ln>
              <a:effectLst/>
            </p:spPr>
            <p:txBody>
              <a:bodyPr wrap="none">
                <a:spAutoFit/>
              </a:bodyPr>
              <a:lstStyle/>
              <a:p>
                <a:pPr algn="ctr"/>
                <a:r>
                  <a:rPr lang="en-US" sz="2000" b="1"/>
                  <a:t>2</a:t>
                </a:r>
              </a:p>
            </p:txBody>
          </p:sp>
          <p:sp>
            <p:nvSpPr>
              <p:cNvPr id="37" name="Text Box 130"/>
              <p:cNvSpPr txBox="1">
                <a:spLocks noChangeArrowheads="1"/>
              </p:cNvSpPr>
              <p:nvPr/>
            </p:nvSpPr>
            <p:spPr bwMode="auto">
              <a:xfrm>
                <a:off x="4548736" y="6251092"/>
                <a:ext cx="259507" cy="313152"/>
              </a:xfrm>
              <a:prstGeom prst="rect">
                <a:avLst/>
              </a:prstGeom>
              <a:noFill/>
              <a:ln w="9525">
                <a:noFill/>
                <a:miter lim="800000"/>
                <a:headEnd/>
                <a:tailEnd/>
              </a:ln>
              <a:effectLst/>
            </p:spPr>
            <p:txBody>
              <a:bodyPr wrap="none">
                <a:spAutoFit/>
              </a:bodyPr>
              <a:lstStyle/>
              <a:p>
                <a:pPr algn="ctr"/>
                <a:r>
                  <a:rPr lang="en-US" sz="2000" b="1"/>
                  <a:t>4</a:t>
                </a:r>
              </a:p>
            </p:txBody>
          </p:sp>
          <p:sp>
            <p:nvSpPr>
              <p:cNvPr id="38" name="Text Box 131"/>
              <p:cNvSpPr txBox="1">
                <a:spLocks noChangeArrowheads="1"/>
              </p:cNvSpPr>
              <p:nvPr/>
            </p:nvSpPr>
            <p:spPr bwMode="auto">
              <a:xfrm>
                <a:off x="4848957" y="6251092"/>
                <a:ext cx="259507" cy="313152"/>
              </a:xfrm>
              <a:prstGeom prst="rect">
                <a:avLst/>
              </a:prstGeom>
              <a:noFill/>
              <a:ln w="9525">
                <a:noFill/>
                <a:miter lim="800000"/>
                <a:headEnd/>
                <a:tailEnd/>
              </a:ln>
              <a:effectLst/>
            </p:spPr>
            <p:txBody>
              <a:bodyPr wrap="none">
                <a:spAutoFit/>
              </a:bodyPr>
              <a:lstStyle/>
              <a:p>
                <a:pPr algn="ctr"/>
                <a:r>
                  <a:rPr lang="en-US" sz="2000" b="1"/>
                  <a:t>6</a:t>
                </a:r>
              </a:p>
            </p:txBody>
          </p:sp>
          <p:sp>
            <p:nvSpPr>
              <p:cNvPr id="39" name="Text Box 132"/>
              <p:cNvSpPr txBox="1">
                <a:spLocks noChangeArrowheads="1"/>
              </p:cNvSpPr>
              <p:nvPr/>
            </p:nvSpPr>
            <p:spPr bwMode="auto">
              <a:xfrm>
                <a:off x="5151194" y="6251092"/>
                <a:ext cx="259507" cy="313152"/>
              </a:xfrm>
              <a:prstGeom prst="rect">
                <a:avLst/>
              </a:prstGeom>
              <a:noFill/>
              <a:ln w="9525">
                <a:noFill/>
                <a:miter lim="800000"/>
                <a:headEnd/>
                <a:tailEnd/>
              </a:ln>
              <a:effectLst/>
            </p:spPr>
            <p:txBody>
              <a:bodyPr wrap="none">
                <a:spAutoFit/>
              </a:bodyPr>
              <a:lstStyle/>
              <a:p>
                <a:pPr algn="ctr"/>
                <a:r>
                  <a:rPr lang="en-US" sz="2000" b="1"/>
                  <a:t>8</a:t>
                </a:r>
              </a:p>
            </p:txBody>
          </p:sp>
          <p:sp>
            <p:nvSpPr>
              <p:cNvPr id="40" name="Text Box 133"/>
              <p:cNvSpPr txBox="1">
                <a:spLocks noChangeArrowheads="1"/>
              </p:cNvSpPr>
              <p:nvPr/>
            </p:nvSpPr>
            <p:spPr bwMode="auto">
              <a:xfrm>
                <a:off x="5388952" y="6251092"/>
                <a:ext cx="366641" cy="313152"/>
              </a:xfrm>
              <a:prstGeom prst="rect">
                <a:avLst/>
              </a:prstGeom>
              <a:noFill/>
              <a:ln w="9525">
                <a:noFill/>
                <a:miter lim="800000"/>
                <a:headEnd/>
                <a:tailEnd/>
              </a:ln>
              <a:effectLst/>
            </p:spPr>
            <p:txBody>
              <a:bodyPr wrap="none">
                <a:spAutoFit/>
              </a:bodyPr>
              <a:lstStyle/>
              <a:p>
                <a:pPr algn="ctr"/>
                <a:r>
                  <a:rPr lang="en-US" sz="2000" b="1"/>
                  <a:t>10</a:t>
                </a:r>
              </a:p>
            </p:txBody>
          </p:sp>
          <p:sp>
            <p:nvSpPr>
              <p:cNvPr id="41" name="Text Box 134"/>
              <p:cNvSpPr txBox="1">
                <a:spLocks noChangeArrowheads="1"/>
              </p:cNvSpPr>
              <p:nvPr/>
            </p:nvSpPr>
            <p:spPr bwMode="auto">
              <a:xfrm>
                <a:off x="5691188" y="6251092"/>
                <a:ext cx="366641" cy="313152"/>
              </a:xfrm>
              <a:prstGeom prst="rect">
                <a:avLst/>
              </a:prstGeom>
              <a:noFill/>
              <a:ln w="9525">
                <a:noFill/>
                <a:miter lim="800000"/>
                <a:headEnd/>
                <a:tailEnd/>
              </a:ln>
              <a:effectLst/>
            </p:spPr>
            <p:txBody>
              <a:bodyPr wrap="none">
                <a:spAutoFit/>
              </a:bodyPr>
              <a:lstStyle/>
              <a:p>
                <a:pPr algn="ctr"/>
                <a:r>
                  <a:rPr lang="en-US" sz="2000" b="1"/>
                  <a:t>12</a:t>
                </a:r>
              </a:p>
            </p:txBody>
          </p:sp>
          <p:sp>
            <p:nvSpPr>
              <p:cNvPr id="42" name="Text Box 135"/>
              <p:cNvSpPr txBox="1">
                <a:spLocks noChangeArrowheads="1"/>
              </p:cNvSpPr>
              <p:nvPr/>
            </p:nvSpPr>
            <p:spPr bwMode="auto">
              <a:xfrm>
                <a:off x="5991408" y="6251092"/>
                <a:ext cx="366641" cy="313152"/>
              </a:xfrm>
              <a:prstGeom prst="rect">
                <a:avLst/>
              </a:prstGeom>
              <a:noFill/>
              <a:ln w="9525">
                <a:noFill/>
                <a:miter lim="800000"/>
                <a:headEnd/>
                <a:tailEnd/>
              </a:ln>
              <a:effectLst/>
            </p:spPr>
            <p:txBody>
              <a:bodyPr wrap="none">
                <a:spAutoFit/>
              </a:bodyPr>
              <a:lstStyle/>
              <a:p>
                <a:pPr algn="ctr"/>
                <a:r>
                  <a:rPr lang="en-US" sz="2000" b="1"/>
                  <a:t>14</a:t>
                </a:r>
              </a:p>
            </p:txBody>
          </p:sp>
          <p:sp>
            <p:nvSpPr>
              <p:cNvPr id="43" name="Text Box 136"/>
              <p:cNvSpPr txBox="1">
                <a:spLocks noChangeArrowheads="1"/>
              </p:cNvSpPr>
              <p:nvPr/>
            </p:nvSpPr>
            <p:spPr bwMode="auto">
              <a:xfrm>
                <a:off x="6293643" y="6251092"/>
                <a:ext cx="366641" cy="313152"/>
              </a:xfrm>
              <a:prstGeom prst="rect">
                <a:avLst/>
              </a:prstGeom>
              <a:noFill/>
              <a:ln w="9525">
                <a:noFill/>
                <a:miter lim="800000"/>
                <a:headEnd/>
                <a:tailEnd/>
              </a:ln>
              <a:effectLst/>
            </p:spPr>
            <p:txBody>
              <a:bodyPr wrap="none">
                <a:spAutoFit/>
              </a:bodyPr>
              <a:lstStyle/>
              <a:p>
                <a:pPr algn="ctr"/>
                <a:r>
                  <a:rPr lang="en-US" sz="2000" b="1"/>
                  <a:t>16</a:t>
                </a:r>
              </a:p>
            </p:txBody>
          </p:sp>
          <p:sp>
            <p:nvSpPr>
              <p:cNvPr id="44" name="Text Box 137"/>
              <p:cNvSpPr txBox="1">
                <a:spLocks noChangeArrowheads="1"/>
              </p:cNvSpPr>
              <p:nvPr/>
            </p:nvSpPr>
            <p:spPr bwMode="auto">
              <a:xfrm>
                <a:off x="6593864" y="6251092"/>
                <a:ext cx="366641" cy="313152"/>
              </a:xfrm>
              <a:prstGeom prst="rect">
                <a:avLst/>
              </a:prstGeom>
              <a:noFill/>
              <a:ln w="9525">
                <a:noFill/>
                <a:miter lim="800000"/>
                <a:headEnd/>
                <a:tailEnd/>
              </a:ln>
              <a:effectLst/>
            </p:spPr>
            <p:txBody>
              <a:bodyPr wrap="none">
                <a:spAutoFit/>
              </a:bodyPr>
              <a:lstStyle/>
              <a:p>
                <a:pPr algn="ctr"/>
                <a:r>
                  <a:rPr lang="en-US" sz="2000" b="1"/>
                  <a:t>18</a:t>
                </a:r>
              </a:p>
            </p:txBody>
          </p:sp>
          <p:sp>
            <p:nvSpPr>
              <p:cNvPr id="45" name="Text Box 138"/>
              <p:cNvSpPr txBox="1">
                <a:spLocks noChangeArrowheads="1"/>
              </p:cNvSpPr>
              <p:nvPr/>
            </p:nvSpPr>
            <p:spPr bwMode="auto">
              <a:xfrm>
                <a:off x="6896100" y="6251092"/>
                <a:ext cx="366641" cy="313152"/>
              </a:xfrm>
              <a:prstGeom prst="rect">
                <a:avLst/>
              </a:prstGeom>
              <a:noFill/>
              <a:ln w="9525">
                <a:noFill/>
                <a:miter lim="800000"/>
                <a:headEnd/>
                <a:tailEnd/>
              </a:ln>
              <a:effectLst/>
            </p:spPr>
            <p:txBody>
              <a:bodyPr wrap="none">
                <a:spAutoFit/>
              </a:bodyPr>
              <a:lstStyle/>
              <a:p>
                <a:pPr algn="ctr"/>
                <a:r>
                  <a:rPr lang="en-US" sz="2000" b="1"/>
                  <a:t>20</a:t>
                </a:r>
              </a:p>
            </p:txBody>
          </p:sp>
          <p:sp>
            <p:nvSpPr>
              <p:cNvPr id="46" name="Text Box 139"/>
              <p:cNvSpPr txBox="1">
                <a:spLocks noChangeArrowheads="1"/>
              </p:cNvSpPr>
              <p:nvPr/>
            </p:nvSpPr>
            <p:spPr bwMode="auto">
              <a:xfrm>
                <a:off x="7196320" y="6251092"/>
                <a:ext cx="366641" cy="313152"/>
              </a:xfrm>
              <a:prstGeom prst="rect">
                <a:avLst/>
              </a:prstGeom>
              <a:noFill/>
              <a:ln w="9525">
                <a:noFill/>
                <a:miter lim="800000"/>
                <a:headEnd/>
                <a:tailEnd/>
              </a:ln>
              <a:effectLst/>
            </p:spPr>
            <p:txBody>
              <a:bodyPr wrap="none">
                <a:spAutoFit/>
              </a:bodyPr>
              <a:lstStyle/>
              <a:p>
                <a:pPr algn="ctr"/>
                <a:r>
                  <a:rPr lang="en-US" sz="2000" b="1"/>
                  <a:t>22</a:t>
                </a:r>
              </a:p>
            </p:txBody>
          </p:sp>
          <p:sp>
            <p:nvSpPr>
              <p:cNvPr id="47" name="Text Box 140"/>
              <p:cNvSpPr txBox="1">
                <a:spLocks noChangeArrowheads="1"/>
              </p:cNvSpPr>
              <p:nvPr/>
            </p:nvSpPr>
            <p:spPr bwMode="auto">
              <a:xfrm>
                <a:off x="7498556" y="6251092"/>
                <a:ext cx="366641" cy="313152"/>
              </a:xfrm>
              <a:prstGeom prst="rect">
                <a:avLst/>
              </a:prstGeom>
              <a:noFill/>
              <a:ln w="9525">
                <a:noFill/>
                <a:miter lim="800000"/>
                <a:headEnd/>
                <a:tailEnd/>
              </a:ln>
              <a:effectLst/>
            </p:spPr>
            <p:txBody>
              <a:bodyPr wrap="none">
                <a:spAutoFit/>
              </a:bodyPr>
              <a:lstStyle/>
              <a:p>
                <a:pPr algn="ctr"/>
                <a:r>
                  <a:rPr lang="en-US" sz="2000" b="1" dirty="0"/>
                  <a:t>24</a:t>
                </a:r>
              </a:p>
            </p:txBody>
          </p:sp>
          <p:sp>
            <p:nvSpPr>
              <p:cNvPr id="48" name="Text Box 141"/>
              <p:cNvSpPr txBox="1">
                <a:spLocks noChangeArrowheads="1"/>
              </p:cNvSpPr>
              <p:nvPr/>
            </p:nvSpPr>
            <p:spPr bwMode="auto">
              <a:xfrm>
                <a:off x="7798777" y="6251092"/>
                <a:ext cx="366641" cy="313152"/>
              </a:xfrm>
              <a:prstGeom prst="rect">
                <a:avLst/>
              </a:prstGeom>
              <a:noFill/>
              <a:ln w="9525">
                <a:noFill/>
                <a:miter lim="800000"/>
                <a:headEnd/>
                <a:tailEnd/>
              </a:ln>
              <a:effectLst/>
            </p:spPr>
            <p:txBody>
              <a:bodyPr wrap="none">
                <a:spAutoFit/>
              </a:bodyPr>
              <a:lstStyle/>
              <a:p>
                <a:pPr algn="ctr"/>
                <a:r>
                  <a:rPr lang="en-US" sz="2000" b="1"/>
                  <a:t>26</a:t>
                </a:r>
              </a:p>
            </p:txBody>
          </p:sp>
          <p:sp>
            <p:nvSpPr>
              <p:cNvPr id="49" name="Text Box 142"/>
              <p:cNvSpPr txBox="1">
                <a:spLocks noChangeArrowheads="1"/>
              </p:cNvSpPr>
              <p:nvPr/>
            </p:nvSpPr>
            <p:spPr bwMode="auto">
              <a:xfrm>
                <a:off x="8101013" y="6251092"/>
                <a:ext cx="366641" cy="313152"/>
              </a:xfrm>
              <a:prstGeom prst="rect">
                <a:avLst/>
              </a:prstGeom>
              <a:noFill/>
              <a:ln w="9525">
                <a:noFill/>
                <a:miter lim="800000"/>
                <a:headEnd/>
                <a:tailEnd/>
              </a:ln>
              <a:effectLst/>
            </p:spPr>
            <p:txBody>
              <a:bodyPr wrap="none">
                <a:spAutoFit/>
              </a:bodyPr>
              <a:lstStyle/>
              <a:p>
                <a:pPr algn="ctr"/>
                <a:r>
                  <a:rPr lang="en-US" sz="2000" b="1"/>
                  <a:t>28</a:t>
                </a:r>
              </a:p>
            </p:txBody>
          </p:sp>
          <p:sp>
            <p:nvSpPr>
              <p:cNvPr id="50" name="Text Box 143"/>
              <p:cNvSpPr txBox="1">
                <a:spLocks noChangeArrowheads="1"/>
              </p:cNvSpPr>
              <p:nvPr/>
            </p:nvSpPr>
            <p:spPr bwMode="auto">
              <a:xfrm>
                <a:off x="8401233" y="6251092"/>
                <a:ext cx="366641" cy="313152"/>
              </a:xfrm>
              <a:prstGeom prst="rect">
                <a:avLst/>
              </a:prstGeom>
              <a:noFill/>
              <a:ln w="9525">
                <a:noFill/>
                <a:miter lim="800000"/>
                <a:headEnd/>
                <a:tailEnd/>
              </a:ln>
              <a:effectLst/>
            </p:spPr>
            <p:txBody>
              <a:bodyPr wrap="none">
                <a:spAutoFit/>
              </a:bodyPr>
              <a:lstStyle/>
              <a:p>
                <a:pPr algn="ctr"/>
                <a:r>
                  <a:rPr lang="en-US" sz="2000" b="1"/>
                  <a:t>30</a:t>
                </a:r>
              </a:p>
            </p:txBody>
          </p:sp>
          <p:sp>
            <p:nvSpPr>
              <p:cNvPr id="51" name="Freeform 144"/>
              <p:cNvSpPr>
                <a:spLocks/>
              </p:cNvSpPr>
              <p:nvPr/>
            </p:nvSpPr>
            <p:spPr bwMode="auto">
              <a:xfrm>
                <a:off x="6194914" y="5045305"/>
                <a:ext cx="2423929" cy="1176564"/>
              </a:xfrm>
              <a:custGeom>
                <a:avLst/>
                <a:gdLst/>
                <a:ahLst/>
                <a:cxnLst>
                  <a:cxn ang="0">
                    <a:pos x="0" y="765"/>
                  </a:cxn>
                  <a:cxn ang="0">
                    <a:pos x="131" y="656"/>
                  </a:cxn>
                  <a:cxn ang="0">
                    <a:pos x="297" y="590"/>
                  </a:cxn>
                  <a:cxn ang="0">
                    <a:pos x="605" y="287"/>
                  </a:cxn>
                  <a:cxn ang="0">
                    <a:pos x="767" y="27"/>
                  </a:cxn>
                  <a:cxn ang="0">
                    <a:pos x="900" y="0"/>
                  </a:cxn>
                  <a:cxn ang="0">
                    <a:pos x="993" y="86"/>
                  </a:cxn>
                  <a:cxn ang="0">
                    <a:pos x="1203" y="744"/>
                  </a:cxn>
                </a:cxnLst>
                <a:rect l="0" t="0" r="r" b="b"/>
                <a:pathLst>
                  <a:path w="1203" h="765">
                    <a:moveTo>
                      <a:pt x="0" y="765"/>
                    </a:moveTo>
                    <a:lnTo>
                      <a:pt x="131" y="656"/>
                    </a:lnTo>
                    <a:lnTo>
                      <a:pt x="297" y="590"/>
                    </a:lnTo>
                    <a:lnTo>
                      <a:pt x="605" y="287"/>
                    </a:lnTo>
                    <a:lnTo>
                      <a:pt x="767" y="27"/>
                    </a:lnTo>
                    <a:lnTo>
                      <a:pt x="900" y="0"/>
                    </a:lnTo>
                    <a:lnTo>
                      <a:pt x="993" y="86"/>
                    </a:lnTo>
                    <a:lnTo>
                      <a:pt x="1203" y="744"/>
                    </a:lnTo>
                  </a:path>
                </a:pathLst>
              </a:custGeom>
              <a:noFill/>
              <a:ln w="28575" cap="flat" cmpd="sng">
                <a:solidFill>
                  <a:srgbClr val="00CC00"/>
                </a:solidFill>
                <a:prstDash val="solid"/>
                <a:round/>
                <a:headEnd type="none" w="med" len="med"/>
                <a:tailEnd type="none" w="med" len="med"/>
              </a:ln>
              <a:effectLst/>
            </p:spPr>
            <p:txBody>
              <a:bodyPr/>
              <a:lstStyle/>
              <a:p>
                <a:endParaRPr lang="en-US" sz="2000"/>
              </a:p>
            </p:txBody>
          </p:sp>
          <p:sp>
            <p:nvSpPr>
              <p:cNvPr id="52" name="Freeform 145"/>
              <p:cNvSpPr>
                <a:spLocks/>
              </p:cNvSpPr>
              <p:nvPr/>
            </p:nvSpPr>
            <p:spPr bwMode="auto">
              <a:xfrm>
                <a:off x="4091353" y="5389816"/>
                <a:ext cx="4896217" cy="513690"/>
              </a:xfrm>
              <a:custGeom>
                <a:avLst/>
                <a:gdLst/>
                <a:ahLst/>
                <a:cxnLst>
                  <a:cxn ang="0">
                    <a:pos x="0" y="333"/>
                  </a:cxn>
                  <a:cxn ang="0">
                    <a:pos x="386" y="333"/>
                  </a:cxn>
                  <a:cxn ang="0">
                    <a:pos x="749" y="52"/>
                  </a:cxn>
                  <a:cxn ang="0">
                    <a:pos x="888" y="298"/>
                  </a:cxn>
                  <a:cxn ang="0">
                    <a:pos x="1182" y="222"/>
                  </a:cxn>
                  <a:cxn ang="0">
                    <a:pos x="1274" y="0"/>
                  </a:cxn>
                  <a:cxn ang="0">
                    <a:pos x="1340" y="196"/>
                  </a:cxn>
                  <a:cxn ang="0">
                    <a:pos x="1620" y="330"/>
                  </a:cxn>
                  <a:cxn ang="0">
                    <a:pos x="2430" y="334"/>
                  </a:cxn>
                </a:cxnLst>
                <a:rect l="0" t="0" r="r" b="b"/>
                <a:pathLst>
                  <a:path w="2430" h="334">
                    <a:moveTo>
                      <a:pt x="0" y="333"/>
                    </a:moveTo>
                    <a:lnTo>
                      <a:pt x="386" y="333"/>
                    </a:lnTo>
                    <a:lnTo>
                      <a:pt x="749" y="52"/>
                    </a:lnTo>
                    <a:lnTo>
                      <a:pt x="888" y="298"/>
                    </a:lnTo>
                    <a:lnTo>
                      <a:pt x="1182" y="222"/>
                    </a:lnTo>
                    <a:lnTo>
                      <a:pt x="1274" y="0"/>
                    </a:lnTo>
                    <a:lnTo>
                      <a:pt x="1340" y="196"/>
                    </a:lnTo>
                    <a:lnTo>
                      <a:pt x="1620" y="330"/>
                    </a:lnTo>
                    <a:lnTo>
                      <a:pt x="2430" y="334"/>
                    </a:lnTo>
                  </a:path>
                </a:pathLst>
              </a:custGeom>
              <a:noFill/>
              <a:ln w="28575" cap="flat" cmpd="sng">
                <a:solidFill>
                  <a:srgbClr val="6600FF"/>
                </a:solidFill>
                <a:prstDash val="solid"/>
                <a:round/>
                <a:headEnd type="none" w="med" len="med"/>
                <a:tailEnd type="none" w="med" len="med"/>
              </a:ln>
              <a:effectLst/>
            </p:spPr>
            <p:txBody>
              <a:bodyPr/>
              <a:lstStyle/>
              <a:p>
                <a:endParaRPr lang="en-US" sz="2000"/>
              </a:p>
            </p:txBody>
          </p:sp>
          <p:sp>
            <p:nvSpPr>
              <p:cNvPr id="53" name="Freeform 146"/>
              <p:cNvSpPr>
                <a:spLocks/>
              </p:cNvSpPr>
              <p:nvPr/>
            </p:nvSpPr>
            <p:spPr bwMode="auto">
              <a:xfrm>
                <a:off x="4091353" y="3112048"/>
                <a:ext cx="4900247" cy="2648424"/>
              </a:xfrm>
              <a:custGeom>
                <a:avLst/>
                <a:gdLst/>
                <a:ahLst/>
                <a:cxnLst>
                  <a:cxn ang="0">
                    <a:pos x="0" y="1722"/>
                  </a:cxn>
                  <a:cxn ang="0">
                    <a:pos x="384" y="1722"/>
                  </a:cxn>
                  <a:cxn ang="0">
                    <a:pos x="759" y="1410"/>
                  </a:cxn>
                  <a:cxn ang="0">
                    <a:pos x="861" y="1563"/>
                  </a:cxn>
                  <a:cxn ang="0">
                    <a:pos x="891" y="1563"/>
                  </a:cxn>
                  <a:cxn ang="0">
                    <a:pos x="1056" y="1364"/>
                  </a:cxn>
                  <a:cxn ang="0">
                    <a:pos x="1136" y="1143"/>
                  </a:cxn>
                  <a:cxn ang="0">
                    <a:pos x="1281" y="0"/>
                  </a:cxn>
                  <a:cxn ang="0">
                    <a:pos x="1388" y="1638"/>
                  </a:cxn>
                  <a:cxn ang="0">
                    <a:pos x="1680" y="1710"/>
                  </a:cxn>
                  <a:cxn ang="0">
                    <a:pos x="2432" y="1710"/>
                  </a:cxn>
                </a:cxnLst>
                <a:rect l="0" t="0" r="r" b="b"/>
                <a:pathLst>
                  <a:path w="2432" h="1722">
                    <a:moveTo>
                      <a:pt x="0" y="1722"/>
                    </a:moveTo>
                    <a:lnTo>
                      <a:pt x="384" y="1722"/>
                    </a:lnTo>
                    <a:lnTo>
                      <a:pt x="759" y="1410"/>
                    </a:lnTo>
                    <a:lnTo>
                      <a:pt x="861" y="1563"/>
                    </a:lnTo>
                    <a:lnTo>
                      <a:pt x="891" y="1563"/>
                    </a:lnTo>
                    <a:lnTo>
                      <a:pt x="1056" y="1364"/>
                    </a:lnTo>
                    <a:lnTo>
                      <a:pt x="1136" y="1143"/>
                    </a:lnTo>
                    <a:lnTo>
                      <a:pt x="1281" y="0"/>
                    </a:lnTo>
                    <a:lnTo>
                      <a:pt x="1388" y="1638"/>
                    </a:lnTo>
                    <a:lnTo>
                      <a:pt x="1680" y="1710"/>
                    </a:lnTo>
                    <a:lnTo>
                      <a:pt x="2432" y="1710"/>
                    </a:lnTo>
                  </a:path>
                </a:pathLst>
              </a:custGeom>
              <a:noFill/>
              <a:ln w="28575" cap="flat" cmpd="sng">
                <a:solidFill>
                  <a:srgbClr val="FF0000"/>
                </a:solidFill>
                <a:prstDash val="solid"/>
                <a:round/>
                <a:headEnd type="none" w="med" len="med"/>
                <a:tailEnd type="none" w="med" len="med"/>
              </a:ln>
              <a:effectLst/>
            </p:spPr>
            <p:txBody>
              <a:bodyPr/>
              <a:lstStyle/>
              <a:p>
                <a:endParaRPr lang="en-US" sz="2000"/>
              </a:p>
            </p:txBody>
          </p:sp>
          <p:sp>
            <p:nvSpPr>
              <p:cNvPr id="54" name="Text Box 147"/>
              <p:cNvSpPr txBox="1">
                <a:spLocks noChangeArrowheads="1"/>
              </p:cNvSpPr>
              <p:nvPr/>
            </p:nvSpPr>
            <p:spPr bwMode="auto">
              <a:xfrm rot="16200000">
                <a:off x="4523147" y="3374719"/>
                <a:ext cx="1419299" cy="788036"/>
              </a:xfrm>
              <a:prstGeom prst="rect">
                <a:avLst/>
              </a:prstGeom>
              <a:noFill/>
              <a:ln w="9525">
                <a:noFill/>
                <a:miter lim="800000"/>
                <a:headEnd/>
                <a:tailEnd/>
              </a:ln>
              <a:effectLst/>
            </p:spPr>
            <p:txBody>
              <a:bodyPr wrap="none">
                <a:spAutoFit/>
              </a:bodyPr>
              <a:lstStyle/>
              <a:p>
                <a:pPr algn="r">
                  <a:lnSpc>
                    <a:spcPts val="1800"/>
                  </a:lnSpc>
                </a:pPr>
                <a:r>
                  <a:rPr lang="en-US" b="1" dirty="0" err="1"/>
                  <a:t>Clomiphene</a:t>
                </a:r>
                <a:endParaRPr lang="en-US" b="1" dirty="0"/>
              </a:p>
              <a:p>
                <a:pPr algn="r">
                  <a:lnSpc>
                    <a:spcPts val="1800"/>
                  </a:lnSpc>
                </a:pPr>
                <a:r>
                  <a:rPr lang="en-US" b="1" dirty="0" smtClean="0"/>
                  <a:t>50-100 </a:t>
                </a:r>
                <a:r>
                  <a:rPr lang="en-US" b="1" dirty="0"/>
                  <a:t>mg/d</a:t>
                </a:r>
              </a:p>
              <a:p>
                <a:pPr algn="r">
                  <a:lnSpc>
                    <a:spcPts val="1800"/>
                  </a:lnSpc>
                </a:pPr>
                <a:r>
                  <a:rPr lang="en-US" b="1" dirty="0"/>
                  <a:t>5 days</a:t>
                </a:r>
              </a:p>
            </p:txBody>
          </p:sp>
          <p:sp>
            <p:nvSpPr>
              <p:cNvPr id="55" name="Text Box 148"/>
              <p:cNvSpPr txBox="1">
                <a:spLocks noChangeArrowheads="1"/>
              </p:cNvSpPr>
              <p:nvPr/>
            </p:nvSpPr>
            <p:spPr bwMode="auto">
              <a:xfrm>
                <a:off x="5695397" y="2721680"/>
                <a:ext cx="705403" cy="313152"/>
              </a:xfrm>
              <a:prstGeom prst="rect">
                <a:avLst/>
              </a:prstGeom>
              <a:noFill/>
              <a:ln w="9525">
                <a:noFill/>
                <a:miter lim="800000"/>
                <a:headEnd/>
                <a:tailEnd/>
              </a:ln>
              <a:effectLst/>
            </p:spPr>
            <p:txBody>
              <a:bodyPr wrap="none">
                <a:spAutoFit/>
              </a:bodyPr>
              <a:lstStyle/>
              <a:p>
                <a:pPr algn="ctr"/>
                <a:r>
                  <a:rPr lang="en-US" sz="2000" b="1" dirty="0"/>
                  <a:t>5 days</a:t>
                </a:r>
              </a:p>
            </p:txBody>
          </p:sp>
          <p:sp>
            <p:nvSpPr>
              <p:cNvPr id="56" name="Text Box 149"/>
              <p:cNvSpPr txBox="1">
                <a:spLocks noChangeArrowheads="1"/>
              </p:cNvSpPr>
              <p:nvPr/>
            </p:nvSpPr>
            <p:spPr bwMode="auto">
              <a:xfrm>
                <a:off x="4912558" y="2438400"/>
                <a:ext cx="2555042" cy="355482"/>
              </a:xfrm>
              <a:prstGeom prst="rect">
                <a:avLst/>
              </a:prstGeom>
              <a:noFill/>
              <a:ln w="9525">
                <a:noFill/>
                <a:miter lim="800000"/>
                <a:headEnd/>
                <a:tailEnd/>
              </a:ln>
              <a:effectLst/>
            </p:spPr>
            <p:txBody>
              <a:bodyPr wrap="square">
                <a:spAutoFit/>
              </a:bodyPr>
              <a:lstStyle/>
              <a:p>
                <a:pPr>
                  <a:lnSpc>
                    <a:spcPct val="95000"/>
                  </a:lnSpc>
                </a:pPr>
                <a:r>
                  <a:rPr lang="en-US" b="1" dirty="0" smtClean="0"/>
                  <a:t>Coitus every </a:t>
                </a:r>
                <a:r>
                  <a:rPr lang="en-US" b="1" dirty="0"/>
                  <a:t>other day</a:t>
                </a:r>
              </a:p>
            </p:txBody>
          </p:sp>
          <p:sp>
            <p:nvSpPr>
              <p:cNvPr id="57" name="Text Box 150"/>
              <p:cNvSpPr txBox="1">
                <a:spLocks noChangeArrowheads="1"/>
              </p:cNvSpPr>
              <p:nvPr/>
            </p:nvSpPr>
            <p:spPr bwMode="auto">
              <a:xfrm>
                <a:off x="7248708" y="4681264"/>
                <a:ext cx="1323720" cy="313152"/>
              </a:xfrm>
              <a:prstGeom prst="rect">
                <a:avLst/>
              </a:prstGeom>
              <a:noFill/>
              <a:ln w="9525">
                <a:noFill/>
                <a:miter lim="800000"/>
                <a:headEnd/>
                <a:tailEnd/>
              </a:ln>
              <a:effectLst/>
            </p:spPr>
            <p:txBody>
              <a:bodyPr wrap="none">
                <a:spAutoFit/>
              </a:bodyPr>
              <a:lstStyle/>
              <a:p>
                <a:pPr algn="ctr"/>
                <a:r>
                  <a:rPr lang="en-US" sz="2000" b="1" dirty="0"/>
                  <a:t>Progesterone</a:t>
                </a:r>
              </a:p>
            </p:txBody>
          </p:sp>
          <p:sp>
            <p:nvSpPr>
              <p:cNvPr id="58" name="Text Box 151"/>
              <p:cNvSpPr txBox="1">
                <a:spLocks noChangeArrowheads="1"/>
              </p:cNvSpPr>
              <p:nvPr/>
            </p:nvSpPr>
            <p:spPr bwMode="auto">
              <a:xfrm>
                <a:off x="4165905" y="5429146"/>
                <a:ext cx="375901" cy="313152"/>
              </a:xfrm>
              <a:prstGeom prst="rect">
                <a:avLst/>
              </a:prstGeom>
              <a:noFill/>
              <a:ln w="9525">
                <a:noFill/>
                <a:miter lim="800000"/>
                <a:headEnd/>
                <a:tailEnd/>
              </a:ln>
              <a:effectLst/>
            </p:spPr>
            <p:txBody>
              <a:bodyPr wrap="none">
                <a:spAutoFit/>
              </a:bodyPr>
              <a:lstStyle/>
              <a:p>
                <a:pPr algn="ctr"/>
                <a:r>
                  <a:rPr lang="en-US" sz="2000" b="1" dirty="0"/>
                  <a:t>LH</a:t>
                </a:r>
              </a:p>
            </p:txBody>
          </p:sp>
          <p:sp>
            <p:nvSpPr>
              <p:cNvPr id="59" name="Text Box 152"/>
              <p:cNvSpPr txBox="1">
                <a:spLocks noChangeArrowheads="1"/>
              </p:cNvSpPr>
              <p:nvPr/>
            </p:nvSpPr>
            <p:spPr bwMode="auto">
              <a:xfrm>
                <a:off x="4101428" y="5881974"/>
                <a:ext cx="480232" cy="313152"/>
              </a:xfrm>
              <a:prstGeom prst="rect">
                <a:avLst/>
              </a:prstGeom>
              <a:noFill/>
              <a:ln w="9525">
                <a:noFill/>
                <a:miter lim="800000"/>
                <a:headEnd/>
                <a:tailEnd/>
              </a:ln>
              <a:effectLst/>
            </p:spPr>
            <p:txBody>
              <a:bodyPr wrap="none">
                <a:spAutoFit/>
              </a:bodyPr>
              <a:lstStyle/>
              <a:p>
                <a:pPr algn="ctr"/>
                <a:r>
                  <a:rPr lang="en-US" sz="2000" b="1" dirty="0"/>
                  <a:t>FSH</a:t>
                </a:r>
              </a:p>
            </p:txBody>
          </p:sp>
          <p:sp>
            <p:nvSpPr>
              <p:cNvPr id="61" name="Text Box 154"/>
              <p:cNvSpPr txBox="1">
                <a:spLocks noChangeArrowheads="1"/>
              </p:cNvSpPr>
              <p:nvPr/>
            </p:nvSpPr>
            <p:spPr bwMode="auto">
              <a:xfrm>
                <a:off x="3962400" y="6518344"/>
                <a:ext cx="923651" cy="369332"/>
              </a:xfrm>
              <a:prstGeom prst="rect">
                <a:avLst/>
              </a:prstGeom>
              <a:noFill/>
              <a:ln w="9525">
                <a:noFill/>
                <a:miter lim="800000"/>
                <a:headEnd/>
                <a:tailEnd/>
              </a:ln>
              <a:effectLst/>
            </p:spPr>
            <p:txBody>
              <a:bodyPr wrap="none">
                <a:spAutoFit/>
              </a:bodyPr>
              <a:lstStyle/>
              <a:p>
                <a:pPr algn="ctr"/>
                <a:r>
                  <a:rPr lang="en-US" b="1" dirty="0"/>
                  <a:t>Menses</a:t>
                </a:r>
                <a:endParaRPr lang="en-US" sz="2000" b="1" dirty="0"/>
              </a:p>
            </p:txBody>
          </p:sp>
          <p:sp>
            <p:nvSpPr>
              <p:cNvPr id="62" name="Line 155"/>
              <p:cNvSpPr>
                <a:spLocks noChangeShapeType="1"/>
              </p:cNvSpPr>
              <p:nvPr/>
            </p:nvSpPr>
            <p:spPr bwMode="auto">
              <a:xfrm rot="16200000">
                <a:off x="6013572" y="2387627"/>
                <a:ext cx="0" cy="805961"/>
              </a:xfrm>
              <a:prstGeom prst="line">
                <a:avLst/>
              </a:prstGeom>
              <a:noFill/>
              <a:ln w="28575">
                <a:solidFill>
                  <a:schemeClr val="tx1"/>
                </a:solidFill>
                <a:round/>
                <a:headEnd type="triangle" w="lg" len="med"/>
                <a:tailEnd type="triangle" w="lg" len="med"/>
              </a:ln>
              <a:effectLst/>
            </p:spPr>
            <p:txBody>
              <a:bodyPr/>
              <a:lstStyle/>
              <a:p>
                <a:endParaRPr lang="en-US" sz="2000"/>
              </a:p>
            </p:txBody>
          </p:sp>
          <p:sp>
            <p:nvSpPr>
              <p:cNvPr id="63" name="Line 156"/>
              <p:cNvSpPr>
                <a:spLocks noChangeShapeType="1"/>
              </p:cNvSpPr>
              <p:nvPr/>
            </p:nvSpPr>
            <p:spPr bwMode="auto">
              <a:xfrm rot="16200000">
                <a:off x="6128422" y="2586527"/>
                <a:ext cx="0" cy="1035660"/>
              </a:xfrm>
              <a:prstGeom prst="line">
                <a:avLst/>
              </a:prstGeom>
              <a:noFill/>
              <a:ln w="28575">
                <a:solidFill>
                  <a:schemeClr val="tx1"/>
                </a:solidFill>
                <a:round/>
                <a:headEnd type="triangle" w="lg" len="med"/>
                <a:tailEnd type="triangle" w="lg" len="med"/>
              </a:ln>
              <a:effectLst/>
            </p:spPr>
            <p:txBody>
              <a:bodyPr/>
              <a:lstStyle/>
              <a:p>
                <a:endParaRPr lang="en-US" sz="2000"/>
              </a:p>
            </p:txBody>
          </p:sp>
          <p:sp>
            <p:nvSpPr>
              <p:cNvPr id="64" name="Line 157"/>
              <p:cNvSpPr>
                <a:spLocks noChangeShapeType="1"/>
              </p:cNvSpPr>
              <p:nvPr/>
            </p:nvSpPr>
            <p:spPr bwMode="auto">
              <a:xfrm>
                <a:off x="5602532" y="2729088"/>
                <a:ext cx="0" cy="123039"/>
              </a:xfrm>
              <a:prstGeom prst="line">
                <a:avLst/>
              </a:prstGeom>
              <a:noFill/>
              <a:ln w="12700">
                <a:solidFill>
                  <a:schemeClr val="tx1"/>
                </a:solidFill>
                <a:round/>
                <a:headEnd/>
                <a:tailEnd/>
              </a:ln>
              <a:effectLst/>
            </p:spPr>
            <p:txBody>
              <a:bodyPr/>
              <a:lstStyle/>
              <a:p>
                <a:endParaRPr lang="en-US" sz="2000"/>
              </a:p>
            </p:txBody>
          </p:sp>
          <p:sp>
            <p:nvSpPr>
              <p:cNvPr id="65" name="Line 158"/>
              <p:cNvSpPr>
                <a:spLocks noChangeShapeType="1"/>
              </p:cNvSpPr>
              <p:nvPr/>
            </p:nvSpPr>
            <p:spPr bwMode="auto">
              <a:xfrm>
                <a:off x="6428642" y="2729088"/>
                <a:ext cx="0" cy="123039"/>
              </a:xfrm>
              <a:prstGeom prst="line">
                <a:avLst/>
              </a:prstGeom>
              <a:noFill/>
              <a:ln w="12700">
                <a:solidFill>
                  <a:schemeClr val="tx1"/>
                </a:solidFill>
                <a:round/>
                <a:headEnd/>
                <a:tailEnd/>
              </a:ln>
              <a:effectLst/>
            </p:spPr>
            <p:txBody>
              <a:bodyPr/>
              <a:lstStyle/>
              <a:p>
                <a:endParaRPr lang="en-US" sz="2000"/>
              </a:p>
            </p:txBody>
          </p:sp>
          <p:sp>
            <p:nvSpPr>
              <p:cNvPr id="66" name="Text Box 159"/>
              <p:cNvSpPr txBox="1">
                <a:spLocks noChangeArrowheads="1"/>
              </p:cNvSpPr>
              <p:nvPr/>
            </p:nvSpPr>
            <p:spPr bwMode="auto">
              <a:xfrm>
                <a:off x="5695397" y="3047933"/>
                <a:ext cx="705403" cy="313152"/>
              </a:xfrm>
              <a:prstGeom prst="rect">
                <a:avLst/>
              </a:prstGeom>
              <a:noFill/>
              <a:ln w="9525">
                <a:noFill/>
                <a:miter lim="800000"/>
                <a:headEnd/>
                <a:tailEnd/>
              </a:ln>
              <a:effectLst/>
            </p:spPr>
            <p:txBody>
              <a:bodyPr wrap="none">
                <a:spAutoFit/>
              </a:bodyPr>
              <a:lstStyle/>
              <a:p>
                <a:pPr algn="ctr"/>
                <a:r>
                  <a:rPr lang="en-US" sz="2000" b="1" dirty="0"/>
                  <a:t>7 days</a:t>
                </a:r>
              </a:p>
            </p:txBody>
          </p:sp>
          <p:sp>
            <p:nvSpPr>
              <p:cNvPr id="67" name="Line 160"/>
              <p:cNvSpPr>
                <a:spLocks noChangeShapeType="1"/>
              </p:cNvSpPr>
              <p:nvPr/>
            </p:nvSpPr>
            <p:spPr bwMode="auto">
              <a:xfrm>
                <a:off x="4091353" y="6558690"/>
                <a:ext cx="674992" cy="0"/>
              </a:xfrm>
              <a:prstGeom prst="line">
                <a:avLst/>
              </a:prstGeom>
              <a:noFill/>
              <a:ln w="28575">
                <a:solidFill>
                  <a:schemeClr val="accent1"/>
                </a:solidFill>
                <a:round/>
                <a:headEnd/>
                <a:tailEnd/>
              </a:ln>
              <a:effectLst/>
            </p:spPr>
            <p:txBody>
              <a:bodyPr/>
              <a:lstStyle/>
              <a:p>
                <a:endParaRPr lang="en-US" sz="2000"/>
              </a:p>
            </p:txBody>
          </p:sp>
        </p:grpSp>
      </p:grpSp>
      <p:sp>
        <p:nvSpPr>
          <p:cNvPr id="29" name="TextBox 28"/>
          <p:cNvSpPr txBox="1"/>
          <p:nvPr/>
        </p:nvSpPr>
        <p:spPr>
          <a:xfrm>
            <a:off x="198784" y="298862"/>
            <a:ext cx="29718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Method of administration</a:t>
            </a:r>
          </a:p>
        </p:txBody>
      </p:sp>
      <p:sp>
        <p:nvSpPr>
          <p:cNvPr id="30" name="TextBox 29"/>
          <p:cNvSpPr txBox="1"/>
          <p:nvPr/>
        </p:nvSpPr>
        <p:spPr>
          <a:xfrm>
            <a:off x="198784" y="832262"/>
            <a:ext cx="3962400" cy="2490425"/>
          </a:xfrm>
          <a:prstGeom prst="rect">
            <a:avLst/>
          </a:prstGeom>
          <a:noFill/>
        </p:spPr>
        <p:txBody>
          <a:bodyPr wrap="square" rtlCol="0">
            <a:spAutoFit/>
          </a:bodyPr>
          <a:lstStyle/>
          <a:p>
            <a:pPr>
              <a:lnSpc>
                <a:spcPts val="2500"/>
              </a:lnSpc>
            </a:pPr>
            <a:r>
              <a:rPr lang="en-US" sz="2400" b="1" dirty="0" err="1" smtClean="0">
                <a:latin typeface="Arial Narrow" pitchFamily="34" charset="0"/>
              </a:rPr>
              <a:t>Clomiphene</a:t>
            </a:r>
            <a:r>
              <a:rPr lang="en-US" sz="2400" b="1" dirty="0" smtClean="0">
                <a:latin typeface="Arial Narrow" pitchFamily="34" charset="0"/>
              </a:rPr>
              <a:t> given </a:t>
            </a:r>
            <a:r>
              <a:rPr lang="en-US" sz="2400" b="1" dirty="0" smtClean="0">
                <a:latin typeface="Arial Narrow" pitchFamily="34" charset="0"/>
                <a:sym typeface="Wingdings 3"/>
              </a:rPr>
              <a:t> </a:t>
            </a:r>
            <a:r>
              <a:rPr lang="en-US" sz="2400" b="1" dirty="0" smtClean="0">
                <a:latin typeface="Arial Narrow" pitchFamily="34" charset="0"/>
              </a:rPr>
              <a:t>50 mg/d for 5 days from 5</a:t>
            </a:r>
            <a:r>
              <a:rPr lang="en-US" sz="2400" b="1" baseline="30000" dirty="0" smtClean="0">
                <a:latin typeface="Arial Narrow" pitchFamily="34" charset="0"/>
              </a:rPr>
              <a:t>th</a:t>
            </a:r>
            <a:r>
              <a:rPr lang="en-US" sz="2400" b="1" dirty="0" smtClean="0">
                <a:latin typeface="Arial Narrow" pitchFamily="34" charset="0"/>
              </a:rPr>
              <a:t> day of the cycle to the 10</a:t>
            </a:r>
            <a:r>
              <a:rPr lang="en-US" sz="2400" b="1" baseline="30000" dirty="0" smtClean="0">
                <a:latin typeface="Arial Narrow" pitchFamily="34" charset="0"/>
              </a:rPr>
              <a:t>th</a:t>
            </a:r>
            <a:r>
              <a:rPr lang="en-US" sz="2400" b="1" dirty="0" smtClean="0">
                <a:latin typeface="Arial Narrow" pitchFamily="34" charset="0"/>
              </a:rPr>
              <a:t> day. </a:t>
            </a:r>
          </a:p>
          <a:p>
            <a:pPr>
              <a:lnSpc>
                <a:spcPts val="2500"/>
              </a:lnSpc>
            </a:pPr>
            <a:r>
              <a:rPr lang="en-US" sz="2400" b="1" dirty="0" smtClean="0">
                <a:latin typeface="Arial Narrow" pitchFamily="34" charset="0"/>
              </a:rPr>
              <a:t>If no response give 100 mg for 5 days again from 5</a:t>
            </a:r>
            <a:r>
              <a:rPr lang="en-US" sz="2400" b="1" baseline="30000" dirty="0" smtClean="0">
                <a:latin typeface="Arial Narrow" pitchFamily="34" charset="0"/>
              </a:rPr>
              <a:t>th</a:t>
            </a:r>
            <a:r>
              <a:rPr lang="en-US" sz="2400" b="1" dirty="0" smtClean="0">
                <a:latin typeface="Arial Narrow" pitchFamily="34" charset="0"/>
              </a:rPr>
              <a:t> to10</a:t>
            </a:r>
            <a:r>
              <a:rPr lang="en-US" sz="2400" b="1" baseline="30000" dirty="0" smtClean="0">
                <a:latin typeface="Arial Narrow" pitchFamily="34" charset="0"/>
              </a:rPr>
              <a:t>th</a:t>
            </a:r>
            <a:r>
              <a:rPr lang="en-US" sz="2400" b="1" dirty="0" smtClean="0">
                <a:latin typeface="Arial Narrow" pitchFamily="34" charset="0"/>
              </a:rPr>
              <a:t> day</a:t>
            </a:r>
          </a:p>
          <a:p>
            <a:pPr>
              <a:lnSpc>
                <a:spcPts val="2500"/>
              </a:lnSpc>
              <a:spcBef>
                <a:spcPts val="1200"/>
              </a:spcBef>
            </a:pPr>
            <a:r>
              <a:rPr lang="en-US" sz="2400" b="1" dirty="0" smtClean="0">
                <a:latin typeface="Arial Narrow" pitchFamily="34" charset="0"/>
              </a:rPr>
              <a:t>The drug can be repeated not more than 6 cycles .</a:t>
            </a:r>
          </a:p>
        </p:txBody>
      </p:sp>
      <p:sp>
        <p:nvSpPr>
          <p:cNvPr id="31" name="TextBox 30"/>
          <p:cNvSpPr txBox="1"/>
          <p:nvPr/>
        </p:nvSpPr>
        <p:spPr>
          <a:xfrm>
            <a:off x="7924800" y="685800"/>
            <a:ext cx="990600" cy="461665"/>
          </a:xfrm>
          <a:prstGeom prst="rect">
            <a:avLst/>
          </a:prstGeom>
          <a:solidFill>
            <a:srgbClr val="FA00FA"/>
          </a:solidFill>
          <a:ln>
            <a:solidFill>
              <a:srgbClr val="8970A8"/>
            </a:solidFill>
          </a:ln>
        </p:spPr>
        <p:txBody>
          <a:bodyPr wrap="square" rtlCol="0">
            <a:spAutoFit/>
          </a:bodyPr>
          <a:lstStyle/>
          <a:p>
            <a:r>
              <a:rPr lang="en-US" sz="2400" dirty="0" smtClean="0">
                <a:solidFill>
                  <a:schemeClr val="bg1"/>
                </a:solidFill>
                <a:effectLst>
                  <a:outerShdw blurRad="38100" dist="38100" dir="2700000" algn="tl">
                    <a:srgbClr val="000000"/>
                  </a:outerShdw>
                </a:effectLst>
                <a:latin typeface="Bernard MT Condensed" pitchFamily="18" charset="0"/>
              </a:rPr>
              <a:t>SERMs</a:t>
            </a:r>
            <a:endParaRPr lang="en-US" sz="2400" dirty="0">
              <a:solidFill>
                <a:schemeClr val="bg1"/>
              </a:solidFill>
              <a:effectLst>
                <a:outerShdw blurRad="38100" dist="38100" dir="2700000" algn="tl">
                  <a:srgbClr val="000000"/>
                </a:outerShdw>
              </a:effectLst>
              <a:latin typeface="Bernard MT Condensed" pitchFamily="18" charset="0"/>
            </a:endParaRPr>
          </a:p>
        </p:txBody>
      </p:sp>
      <p:sp>
        <p:nvSpPr>
          <p:cNvPr id="32" name="Rectangle 31"/>
          <p:cNvSpPr/>
          <p:nvPr/>
        </p:nvSpPr>
        <p:spPr>
          <a:xfrm>
            <a:off x="6781800" y="228600"/>
            <a:ext cx="21336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ANTIESTROGENS</a:t>
            </a:r>
            <a:endParaRPr lang="en-US" sz="2400" dirty="0">
              <a:solidFill>
                <a:srgbClr val="F3F3F3"/>
              </a:solidFill>
              <a:effectLst>
                <a:outerShdw blurRad="38100" dist="38100" dir="2700000" algn="tl">
                  <a:srgbClr val="000000"/>
                </a:outerShdw>
              </a:effectLst>
              <a:latin typeface="Bernard MT Condensed" pitchFamily="18" charset="0"/>
            </a:endParaRPr>
          </a:p>
        </p:txBody>
      </p:sp>
      <p:sp>
        <p:nvSpPr>
          <p:cNvPr id="33" name="TextBox 32"/>
          <p:cNvSpPr txBox="1"/>
          <p:nvPr/>
        </p:nvSpPr>
        <p:spPr>
          <a:xfrm>
            <a:off x="4522304" y="215157"/>
            <a:ext cx="2286000" cy="430887"/>
          </a:xfrm>
          <a:prstGeom prst="rect">
            <a:avLst/>
          </a:prstGeom>
          <a:noFill/>
          <a:ln>
            <a:solidFill>
              <a:srgbClr val="8970A8"/>
            </a:solidFill>
          </a:ln>
        </p:spPr>
        <p:txBody>
          <a:bodyPr wrap="square" rtlCol="0">
            <a:spAutoFit/>
          </a:bodyPr>
          <a:lstStyle/>
          <a:p>
            <a:r>
              <a:rPr lang="en-US" sz="2200" spc="50" dirty="0" smtClean="0">
                <a:solidFill>
                  <a:srgbClr val="8970A8"/>
                </a:solidFill>
                <a:effectLst>
                  <a:outerShdw blurRad="38100" dist="38100" dir="2700000" algn="tl">
                    <a:srgbClr val="000000"/>
                  </a:outerShdw>
                </a:effectLst>
                <a:latin typeface="Bernard MT Condensed" pitchFamily="18" charset="0"/>
              </a:rPr>
              <a:t>CLOMIPHENE</a:t>
            </a:r>
            <a:r>
              <a:rPr lang="en-US" sz="2200" dirty="0" smtClean="0">
                <a:solidFill>
                  <a:srgbClr val="8970A8"/>
                </a:solidFill>
                <a:effectLst>
                  <a:outerShdw blurRad="38100" dist="38100" dir="2700000" algn="tl">
                    <a:srgbClr val="000000"/>
                  </a:outerShdw>
                </a:effectLst>
                <a:latin typeface="Bernard MT Condensed" pitchFamily="18" charset="0"/>
              </a:rPr>
              <a:t>   </a:t>
            </a:r>
            <a:r>
              <a:rPr lang="en-US" sz="2200" dirty="0" smtClean="0">
                <a:solidFill>
                  <a:srgbClr val="8970A8"/>
                </a:solidFill>
                <a:effectLst>
                  <a:outerShdw blurRad="38100" dist="38100" dir="2700000" algn="tl">
                    <a:srgbClr val="000000">
                      <a:alpha val="43137"/>
                    </a:srgbClr>
                  </a:outerShdw>
                </a:effectLst>
                <a:latin typeface="Harlow Solid Italic" pitchFamily="82" charset="0"/>
              </a:rPr>
              <a:t>cont</a:t>
            </a:r>
            <a:r>
              <a:rPr lang="en-US" sz="2200" dirty="0" smtClean="0">
                <a:solidFill>
                  <a:srgbClr val="8970A8"/>
                </a:solidFill>
                <a:latin typeface="Harlow Solid Italic" pitchFamily="82" charset="0"/>
              </a:rPr>
              <a:t>.</a:t>
            </a:r>
            <a:endParaRPr lang="en-US" sz="2200" dirty="0">
              <a:solidFill>
                <a:srgbClr val="8970A8"/>
              </a:solidFill>
              <a:latin typeface="Harlow Solid Italic" pitchFamily="82" charset="0"/>
            </a:endParaRPr>
          </a:p>
        </p:txBody>
      </p:sp>
      <p:sp>
        <p:nvSpPr>
          <p:cNvPr id="60" name="5-Point Star 59"/>
          <p:cNvSpPr/>
          <p:nvPr/>
        </p:nvSpPr>
        <p:spPr>
          <a:xfrm>
            <a:off x="8648163" y="6412605"/>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152400" y="4852273"/>
            <a:ext cx="4800600" cy="1374735"/>
          </a:xfrm>
          <a:prstGeom prst="rect">
            <a:avLst/>
          </a:prstGeom>
        </p:spPr>
        <p:txBody>
          <a:bodyPr wrap="square">
            <a:spAutoFit/>
          </a:bodyPr>
          <a:lstStyle/>
          <a:p>
            <a:pPr marL="457200" indent="-457200">
              <a:lnSpc>
                <a:spcPts val="2500"/>
              </a:lnSpc>
              <a:buClr>
                <a:srgbClr val="FF00FF"/>
              </a:buClr>
              <a:buSzPct val="74000"/>
            </a:pPr>
            <a:r>
              <a:rPr lang="en-US" sz="2400" b="1" dirty="0" smtClean="0">
                <a:latin typeface="Arial Narrow" pitchFamily="34" charset="0"/>
                <a:cs typeface="Times New Roman" pitchFamily="18" charset="0"/>
              </a:rPr>
              <a:t>1.Hot Flushes  &amp; breast tenderness </a:t>
            </a:r>
          </a:p>
          <a:p>
            <a:pPr marL="457200" indent="-457200">
              <a:lnSpc>
                <a:spcPts val="2500"/>
              </a:lnSpc>
              <a:buClr>
                <a:srgbClr val="FF00FF"/>
              </a:buClr>
              <a:buSzPct val="74000"/>
            </a:pPr>
            <a:r>
              <a:rPr lang="en-US" sz="2400" b="1" dirty="0" smtClean="0">
                <a:latin typeface="Arial Narrow" pitchFamily="34" charset="0"/>
                <a:cs typeface="Times New Roman" pitchFamily="18" charset="0"/>
              </a:rPr>
              <a:t>2. Gastric upset (nausea and vomiting) </a:t>
            </a:r>
          </a:p>
          <a:p>
            <a:pPr>
              <a:lnSpc>
                <a:spcPts val="2500"/>
              </a:lnSpc>
              <a:buClr>
                <a:srgbClr val="FF00FF"/>
              </a:buClr>
              <a:buSzPct val="74000"/>
            </a:pPr>
            <a:r>
              <a:rPr lang="en-US" sz="2400" b="1" dirty="0" smtClean="0">
                <a:latin typeface="Arial Narrow" pitchFamily="34" charset="0"/>
                <a:cs typeface="Times New Roman" pitchFamily="18" charset="0"/>
              </a:rPr>
              <a:t>3. Visual disturbances (reversible) </a:t>
            </a:r>
          </a:p>
          <a:p>
            <a:pPr>
              <a:lnSpc>
                <a:spcPts val="2500"/>
              </a:lnSpc>
              <a:buClr>
                <a:srgbClr val="FF00FF"/>
              </a:buClr>
              <a:buSzPct val="74000"/>
            </a:pPr>
            <a:r>
              <a:rPr lang="en-US" sz="2400" b="1" dirty="0" smtClean="0">
                <a:latin typeface="Arial Narrow" pitchFamily="34" charset="0"/>
                <a:cs typeface="Times New Roman" pitchFamily="18" charset="0"/>
              </a:rPr>
              <a:t>4. </a:t>
            </a:r>
            <a:r>
              <a:rPr lang="en-US" sz="2400" b="1" dirty="0" smtClean="0">
                <a:latin typeface="Arial Narrow" pitchFamily="34" charset="0"/>
                <a:sym typeface="Wingdings 3"/>
              </a:rPr>
              <a:t> </a:t>
            </a:r>
            <a:r>
              <a:rPr lang="en-US" sz="2400" b="1" dirty="0" smtClean="0">
                <a:latin typeface="Arial Narrow" pitchFamily="34" charset="0"/>
                <a:cs typeface="Times New Roman" pitchFamily="18" charset="0"/>
              </a:rPr>
              <a:t>nervous tension &amp; depression </a:t>
            </a:r>
          </a:p>
        </p:txBody>
      </p:sp>
      <p:sp>
        <p:nvSpPr>
          <p:cNvPr id="72" name="TextBox 71"/>
          <p:cNvSpPr txBox="1"/>
          <p:nvPr/>
        </p:nvSpPr>
        <p:spPr>
          <a:xfrm>
            <a:off x="228600" y="4261609"/>
            <a:ext cx="8382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ADRs</a:t>
            </a:r>
          </a:p>
        </p:txBody>
      </p:sp>
      <p:sp>
        <p:nvSpPr>
          <p:cNvPr id="73" name="Rectangle 72"/>
          <p:cNvSpPr/>
          <p:nvPr/>
        </p:nvSpPr>
        <p:spPr>
          <a:xfrm>
            <a:off x="4876800" y="4873665"/>
            <a:ext cx="3810000" cy="1374735"/>
          </a:xfrm>
          <a:prstGeom prst="rect">
            <a:avLst/>
          </a:prstGeom>
        </p:spPr>
        <p:txBody>
          <a:bodyPr wrap="square">
            <a:spAutoFit/>
          </a:bodyPr>
          <a:lstStyle/>
          <a:p>
            <a:pPr>
              <a:lnSpc>
                <a:spcPts val="2500"/>
              </a:lnSpc>
              <a:buClr>
                <a:srgbClr val="FF00FF"/>
              </a:buClr>
              <a:buSzPct val="74000"/>
            </a:pPr>
            <a:r>
              <a:rPr lang="en-US" sz="2400" b="1" dirty="0" smtClean="0">
                <a:latin typeface="Arial Narrow" pitchFamily="34" charset="0"/>
                <a:cs typeface="Times New Roman" pitchFamily="18" charset="0"/>
              </a:rPr>
              <a:t>5. Skin rashes </a:t>
            </a:r>
          </a:p>
          <a:p>
            <a:pPr>
              <a:lnSpc>
                <a:spcPts val="2500"/>
              </a:lnSpc>
              <a:buClr>
                <a:srgbClr val="FF00FF"/>
              </a:buClr>
              <a:buSzPct val="74000"/>
            </a:pPr>
            <a:r>
              <a:rPr lang="en-US" sz="2400" b="1" dirty="0" smtClean="0">
                <a:latin typeface="Arial Narrow" pitchFamily="34" charset="0"/>
                <a:cs typeface="Times New Roman" pitchFamily="18" charset="0"/>
              </a:rPr>
              <a:t>6. Fatigue </a:t>
            </a:r>
          </a:p>
          <a:p>
            <a:pPr>
              <a:lnSpc>
                <a:spcPts val="2500"/>
              </a:lnSpc>
              <a:buClr>
                <a:srgbClr val="FF00FF"/>
              </a:buClr>
              <a:buSzPct val="74000"/>
            </a:pPr>
            <a:r>
              <a:rPr lang="en-US" sz="2400" b="1" dirty="0" smtClean="0">
                <a:latin typeface="Arial Narrow" pitchFamily="34" charset="0"/>
                <a:cs typeface="Times New Roman" pitchFamily="18" charset="0"/>
              </a:rPr>
              <a:t>7. Weight gain </a:t>
            </a:r>
          </a:p>
          <a:p>
            <a:pPr>
              <a:lnSpc>
                <a:spcPts val="2500"/>
              </a:lnSpc>
              <a:buClr>
                <a:srgbClr val="FF00FF"/>
              </a:buClr>
              <a:buSzPct val="74000"/>
            </a:pPr>
            <a:r>
              <a:rPr lang="en-US" sz="2400" b="1" dirty="0" smtClean="0">
                <a:latin typeface="Arial Narrow" pitchFamily="34" charset="0"/>
                <a:cs typeface="Times New Roman" pitchFamily="18" charset="0"/>
              </a:rPr>
              <a:t>8. Hair loss (reversible)</a:t>
            </a:r>
          </a:p>
        </p:txBody>
      </p:sp>
      <p:sp>
        <p:nvSpPr>
          <p:cNvPr id="74" name="Rectangle 73"/>
          <p:cNvSpPr/>
          <p:nvPr/>
        </p:nvSpPr>
        <p:spPr>
          <a:xfrm>
            <a:off x="228600" y="6287728"/>
            <a:ext cx="7315200" cy="412934"/>
          </a:xfrm>
          <a:prstGeom prst="rect">
            <a:avLst/>
          </a:prstGeom>
          <a:gradFill flip="none" rotWithShape="1">
            <a:gsLst>
              <a:gs pos="6000">
                <a:schemeClr val="bg1"/>
              </a:gs>
              <a:gs pos="31000">
                <a:srgbClr val="CCFFFF">
                  <a:alpha val="28000"/>
                </a:srgbClr>
              </a:gs>
              <a:gs pos="51000">
                <a:srgbClr val="FFDDDD"/>
              </a:gs>
              <a:gs pos="90000">
                <a:srgbClr val="E4FF97">
                  <a:alpha val="89804"/>
                </a:srgbClr>
              </a:gs>
              <a:gs pos="100000">
                <a:srgbClr val="8970A8"/>
              </a:gs>
            </a:gsLst>
            <a:lin ang="10800000" scaled="1"/>
            <a:tileRect/>
          </a:gradFill>
        </p:spPr>
        <p:txBody>
          <a:bodyPr wrap="square">
            <a:spAutoFit/>
          </a:bodyPr>
          <a:lstStyle/>
          <a:p>
            <a:pPr>
              <a:lnSpc>
                <a:spcPts val="2500"/>
              </a:lnSpc>
              <a:buClr>
                <a:srgbClr val="FF00FF"/>
              </a:buClr>
              <a:buSzPct val="74000"/>
            </a:pPr>
            <a:r>
              <a:rPr lang="en-US" sz="2400" b="1" i="1" dirty="0" smtClean="0">
                <a:latin typeface="Arial Narrow" pitchFamily="34" charset="0"/>
                <a:cs typeface="Times New Roman" pitchFamily="18" charset="0"/>
              </a:rPr>
              <a:t>N.B. </a:t>
            </a:r>
            <a:r>
              <a:rPr lang="en-US" sz="2400" b="1" dirty="0" smtClean="0">
                <a:latin typeface="Arial Narrow" pitchFamily="34" charset="0"/>
                <a:sym typeface="Wingdings 3"/>
              </a:rPr>
              <a:t> </a:t>
            </a:r>
            <a:r>
              <a:rPr lang="en-US" sz="2400" b="1" i="1" dirty="0" smtClean="0">
                <a:latin typeface="Arial Narrow" pitchFamily="34" charset="0"/>
                <a:cs typeface="Times New Roman" pitchFamily="18" charset="0"/>
              </a:rPr>
              <a:t>incidence of multiple ovulation </a:t>
            </a:r>
            <a:r>
              <a:rPr lang="en-US" sz="2400" b="1" dirty="0" smtClean="0">
                <a:latin typeface="Arial Narrow" pitchFamily="34" charset="0"/>
                <a:sym typeface="Wingdings 3"/>
              </a:rPr>
              <a:t> </a:t>
            </a:r>
            <a:r>
              <a:rPr lang="en-US" sz="2400" b="1" dirty="0" smtClean="0">
                <a:latin typeface="Arial Narrow" pitchFamily="34" charset="0"/>
              </a:rPr>
              <a:t>twins in 10% </a:t>
            </a:r>
            <a:r>
              <a:rPr lang="en-US" sz="2400" b="1" i="1" dirty="0" smtClean="0">
                <a:latin typeface="Arial Narrow" pitchFamily="34" charset="0"/>
                <a:cs typeface="Times New Roman" pitchFamily="18" charset="0"/>
              </a:rPr>
              <a:t>birth  </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ppt_x</p:attrName>
                                        </p:attrNameLst>
                                      </p:cBhvr>
                                      <p:tavLst>
                                        <p:tav tm="0">
                                          <p:val>
                                            <p:strVal val="#ppt_x-.2"/>
                                          </p:val>
                                        </p:tav>
                                        <p:tav tm="100000">
                                          <p:val>
                                            <p:strVal val="#ppt_x"/>
                                          </p:val>
                                        </p:tav>
                                      </p:tavLst>
                                    </p:anim>
                                    <p:anim calcmode="lin" valueType="num">
                                      <p:cBhvr>
                                        <p:cTn id="8" dur="1000" fill="hold"/>
                                        <p:tgtEl>
                                          <p:spTgt spid="29"/>
                                        </p:tgtEl>
                                        <p:attrNameLst>
                                          <p:attrName>ppt_y</p:attrName>
                                        </p:attrNameLst>
                                      </p:cBhvr>
                                      <p:tavLst>
                                        <p:tav tm="0">
                                          <p:val>
                                            <p:strVal val="#ppt_y"/>
                                          </p:val>
                                        </p:tav>
                                        <p:tav tm="100000">
                                          <p:val>
                                            <p:strVal val="#ppt_y"/>
                                          </p:val>
                                        </p:tav>
                                      </p:tavLst>
                                    </p:anim>
                                    <p:animEffect transition="in" filter="wipe(right)" prLst="gradientSize: 0.1">
                                      <p:cBhvr>
                                        <p:cTn id="9" dur="1000"/>
                                        <p:tgtEl>
                                          <p:spTgt spid="2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0">
                                            <p:txEl>
                                              <p:pRg st="0" end="0"/>
                                            </p:txEl>
                                          </p:spTgt>
                                        </p:tgtEl>
                                        <p:attrNameLst>
                                          <p:attrName>style.visibility</p:attrName>
                                        </p:attrNameLst>
                                      </p:cBhvr>
                                      <p:to>
                                        <p:strVal val="visible"/>
                                      </p:to>
                                    </p:set>
                                    <p:animEffect transition="in" filter="wipe(left)">
                                      <p:cBhvr>
                                        <p:cTn id="14" dur="1000"/>
                                        <p:tgtEl>
                                          <p:spTgt spid="30">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0">
                                            <p:txEl>
                                              <p:pRg st="1" end="1"/>
                                            </p:txEl>
                                          </p:spTgt>
                                        </p:tgtEl>
                                        <p:attrNameLst>
                                          <p:attrName>style.visibility</p:attrName>
                                        </p:attrNameLst>
                                      </p:cBhvr>
                                      <p:to>
                                        <p:strVal val="visible"/>
                                      </p:to>
                                    </p:set>
                                    <p:animEffect transition="in" filter="wipe(left)">
                                      <p:cBhvr>
                                        <p:cTn id="19" dur="1000"/>
                                        <p:tgtEl>
                                          <p:spTgt spid="30">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0">
                                            <p:txEl>
                                              <p:pRg st="2" end="2"/>
                                            </p:txEl>
                                          </p:spTgt>
                                        </p:tgtEl>
                                        <p:attrNameLst>
                                          <p:attrName>style.visibility</p:attrName>
                                        </p:attrNameLst>
                                      </p:cBhvr>
                                      <p:to>
                                        <p:strVal val="visible"/>
                                      </p:to>
                                    </p:set>
                                    <p:animEffect transition="in" filter="wipe(left)">
                                      <p:cBhvr>
                                        <p:cTn id="24" dur="1000"/>
                                        <p:tgtEl>
                                          <p:spTgt spid="30">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70"/>
                                        </p:tgtEl>
                                        <p:attrNameLst>
                                          <p:attrName>style.visibility</p:attrName>
                                        </p:attrNameLst>
                                      </p:cBhvr>
                                      <p:to>
                                        <p:strVal val="visible"/>
                                      </p:to>
                                    </p:set>
                                    <p:animEffect transition="in" filter="fade">
                                      <p:cBhvr>
                                        <p:cTn id="29" dur="1000"/>
                                        <p:tgtEl>
                                          <p:spTgt spid="70"/>
                                        </p:tgtEl>
                                      </p:cBhvr>
                                    </p:animEffect>
                                  </p:childTnLst>
                                </p:cTn>
                              </p:par>
                            </p:childTnLst>
                          </p:cTn>
                        </p:par>
                      </p:childTnLst>
                    </p:cTn>
                  </p:par>
                  <p:par>
                    <p:cTn id="30" fill="hold">
                      <p:stCondLst>
                        <p:cond delay="indefinite"/>
                      </p:stCondLst>
                      <p:childTnLst>
                        <p:par>
                          <p:cTn id="31" fill="hold">
                            <p:stCondLst>
                              <p:cond delay="0"/>
                            </p:stCondLst>
                            <p:childTnLst>
                              <p:par>
                                <p:cTn id="32" presetID="29" presetClass="entr" presetSubtype="0" fill="hold" grpId="0" nodeType="clickEffect">
                                  <p:stCondLst>
                                    <p:cond delay="0"/>
                                  </p:stCondLst>
                                  <p:childTnLst>
                                    <p:set>
                                      <p:cBhvr>
                                        <p:cTn id="33" dur="1" fill="hold">
                                          <p:stCondLst>
                                            <p:cond delay="0"/>
                                          </p:stCondLst>
                                        </p:cTn>
                                        <p:tgtEl>
                                          <p:spTgt spid="72"/>
                                        </p:tgtEl>
                                        <p:attrNameLst>
                                          <p:attrName>style.visibility</p:attrName>
                                        </p:attrNameLst>
                                      </p:cBhvr>
                                      <p:to>
                                        <p:strVal val="visible"/>
                                      </p:to>
                                    </p:set>
                                    <p:anim calcmode="lin" valueType="num">
                                      <p:cBhvr>
                                        <p:cTn id="34" dur="1000" fill="hold"/>
                                        <p:tgtEl>
                                          <p:spTgt spid="72"/>
                                        </p:tgtEl>
                                        <p:attrNameLst>
                                          <p:attrName>ppt_x</p:attrName>
                                        </p:attrNameLst>
                                      </p:cBhvr>
                                      <p:tavLst>
                                        <p:tav tm="0">
                                          <p:val>
                                            <p:strVal val="#ppt_x-.2"/>
                                          </p:val>
                                        </p:tav>
                                        <p:tav tm="100000">
                                          <p:val>
                                            <p:strVal val="#ppt_x"/>
                                          </p:val>
                                        </p:tav>
                                      </p:tavLst>
                                    </p:anim>
                                    <p:anim calcmode="lin" valueType="num">
                                      <p:cBhvr>
                                        <p:cTn id="35" dur="1000" fill="hold"/>
                                        <p:tgtEl>
                                          <p:spTgt spid="72"/>
                                        </p:tgtEl>
                                        <p:attrNameLst>
                                          <p:attrName>ppt_y</p:attrName>
                                        </p:attrNameLst>
                                      </p:cBhvr>
                                      <p:tavLst>
                                        <p:tav tm="0">
                                          <p:val>
                                            <p:strVal val="#ppt_y"/>
                                          </p:val>
                                        </p:tav>
                                        <p:tav tm="100000">
                                          <p:val>
                                            <p:strVal val="#ppt_y"/>
                                          </p:val>
                                        </p:tav>
                                      </p:tavLst>
                                    </p:anim>
                                    <p:animEffect transition="in" filter="wipe(right)" prLst="gradientSize: 0.1">
                                      <p:cBhvr>
                                        <p:cTn id="36" dur="1000"/>
                                        <p:tgtEl>
                                          <p:spTgt spid="7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71">
                                            <p:txEl>
                                              <p:pRg st="0" end="0"/>
                                            </p:txEl>
                                          </p:spTgt>
                                        </p:tgtEl>
                                        <p:attrNameLst>
                                          <p:attrName>style.visibility</p:attrName>
                                        </p:attrNameLst>
                                      </p:cBhvr>
                                      <p:to>
                                        <p:strVal val="visible"/>
                                      </p:to>
                                    </p:set>
                                    <p:animEffect transition="in" filter="wipe(left)">
                                      <p:cBhvr>
                                        <p:cTn id="41" dur="1000"/>
                                        <p:tgtEl>
                                          <p:spTgt spid="71">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71">
                                            <p:txEl>
                                              <p:pRg st="1" end="1"/>
                                            </p:txEl>
                                          </p:spTgt>
                                        </p:tgtEl>
                                        <p:attrNameLst>
                                          <p:attrName>style.visibility</p:attrName>
                                        </p:attrNameLst>
                                      </p:cBhvr>
                                      <p:to>
                                        <p:strVal val="visible"/>
                                      </p:to>
                                    </p:set>
                                    <p:animEffect transition="in" filter="wipe(left)">
                                      <p:cBhvr>
                                        <p:cTn id="46" dur="1000"/>
                                        <p:tgtEl>
                                          <p:spTgt spid="71">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71">
                                            <p:txEl>
                                              <p:pRg st="2" end="2"/>
                                            </p:txEl>
                                          </p:spTgt>
                                        </p:tgtEl>
                                        <p:attrNameLst>
                                          <p:attrName>style.visibility</p:attrName>
                                        </p:attrNameLst>
                                      </p:cBhvr>
                                      <p:to>
                                        <p:strVal val="visible"/>
                                      </p:to>
                                    </p:set>
                                    <p:animEffect transition="in" filter="wipe(left)">
                                      <p:cBhvr>
                                        <p:cTn id="51" dur="1000"/>
                                        <p:tgtEl>
                                          <p:spTgt spid="71">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71">
                                            <p:txEl>
                                              <p:pRg st="3" end="3"/>
                                            </p:txEl>
                                          </p:spTgt>
                                        </p:tgtEl>
                                        <p:attrNameLst>
                                          <p:attrName>style.visibility</p:attrName>
                                        </p:attrNameLst>
                                      </p:cBhvr>
                                      <p:to>
                                        <p:strVal val="visible"/>
                                      </p:to>
                                    </p:set>
                                    <p:animEffect transition="in" filter="wipe(left)">
                                      <p:cBhvr>
                                        <p:cTn id="56" dur="1000"/>
                                        <p:tgtEl>
                                          <p:spTgt spid="71">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73">
                                            <p:txEl>
                                              <p:pRg st="0" end="0"/>
                                            </p:txEl>
                                          </p:spTgt>
                                        </p:tgtEl>
                                        <p:attrNameLst>
                                          <p:attrName>style.visibility</p:attrName>
                                        </p:attrNameLst>
                                      </p:cBhvr>
                                      <p:to>
                                        <p:strVal val="visible"/>
                                      </p:to>
                                    </p:set>
                                    <p:animEffect transition="in" filter="wipe(left)">
                                      <p:cBhvr>
                                        <p:cTn id="61" dur="1000"/>
                                        <p:tgtEl>
                                          <p:spTgt spid="73">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73">
                                            <p:txEl>
                                              <p:pRg st="1" end="1"/>
                                            </p:txEl>
                                          </p:spTgt>
                                        </p:tgtEl>
                                        <p:attrNameLst>
                                          <p:attrName>style.visibility</p:attrName>
                                        </p:attrNameLst>
                                      </p:cBhvr>
                                      <p:to>
                                        <p:strVal val="visible"/>
                                      </p:to>
                                    </p:set>
                                    <p:animEffect transition="in" filter="wipe(left)">
                                      <p:cBhvr>
                                        <p:cTn id="66" dur="1000"/>
                                        <p:tgtEl>
                                          <p:spTgt spid="73">
                                            <p:txEl>
                                              <p:pRg st="1" end="1"/>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73">
                                            <p:txEl>
                                              <p:pRg st="2" end="2"/>
                                            </p:txEl>
                                          </p:spTgt>
                                        </p:tgtEl>
                                        <p:attrNameLst>
                                          <p:attrName>style.visibility</p:attrName>
                                        </p:attrNameLst>
                                      </p:cBhvr>
                                      <p:to>
                                        <p:strVal val="visible"/>
                                      </p:to>
                                    </p:set>
                                    <p:animEffect transition="in" filter="wipe(left)">
                                      <p:cBhvr>
                                        <p:cTn id="71" dur="1000"/>
                                        <p:tgtEl>
                                          <p:spTgt spid="73">
                                            <p:txEl>
                                              <p:pRg st="2" end="2"/>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73">
                                            <p:txEl>
                                              <p:pRg st="3" end="3"/>
                                            </p:txEl>
                                          </p:spTgt>
                                        </p:tgtEl>
                                        <p:attrNameLst>
                                          <p:attrName>style.visibility</p:attrName>
                                        </p:attrNameLst>
                                      </p:cBhvr>
                                      <p:to>
                                        <p:strVal val="visible"/>
                                      </p:to>
                                    </p:set>
                                    <p:animEffect transition="in" filter="wipe(left)">
                                      <p:cBhvr>
                                        <p:cTn id="76" dur="1000"/>
                                        <p:tgtEl>
                                          <p:spTgt spid="73">
                                            <p:txEl>
                                              <p:pRg st="3" end="3"/>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74"/>
                                        </p:tgtEl>
                                        <p:attrNameLst>
                                          <p:attrName>style.visibility</p:attrName>
                                        </p:attrNameLst>
                                      </p:cBhvr>
                                      <p:to>
                                        <p:strVal val="visible"/>
                                      </p:to>
                                    </p:set>
                                    <p:animEffect transition="in" filter="wipe(left)">
                                      <p:cBhvr>
                                        <p:cTn id="81" dur="10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build="p"/>
      <p:bldP spid="71" grpId="0" build="p"/>
      <p:bldP spid="72" grpId="0" animBg="1"/>
      <p:bldP spid="73" grpId="0" build="p"/>
      <p:bldP spid="7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924800" y="685800"/>
            <a:ext cx="990600" cy="461665"/>
          </a:xfrm>
          <a:prstGeom prst="rect">
            <a:avLst/>
          </a:prstGeom>
          <a:solidFill>
            <a:srgbClr val="FA00FA"/>
          </a:solidFill>
          <a:ln>
            <a:solidFill>
              <a:srgbClr val="8970A8"/>
            </a:solidFill>
          </a:ln>
        </p:spPr>
        <p:txBody>
          <a:bodyPr wrap="square" rtlCol="0">
            <a:spAutoFit/>
          </a:bodyPr>
          <a:lstStyle/>
          <a:p>
            <a:r>
              <a:rPr lang="en-US" sz="2400" dirty="0" smtClean="0">
                <a:solidFill>
                  <a:schemeClr val="bg1"/>
                </a:solidFill>
                <a:effectLst>
                  <a:outerShdw blurRad="38100" dist="38100" dir="2700000" algn="tl">
                    <a:srgbClr val="000000"/>
                  </a:outerShdw>
                </a:effectLst>
                <a:latin typeface="Bernard MT Condensed" pitchFamily="18" charset="0"/>
              </a:rPr>
              <a:t>SERMs</a:t>
            </a:r>
            <a:endParaRPr lang="en-US" sz="2400" dirty="0">
              <a:solidFill>
                <a:schemeClr val="bg1"/>
              </a:solidFill>
              <a:effectLst>
                <a:outerShdw blurRad="38100" dist="38100" dir="2700000" algn="tl">
                  <a:srgbClr val="000000"/>
                </a:outerShdw>
              </a:effectLst>
              <a:latin typeface="Bernard MT Condensed" pitchFamily="18" charset="0"/>
            </a:endParaRPr>
          </a:p>
        </p:txBody>
      </p:sp>
      <p:sp>
        <p:nvSpPr>
          <p:cNvPr id="9" name="Rectangle 8"/>
          <p:cNvSpPr/>
          <p:nvPr/>
        </p:nvSpPr>
        <p:spPr>
          <a:xfrm>
            <a:off x="6781800" y="228600"/>
            <a:ext cx="21336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ANTIESTROGENS</a:t>
            </a:r>
            <a:endParaRPr lang="en-US" sz="2400" dirty="0">
              <a:solidFill>
                <a:srgbClr val="F3F3F3"/>
              </a:solidFill>
              <a:effectLst>
                <a:outerShdw blurRad="38100" dist="38100" dir="2700000" algn="tl">
                  <a:srgbClr val="000000"/>
                </a:outerShdw>
              </a:effectLst>
              <a:latin typeface="Bernard MT Condensed" pitchFamily="18" charset="0"/>
            </a:endParaRPr>
          </a:p>
        </p:txBody>
      </p:sp>
      <p:sp>
        <p:nvSpPr>
          <p:cNvPr id="14" name="Rectangle 13"/>
          <p:cNvSpPr/>
          <p:nvPr/>
        </p:nvSpPr>
        <p:spPr>
          <a:xfrm>
            <a:off x="228600" y="942866"/>
            <a:ext cx="8763000" cy="733534"/>
          </a:xfrm>
          <a:prstGeom prst="rect">
            <a:avLst/>
          </a:prstGeom>
        </p:spPr>
        <p:txBody>
          <a:bodyPr wrap="square">
            <a:spAutoFit/>
          </a:bodyPr>
          <a:lstStyle/>
          <a:p>
            <a:pPr>
              <a:lnSpc>
                <a:spcPts val="2500"/>
              </a:lnSpc>
            </a:pPr>
            <a:r>
              <a:rPr lang="en-US" sz="2400" b="1" dirty="0" smtClean="0">
                <a:latin typeface="Arial Narrow" pitchFamily="34" charset="0"/>
              </a:rPr>
              <a:t>Is similar &amp; alternative to </a:t>
            </a:r>
            <a:r>
              <a:rPr lang="en-US" sz="2400" b="1" dirty="0" err="1" smtClean="0">
                <a:latin typeface="Arial Narrow" pitchFamily="34" charset="0"/>
              </a:rPr>
              <a:t>clomiphene</a:t>
            </a:r>
            <a:endParaRPr lang="en-US" sz="2400" b="1" dirty="0" smtClean="0">
              <a:latin typeface="Arial Narrow" pitchFamily="34" charset="0"/>
            </a:endParaRPr>
          </a:p>
          <a:p>
            <a:pPr>
              <a:lnSpc>
                <a:spcPts val="2500"/>
              </a:lnSpc>
            </a:pPr>
            <a:r>
              <a:rPr lang="en-US" sz="2400" b="1" dirty="0" smtClean="0">
                <a:latin typeface="Arial Narrow" pitchFamily="34" charset="0"/>
              </a:rPr>
              <a:t>But </a:t>
            </a:r>
            <a:r>
              <a:rPr lang="en-US" sz="2400" b="1" u="heavy" dirty="0" smtClean="0">
                <a:uFill>
                  <a:solidFill>
                    <a:srgbClr val="FF00FF"/>
                  </a:solidFill>
                </a:uFill>
                <a:latin typeface="Arial Narrow" pitchFamily="34" charset="0"/>
              </a:rPr>
              <a:t>differ in being</a:t>
            </a:r>
            <a:r>
              <a:rPr lang="en-US" sz="2400" b="1" dirty="0" smtClean="0">
                <a:latin typeface="Arial Narrow" pitchFamily="34" charset="0"/>
              </a:rPr>
              <a:t> Non Steroidal</a:t>
            </a:r>
            <a:endParaRPr lang="en-US" sz="2400" dirty="0">
              <a:latin typeface="Arial Narrow" pitchFamily="34" charset="0"/>
            </a:endParaRPr>
          </a:p>
        </p:txBody>
      </p:sp>
      <p:sp>
        <p:nvSpPr>
          <p:cNvPr id="13" name="TextBox 12"/>
          <p:cNvSpPr txBox="1"/>
          <p:nvPr/>
        </p:nvSpPr>
        <p:spPr>
          <a:xfrm>
            <a:off x="228600" y="381000"/>
            <a:ext cx="1828800" cy="461665"/>
          </a:xfrm>
          <a:prstGeom prst="rect">
            <a:avLst/>
          </a:prstGeom>
          <a:solidFill>
            <a:schemeClr val="bg1"/>
          </a:solidFill>
          <a:ln>
            <a:solidFill>
              <a:srgbClr val="8970A8"/>
            </a:solidFill>
          </a:ln>
        </p:spPr>
        <p:txBody>
          <a:bodyPr wrap="square" rtlCol="0">
            <a:spAutoFit/>
          </a:bodyPr>
          <a:lstStyle/>
          <a:p>
            <a:r>
              <a:rPr lang="en-US" sz="2400" dirty="0" smtClean="0">
                <a:solidFill>
                  <a:srgbClr val="8970A8"/>
                </a:solidFill>
                <a:latin typeface="Bernard MT Condensed" pitchFamily="18" charset="0"/>
              </a:rPr>
              <a:t>2. TAMOXIFEN</a:t>
            </a:r>
            <a:endParaRPr lang="en-US" sz="2400" dirty="0">
              <a:solidFill>
                <a:srgbClr val="8970A8"/>
              </a:solidFill>
              <a:latin typeface="Harlow Solid Italic" pitchFamily="82" charset="0"/>
            </a:endParaRPr>
          </a:p>
        </p:txBody>
      </p:sp>
      <p:sp>
        <p:nvSpPr>
          <p:cNvPr id="19" name="5-Point Star 18"/>
          <p:cNvSpPr/>
          <p:nvPr/>
        </p:nvSpPr>
        <p:spPr>
          <a:xfrm>
            <a:off x="86106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8600" y="1752600"/>
            <a:ext cx="8534400" cy="733534"/>
          </a:xfrm>
          <a:prstGeom prst="rect">
            <a:avLst/>
          </a:prstGeom>
        </p:spPr>
        <p:txBody>
          <a:bodyPr wrap="square">
            <a:spAutoFit/>
          </a:bodyPr>
          <a:lstStyle/>
          <a:p>
            <a:pPr>
              <a:lnSpc>
                <a:spcPts val="2500"/>
              </a:lnSpc>
              <a:buClr>
                <a:srgbClr val="FA00FA"/>
              </a:buClr>
              <a:buSzPct val="83000"/>
              <a:buFont typeface="Wingdings" pitchFamily="2" charset="2"/>
              <a:buChar char="Ø"/>
            </a:pPr>
            <a:r>
              <a:rPr lang="en-US" sz="2400" b="1" dirty="0" smtClean="0">
                <a:latin typeface="Arial Narrow" pitchFamily="34" charset="0"/>
              </a:rPr>
              <a:t>Used in palliative treatment of hormone-dependent / estrogen receptor- positive advanced breast cancer</a:t>
            </a:r>
            <a:endParaRPr lang="en-US" sz="2200" b="1" i="1" dirty="0" smtClean="0">
              <a:latin typeface="Arial Narrow" pitchFamily="34" charset="0"/>
            </a:endParaRPr>
          </a:p>
        </p:txBody>
      </p:sp>
      <p:sp>
        <p:nvSpPr>
          <p:cNvPr id="11" name="Rectangle 10"/>
          <p:cNvSpPr/>
          <p:nvPr/>
        </p:nvSpPr>
        <p:spPr>
          <a:xfrm>
            <a:off x="304800" y="2667000"/>
            <a:ext cx="7875874" cy="412934"/>
          </a:xfrm>
          <a:prstGeom prst="rect">
            <a:avLst/>
          </a:prstGeom>
        </p:spPr>
        <p:txBody>
          <a:bodyPr wrap="none">
            <a:spAutoFit/>
          </a:bodyPr>
          <a:lstStyle/>
          <a:p>
            <a:pPr>
              <a:lnSpc>
                <a:spcPts val="2500"/>
              </a:lnSpc>
              <a:buClr>
                <a:srgbClr val="FA00FA"/>
              </a:buClr>
              <a:buSzPct val="83000"/>
              <a:buFont typeface="Wingdings" pitchFamily="2" charset="2"/>
              <a:buChar char="Ø"/>
            </a:pPr>
            <a:r>
              <a:rPr lang="en-US" sz="2400" b="1" i="1" dirty="0" smtClean="0">
                <a:latin typeface="Arial Narrow" pitchFamily="34" charset="0"/>
              </a:rPr>
              <a:t>But why </a:t>
            </a:r>
            <a:r>
              <a:rPr lang="en-US" sz="2400" b="1" i="1" dirty="0" err="1" smtClean="0">
                <a:latin typeface="Arial Narrow" pitchFamily="34" charset="0"/>
              </a:rPr>
              <a:t>clomiphene</a:t>
            </a:r>
            <a:r>
              <a:rPr lang="en-US" sz="2400" b="1" i="1" dirty="0" smtClean="0">
                <a:latin typeface="Arial Narrow" pitchFamily="34" charset="0"/>
              </a:rPr>
              <a:t> not used in such cases of cancer breast?</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0"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5507</TotalTime>
  <Words>982</Words>
  <Application>Microsoft Office PowerPoint</Application>
  <PresentationFormat>On-screen Show (4:3)</PresentationFormat>
  <Paragraphs>261</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KKUH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DR.OMNIA</dc:creator>
  <cp:lastModifiedBy>DR.OMNIA</cp:lastModifiedBy>
  <cp:revision>191</cp:revision>
  <dcterms:created xsi:type="dcterms:W3CDTF">2011-01-18T06:03:43Z</dcterms:created>
  <dcterms:modified xsi:type="dcterms:W3CDTF">2013-04-06T10:22:23Z</dcterms:modified>
</cp:coreProperties>
</file>