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0" r:id="rId2"/>
    <p:sldId id="268" r:id="rId3"/>
    <p:sldId id="270" r:id="rId4"/>
    <p:sldId id="271" r:id="rId5"/>
    <p:sldId id="272" r:id="rId6"/>
    <p:sldId id="301" r:id="rId7"/>
    <p:sldId id="273" r:id="rId8"/>
    <p:sldId id="275" r:id="rId9"/>
    <p:sldId id="269" r:id="rId10"/>
    <p:sldId id="274" r:id="rId11"/>
    <p:sldId id="312" r:id="rId12"/>
    <p:sldId id="281" r:id="rId13"/>
    <p:sldId id="302" r:id="rId14"/>
    <p:sldId id="282" r:id="rId15"/>
    <p:sldId id="279" r:id="rId16"/>
    <p:sldId id="303" r:id="rId17"/>
    <p:sldId id="288" r:id="rId18"/>
    <p:sldId id="284" r:id="rId19"/>
    <p:sldId id="313" r:id="rId20"/>
    <p:sldId id="283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FFFFCC"/>
    <a:srgbClr val="FFE1F0"/>
    <a:srgbClr val="FF99CC"/>
    <a:srgbClr val="FFED81"/>
    <a:srgbClr val="FEDA02"/>
    <a:srgbClr val="FFFF99"/>
    <a:srgbClr val="36CAAE"/>
    <a:srgbClr val="00CC99"/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6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36A851-0F6F-4A8C-8A87-35AC056B8061}" type="datetimeFigureOut">
              <a:rPr lang="en-US" smtClean="0"/>
              <a:pPr/>
              <a:t>4/15/2012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BB390D-D4C1-4152-8B54-D4B19BD511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BB390D-D4C1-4152-8B54-D4B19BD51152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A016-4F09-4273-BBEB-EB4F7F8694B8}" type="datetimeFigureOut">
              <a:rPr lang="en-US" smtClean="0"/>
              <a:pPr/>
              <a:t>4/15/2012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9E543-DCE8-4514-8921-B5A1013ACA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A016-4F09-4273-BBEB-EB4F7F8694B8}" type="datetimeFigureOut">
              <a:rPr lang="en-US" smtClean="0"/>
              <a:pPr/>
              <a:t>4/15/2012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9E543-DCE8-4514-8921-B5A1013ACA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A016-4F09-4273-BBEB-EB4F7F8694B8}" type="datetimeFigureOut">
              <a:rPr lang="en-US" smtClean="0"/>
              <a:pPr/>
              <a:t>4/15/2012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9E543-DCE8-4514-8921-B5A1013ACA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A016-4F09-4273-BBEB-EB4F7F8694B8}" type="datetimeFigureOut">
              <a:rPr lang="en-US" smtClean="0"/>
              <a:pPr/>
              <a:t>4/15/2012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9E543-DCE8-4514-8921-B5A1013ACA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A016-4F09-4273-BBEB-EB4F7F8694B8}" type="datetimeFigureOut">
              <a:rPr lang="en-US" smtClean="0"/>
              <a:pPr/>
              <a:t>4/15/2012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9E543-DCE8-4514-8921-B5A1013ACA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A016-4F09-4273-BBEB-EB4F7F8694B8}" type="datetimeFigureOut">
              <a:rPr lang="en-US" smtClean="0"/>
              <a:pPr/>
              <a:t>4/15/2012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9E543-DCE8-4514-8921-B5A1013ACA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A016-4F09-4273-BBEB-EB4F7F8694B8}" type="datetimeFigureOut">
              <a:rPr lang="en-US" smtClean="0"/>
              <a:pPr/>
              <a:t>4/15/2012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9E543-DCE8-4514-8921-B5A1013ACA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A016-4F09-4273-BBEB-EB4F7F8694B8}" type="datetimeFigureOut">
              <a:rPr lang="en-US" smtClean="0"/>
              <a:pPr/>
              <a:t>4/15/2012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9E543-DCE8-4514-8921-B5A1013ACA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A016-4F09-4273-BBEB-EB4F7F8694B8}" type="datetimeFigureOut">
              <a:rPr lang="en-US" smtClean="0"/>
              <a:pPr/>
              <a:t>4/15/2012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9E543-DCE8-4514-8921-B5A1013ACA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A016-4F09-4273-BBEB-EB4F7F8694B8}" type="datetimeFigureOut">
              <a:rPr lang="en-US" smtClean="0"/>
              <a:pPr/>
              <a:t>4/15/2012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9E543-DCE8-4514-8921-B5A1013ACA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A016-4F09-4273-BBEB-EB4F7F8694B8}" type="datetimeFigureOut">
              <a:rPr lang="en-US" smtClean="0"/>
              <a:pPr/>
              <a:t>4/15/2012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9E543-DCE8-4514-8921-B5A1013ACA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2A016-4F09-4273-BBEB-EB4F7F8694B8}" type="datetimeFigureOut">
              <a:rPr lang="en-US" smtClean="0"/>
              <a:pPr/>
              <a:t>4/15/2012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E9E543-DCE8-4514-8921-B5A1013ACAA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wmf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3" Type="http://schemas.openxmlformats.org/officeDocument/2006/relationships/image" Target="../media/image17.jpeg"/><Relationship Id="rId7" Type="http://schemas.openxmlformats.org/officeDocument/2006/relationships/image" Target="../media/image2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gif"/><Relationship Id="rId5" Type="http://schemas.openxmlformats.org/officeDocument/2006/relationships/image" Target="../media/image25.png"/><Relationship Id="rId4" Type="http://schemas.openxmlformats.org/officeDocument/2006/relationships/image" Target="../media/image24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us.123rf.com/400wm/400/400/Andreus/andreus0703/andreus070300079/830502-sperm-cell-trying-to-reach-a-female-ovum-digital-illustration.jpg"/>
          <p:cNvPicPr>
            <a:picLocks noChangeAspect="1" noChangeArrowheads="1"/>
          </p:cNvPicPr>
          <p:nvPr/>
        </p:nvPicPr>
        <p:blipFill>
          <a:blip r:embed="rId2" cstate="print"/>
          <a:srcRect b="8000"/>
          <a:stretch>
            <a:fillRect/>
          </a:stretch>
        </p:blipFill>
        <p:spPr bwMode="auto">
          <a:xfrm>
            <a:off x="228600" y="3505200"/>
            <a:ext cx="4495801" cy="3102103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228600" y="609600"/>
            <a:ext cx="4953000" cy="6858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PHARMACOLOGY OF</a:t>
            </a:r>
            <a:endParaRPr 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</a:endParaRPr>
          </a:p>
        </p:txBody>
      </p:sp>
      <p:pic>
        <p:nvPicPr>
          <p:cNvPr id="21506" name="Picture 2" descr="http://www.psdgraphics.com/wp-content/uploads/2009/06/female-sig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137" r="26339"/>
          <a:stretch>
            <a:fillRect/>
          </a:stretch>
        </p:blipFill>
        <p:spPr bwMode="auto">
          <a:xfrm rot="19273429">
            <a:off x="212527" y="3041468"/>
            <a:ext cx="756881" cy="1368085"/>
          </a:xfrm>
          <a:prstGeom prst="rect">
            <a:avLst/>
          </a:prstGeom>
          <a:noFill/>
        </p:spPr>
      </p:pic>
      <p:pic>
        <p:nvPicPr>
          <p:cNvPr id="7" name="Picture 2" descr="http://www.psdgraphics.com/wp-content/uploads/2009/06/female-sign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137" r="26339"/>
          <a:stretch>
            <a:fillRect/>
          </a:stretch>
        </p:blipFill>
        <p:spPr bwMode="auto">
          <a:xfrm rot="1938018">
            <a:off x="4202553" y="5834113"/>
            <a:ext cx="642338" cy="1161045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228393" y="1828800"/>
            <a:ext cx="5223674" cy="11430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Down">
              <a:avLst/>
            </a:prstTxWarp>
            <a:spAutoFit/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reflection blurRad="6350" stA="55000" endA="50" endPos="85000" dist="60007" dir="5400000" sy="-100000" algn="bl" rotWithShape="0"/>
                </a:effectLst>
              </a:rPr>
              <a:t>CONTRACEPTION</a:t>
            </a:r>
            <a:endParaRPr 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reflection blurRad="6350" stA="55000" endA="50" endPos="85000" dist="60007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845158"/>
            <a:ext cx="8153400" cy="830997"/>
          </a:xfrm>
          <a:prstGeom prst="rect">
            <a:avLst/>
          </a:prstGeom>
          <a:solidFill>
            <a:srgbClr val="860043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Pills are taken for 21 days, starting on day 5 &amp; ending at day 26. This is 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followed by a 7 day pill free period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3111" y="5798403"/>
            <a:ext cx="8153400" cy="830997"/>
          </a:xfrm>
          <a:prstGeom prst="rect">
            <a:avLst/>
          </a:prstGeom>
          <a:solidFill>
            <a:srgbClr val="860043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If females are compliant the efficacy of COC can reach as high as (99.9%) in preventing pregnancy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5253335"/>
            <a:ext cx="8153400" cy="461665"/>
          </a:xfrm>
          <a:prstGeom prst="rect">
            <a:avLst/>
          </a:prstGeom>
          <a:solidFill>
            <a:srgbClr val="860043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Pills are better taken at same time of day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3849711"/>
            <a:ext cx="8153400" cy="1200329"/>
          </a:xfrm>
          <a:prstGeom prst="rect">
            <a:avLst/>
          </a:prstGeom>
          <a:solidFill>
            <a:srgbClr val="860043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TO IMPROVE COMPLIANCE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; there exist a formulation of 28 pills that resemble the biphasic or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triphasic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formulation,  but the last 7 pills of these 28 pills are actually placebo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9637" y="2286000"/>
            <a:ext cx="3124200" cy="430887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660033"/>
              </a:gs>
              <a:gs pos="100000">
                <a:srgbClr val="E2004B"/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srgbClr val="F3F3F3"/>
                </a:solidFill>
                <a:latin typeface="Bernard MT Condensed" pitchFamily="18" charset="0"/>
              </a:rPr>
              <a:t>Methods of administration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553200" y="607452"/>
            <a:ext cx="2133600" cy="2163416"/>
            <a:chOff x="304800" y="990600"/>
            <a:chExt cx="2857500" cy="3124200"/>
          </a:xfrm>
        </p:grpSpPr>
        <p:sp>
          <p:nvSpPr>
            <p:cNvPr id="14" name="Oval 13"/>
            <p:cNvSpPr/>
            <p:nvPr/>
          </p:nvSpPr>
          <p:spPr>
            <a:xfrm>
              <a:off x="304800" y="1066800"/>
              <a:ext cx="2819400" cy="304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50000">
                  <a:srgbClr val="EAEAEA">
                    <a:shade val="67500"/>
                    <a:satMod val="115000"/>
                  </a:srgbClr>
                </a:gs>
                <a:gs pos="100000">
                  <a:srgbClr val="FFFF99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2" descr="http://turbo.inquisitr.com/wp-content/2010/03/pill-may-affect-lifespan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4F2F3"/>
                </a:clrFrom>
                <a:clrTo>
                  <a:srgbClr val="F4F2F3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4800" y="990600"/>
              <a:ext cx="2857500" cy="2857500"/>
            </a:xfrm>
            <a:prstGeom prst="rect">
              <a:avLst/>
            </a:prstGeom>
            <a:noFill/>
          </p:spPr>
        </p:pic>
      </p:grpSp>
      <p:sp>
        <p:nvSpPr>
          <p:cNvPr id="16" name="Rectangle 15"/>
          <p:cNvSpPr/>
          <p:nvPr/>
        </p:nvSpPr>
        <p:spPr>
          <a:xfrm>
            <a:off x="5562600" y="152400"/>
            <a:ext cx="3352800" cy="400110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3F3F3"/>
                </a:solidFill>
                <a:latin typeface="Arial Narrow" pitchFamily="34" charset="0"/>
              </a:rPr>
              <a:t>COMBINED Pills [COC] </a:t>
            </a:r>
            <a:r>
              <a:rPr lang="en-US" sz="2000" b="1" i="1" dirty="0" smtClean="0">
                <a:solidFill>
                  <a:srgbClr val="F3F3F3"/>
                </a:solidFill>
                <a:latin typeface="Freestyle Script" pitchFamily="66" charset="0"/>
              </a:rPr>
              <a:t>Continued</a:t>
            </a:r>
            <a:endParaRPr lang="en-US" sz="2400" b="1" i="1" dirty="0">
              <a:solidFill>
                <a:srgbClr val="F3F3F3"/>
              </a:solidFill>
              <a:latin typeface="Freestyle Script" pitchFamily="66" charset="0"/>
            </a:endParaRPr>
          </a:p>
        </p:txBody>
      </p:sp>
      <p:sp>
        <p:nvSpPr>
          <p:cNvPr id="17" name="5-Point Star 16"/>
          <p:cNvSpPr/>
          <p:nvPr/>
        </p:nvSpPr>
        <p:spPr>
          <a:xfrm>
            <a:off x="26504" y="19880"/>
            <a:ext cx="381000" cy="381000"/>
          </a:xfrm>
          <a:prstGeom prst="star5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457200" y="838200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u="heavy" dirty="0" smtClean="0">
                <a:solidFill>
                  <a:srgbClr val="FFDED5"/>
                </a:solidFill>
                <a:uFill>
                  <a:solidFill>
                    <a:srgbClr val="66FF33"/>
                  </a:solidFill>
                </a:uFill>
                <a:latin typeface="Bernard MT Condensed" pitchFamily="18" charset="0"/>
              </a:rPr>
              <a:t>As a contraceptive</a:t>
            </a:r>
            <a:r>
              <a:rPr lang="en-US" sz="2400" b="1" dirty="0" smtClean="0">
                <a:solidFill>
                  <a:schemeClr val="bg1"/>
                </a:solidFill>
                <a:uFill>
                  <a:solidFill>
                    <a:srgbClr val="66FF33"/>
                  </a:solidFill>
                </a:uFill>
                <a:latin typeface="Arial Narrow" pitchFamily="34" charset="0"/>
              </a:rPr>
              <a:t>; 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for  any woman seeking;        a reliable, reversible,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coitally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-independent  method of contraception.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200" y="381000"/>
            <a:ext cx="1447800" cy="430887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660033"/>
              </a:gs>
              <a:gs pos="100000">
                <a:srgbClr val="E2004B"/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srgbClr val="F3F3F3"/>
                </a:solidFill>
                <a:latin typeface="Bernard MT Condensed" pitchFamily="18" charset="0"/>
              </a:rPr>
              <a:t>Indications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562600" y="152400"/>
            <a:ext cx="3352800" cy="400110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3F3F3"/>
                </a:solidFill>
                <a:latin typeface="Arial Narrow" pitchFamily="34" charset="0"/>
              </a:rPr>
              <a:t>COMBINED Pills [COC] </a:t>
            </a:r>
            <a:r>
              <a:rPr lang="en-US" sz="2000" b="1" i="1" dirty="0" smtClean="0">
                <a:solidFill>
                  <a:srgbClr val="F3F3F3"/>
                </a:solidFill>
                <a:latin typeface="Freestyle Script" pitchFamily="66" charset="0"/>
              </a:rPr>
              <a:t>Continued</a:t>
            </a:r>
            <a:endParaRPr lang="en-US" sz="2400" b="1" i="1" dirty="0">
              <a:solidFill>
                <a:srgbClr val="F3F3F3"/>
              </a:solidFill>
              <a:latin typeface="Freestyle Script" pitchFamily="66" charset="0"/>
            </a:endParaRPr>
          </a:p>
        </p:txBody>
      </p:sp>
      <p:sp>
        <p:nvSpPr>
          <p:cNvPr id="17" name="5-Point Star 16"/>
          <p:cNvSpPr/>
          <p:nvPr/>
        </p:nvSpPr>
        <p:spPr>
          <a:xfrm>
            <a:off x="26504" y="19880"/>
            <a:ext cx="506896" cy="513520"/>
          </a:xfrm>
          <a:prstGeom prst="star5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3505200" y="697605"/>
            <a:ext cx="56388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/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1. Nausea and breast tenderness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2. Headache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3.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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Skin Pigmentation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4. Impair glucose tolerance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5.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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incidence of breast, vaginal &amp;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    cervical cancer??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6. Cardiovascular - major problem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      a.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Thromboembolism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      b. Hypertension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7.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 f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requency of gall bladder disease</a:t>
            </a:r>
            <a:endParaRPr lang="en-US" sz="24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505200" y="4267200"/>
            <a:ext cx="57912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1. Nausea, vomiting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2. Headache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3. Fatigue, depression of mood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4. Menstrual irregularities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5. Weight gain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6.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Hirsutism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,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masculinization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7. Ectopic pregnancy.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433590" y="838994"/>
            <a:ext cx="2680798" cy="3961606"/>
            <a:chOff x="433590" y="838994"/>
            <a:chExt cx="2680798" cy="3961606"/>
          </a:xfrm>
        </p:grpSpPr>
        <p:sp>
          <p:nvSpPr>
            <p:cNvPr id="23" name="Rectangle 22"/>
            <p:cNvSpPr/>
            <p:nvPr/>
          </p:nvSpPr>
          <p:spPr>
            <a:xfrm>
              <a:off x="433590" y="4338935"/>
              <a:ext cx="2680798" cy="461665"/>
            </a:xfrm>
            <a:prstGeom prst="rect">
              <a:avLst/>
            </a:prstGeom>
            <a:gradFill flip="none" rotWithShape="1">
              <a:gsLst>
                <a:gs pos="0">
                  <a:srgbClr val="E2004B">
                    <a:shade val="30000"/>
                    <a:satMod val="115000"/>
                  </a:srgbClr>
                </a:gs>
                <a:gs pos="50000">
                  <a:srgbClr val="660033"/>
                </a:gs>
                <a:gs pos="100000">
                  <a:srgbClr val="E2004B"/>
                </a:gs>
              </a:gsLst>
              <a:lin ang="2700000" scaled="1"/>
              <a:tileRect/>
            </a:gradFill>
            <a:ln w="38100">
              <a:solidFill>
                <a:srgbClr val="FFDED5"/>
              </a:solidFill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F3F3F3"/>
                  </a:solidFill>
                  <a:latin typeface="Bernard MT Condensed" pitchFamily="18" charset="0"/>
                </a:rPr>
                <a:t>B. Progestin Related </a:t>
              </a:r>
            </a:p>
          </p:txBody>
        </p:sp>
        <p:cxnSp>
          <p:nvCxnSpPr>
            <p:cNvPr id="25" name="Straight Arrow Connector 24"/>
            <p:cNvCxnSpPr/>
            <p:nvPr/>
          </p:nvCxnSpPr>
          <p:spPr>
            <a:xfrm rot="5400000">
              <a:off x="-1295400" y="2590800"/>
              <a:ext cx="3505200" cy="1588"/>
            </a:xfrm>
            <a:prstGeom prst="straightConnector1">
              <a:avLst/>
            </a:prstGeom>
            <a:ln w="38100">
              <a:solidFill>
                <a:srgbClr val="FFE1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>
            <a:off x="761206" y="877631"/>
            <a:ext cx="2565836" cy="689471"/>
            <a:chOff x="761206" y="877631"/>
            <a:chExt cx="2565836" cy="689471"/>
          </a:xfrm>
        </p:grpSpPr>
        <p:sp>
          <p:nvSpPr>
            <p:cNvPr id="22" name="Rectangle 21"/>
            <p:cNvSpPr/>
            <p:nvPr/>
          </p:nvSpPr>
          <p:spPr>
            <a:xfrm>
              <a:off x="784102" y="1105437"/>
              <a:ext cx="2542940" cy="461665"/>
            </a:xfrm>
            <a:prstGeom prst="rect">
              <a:avLst/>
            </a:prstGeom>
            <a:gradFill flip="none" rotWithShape="1">
              <a:gsLst>
                <a:gs pos="0">
                  <a:srgbClr val="E2004B">
                    <a:shade val="30000"/>
                    <a:satMod val="115000"/>
                  </a:srgbClr>
                </a:gs>
                <a:gs pos="50000">
                  <a:srgbClr val="660033"/>
                </a:gs>
                <a:gs pos="100000">
                  <a:srgbClr val="E2004B"/>
                </a:gs>
              </a:gsLst>
              <a:lin ang="2700000" scaled="1"/>
              <a:tileRect/>
            </a:gradFill>
            <a:ln w="28575">
              <a:solidFill>
                <a:srgbClr val="FFDED5"/>
              </a:solidFill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F3F3F3"/>
                  </a:solidFill>
                  <a:latin typeface="Bernard MT Condensed" pitchFamily="18" charset="0"/>
                </a:rPr>
                <a:t>A. Estrogen Related </a:t>
              </a:r>
            </a:p>
          </p:txBody>
        </p:sp>
        <p:cxnSp>
          <p:nvCxnSpPr>
            <p:cNvPr id="27" name="Straight Arrow Connector 26"/>
            <p:cNvCxnSpPr/>
            <p:nvPr/>
          </p:nvCxnSpPr>
          <p:spPr>
            <a:xfrm rot="5400000">
              <a:off x="647700" y="991137"/>
              <a:ext cx="228600" cy="1588"/>
            </a:xfrm>
            <a:prstGeom prst="straightConnector1">
              <a:avLst/>
            </a:prstGeom>
            <a:ln w="38100">
              <a:solidFill>
                <a:srgbClr val="FFE1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431442" y="381000"/>
            <a:ext cx="914400" cy="523220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660033"/>
              </a:gs>
              <a:gs pos="100000">
                <a:srgbClr val="E2004B"/>
              </a:gs>
            </a:gsLst>
            <a:lin ang="2700000" scaled="1"/>
            <a:tileRect/>
          </a:gradFill>
          <a:ln w="38100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rgbClr val="F3F3F3"/>
                </a:solidFill>
                <a:latin typeface="Bernard MT Condensed" pitchFamily="18" charset="0"/>
              </a:rPr>
              <a:t>ADRs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666690"/>
            <a:ext cx="2057400" cy="430887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660033"/>
              </a:gs>
              <a:gs pos="100000">
                <a:srgbClr val="E2004B"/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srgbClr val="F3F3F3"/>
                </a:solidFill>
                <a:latin typeface="Bernard MT Condensed" pitchFamily="18" charset="0"/>
              </a:rPr>
              <a:t>Contraindications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152400" y="1190150"/>
            <a:ext cx="87630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buClr>
                <a:srgbClr val="FFDED5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Thrombophlebitis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/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thromboembolic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disorders </a:t>
            </a:r>
          </a:p>
          <a:p>
            <a:pPr>
              <a:spcBef>
                <a:spcPts val="300"/>
              </a:spcBef>
              <a:buClr>
                <a:srgbClr val="FFDED5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CHF or other causes of edema</a:t>
            </a:r>
          </a:p>
          <a:p>
            <a:pPr>
              <a:spcBef>
                <a:spcPts val="300"/>
              </a:spcBef>
              <a:buClr>
                <a:srgbClr val="FFDED5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Vaginal bleeding of undiagnosed etiology</a:t>
            </a:r>
          </a:p>
          <a:p>
            <a:pPr>
              <a:spcBef>
                <a:spcPts val="300"/>
              </a:spcBef>
              <a:buClr>
                <a:srgbClr val="FFDED5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Known or suspected pregnancy</a:t>
            </a:r>
          </a:p>
          <a:p>
            <a:pPr>
              <a:spcBef>
                <a:spcPts val="300"/>
              </a:spcBef>
              <a:buClr>
                <a:srgbClr val="FFDED5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Known or suspected breast cancer, or estrogen-dependent 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neoplasms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spcBef>
                <a:spcPts val="300"/>
              </a:spcBef>
              <a:buClr>
                <a:srgbClr val="FFDED5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Impaired hepatic functions</a:t>
            </a:r>
          </a:p>
          <a:p>
            <a:pPr>
              <a:spcBef>
                <a:spcPts val="300"/>
              </a:spcBef>
              <a:buClr>
                <a:srgbClr val="FFDED5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Fibroid tumors </a:t>
            </a:r>
            <a:r>
              <a:rPr lang="en-US" sz="2400" b="1" dirty="0" smtClean="0">
                <a:solidFill>
                  <a:schemeClr val="bg1"/>
                </a:solidFill>
                <a:uFill>
                  <a:solidFill>
                    <a:srgbClr val="FFE1F0"/>
                  </a:solidFill>
                </a:uFill>
                <a:latin typeface="Arial Narrow" pitchFamily="34" charset="0"/>
              </a:rPr>
              <a:t>–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FFE1F0"/>
                  </a:solidFill>
                </a:uFill>
                <a:latin typeface="Arial Narrow" pitchFamily="34" charset="0"/>
              </a:rPr>
              <a:t> use mini pill</a:t>
            </a:r>
          </a:p>
          <a:p>
            <a:pPr>
              <a:spcBef>
                <a:spcPts val="300"/>
              </a:spcBef>
              <a:buClr>
                <a:srgbClr val="FFDED5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Dyslipidemia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diabetes, hypertension, migraine…..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spcBef>
                <a:spcPts val="300"/>
              </a:spcBef>
              <a:buClr>
                <a:srgbClr val="FFDED5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Lactating mothers – 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FFE1F0"/>
                  </a:solidFill>
                </a:uFill>
                <a:latin typeface="Arial Narrow" pitchFamily="34" charset="0"/>
              </a:rPr>
              <a:t>use mini pill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9753600" y="43434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5562600" y="152400"/>
            <a:ext cx="3352800" cy="400110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3F3F3"/>
                </a:solidFill>
                <a:latin typeface="Arial Narrow" pitchFamily="34" charset="0"/>
              </a:rPr>
              <a:t>COMBINED Pills [COC] </a:t>
            </a:r>
            <a:r>
              <a:rPr lang="en-US" sz="2000" b="1" i="1" dirty="0" smtClean="0">
                <a:solidFill>
                  <a:srgbClr val="F3F3F3"/>
                </a:solidFill>
                <a:latin typeface="Freestyle Script" pitchFamily="66" charset="0"/>
              </a:rPr>
              <a:t>Continued</a:t>
            </a:r>
            <a:endParaRPr lang="en-US" sz="2400" b="1" i="1" dirty="0">
              <a:solidFill>
                <a:srgbClr val="F3F3F3"/>
              </a:solidFill>
              <a:latin typeface="Freestyle Script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1000" y="5417403"/>
            <a:ext cx="4572000" cy="8463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200" dirty="0" smtClean="0">
                <a:solidFill>
                  <a:srgbClr val="FDFCED"/>
                </a:solidFill>
                <a:latin typeface="Bernard MT Condensed" pitchFamily="18" charset="0"/>
              </a:rPr>
              <a:t>N.B. Females that are obese, smokers </a:t>
            </a:r>
          </a:p>
          <a:p>
            <a:pPr>
              <a:spcBef>
                <a:spcPts val="600"/>
              </a:spcBef>
            </a:pPr>
            <a:r>
              <a:rPr lang="en-US" sz="2200" dirty="0" smtClean="0">
                <a:solidFill>
                  <a:srgbClr val="FDFCED"/>
                </a:solidFill>
                <a:latin typeface="Bernard MT Condensed" pitchFamily="18" charset="0"/>
              </a:rPr>
              <a:t>       Females  &gt; 35 years</a:t>
            </a:r>
            <a:endParaRPr lang="en-US" sz="2200" dirty="0">
              <a:solidFill>
                <a:srgbClr val="FDFCED"/>
              </a:solidFill>
              <a:latin typeface="Bernard MT Condensed" pitchFamily="18" charset="0"/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26504" y="19880"/>
            <a:ext cx="381000" cy="381000"/>
          </a:xfrm>
          <a:prstGeom prst="star5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996022" y="5634335"/>
            <a:ext cx="2980303" cy="43088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en-US" sz="2200" dirty="0" smtClean="0">
                <a:solidFill>
                  <a:srgbClr val="FDFCED"/>
                </a:solidFill>
                <a:latin typeface="Bernard MT Condensed" pitchFamily="18" charset="0"/>
              </a:rPr>
              <a:t>better given the mini pills</a:t>
            </a:r>
            <a:endParaRPr lang="en-US" sz="2200" dirty="0">
              <a:solidFill>
                <a:srgbClr val="FDFCED"/>
              </a:solidFill>
              <a:latin typeface="Bernard MT Condensed" pitchFamily="18" charset="0"/>
            </a:endParaRPr>
          </a:p>
        </p:txBody>
      </p:sp>
      <p:sp>
        <p:nvSpPr>
          <p:cNvPr id="9" name="Right Brace 8"/>
          <p:cNvSpPr/>
          <p:nvPr/>
        </p:nvSpPr>
        <p:spPr>
          <a:xfrm>
            <a:off x="4648200" y="5410200"/>
            <a:ext cx="304800" cy="914400"/>
          </a:xfrm>
          <a:prstGeom prst="rightBrace">
            <a:avLst/>
          </a:prstGeom>
          <a:noFill/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1" grpId="0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304800" y="3350739"/>
            <a:ext cx="8229600" cy="1295400"/>
          </a:xfrm>
          <a:prstGeom prst="rect">
            <a:avLst/>
          </a:prstGeom>
        </p:spPr>
        <p:txBody>
          <a:bodyPr/>
          <a:lstStyle/>
          <a:p>
            <a:pPr indent="-342900">
              <a:lnSpc>
                <a:spcPts val="2400"/>
              </a:lnSpc>
              <a:buClr>
                <a:srgbClr val="92D050"/>
              </a:buClr>
              <a:buFont typeface="Wingdings" pitchFamily="2" charset="2"/>
              <a:buChar char="Ø"/>
            </a:pPr>
            <a:r>
              <a:rPr lang="en-US" sz="2200" b="1" dirty="0" smtClean="0">
                <a:solidFill>
                  <a:srgbClr val="FDFCED"/>
                </a:solidFill>
                <a:latin typeface="Arial Narrow" pitchFamily="34" charset="0"/>
              </a:rPr>
              <a:t>Antibiotics  that interfere with normal GI flora </a:t>
            </a:r>
            <a:r>
              <a:rPr lang="en-US" sz="2200" b="1" dirty="0" smtClean="0">
                <a:solidFill>
                  <a:srgbClr val="FDFCED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 absorption  &amp;  </a:t>
            </a:r>
            <a:b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</a:b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   </a:t>
            </a:r>
            <a:r>
              <a:rPr lang="en-US" sz="2200" b="1" dirty="0" err="1" smtClean="0">
                <a:solidFill>
                  <a:srgbClr val="FDFCED"/>
                </a:solidFill>
                <a:latin typeface="Arial Narrow" pitchFamily="34" charset="0"/>
              </a:rPr>
              <a:t>enterohepatic</a:t>
            </a:r>
            <a:r>
              <a:rPr lang="en-US" sz="2200" b="1" dirty="0" smtClean="0">
                <a:solidFill>
                  <a:srgbClr val="FDFCED"/>
                </a:solidFill>
                <a:latin typeface="Arial Narrow" pitchFamily="34" charset="0"/>
              </a:rPr>
              <a:t> recycling </a:t>
            </a:r>
            <a:r>
              <a:rPr lang="en-US" sz="2200" b="1" dirty="0" smtClean="0">
                <a:solidFill>
                  <a:srgbClr val="FDFCED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  its </a:t>
            </a:r>
            <a:r>
              <a:rPr lang="en-US" sz="2200" b="1" dirty="0" smtClean="0">
                <a:solidFill>
                  <a:srgbClr val="FDFCED"/>
                </a:solidFill>
                <a:latin typeface="Arial Narrow" pitchFamily="34" charset="0"/>
              </a:rPr>
              <a:t>bioavailability</a:t>
            </a:r>
          </a:p>
          <a:p>
            <a:pPr indent="-342900">
              <a:lnSpc>
                <a:spcPts val="2400"/>
              </a:lnSpc>
              <a:spcBef>
                <a:spcPts val="600"/>
              </a:spcBef>
              <a:buClr>
                <a:srgbClr val="92D050"/>
              </a:buClr>
              <a:buFont typeface="Wingdings" pitchFamily="2" charset="2"/>
              <a:buChar char="Ø"/>
            </a:pPr>
            <a:r>
              <a:rPr lang="en-US" sz="2200" b="1" spc="-40" dirty="0" err="1" smtClean="0">
                <a:solidFill>
                  <a:srgbClr val="FDFCED"/>
                </a:solidFill>
                <a:latin typeface="Arial Narrow" pitchFamily="34" charset="0"/>
                <a:sym typeface="Wingdings 3"/>
              </a:rPr>
              <a:t>Microsomal</a:t>
            </a:r>
            <a:r>
              <a:rPr lang="en-US" sz="2200" b="1" spc="-40" dirty="0" smtClean="0">
                <a:solidFill>
                  <a:srgbClr val="FDFCED"/>
                </a:solidFill>
                <a:latin typeface="Arial Narrow" pitchFamily="34" charset="0"/>
                <a:sym typeface="Wingdings 3"/>
              </a:rPr>
              <a:t> Enzyme Inducers   catabolism </a:t>
            </a:r>
            <a:r>
              <a:rPr lang="en-US" sz="2200" b="1" spc="-40" dirty="0" smtClean="0">
                <a:solidFill>
                  <a:srgbClr val="FDFCED"/>
                </a:solidFill>
                <a:latin typeface="Arial Narrow" pitchFamily="34" charset="0"/>
              </a:rPr>
              <a:t>of OC</a:t>
            </a:r>
          </a:p>
          <a:p>
            <a:pPr lvl="0" indent="-342900">
              <a:lnSpc>
                <a:spcPts val="2400"/>
              </a:lnSpc>
              <a:buClr>
                <a:srgbClr val="92D050"/>
              </a:buClr>
            </a:pPr>
            <a:r>
              <a:rPr kumimoji="0" lang="en-US" sz="2200" b="1" i="0" u="none" strike="noStrike" kern="1200" cap="none" spc="-40" normalizeH="0" baseline="0" noProof="0" dirty="0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      </a:t>
            </a:r>
            <a:r>
              <a:rPr kumimoji="0" lang="en-US" sz="2200" b="1" i="0" u="none" strike="noStrike" kern="1200" cap="none" spc="-40" normalizeH="0" baseline="0" noProof="0" dirty="0" err="1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Phenytoin</a:t>
            </a:r>
            <a:r>
              <a:rPr kumimoji="0" lang="en-US" sz="2200" b="1" i="0" u="none" strike="noStrike" kern="1200" cap="none" spc="-40" normalizeH="0" baseline="0" noProof="0" dirty="0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 , </a:t>
            </a:r>
            <a:r>
              <a:rPr kumimoji="0" lang="en-US" sz="2200" b="1" i="0" u="none" strike="noStrike" kern="1200" cap="none" spc="-40" normalizeH="0" baseline="0" noProof="0" dirty="0" err="1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Phenobarbitone</a:t>
            </a:r>
            <a:r>
              <a:rPr lang="en-US" sz="2200" b="1" spc="-40" dirty="0" smtClean="0">
                <a:solidFill>
                  <a:srgbClr val="FDFCED"/>
                </a:solidFill>
                <a:latin typeface="Arial Narrow" pitchFamily="34" charset="0"/>
              </a:rPr>
              <a:t>, </a:t>
            </a:r>
            <a:r>
              <a:rPr lang="en-US" sz="2200" b="1" spc="-40" dirty="0" err="1" smtClean="0">
                <a:solidFill>
                  <a:srgbClr val="FDFCED"/>
                </a:solidFill>
                <a:latin typeface="Arial Narrow" pitchFamily="34" charset="0"/>
              </a:rPr>
              <a:t>Rifampin</a:t>
            </a:r>
            <a:endParaRPr kumimoji="0" lang="en-US" sz="2200" b="1" i="0" u="none" strike="noStrike" kern="1200" cap="none" spc="-40" normalizeH="0" baseline="0" noProof="0" dirty="0" smtClean="0">
              <a:ln>
                <a:noFill/>
              </a:ln>
              <a:solidFill>
                <a:srgbClr val="FDFCED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3284" y="2902940"/>
            <a:ext cx="5410200" cy="461665"/>
          </a:xfrm>
          <a:prstGeom prst="rect">
            <a:avLst/>
          </a:prstGeom>
          <a:solidFill>
            <a:srgbClr val="860043"/>
          </a:solidFill>
        </p:spPr>
        <p:txBody>
          <a:bodyPr wrap="square" rtlCol="0">
            <a:spAutoFit/>
          </a:bodyPr>
          <a:lstStyle/>
          <a:p>
            <a:r>
              <a:rPr lang="en-US" sz="2400" u="heavy" dirty="0" smtClean="0">
                <a:solidFill>
                  <a:srgbClr val="FFDED5"/>
                </a:solidFill>
                <a:uFill>
                  <a:solidFill>
                    <a:srgbClr val="92D050"/>
                  </a:solidFill>
                </a:uFill>
                <a:latin typeface="Bernard MT Condensed" pitchFamily="18" charset="0"/>
              </a:rPr>
              <a:t>Medications that cause contraceptive failure </a:t>
            </a:r>
            <a:endParaRPr lang="en-US" sz="2400" u="heavy" dirty="0">
              <a:solidFill>
                <a:srgbClr val="FFDED5"/>
              </a:solidFill>
              <a:uFill>
                <a:solidFill>
                  <a:srgbClr val="92D050"/>
                </a:solidFill>
              </a:uFill>
              <a:latin typeface="Bernard MT Condensed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800" y="4745693"/>
            <a:ext cx="3911648" cy="461665"/>
          </a:xfrm>
          <a:prstGeom prst="rect">
            <a:avLst/>
          </a:prstGeom>
          <a:solidFill>
            <a:srgbClr val="860043"/>
          </a:solidFill>
        </p:spPr>
        <p:txBody>
          <a:bodyPr wrap="square" rtlCol="0">
            <a:spAutoFit/>
          </a:bodyPr>
          <a:lstStyle/>
          <a:p>
            <a:r>
              <a:rPr lang="en-US" sz="2400" u="heavy" dirty="0" smtClean="0">
                <a:solidFill>
                  <a:srgbClr val="FFDED5"/>
                </a:solidFill>
                <a:uFill>
                  <a:solidFill>
                    <a:srgbClr val="92D050"/>
                  </a:solidFill>
                </a:uFill>
                <a:latin typeface="Bernard MT Condensed" pitchFamily="18" charset="0"/>
              </a:rPr>
              <a:t>Medications that </a:t>
            </a:r>
            <a:r>
              <a:rPr lang="en-US" sz="2400" u="heavy" dirty="0" smtClean="0">
                <a:solidFill>
                  <a:srgbClr val="FFDED5"/>
                </a:solidFill>
                <a:uFill>
                  <a:solidFill>
                    <a:srgbClr val="92D050"/>
                  </a:solidFill>
                </a:uFill>
                <a:latin typeface="Bernard MT Condensed" pitchFamily="18" charset="0"/>
                <a:sym typeface="Wingdings 3"/>
              </a:rPr>
              <a:t></a:t>
            </a:r>
            <a:r>
              <a:rPr lang="en-US" sz="2400" u="heavy" dirty="0" smtClean="0">
                <a:solidFill>
                  <a:srgbClr val="FFDED5"/>
                </a:solidFill>
                <a:uFill>
                  <a:solidFill>
                    <a:srgbClr val="92D050"/>
                  </a:solidFill>
                </a:uFill>
                <a:latin typeface="Bernard MT Condensed" pitchFamily="18" charset="0"/>
              </a:rPr>
              <a:t> COC toxicity 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304800" y="5881353"/>
            <a:ext cx="7976316" cy="461665"/>
            <a:chOff x="304800" y="5791200"/>
            <a:chExt cx="7976316" cy="461665"/>
          </a:xfrm>
        </p:grpSpPr>
        <p:sp>
          <p:nvSpPr>
            <p:cNvPr id="23" name="TextBox 22"/>
            <p:cNvSpPr txBox="1"/>
            <p:nvPr/>
          </p:nvSpPr>
          <p:spPr>
            <a:xfrm>
              <a:off x="304800" y="5830300"/>
              <a:ext cx="5334000" cy="369332"/>
            </a:xfrm>
            <a:prstGeom prst="rect">
              <a:avLst/>
            </a:prstGeom>
            <a:solidFill>
              <a:srgbClr val="860043"/>
            </a:solidFill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>
              <a:off x="356316" y="5791200"/>
              <a:ext cx="7924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u="heavy" dirty="0" smtClean="0">
                  <a:solidFill>
                    <a:srgbClr val="FFDED5"/>
                  </a:solidFill>
                  <a:uFill>
                    <a:solidFill>
                      <a:srgbClr val="92D050"/>
                    </a:solidFill>
                  </a:uFill>
                  <a:latin typeface="Bernard MT Condensed" pitchFamily="18" charset="0"/>
                </a:rPr>
                <a:t>Medications of altered clearance (</a:t>
              </a:r>
              <a:r>
                <a:rPr lang="en-US" sz="2400" u="heavy" dirty="0" smtClean="0">
                  <a:solidFill>
                    <a:srgbClr val="FFDED5"/>
                  </a:solidFill>
                  <a:uFill>
                    <a:solidFill>
                      <a:srgbClr val="92D050"/>
                    </a:solidFill>
                  </a:uFill>
                  <a:latin typeface="Bernard MT Condensed" pitchFamily="18" charset="0"/>
                  <a:sym typeface="Wingdings 3"/>
                </a:rPr>
                <a:t>)</a:t>
              </a:r>
              <a:r>
                <a:rPr lang="en-US" sz="2400" u="heavy" dirty="0" smtClean="0">
                  <a:solidFill>
                    <a:srgbClr val="FFDED5"/>
                  </a:solidFill>
                  <a:uFill>
                    <a:solidFill>
                      <a:srgbClr val="92D050"/>
                    </a:solidFill>
                  </a:uFill>
                  <a:latin typeface="Bernard MT Condensed" pitchFamily="18" charset="0"/>
                </a:rPr>
                <a:t> by COC</a:t>
              </a:r>
              <a:r>
                <a:rPr lang="en-US" sz="2000" u="heavy" dirty="0" smtClean="0">
                  <a:solidFill>
                    <a:schemeClr val="bg1"/>
                  </a:solidFill>
                  <a:uFill>
                    <a:solidFill>
                      <a:srgbClr val="92D050"/>
                    </a:solidFill>
                  </a:uFill>
                  <a:latin typeface="Arial Narrow" pitchFamily="34" charset="0"/>
                </a:rPr>
                <a:t>; </a:t>
              </a:r>
              <a:r>
                <a:rPr lang="en-US" sz="2000" b="1" spc="-40" dirty="0" smtClean="0">
                  <a:solidFill>
                    <a:srgbClr val="FDFCED"/>
                  </a:solidFill>
                  <a:latin typeface="Arial Narrow" pitchFamily="34" charset="0"/>
                  <a:sym typeface="Wingdings 3"/>
                </a:rPr>
                <a:t> </a:t>
              </a:r>
              <a:r>
                <a:rPr lang="en-US" sz="2200" b="1" spc="-40" dirty="0" smtClean="0">
                  <a:solidFill>
                    <a:srgbClr val="FDFCED"/>
                  </a:solidFill>
                  <a:latin typeface="Arial Narrow" pitchFamily="34" charset="0"/>
                  <a:sym typeface="Wingdings 3"/>
                </a:rPr>
                <a:t> toxicity</a:t>
              </a:r>
              <a:endParaRPr lang="en-US" sz="2200" dirty="0" smtClean="0">
                <a:solidFill>
                  <a:srgbClr val="FFDED5"/>
                </a:solidFill>
                <a:latin typeface="Bernard MT Condensed" pitchFamily="18" charset="0"/>
              </a:endParaRPr>
            </a:p>
          </p:txBody>
        </p:sp>
      </p:grp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72921" y="5169795"/>
            <a:ext cx="8229600" cy="838200"/>
          </a:xfrm>
          <a:prstGeom prst="rect">
            <a:avLst/>
          </a:prstGeom>
        </p:spPr>
        <p:txBody>
          <a:bodyPr/>
          <a:lstStyle/>
          <a:p>
            <a:pPr indent="-342900">
              <a:lnSpc>
                <a:spcPts val="2400"/>
              </a:lnSpc>
            </a:pP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Microsomal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 Enzyme </a:t>
            </a:r>
            <a:r>
              <a:rPr lang="en-US" sz="2200" b="1" dirty="0" smtClean="0">
                <a:solidFill>
                  <a:srgbClr val="FDFCED"/>
                </a:solidFill>
                <a:latin typeface="Arial Narrow" pitchFamily="34" charset="0"/>
              </a:rPr>
              <a:t>I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nhibitors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;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 </a:t>
            </a:r>
            <a:r>
              <a:rPr lang="en-US" sz="2200" b="1" dirty="0" smtClean="0">
                <a:solidFill>
                  <a:srgbClr val="FDFCED"/>
                </a:solidFill>
                <a:latin typeface="Arial Narrow" pitchFamily="34" charset="0"/>
                <a:sym typeface="Wingdings 3"/>
              </a:rPr>
              <a:t>metabolism of OC </a:t>
            </a:r>
            <a:r>
              <a:rPr lang="en-US" sz="2000" b="1" spc="-40" dirty="0" smtClean="0">
                <a:solidFill>
                  <a:srgbClr val="FDFCED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200" b="1" spc="-40" dirty="0" smtClean="0">
                <a:solidFill>
                  <a:srgbClr val="FDFCED"/>
                </a:solidFill>
                <a:latin typeface="Arial Narrow" pitchFamily="34" charset="0"/>
                <a:sym typeface="Wingdings 3"/>
              </a:rPr>
              <a:t> toxicity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Acetominophen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, Erythromycin, SSRIs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17679" y="6249474"/>
            <a:ext cx="8229600" cy="533400"/>
          </a:xfrm>
          <a:prstGeom prst="rect">
            <a:avLst/>
          </a:prstGeom>
        </p:spPr>
        <p:txBody>
          <a:bodyPr/>
          <a:lstStyle/>
          <a:p>
            <a:pPr indent="-342900">
              <a:lnSpc>
                <a:spcPts val="2400"/>
              </a:lnSpc>
            </a:pP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      WARFARIN,</a:t>
            </a:r>
            <a:r>
              <a:rPr kumimoji="0" lang="en-US" sz="2200" b="1" i="0" u="none" strike="noStrike" kern="1200" cap="none" spc="0" normalizeH="0" noProof="0" dirty="0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Cyclosporine, 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DFCED"/>
                </a:solidFill>
                <a:effectLst/>
                <a:uLnTx/>
                <a:uFillTx/>
                <a:latin typeface="Arial Narrow" pitchFamily="34" charset="0"/>
              </a:rPr>
              <a:t>Theophyline</a:t>
            </a: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rgbClr val="FDFCED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635913"/>
            <a:ext cx="1524000" cy="430887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660033"/>
              </a:gs>
              <a:gs pos="100000">
                <a:srgbClr val="E2004B"/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srgbClr val="F3F3F3"/>
                </a:solidFill>
                <a:latin typeface="Bernard MT Condensed" pitchFamily="18" charset="0"/>
              </a:rPr>
              <a:t>Interactions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4800" y="1295400"/>
            <a:ext cx="2971800" cy="769441"/>
          </a:xfrm>
          <a:prstGeom prst="rect">
            <a:avLst/>
          </a:prstGeom>
          <a:solidFill>
            <a:srgbClr val="860043"/>
          </a:solidFill>
          <a:ln w="28575">
            <a:solidFill>
              <a:srgbClr val="FFDED5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Medications that cause contraceptive failure 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19500" y="1295400"/>
            <a:ext cx="2133600" cy="769441"/>
          </a:xfrm>
          <a:prstGeom prst="rect">
            <a:avLst/>
          </a:prstGeom>
          <a:solidFill>
            <a:srgbClr val="860043"/>
          </a:solidFill>
          <a:ln w="28575">
            <a:solidFill>
              <a:srgbClr val="FFDED5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Medications that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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COC toxicity 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0" y="1295400"/>
            <a:ext cx="2819400" cy="769441"/>
          </a:xfrm>
          <a:prstGeom prst="rect">
            <a:avLst/>
          </a:prstGeom>
          <a:solidFill>
            <a:srgbClr val="860043"/>
          </a:solidFill>
          <a:ln w="28575">
            <a:solidFill>
              <a:srgbClr val="FFDED5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Medications of altered  clearance by  COC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8724" y="2117036"/>
            <a:ext cx="1524000" cy="6565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rgbClr val="FFEAD5"/>
                </a:solidFill>
                <a:latin typeface="Arial Narrow" pitchFamily="34" charset="0"/>
              </a:rPr>
              <a:t>Impairing absorption</a:t>
            </a:r>
            <a:endParaRPr lang="en-US" sz="2200" b="1" dirty="0">
              <a:solidFill>
                <a:srgbClr val="FFEAD5"/>
              </a:solidFill>
              <a:latin typeface="Arial Narrow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52600" y="2464713"/>
            <a:ext cx="2362200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FFEAD5"/>
                </a:solidFill>
                <a:latin typeface="Arial Narrow" pitchFamily="34" charset="0"/>
              </a:rPr>
              <a:t>CYT P450 Inducers</a:t>
            </a:r>
            <a:endParaRPr lang="en-US" sz="2200" b="1" dirty="0">
              <a:solidFill>
                <a:srgbClr val="FFEAD5"/>
              </a:solidFill>
              <a:latin typeface="Arial Narrow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28392" y="2027584"/>
            <a:ext cx="2362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FFEAD5"/>
                </a:solidFill>
                <a:latin typeface="Arial Narrow" pitchFamily="34" charset="0"/>
              </a:rPr>
              <a:t>CYT P450 Inhibitors</a:t>
            </a:r>
            <a:endParaRPr lang="en-US" sz="2200" b="1" dirty="0">
              <a:solidFill>
                <a:srgbClr val="FFEAD5"/>
              </a:solidFill>
              <a:latin typeface="Arial Narrow" pitchFamily="34" charset="0"/>
            </a:endParaRPr>
          </a:p>
        </p:txBody>
      </p:sp>
      <p:cxnSp>
        <p:nvCxnSpPr>
          <p:cNvPr id="16" name="Straight Arrow Connector 15"/>
          <p:cNvCxnSpPr>
            <a:stCxn id="10" idx="2"/>
          </p:cNvCxnSpPr>
          <p:nvPr/>
        </p:nvCxnSpPr>
        <p:spPr>
          <a:xfrm rot="5400000">
            <a:off x="1470571" y="2042070"/>
            <a:ext cx="297359" cy="342900"/>
          </a:xfrm>
          <a:prstGeom prst="straightConnector1">
            <a:avLst/>
          </a:prstGeom>
          <a:ln w="38100">
            <a:solidFill>
              <a:srgbClr val="FFEAD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0" idx="2"/>
          </p:cNvCxnSpPr>
          <p:nvPr/>
        </p:nvCxnSpPr>
        <p:spPr>
          <a:xfrm rot="16200000" flipH="1">
            <a:off x="1775371" y="2080170"/>
            <a:ext cx="449761" cy="419102"/>
          </a:xfrm>
          <a:prstGeom prst="straightConnector1">
            <a:avLst/>
          </a:prstGeom>
          <a:ln w="38100">
            <a:solidFill>
              <a:srgbClr val="FFEAD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9" idx="3"/>
          </p:cNvCxnSpPr>
          <p:nvPr/>
        </p:nvCxnSpPr>
        <p:spPr>
          <a:xfrm flipV="1">
            <a:off x="1828800" y="838200"/>
            <a:ext cx="5638800" cy="13157"/>
          </a:xfrm>
          <a:prstGeom prst="straightConnector1">
            <a:avLst/>
          </a:prstGeom>
          <a:ln w="38100">
            <a:solidFill>
              <a:srgbClr val="FFEAD5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>
            <a:off x="7239794" y="1066800"/>
            <a:ext cx="457200" cy="1588"/>
          </a:xfrm>
          <a:prstGeom prst="straightConnector1">
            <a:avLst/>
          </a:prstGeom>
          <a:ln w="38100">
            <a:solidFill>
              <a:srgbClr val="FFEAD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>
            <a:off x="4496594" y="1066006"/>
            <a:ext cx="457200" cy="1588"/>
          </a:xfrm>
          <a:prstGeom prst="straightConnector1">
            <a:avLst/>
          </a:prstGeom>
          <a:ln w="38100">
            <a:solidFill>
              <a:srgbClr val="FFEAD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5400000">
            <a:off x="1753394" y="1065212"/>
            <a:ext cx="457200" cy="1588"/>
          </a:xfrm>
          <a:prstGeom prst="straightConnector1">
            <a:avLst/>
          </a:prstGeom>
          <a:ln w="38100">
            <a:solidFill>
              <a:srgbClr val="FFEAD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5562600" y="152400"/>
            <a:ext cx="3352800" cy="400110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3F3F3"/>
                </a:solidFill>
                <a:latin typeface="Arial Narrow" pitchFamily="34" charset="0"/>
              </a:rPr>
              <a:t>COMBINED Pills [COC] </a:t>
            </a:r>
            <a:r>
              <a:rPr lang="en-US" sz="2000" b="1" i="1" dirty="0" smtClean="0">
                <a:solidFill>
                  <a:srgbClr val="F3F3F3"/>
                </a:solidFill>
                <a:latin typeface="Freestyle Script" pitchFamily="66" charset="0"/>
              </a:rPr>
              <a:t>Continued</a:t>
            </a:r>
            <a:endParaRPr lang="en-US" sz="2400" b="1" i="1" dirty="0">
              <a:solidFill>
                <a:srgbClr val="F3F3F3"/>
              </a:solidFill>
              <a:latin typeface="Freestyle Script" pitchFamily="66" charset="0"/>
            </a:endParaRPr>
          </a:p>
        </p:txBody>
      </p:sp>
      <p:sp>
        <p:nvSpPr>
          <p:cNvPr id="24" name="5-Point Star 23"/>
          <p:cNvSpPr/>
          <p:nvPr/>
        </p:nvSpPr>
        <p:spPr>
          <a:xfrm>
            <a:off x="26504" y="19880"/>
            <a:ext cx="381000" cy="381000"/>
          </a:xfrm>
          <a:prstGeom prst="star5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590800" y="1900535"/>
            <a:ext cx="35052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3F3F3"/>
                </a:solidFill>
                <a:latin typeface="Arial Narrow" pitchFamily="34" charset="0"/>
              </a:rPr>
              <a:t>Progestin-Only Pills (POP)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8600" y="2433935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Contains only a progestin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 as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n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orethindrone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or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desogestrel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….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800" y="3206518"/>
            <a:ext cx="1524000" cy="400110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660033"/>
              </a:gs>
              <a:gs pos="100000">
                <a:srgbClr val="E2004B"/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dirty="0" smtClean="0">
                <a:solidFill>
                  <a:srgbClr val="F3F3F3"/>
                </a:solidFill>
                <a:latin typeface="Bernard MT Condensed" pitchFamily="18" charset="0"/>
              </a:rPr>
              <a:t>Mechanisms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28600" y="228600"/>
            <a:ext cx="9906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Types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28600" y="838200"/>
            <a:ext cx="25146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3F3F3"/>
                </a:solidFill>
                <a:latin typeface="Arial Narrow" pitchFamily="34" charset="0"/>
              </a:rPr>
              <a:t>COMBINED Pills</a:t>
            </a:r>
            <a:endParaRPr lang="en-US" sz="2400" b="1" dirty="0">
              <a:solidFill>
                <a:srgbClr val="F3F3F3"/>
              </a:solidFill>
              <a:latin typeface="Arial Narrow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304032" y="838200"/>
            <a:ext cx="19812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3F3F3"/>
                </a:solidFill>
                <a:latin typeface="Arial Narrow" pitchFamily="34" charset="0"/>
              </a:rPr>
              <a:t>MINI Pills</a:t>
            </a:r>
            <a:endParaRPr lang="en-US" sz="2400" b="1" dirty="0">
              <a:solidFill>
                <a:srgbClr val="F3F3F3"/>
              </a:solidFill>
              <a:latin typeface="Arial Narrow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812536" y="838200"/>
            <a:ext cx="30480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3F3F3"/>
                </a:solidFill>
                <a:latin typeface="Arial Narrow" pitchFamily="34" charset="0"/>
              </a:rPr>
              <a:t>MORNING-AFTER  Pills</a:t>
            </a:r>
            <a:endParaRPr lang="en-US" sz="2400" b="1" dirty="0">
              <a:solidFill>
                <a:srgbClr val="F3F3F3"/>
              </a:solidFill>
              <a:latin typeface="Arial Narrow" pitchFamily="34" charset="0"/>
            </a:endParaRPr>
          </a:p>
        </p:txBody>
      </p:sp>
      <p:sp>
        <p:nvSpPr>
          <p:cNvPr id="21" name="Down Arrow 20"/>
          <p:cNvSpPr/>
          <p:nvPr/>
        </p:nvSpPr>
        <p:spPr>
          <a:xfrm>
            <a:off x="2819400" y="1447800"/>
            <a:ext cx="2971800" cy="304800"/>
          </a:xfrm>
          <a:prstGeom prst="downArrow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rgbClr val="FFDE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562600" y="228600"/>
            <a:ext cx="3276600" cy="461665"/>
          </a:xfrm>
          <a:prstGeom prst="rect">
            <a:avLst/>
          </a:prstGeom>
          <a:solidFill>
            <a:srgbClr val="860043"/>
          </a:soli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ORAL CONTRACEPTIVE Pills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28600" y="3962400"/>
            <a:ext cx="8382000" cy="810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  <a:buClr>
                <a:srgbClr val="92D050"/>
              </a:buClr>
              <a:buFont typeface="Wingdings" pitchFamily="2" charset="2"/>
              <a:buChar char="Ø"/>
            </a:pP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92D050"/>
                  </a:solidFill>
                </a:uFill>
                <a:latin typeface="Arial Narrow" pitchFamily="34" charset="0"/>
              </a:rPr>
              <a:t> The main mechanism of action </a:t>
            </a:r>
            <a:r>
              <a:rPr lang="en-US" sz="2000" b="1" i="1" dirty="0" smtClean="0">
                <a:solidFill>
                  <a:schemeClr val="bg1"/>
                </a:solidFill>
                <a:latin typeface="Arial Narrow" pitchFamily="34" charset="0"/>
              </a:rPr>
              <a:t>;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increase cervical mucous plug</a:t>
            </a:r>
          </a:p>
          <a:p>
            <a:pPr>
              <a:lnSpc>
                <a:spcPts val="2800"/>
              </a:lnSpc>
              <a:buClr>
                <a:srgbClr val="92D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 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no sperm penetration   i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nhibit </a:t>
            </a:r>
            <a:r>
              <a:rPr lang="en-US" sz="2200" dirty="0" smtClean="0">
                <a:solidFill>
                  <a:srgbClr val="FFDED5"/>
                </a:solidFill>
                <a:latin typeface="Bernard MT Condensed" pitchFamily="18" charset="0"/>
              </a:rPr>
              <a:t>FERTILIZATION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. 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5" name="5-Point Star 14"/>
          <p:cNvSpPr/>
          <p:nvPr/>
        </p:nvSpPr>
        <p:spPr>
          <a:xfrm>
            <a:off x="26504" y="19880"/>
            <a:ext cx="381000" cy="381000"/>
          </a:xfrm>
          <a:prstGeom prst="star5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6" grpId="0" animBg="1"/>
      <p:bldP spid="17" grpId="0" animBg="1"/>
      <p:bldP spid="18" grpId="0" animBg="1"/>
      <p:bldP spid="20" grpId="0" animBg="1"/>
      <p:bldP spid="21" grpId="0" animBg="1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732455"/>
            <a:ext cx="1371600" cy="430887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660033"/>
              </a:gs>
              <a:gs pos="100000">
                <a:srgbClr val="E2004B"/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srgbClr val="F3F3F3"/>
                </a:solidFill>
                <a:latin typeface="Bernard MT Condensed" pitchFamily="18" charset="0"/>
              </a:rPr>
              <a:t>Indications</a:t>
            </a:r>
          </a:p>
        </p:txBody>
      </p:sp>
      <p:sp>
        <p:nvSpPr>
          <p:cNvPr id="6" name="Rectangle 5"/>
          <p:cNvSpPr/>
          <p:nvPr/>
        </p:nvSpPr>
        <p:spPr>
          <a:xfrm>
            <a:off x="6934200" y="152400"/>
            <a:ext cx="1981200" cy="400110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3F3F3"/>
                </a:solidFill>
                <a:latin typeface="Arial Narrow" pitchFamily="34" charset="0"/>
              </a:rPr>
              <a:t>MINI  Pills </a:t>
            </a:r>
            <a:r>
              <a:rPr lang="en-US" sz="2000" b="1" i="1" dirty="0" smtClean="0">
                <a:solidFill>
                  <a:srgbClr val="F3F3F3"/>
                </a:solidFill>
                <a:latin typeface="Freestyle Script" pitchFamily="66" charset="0"/>
              </a:rPr>
              <a:t>Continued</a:t>
            </a:r>
            <a:endParaRPr lang="en-US" sz="2400" b="1" i="1" dirty="0">
              <a:solidFill>
                <a:srgbClr val="F3F3F3"/>
              </a:solidFill>
              <a:latin typeface="Freestyle Script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4800" y="1228534"/>
            <a:ext cx="86106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342900">
              <a:buClr>
                <a:srgbClr val="92D050"/>
              </a:buClr>
              <a:buSzPct val="80000"/>
              <a:buBlip>
                <a:blip r:embed="rId2"/>
              </a:buBlip>
              <a:defRPr/>
            </a:pPr>
            <a:r>
              <a:rPr lang="en-GB" sz="2400" b="1" spc="-40" dirty="0" smtClean="0">
                <a:solidFill>
                  <a:schemeClr val="bg1"/>
                </a:solidFill>
                <a:latin typeface="Arial Narrow" pitchFamily="34" charset="0"/>
              </a:rPr>
              <a:t>Are alternative when oestrogen is contraindicated (specially in cardio-vascular, </a:t>
            </a:r>
            <a:r>
              <a:rPr lang="en-GB" sz="2400" b="1" spc="-40" dirty="0" err="1" smtClean="0">
                <a:solidFill>
                  <a:schemeClr val="bg1"/>
                </a:solidFill>
                <a:latin typeface="Arial Narrow" pitchFamily="34" charset="0"/>
              </a:rPr>
              <a:t>hepatobiliary</a:t>
            </a:r>
            <a:r>
              <a:rPr lang="en-GB" sz="2400" b="1" spc="-40" dirty="0" smtClean="0">
                <a:solidFill>
                  <a:schemeClr val="bg1"/>
                </a:solidFill>
                <a:latin typeface="Arial Narrow" pitchFamily="34" charset="0"/>
              </a:rPr>
              <a:t>, cancer and  some metabolic disorders)</a:t>
            </a:r>
          </a:p>
          <a:p>
            <a:pPr lvl="0" indent="-342900">
              <a:buClr>
                <a:srgbClr val="92D050"/>
              </a:buClr>
              <a:buSzPct val="80000"/>
              <a:buBlip>
                <a:blip r:embed="rId2"/>
              </a:buBlip>
              <a:defRPr/>
            </a:pP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Are used with no age limits, in smokers &amp;  during lactation.</a:t>
            </a:r>
          </a:p>
          <a:p>
            <a:pPr lvl="0" indent="-342900">
              <a:buClr>
                <a:srgbClr val="92D050"/>
              </a:buClr>
              <a:buSzPct val="80000"/>
              <a:defRPr/>
            </a:pPr>
            <a:r>
              <a:rPr lang="en-US" sz="2200" b="1" i="1" dirty="0" smtClean="0">
                <a:solidFill>
                  <a:srgbClr val="FDFCED"/>
                </a:solidFill>
                <a:latin typeface="Arial Narrow" pitchFamily="34" charset="0"/>
              </a:rPr>
              <a:t>N.B. They </a:t>
            </a:r>
            <a:r>
              <a:rPr lang="en-GB" sz="2200" b="1" i="1" dirty="0" smtClean="0">
                <a:solidFill>
                  <a:srgbClr val="FDFCED"/>
                </a:solidFill>
                <a:latin typeface="Arial Narrow" pitchFamily="34" charset="0"/>
              </a:rPr>
              <a:t>became popular because no worry of estrogenic side effects &amp; are better tolerated </a:t>
            </a:r>
            <a:endParaRPr lang="en-US" sz="2200" b="1" i="1" dirty="0">
              <a:solidFill>
                <a:srgbClr val="FDFCED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3283135"/>
            <a:ext cx="2895600" cy="430887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660033"/>
              </a:gs>
              <a:gs pos="100000">
                <a:srgbClr val="E2004B"/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srgbClr val="F3F3F3"/>
                </a:solidFill>
                <a:latin typeface="Bernard MT Condensed" pitchFamily="18" charset="0"/>
              </a:rPr>
              <a:t>Method of administration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4800" y="3760552"/>
            <a:ext cx="678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DFCED"/>
                </a:solidFill>
                <a:latin typeface="Arial Narrow" pitchFamily="34" charset="0"/>
                <a:cs typeface="Times New Roman" pitchFamily="18" charset="0"/>
              </a:rPr>
              <a:t>Should be taken every day,  all the year round</a:t>
            </a:r>
            <a:endParaRPr lang="en-US" sz="2400" dirty="0">
              <a:solidFill>
                <a:srgbClr val="FDFCED"/>
              </a:solidFill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00" y="4408712"/>
            <a:ext cx="3124200" cy="430887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660033"/>
              </a:gs>
              <a:gs pos="100000">
                <a:srgbClr val="E2004B"/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srgbClr val="F3F3F3"/>
                </a:solidFill>
                <a:latin typeface="Bernard MT Condensed" pitchFamily="18" charset="0"/>
              </a:rPr>
              <a:t>ADRs &amp; Contraindications</a:t>
            </a:r>
          </a:p>
        </p:txBody>
      </p:sp>
      <p:sp>
        <p:nvSpPr>
          <p:cNvPr id="11" name="5-Point Star 10"/>
          <p:cNvSpPr/>
          <p:nvPr/>
        </p:nvSpPr>
        <p:spPr>
          <a:xfrm>
            <a:off x="26504" y="19880"/>
            <a:ext cx="381000" cy="381000"/>
          </a:xfrm>
          <a:prstGeom prst="star5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533400" y="5943600"/>
            <a:ext cx="8305800" cy="53340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lvl="0" indent="-342900">
              <a:defRPr/>
            </a:pPr>
            <a:r>
              <a:rPr lang="en-US" sz="2400" b="1" dirty="0" smtClean="0">
                <a:solidFill>
                  <a:srgbClr val="990033"/>
                </a:solidFill>
                <a:latin typeface="Arial Narrow" pitchFamily="34" charset="0"/>
                <a:cs typeface="Times New Roman" pitchFamily="18" charset="0"/>
              </a:rPr>
              <a:t>N.B. There is slightly higher contraception failure rates when used</a:t>
            </a:r>
          </a:p>
          <a:p>
            <a:pPr lvl="0" indent="-342900">
              <a:buBlip>
                <a:blip r:embed="rId2"/>
              </a:buBlip>
              <a:defRPr/>
            </a:pPr>
            <a:endParaRPr lang="en-US" sz="2400" b="1" dirty="0" smtClean="0">
              <a:solidFill>
                <a:srgbClr val="990033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304800" y="4876800"/>
            <a:ext cx="6553200" cy="533400"/>
          </a:xfrm>
          <a:prstGeom prst="rect">
            <a:avLst/>
          </a:prstGeom>
        </p:spPr>
        <p:txBody>
          <a:bodyPr/>
          <a:lstStyle/>
          <a:p>
            <a:pPr lvl="0" indent="-342900">
              <a:buBlip>
                <a:blip r:embed="rId2"/>
              </a:buBlip>
              <a:defRPr/>
            </a:pPr>
            <a:r>
              <a:rPr lang="en-US" sz="2400" b="1" dirty="0" smtClean="0">
                <a:solidFill>
                  <a:srgbClr val="FDFCED"/>
                </a:solidFill>
                <a:latin typeface="Arial Narrow" pitchFamily="34" charset="0"/>
                <a:cs typeface="Times New Roman" pitchFamily="18" charset="0"/>
              </a:rPr>
              <a:t>That related to </a:t>
            </a:r>
            <a:r>
              <a:rPr lang="en-US" sz="2400" b="1" dirty="0" err="1" smtClean="0">
                <a:solidFill>
                  <a:srgbClr val="FDFCED"/>
                </a:solidFill>
                <a:latin typeface="Arial Narrow" pitchFamily="34" charset="0"/>
                <a:cs typeface="Times New Roman" pitchFamily="18" charset="0"/>
              </a:rPr>
              <a:t>progestins</a:t>
            </a:r>
            <a:r>
              <a:rPr lang="en-US" sz="2400" b="1" dirty="0" smtClean="0">
                <a:solidFill>
                  <a:srgbClr val="FDFCED"/>
                </a:solidFill>
                <a:latin typeface="Arial Narrow" pitchFamily="34" charset="0"/>
                <a:cs typeface="Times New Roman" pitchFamily="18" charset="0"/>
              </a:rPr>
              <a:t> only</a:t>
            </a:r>
          </a:p>
          <a:p>
            <a:pPr lvl="0" indent="-342900">
              <a:buBlip>
                <a:blip r:embed="rId2"/>
              </a:buBlip>
              <a:defRPr/>
            </a:pPr>
            <a:endParaRPr lang="en-US" sz="2400" b="1" dirty="0" smtClean="0">
              <a:solidFill>
                <a:srgbClr val="FDFCED"/>
              </a:solidFill>
              <a:latin typeface="Arial Narrow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3" grpId="0" animBg="1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065520" y="1870722"/>
            <a:ext cx="2667000" cy="630942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GB" sz="2200" b="1" dirty="0" smtClean="0">
                <a:solidFill>
                  <a:srgbClr val="F3F3F3"/>
                </a:solidFill>
                <a:latin typeface="Arial Narrow" pitchFamily="34" charset="0"/>
              </a:rPr>
              <a:t>Emergency </a:t>
            </a:r>
            <a:r>
              <a:rPr lang="en-GB" sz="2200" b="1" dirty="0" smtClean="0">
                <a:solidFill>
                  <a:srgbClr val="FFFF99"/>
                </a:solidFill>
                <a:latin typeface="Arial Narrow" pitchFamily="34" charset="0"/>
              </a:rPr>
              <a:t>Hormonal </a:t>
            </a:r>
            <a:r>
              <a:rPr lang="en-GB" sz="2200" b="1" dirty="0" smtClean="0">
                <a:solidFill>
                  <a:srgbClr val="F3F3F3"/>
                </a:solidFill>
                <a:latin typeface="Arial Narrow" pitchFamily="34" charset="0"/>
              </a:rPr>
              <a:t>Contraception [E</a:t>
            </a:r>
            <a:r>
              <a:rPr lang="en-GB" sz="2200" b="1" dirty="0" smtClean="0">
                <a:solidFill>
                  <a:srgbClr val="FFFF99"/>
                </a:solidFill>
                <a:latin typeface="Arial Narrow" pitchFamily="34" charset="0"/>
              </a:rPr>
              <a:t>H</a:t>
            </a:r>
            <a:r>
              <a:rPr lang="en-GB" sz="2200" b="1" dirty="0" smtClean="0">
                <a:solidFill>
                  <a:srgbClr val="F3F3F3"/>
                </a:solidFill>
                <a:latin typeface="Arial Narrow" pitchFamily="34" charset="0"/>
              </a:rPr>
              <a:t>C]</a:t>
            </a:r>
            <a:endParaRPr lang="en-US" sz="2200" b="1" dirty="0" smtClean="0">
              <a:solidFill>
                <a:srgbClr val="F3F3F3"/>
              </a:solidFill>
              <a:latin typeface="Arial Narrow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8600" y="228600"/>
            <a:ext cx="9906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Types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8600" y="838200"/>
            <a:ext cx="25146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3F3F3"/>
                </a:solidFill>
                <a:latin typeface="Arial Narrow" pitchFamily="34" charset="0"/>
              </a:rPr>
              <a:t>COMBINED Pills</a:t>
            </a:r>
            <a:endParaRPr lang="en-US" sz="2400" b="1" dirty="0">
              <a:solidFill>
                <a:srgbClr val="F3F3F3"/>
              </a:solidFill>
              <a:latin typeface="Arial Narrow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04032" y="838200"/>
            <a:ext cx="19812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3F3F3"/>
                </a:solidFill>
                <a:latin typeface="Arial Narrow" pitchFamily="34" charset="0"/>
              </a:rPr>
              <a:t>MINI Pills</a:t>
            </a:r>
            <a:endParaRPr lang="en-US" sz="2400" b="1" dirty="0">
              <a:solidFill>
                <a:srgbClr val="F3F3F3"/>
              </a:solidFill>
              <a:latin typeface="Arial Narrow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812536" y="838200"/>
            <a:ext cx="30480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3F3F3"/>
                </a:solidFill>
                <a:latin typeface="Arial Narrow" pitchFamily="34" charset="0"/>
              </a:rPr>
              <a:t>MORNING-AFTER  Pills</a:t>
            </a:r>
            <a:endParaRPr lang="en-US" sz="2400" b="1" dirty="0">
              <a:solidFill>
                <a:srgbClr val="F3F3F3"/>
              </a:solidFill>
              <a:latin typeface="Arial Narrow" pitchFamily="34" charset="0"/>
            </a:endParaRPr>
          </a:p>
        </p:txBody>
      </p:sp>
      <p:sp>
        <p:nvSpPr>
          <p:cNvPr id="14" name="Down Arrow 13"/>
          <p:cNvSpPr/>
          <p:nvPr/>
        </p:nvSpPr>
        <p:spPr>
          <a:xfrm>
            <a:off x="5867400" y="1371600"/>
            <a:ext cx="2971800" cy="304800"/>
          </a:xfrm>
          <a:prstGeom prst="downArrow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660033"/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rgbClr val="FFDE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562600" y="228600"/>
            <a:ext cx="3276600" cy="461665"/>
          </a:xfrm>
          <a:prstGeom prst="rect">
            <a:avLst/>
          </a:prstGeom>
          <a:solidFill>
            <a:srgbClr val="860043"/>
          </a:soli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ORAL CONTRACEPTIVE Pills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114800" y="1882914"/>
            <a:ext cx="1828800" cy="630942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2200" b="1" dirty="0" smtClean="0">
                <a:solidFill>
                  <a:srgbClr val="F3F3F3"/>
                </a:solidFill>
                <a:latin typeface="Arial Narrow" pitchFamily="34" charset="0"/>
              </a:rPr>
              <a:t>Post Coital Contraception</a:t>
            </a:r>
          </a:p>
        </p:txBody>
      </p:sp>
      <p:graphicFrame>
        <p:nvGraphicFramePr>
          <p:cNvPr id="19" name="Group 96"/>
          <p:cNvGraphicFramePr>
            <a:graphicFrameLocks/>
          </p:cNvGraphicFramePr>
          <p:nvPr/>
        </p:nvGraphicFramePr>
        <p:xfrm>
          <a:off x="152400" y="3200983"/>
          <a:ext cx="8915401" cy="3098800"/>
        </p:xfrm>
        <a:graphic>
          <a:graphicData uri="http://schemas.openxmlformats.org/drawingml/2006/table">
            <a:tbl>
              <a:tblPr/>
              <a:tblGrid>
                <a:gridCol w="1868424"/>
                <a:gridCol w="2932177"/>
                <a:gridCol w="2590799"/>
                <a:gridCol w="1524001"/>
              </a:tblGrid>
              <a:tr h="6375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rnard MT Condensed" pitchFamily="18" charset="0"/>
                          <a:cs typeface="Arial" charset="0"/>
                        </a:rPr>
                        <a:t>Composition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solidFill>
                      <a:srgbClr val="FDFC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Bernard MT Condensed" pitchFamily="18" charset="0"/>
                          <a:cs typeface="Times New Roman" pitchFamily="18" charset="0"/>
                        </a:rPr>
                        <a:t>Method of Administration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solidFill>
                      <a:srgbClr val="FDFC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Bernard MT Condensed" pitchFamily="18" charset="0"/>
                          <a:cs typeface="Times New Roman" pitchFamily="18" charset="0"/>
                        </a:rPr>
                        <a:t>Timing of 1st dose  After Intercourse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solidFill>
                      <a:srgbClr val="FDFC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Bernard MT Condensed" pitchFamily="18" charset="0"/>
                          <a:cs typeface="Times New Roman" pitchFamily="18" charset="0"/>
                        </a:rPr>
                        <a:t>Reported Efficacy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solidFill>
                      <a:srgbClr val="FDFCED"/>
                    </a:solidFill>
                  </a:tcPr>
                </a:tc>
              </a:tr>
              <a:tr h="567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Ethinyl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estadiol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+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Levonorgestrel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0033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solidFill>
                      <a:srgbClr val="FDFC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 tablets twice with 12 hrs in between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Better within 12 hrs only up to 72hrs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75%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High-dose only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Ethinyl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estadiol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solidFill>
                      <a:srgbClr val="FDFC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Twice daily for 5 days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Better within 12 hrs only up to 72hrs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75 - 85%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5880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High dose only </a:t>
                      </a:r>
                      <a:r>
                        <a:rPr lang="en-US" sz="2000" b="1" dirty="0" err="1" smtClean="0">
                          <a:solidFill>
                            <a:srgbClr val="990033"/>
                          </a:solidFill>
                        </a:rPr>
                        <a:t>levonorgestrel</a:t>
                      </a:r>
                      <a:r>
                        <a:rPr lang="en-US" sz="2000" b="1" dirty="0" smtClean="0">
                          <a:solidFill>
                            <a:srgbClr val="990033"/>
                          </a:solidFill>
                        </a:rPr>
                        <a:t> 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0033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solidFill>
                      <a:srgbClr val="FDFC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Twice daily for 5 days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Better within 12 hrs only up to 72hrs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70 – 75%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Mifepristone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±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Misoprostol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0033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solidFill>
                      <a:srgbClr val="FDFC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A single dose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Within l20 hrs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85 - 100%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20" name="Rectangle 19"/>
          <p:cNvSpPr/>
          <p:nvPr/>
        </p:nvSpPr>
        <p:spPr>
          <a:xfrm>
            <a:off x="-104193" y="1790163"/>
            <a:ext cx="4419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GB" sz="2400" b="1" spc="-50" dirty="0" smtClean="0">
                <a:solidFill>
                  <a:schemeClr val="bg1"/>
                </a:solidFill>
                <a:latin typeface="Arial Narrow" pitchFamily="34" charset="0"/>
              </a:rPr>
              <a:t>Contraception on instantaneous demand, 2</a:t>
            </a:r>
            <a:r>
              <a:rPr lang="en-GB" sz="2400" b="1" spc="-50" baseline="30000" dirty="0" smtClean="0">
                <a:solidFill>
                  <a:schemeClr val="bg1"/>
                </a:solidFill>
                <a:latin typeface="Arial Narrow" pitchFamily="34" charset="0"/>
              </a:rPr>
              <a:t>ndry</a:t>
            </a:r>
            <a:r>
              <a:rPr lang="en-GB" sz="2400" b="1" spc="-50" dirty="0" smtClean="0">
                <a:solidFill>
                  <a:schemeClr val="bg1"/>
                </a:solidFill>
                <a:latin typeface="Arial Narrow" pitchFamily="34" charset="0"/>
              </a:rPr>
              <a:t>  to unprotected          sexual intercourse</a:t>
            </a:r>
            <a:endParaRPr lang="en-GB" sz="2400" b="1" spc="-5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1" name="Down Arrow 20"/>
          <p:cNvSpPr/>
          <p:nvPr/>
        </p:nvSpPr>
        <p:spPr>
          <a:xfrm>
            <a:off x="5943600" y="2667000"/>
            <a:ext cx="2971800" cy="304800"/>
          </a:xfrm>
          <a:prstGeom prst="downArrow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660033"/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rgbClr val="FFDE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5-Point Star 16"/>
          <p:cNvSpPr/>
          <p:nvPr/>
        </p:nvSpPr>
        <p:spPr>
          <a:xfrm>
            <a:off x="26504" y="19880"/>
            <a:ext cx="381000" cy="381000"/>
          </a:xfrm>
          <a:prstGeom prst="star5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4" grpId="0" animBg="1"/>
      <p:bldP spid="16" grpId="0" animBg="1"/>
      <p:bldP spid="20" grpId="0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90000">
              <a:srgbClr val="EA7500"/>
            </a:gs>
            <a:gs pos="96000">
              <a:schemeClr val="bg2">
                <a:lumMod val="90000"/>
              </a:schemeClr>
            </a:gs>
            <a:gs pos="98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04800" y="591312"/>
            <a:ext cx="1600200" cy="425758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660033"/>
              </a:gs>
              <a:gs pos="100000">
                <a:srgbClr val="E2004B"/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dirty="0" smtClean="0">
                <a:solidFill>
                  <a:srgbClr val="F3F3F3"/>
                </a:solidFill>
                <a:latin typeface="Bernard MT Condensed" pitchFamily="18" charset="0"/>
              </a:rPr>
              <a:t>Mechanism</a:t>
            </a:r>
          </a:p>
        </p:txBody>
      </p:sp>
      <p:sp>
        <p:nvSpPr>
          <p:cNvPr id="10" name="Rectangle 9"/>
          <p:cNvSpPr/>
          <p:nvPr/>
        </p:nvSpPr>
        <p:spPr>
          <a:xfrm>
            <a:off x="5867400" y="152400"/>
            <a:ext cx="3048000" cy="369332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3F3F3"/>
                </a:solidFill>
                <a:latin typeface="Arial Narrow" pitchFamily="34" charset="0"/>
              </a:rPr>
              <a:t>MORNING-AFTER  Pills </a:t>
            </a:r>
            <a:r>
              <a:rPr lang="en-US" b="1" i="1" dirty="0" smtClean="0">
                <a:solidFill>
                  <a:srgbClr val="F3F3F3"/>
                </a:solidFill>
                <a:latin typeface="Freestyle Script" pitchFamily="66" charset="0"/>
              </a:rPr>
              <a:t>Continued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8600" y="1090197"/>
            <a:ext cx="868680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Exact mechanism(s) is questionable depending  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on the time it is taken in relevance to the menstrual cycle. 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indent="-342900">
              <a:lnSpc>
                <a:spcPts val="2400"/>
              </a:lnSpc>
              <a:spcBef>
                <a:spcPts val="600"/>
              </a:spcBef>
            </a:pPr>
            <a:r>
              <a:rPr lang="en-US" sz="2000" b="1" spc="-40" dirty="0" smtClean="0">
                <a:solidFill>
                  <a:srgbClr val="FEDA0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N.B.</a:t>
            </a:r>
            <a:r>
              <a:rPr lang="en-US" sz="2400" b="1" spc="-40" dirty="0" smtClean="0">
                <a:solidFill>
                  <a:srgbClr val="FEDA0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400" b="1" spc="-40" dirty="0" err="1" smtClean="0">
                <a:solidFill>
                  <a:srgbClr val="FEDA0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Mifepristone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is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a competitive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progestrone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antagonist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luteolytic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abortificiant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</a:t>
            </a:r>
            <a:r>
              <a:rPr lang="en-US" sz="2400" b="1" spc="-4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</a:t>
            </a:r>
            <a:r>
              <a:rPr lang="en-US" sz="2400" b="1" spc="-40" dirty="0" smtClean="0">
                <a:solidFill>
                  <a:schemeClr val="bg1"/>
                </a:solidFill>
                <a:latin typeface="Arial Narrow" pitchFamily="34" charset="0"/>
              </a:rPr>
              <a:t>potentiated by addition of</a:t>
            </a:r>
            <a:r>
              <a:rPr lang="en-US" sz="2400" b="1" spc="-40" dirty="0" smtClean="0"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400" b="1" spc="-40" dirty="0" err="1" smtClean="0">
                <a:solidFill>
                  <a:srgbClr val="FEDA0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Misoprostol</a:t>
            </a:r>
            <a:endParaRPr lang="en-US" sz="2400" b="1" spc="-40" dirty="0" smtClean="0">
              <a:solidFill>
                <a:srgbClr val="FEDA0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800" y="2967335"/>
            <a:ext cx="15240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660033"/>
              </a:gs>
              <a:gs pos="100000">
                <a:srgbClr val="E2004B"/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3F3F3"/>
                </a:solidFill>
                <a:latin typeface="Bernard MT Condensed" pitchFamily="18" charset="0"/>
              </a:rPr>
              <a:t>Indications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905000" y="2895600"/>
            <a:ext cx="7391400" cy="2336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500"/>
              </a:lnSpc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When desirability for avoiding pregnancy is obvious </a:t>
            </a:r>
          </a:p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 Inevitable 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 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efficacy of other forms of contraception:</a:t>
            </a:r>
          </a:p>
          <a:p>
            <a:pPr marL="365760" lvl="1">
              <a:lnSpc>
                <a:spcPts val="2500"/>
              </a:lnSpc>
              <a:buSzPct val="75000"/>
              <a:buBlip>
                <a:blip r:embed="rId4"/>
              </a:buBlip>
            </a:pP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 Unsuccessful withdrawal before ejaculation</a:t>
            </a:r>
          </a:p>
          <a:p>
            <a:pPr marL="365760" lvl="1">
              <a:lnSpc>
                <a:spcPts val="2500"/>
              </a:lnSpc>
              <a:buSzPct val="75000"/>
              <a:buBlip>
                <a:blip r:embed="rId4"/>
              </a:buBlip>
            </a:pP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 Torn, leaking condom</a:t>
            </a:r>
          </a:p>
          <a:p>
            <a:pPr marL="365760" lvl="1">
              <a:lnSpc>
                <a:spcPts val="2500"/>
              </a:lnSpc>
              <a:buSzPct val="75000"/>
              <a:buBlip>
                <a:blip r:embed="rId4"/>
              </a:buBlip>
            </a:pP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 Missed pills</a:t>
            </a:r>
          </a:p>
          <a:p>
            <a:pPr marL="365760" lvl="1">
              <a:lnSpc>
                <a:spcPts val="2500"/>
              </a:lnSpc>
              <a:buSzPct val="75000"/>
              <a:buBlip>
                <a:blip r:embed="rId4"/>
              </a:buBlip>
            </a:pP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 Detached contraceptive patch......etc</a:t>
            </a:r>
          </a:p>
          <a:p>
            <a:pPr lvl="0">
              <a:lnSpc>
                <a:spcPts val="2500"/>
              </a:lnSpc>
              <a:buBlip>
                <a:blip r:embed="rId3"/>
              </a:buBlip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Medico-legal insult:  Rape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2232" y="5469780"/>
            <a:ext cx="762000" cy="430887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660033"/>
              </a:gs>
              <a:gs pos="100000">
                <a:srgbClr val="E2004B"/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srgbClr val="F3F3F3"/>
                </a:solidFill>
                <a:latin typeface="Bernard MT Condensed" pitchFamily="18" charset="0"/>
              </a:rPr>
              <a:t>ADRs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219200" y="5446689"/>
            <a:ext cx="5410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400"/>
              </a:lnSpc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Depending on formulations used. </a:t>
            </a:r>
          </a:p>
          <a:p>
            <a:pPr lvl="0">
              <a:lnSpc>
                <a:spcPts val="2400"/>
              </a:lnSpc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If  </a:t>
            </a:r>
            <a:r>
              <a:rPr lang="en-US" sz="2400" b="1" spc="-40" dirty="0" err="1" smtClean="0">
                <a:solidFill>
                  <a:srgbClr val="FEDA0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Mifepristone</a:t>
            </a:r>
            <a:endParaRPr lang="en-US" sz="2400" b="1" spc="-40" dirty="0" smtClean="0">
              <a:solidFill>
                <a:schemeClr val="bg1"/>
              </a:solidFill>
              <a:latin typeface="Arial Narrow" pitchFamily="34" charset="0"/>
              <a:sym typeface="Wingdings 3"/>
            </a:endParaRPr>
          </a:p>
          <a:p>
            <a:pPr lvl="0">
              <a:lnSpc>
                <a:spcPts val="2400"/>
              </a:lnSpc>
              <a:defRPr/>
            </a:pPr>
            <a:r>
              <a:rPr lang="en-US" sz="2400" b="1" spc="-4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uterine bleeding could be problematic </a:t>
            </a:r>
          </a:p>
          <a:p>
            <a:pPr lvl="0">
              <a:lnSpc>
                <a:spcPts val="2400"/>
              </a:lnSpc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    must be under medical supervision </a:t>
            </a:r>
          </a:p>
        </p:txBody>
      </p:sp>
      <p:sp>
        <p:nvSpPr>
          <p:cNvPr id="16" name="5-Point Star 15"/>
          <p:cNvSpPr/>
          <p:nvPr/>
        </p:nvSpPr>
        <p:spPr>
          <a:xfrm>
            <a:off x="0" y="6628"/>
            <a:ext cx="381000" cy="381000"/>
          </a:xfrm>
          <a:prstGeom prst="star5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2" grpId="0" animBg="1"/>
      <p:bldP spid="13" grpId="0"/>
      <p:bldP spid="14" grpId="0" animBg="1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96"/>
          <p:cNvGraphicFramePr>
            <a:graphicFrameLocks/>
          </p:cNvGraphicFramePr>
          <p:nvPr/>
        </p:nvGraphicFramePr>
        <p:xfrm>
          <a:off x="119268" y="844550"/>
          <a:ext cx="8915401" cy="5556250"/>
        </p:xfrm>
        <a:graphic>
          <a:graphicData uri="http://schemas.openxmlformats.org/drawingml/2006/table">
            <a:tbl>
              <a:tblPr/>
              <a:tblGrid>
                <a:gridCol w="2057400"/>
                <a:gridCol w="2743201"/>
                <a:gridCol w="2590799"/>
                <a:gridCol w="1524001"/>
              </a:tblGrid>
              <a:tr h="755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rnard MT Condensed" pitchFamily="18" charset="0"/>
                          <a:cs typeface="Arial" charset="0"/>
                        </a:rPr>
                        <a:t>Other Application MODALITIES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solidFill>
                      <a:srgbClr val="FDFC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rnard MT Condensed" pitchFamily="18" charset="0"/>
                          <a:cs typeface="Times New Roman" pitchFamily="18" charset="0"/>
                        </a:rPr>
                        <a:t>Hormonal Content Within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solidFill>
                      <a:srgbClr val="FDFC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rnard MT Condensed" pitchFamily="18" charset="0"/>
                          <a:cs typeface="Times New Roman" pitchFamily="18" charset="0"/>
                        </a:rPr>
                        <a:t>Dosing Frequency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solidFill>
                      <a:srgbClr val="FDFC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rnard MT Condensed" pitchFamily="18" charset="0"/>
                          <a:cs typeface="Times New Roman" pitchFamily="18" charset="0"/>
                        </a:rPr>
                        <a:t>Reported Efficacy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solidFill>
                      <a:srgbClr val="FDFCED"/>
                    </a:solidFill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Patch 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2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Transdermal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System)</a:t>
                      </a:r>
                      <a:endParaRPr kumimoji="0" lang="en-US" sz="2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solidFill>
                      <a:srgbClr val="FDFC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Like COC, having both hormones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On same day every week for three weeks, 1 week free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99%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899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Injectable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(given IM)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solidFill>
                      <a:srgbClr val="FDFC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 smtClean="0">
                          <a:latin typeface="Arial Narrow" pitchFamily="34" charset="0"/>
                        </a:rPr>
                        <a:t>Depot </a:t>
                      </a:r>
                      <a:r>
                        <a:rPr lang="en-US" sz="2200" b="1" dirty="0" err="1" smtClean="0">
                          <a:latin typeface="Arial Narrow" pitchFamily="34" charset="0"/>
                        </a:rPr>
                        <a:t>medroxyprogesterone</a:t>
                      </a:r>
                      <a:r>
                        <a:rPr lang="en-US" sz="2200" b="1" dirty="0" smtClean="0">
                          <a:latin typeface="Arial Narrow" pitchFamily="34" charset="0"/>
                        </a:rPr>
                        <a:t> acetate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Every three month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200" b="1" dirty="0" smtClean="0">
                          <a:latin typeface="Arial Narrow" pitchFamily="34" charset="0"/>
                        </a:rPr>
                        <a:t>99.7%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Implant ( 6 rods)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solidFill>
                      <a:srgbClr val="FDFC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Levonorgestrel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200" b="1" dirty="0" smtClean="0"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Every three –five years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98-99%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Vaginal 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solidFill>
                      <a:srgbClr val="FDFC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200" b="1" dirty="0" smtClean="0">
                          <a:latin typeface="Arial Narrow" pitchFamily="34" charset="0"/>
                        </a:rPr>
                        <a:t>Releases a continuous low dose of hormones 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Worn for 3 weeks, one week free to get the cycle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85 - 100%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IUR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solidFill>
                      <a:srgbClr val="FDFC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 err="1" smtClean="0">
                          <a:latin typeface="Arial Narrow" pitchFamily="34" charset="0"/>
                        </a:rPr>
                        <a:t>Levonorgestrel</a:t>
                      </a:r>
                      <a:endParaRPr lang="en-US" sz="2200" b="1" dirty="0" smtClean="0">
                        <a:latin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Levonorgestrel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Regular contraception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Worn for 5 years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For EHC</a:t>
                      </a:r>
                      <a:r>
                        <a:rPr lang="en-US" sz="2200" b="1" spc="-4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sym typeface="Wingdings 3"/>
                        </a:rPr>
                        <a:t> Worn for a week / within 5 days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97%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artDeco"/>
                      <a:lightRig rig="flood" dir="t"/>
                    </a:cell3D>
                    <a:gradFill flip="none" rotWithShape="1">
                      <a:gsLst>
                        <a:gs pos="34000">
                          <a:schemeClr val="bg1"/>
                        </a:gs>
                        <a:gs pos="54000">
                          <a:srgbClr val="FFC000"/>
                        </a:gs>
                        <a:gs pos="73000">
                          <a:schemeClr val="accent6">
                            <a:lumMod val="75000"/>
                            <a:alpha val="71000"/>
                          </a:schemeClr>
                        </a:gs>
                        <a:gs pos="100000">
                          <a:srgbClr val="990033">
                            <a:alpha val="38000"/>
                          </a:srgbClr>
                        </a:gs>
                        <a:gs pos="100000">
                          <a:srgbClr val="660033">
                            <a:alpha val="2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</a:tbl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2252868" y="5715000"/>
            <a:ext cx="2590800" cy="0"/>
          </a:xfrm>
          <a:prstGeom prst="line">
            <a:avLst/>
          </a:prstGeom>
          <a:ln w="57150">
            <a:solidFill>
              <a:srgbClr val="9900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996068" y="5715000"/>
            <a:ext cx="2438400" cy="0"/>
          </a:xfrm>
          <a:prstGeom prst="line">
            <a:avLst/>
          </a:prstGeom>
          <a:ln w="57150">
            <a:solidFill>
              <a:srgbClr val="9900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538100" y="5715000"/>
            <a:ext cx="1447800" cy="0"/>
          </a:xfrm>
          <a:prstGeom prst="line">
            <a:avLst/>
          </a:prstGeom>
          <a:ln w="57150">
            <a:solidFill>
              <a:srgbClr val="9900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722120" y="152400"/>
            <a:ext cx="5638800" cy="461665"/>
          </a:xfrm>
          <a:prstGeom prst="rect">
            <a:avLst/>
          </a:prstGeom>
          <a:solidFill>
            <a:srgbClr val="860043"/>
          </a:soli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OTHER HORMONAL CONTRACEPTIVE MODALITIES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3" name="5-Point Star 12"/>
          <p:cNvSpPr/>
          <p:nvPr/>
        </p:nvSpPr>
        <p:spPr>
          <a:xfrm>
            <a:off x="102704" y="19880"/>
            <a:ext cx="583096" cy="513520"/>
          </a:xfrm>
          <a:prstGeom prst="star5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722120" y="152400"/>
            <a:ext cx="5638800" cy="461665"/>
          </a:xfrm>
          <a:prstGeom prst="rect">
            <a:avLst/>
          </a:prstGeom>
          <a:solidFill>
            <a:srgbClr val="860043"/>
          </a:soli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OTHER HORMONAL CONTRACEPTIVE MODALITIES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pic>
        <p:nvPicPr>
          <p:cNvPr id="9" name="Picture 3" descr="C:\Documents and Settings\Susan\My Documents\My Pictures\ortho-evra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914400"/>
            <a:ext cx="2362200" cy="2057400"/>
          </a:xfrm>
          <a:prstGeom prst="rect">
            <a:avLst/>
          </a:prstGeom>
          <a:noFill/>
        </p:spPr>
      </p:pic>
      <p:pic>
        <p:nvPicPr>
          <p:cNvPr id="11" name="Picture 3" descr="C:\Documents and Settings\Susan\My Documents\My Pictures\i_hold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93987" y="914400"/>
            <a:ext cx="2569013" cy="2057400"/>
          </a:xfrm>
          <a:prstGeom prst="rect">
            <a:avLst/>
          </a:prstGeom>
          <a:noFill/>
        </p:spPr>
      </p:pic>
      <p:pic>
        <p:nvPicPr>
          <p:cNvPr id="14" name="Picture 4" descr="C:\PData\Scanner\copperpto.jpg"/>
          <p:cNvPicPr>
            <a:picLocks noChangeAspect="1" noChangeArrowheads="1"/>
          </p:cNvPicPr>
          <p:nvPr/>
        </p:nvPicPr>
        <p:blipFill>
          <a:blip r:embed="rId4" cstate="print">
            <a:lum bright="12000"/>
          </a:blip>
          <a:srcRect/>
          <a:stretch>
            <a:fillRect/>
          </a:stretch>
        </p:blipFill>
        <p:spPr bwMode="auto">
          <a:xfrm>
            <a:off x="6385560" y="3352800"/>
            <a:ext cx="2225040" cy="2781300"/>
          </a:xfrm>
          <a:prstGeom prst="rect">
            <a:avLst/>
          </a:prstGeom>
          <a:noFill/>
          <a:effectLst/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3429000"/>
            <a:ext cx="1894392" cy="2362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pic>
        <p:nvPicPr>
          <p:cNvPr id="16" name="Picture 5" descr="MCj0286861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57600" y="3332878"/>
            <a:ext cx="1905000" cy="1537217"/>
          </a:xfrm>
          <a:prstGeom prst="rect">
            <a:avLst/>
          </a:prstGeom>
          <a:noFill/>
        </p:spPr>
      </p:pic>
      <p:pic>
        <p:nvPicPr>
          <p:cNvPr id="1028" name="Picture 4" descr="http://news.bbc.co.uk/olmedia/330000/images/_331618_norplant30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9200" y="5029200"/>
            <a:ext cx="2857500" cy="17145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us.123rf.com/400wm/400/400/Andreus/andreus0703/andreus070300079/830502-sperm-cell-trying-to-reach-a-female-ovum-digital-illustration.jpg"/>
          <p:cNvPicPr>
            <a:picLocks noChangeAspect="1" noChangeArrowheads="1"/>
          </p:cNvPicPr>
          <p:nvPr/>
        </p:nvPicPr>
        <p:blipFill>
          <a:blip r:embed="rId2" cstate="print"/>
          <a:srcRect b="8000"/>
          <a:stretch>
            <a:fillRect/>
          </a:stretch>
        </p:blipFill>
        <p:spPr bwMode="auto">
          <a:xfrm flipH="1">
            <a:off x="4750903" y="174497"/>
            <a:ext cx="4164497" cy="2873503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1752600" y="76200"/>
            <a:ext cx="5223674" cy="9144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Down">
              <a:avLst/>
            </a:prstTxWarp>
            <a:spAutoFit/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reflection blurRad="6350" stA="55000" endA="50" endPos="85000" dist="60007" dir="5400000" sy="-100000" algn="bl" rotWithShape="0"/>
                </a:effectLst>
              </a:rPr>
              <a:t>CONTRACEPTION</a:t>
            </a:r>
            <a:endParaRPr 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reflection blurRad="6350" stA="55000" endA="50" endPos="85000" dist="60007" dir="5400000" sy="-100000" algn="bl" rotWithShape="0"/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943600" y="2362200"/>
            <a:ext cx="2965074" cy="6858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Up">
              <a:avLst/>
            </a:prstTxWarp>
            <a:spAutoFit/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PHARMACOLOGY</a:t>
            </a:r>
            <a:endParaRPr 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</a:endParaRPr>
          </a:p>
        </p:txBody>
      </p:sp>
      <p:pic>
        <p:nvPicPr>
          <p:cNvPr id="20488" name="Picture 8" descr="http://www.clker.com/cliparts/5/c/e/4/1194989576980627796stop_sign_01.svg.med.png"/>
          <p:cNvPicPr>
            <a:picLocks noChangeAspect="1" noChangeArrowheads="1"/>
          </p:cNvPicPr>
          <p:nvPr/>
        </p:nvPicPr>
        <p:blipFill>
          <a:blip r:embed="rId3" cstate="print">
            <a:lum bright="-20000" contrast="20000"/>
          </a:blip>
          <a:srcRect/>
          <a:stretch>
            <a:fillRect/>
          </a:stretch>
        </p:blipFill>
        <p:spPr bwMode="auto">
          <a:xfrm rot="1483755">
            <a:off x="4516562" y="2535363"/>
            <a:ext cx="593725" cy="593725"/>
          </a:xfrm>
          <a:prstGeom prst="rect">
            <a:avLst/>
          </a:prstGeom>
          <a:noFill/>
        </p:spPr>
      </p:pic>
      <p:pic>
        <p:nvPicPr>
          <p:cNvPr id="9" name="Picture 8" descr="http://www.clker.com/cliparts/5/c/e/4/1194989576980627796stop_sign_01.svg.med.png"/>
          <p:cNvPicPr>
            <a:picLocks noChangeAspect="1" noChangeArrowheads="1"/>
          </p:cNvPicPr>
          <p:nvPr/>
        </p:nvPicPr>
        <p:blipFill>
          <a:blip r:embed="rId3" cstate="print">
            <a:lum bright="-20000" contrast="20000"/>
          </a:blip>
          <a:srcRect/>
          <a:stretch>
            <a:fillRect/>
          </a:stretch>
        </p:blipFill>
        <p:spPr bwMode="auto">
          <a:xfrm rot="1598765">
            <a:off x="8448667" y="101608"/>
            <a:ext cx="593725" cy="593725"/>
          </a:xfrm>
          <a:prstGeom prst="rect">
            <a:avLst/>
          </a:prstGeom>
          <a:noFill/>
        </p:spPr>
      </p:pic>
      <p:pic>
        <p:nvPicPr>
          <p:cNvPr id="10" name="Picture 8" descr="http://www.clker.com/cliparts/5/c/e/4/1194989576980627796stop_sign_01.svg.med.png"/>
          <p:cNvPicPr>
            <a:picLocks noChangeAspect="1" noChangeArrowheads="1"/>
          </p:cNvPicPr>
          <p:nvPr/>
        </p:nvPicPr>
        <p:blipFill>
          <a:blip r:embed="rId4" cstate="print">
            <a:lum bright="-20000" contrast="20000"/>
          </a:blip>
          <a:srcRect/>
          <a:stretch>
            <a:fillRect/>
          </a:stretch>
        </p:blipFill>
        <p:spPr bwMode="auto">
          <a:xfrm rot="1483755">
            <a:off x="5785062" y="1746462"/>
            <a:ext cx="429004" cy="429004"/>
          </a:xfrm>
          <a:prstGeom prst="rect">
            <a:avLst/>
          </a:prstGeom>
          <a:noFill/>
        </p:spPr>
      </p:pic>
      <p:pic>
        <p:nvPicPr>
          <p:cNvPr id="11" name="Picture 10" descr="http://www.clker.com/cliparts/5/c/e/4/1194989576980627796stop_sign_01.svg.med.png"/>
          <p:cNvPicPr>
            <a:picLocks noChangeAspect="1" noChangeArrowheads="1"/>
          </p:cNvPicPr>
          <p:nvPr/>
        </p:nvPicPr>
        <p:blipFill>
          <a:blip r:embed="rId5" cstate="print">
            <a:lum bright="-20000" contrast="20000"/>
          </a:blip>
          <a:srcRect/>
          <a:stretch>
            <a:fillRect/>
          </a:stretch>
        </p:blipFill>
        <p:spPr bwMode="auto">
          <a:xfrm rot="20448841">
            <a:off x="6763334" y="1657934"/>
            <a:ext cx="422818" cy="422818"/>
          </a:xfrm>
          <a:prstGeom prst="rect">
            <a:avLst/>
          </a:prstGeom>
          <a:noFill/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4800" y="3581400"/>
            <a:ext cx="86868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74320">
              <a:lnSpc>
                <a:spcPts val="3000"/>
              </a:lnSpc>
            </a:pPr>
            <a:r>
              <a:rPr lang="en-US" sz="2400" u="heavy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By the end of this lecture you will be able to:</a:t>
            </a:r>
            <a:endParaRPr lang="en-US" sz="2400" u="heavy" dirty="0">
              <a:solidFill>
                <a:schemeClr val="bg1"/>
              </a:solidFill>
              <a:uFill>
                <a:solidFill>
                  <a:srgbClr val="FFC000"/>
                </a:solidFill>
              </a:uFill>
              <a:latin typeface="Bernard MT Condensed" pitchFamily="18" charset="0"/>
            </a:endParaRPr>
          </a:p>
          <a:p>
            <a:pPr indent="-274320">
              <a:lnSpc>
                <a:spcPts val="3000"/>
              </a:lnSpc>
              <a:buBlip>
                <a:blip r:embed="rId6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Perceive the different contraceptive utilities available</a:t>
            </a:r>
          </a:p>
          <a:p>
            <a:pPr indent="-274320">
              <a:lnSpc>
                <a:spcPts val="3000"/>
              </a:lnSpc>
              <a:buBlip>
                <a:blip r:embed="rId6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Classify them according to their site and  mechanism of action</a:t>
            </a:r>
          </a:p>
          <a:p>
            <a:pPr indent="-274320">
              <a:lnSpc>
                <a:spcPts val="3000"/>
              </a:lnSpc>
              <a:buBlip>
                <a:blip r:embed="rId6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Justify the existing hormonal contraceptives present </a:t>
            </a:r>
          </a:p>
          <a:p>
            <a:pPr indent="-274320">
              <a:lnSpc>
                <a:spcPts val="3000"/>
              </a:lnSpc>
              <a:buBlip>
                <a:blip r:embed="rId6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Compare between the types of oral contraceptives pills with respect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to mechanism of action, formulations, indications, adverse effects,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contraindications and possible interactions</a:t>
            </a:r>
          </a:p>
          <a:p>
            <a:pPr indent="-274320">
              <a:lnSpc>
                <a:spcPts val="3000"/>
              </a:lnSpc>
              <a:buBlip>
                <a:blip r:embed="rId6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Hint on characteristics &amp; efficacies of other hormonal modalities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04800" y="2819400"/>
            <a:ext cx="910827" cy="64633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en-US" sz="3600" cap="none" spc="0" dirty="0" smtClean="0">
                <a:ln w="90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gradFill>
                  <a:gsLst>
                    <a:gs pos="0">
                      <a:srgbClr val="FC9FCB"/>
                    </a:gs>
                    <a:gs pos="13000">
                      <a:srgbClr val="F8B049"/>
                    </a:gs>
                    <a:gs pos="21001">
                      <a:srgbClr val="F8B049"/>
                    </a:gs>
                    <a:gs pos="63000">
                      <a:srgbClr val="FEE7F2"/>
                    </a:gs>
                    <a:gs pos="67000">
                      <a:srgbClr val="F952A0"/>
                    </a:gs>
                    <a:gs pos="69000">
                      <a:srgbClr val="C50849"/>
                    </a:gs>
                    <a:gs pos="82001">
                      <a:srgbClr val="B43E85"/>
                    </a:gs>
                    <a:gs pos="100000">
                      <a:srgbClr val="F8B049"/>
                    </a:gs>
                  </a:gsLst>
                  <a:lin ang="5400000" scaled="0"/>
                </a:gradFill>
                <a:effectLst>
                  <a:outerShdw blurRad="88900" dist="38100" dir="2700000" algn="tl" rotWithShape="0">
                    <a:schemeClr val="tx1"/>
                  </a:outerShdw>
                </a:effectLst>
                <a:latin typeface="Bernard MT Condensed" pitchFamily="18" charset="0"/>
              </a:rPr>
              <a:t>ILOs</a:t>
            </a:r>
            <a:endParaRPr lang="en-US" sz="3600" cap="none" spc="0" dirty="0">
              <a:ln w="900" cmpd="sng">
                <a:solidFill>
                  <a:sysClr val="windowText" lastClr="000000">
                    <a:alpha val="55000"/>
                  </a:sysClr>
                </a:solidFill>
                <a:prstDash val="solid"/>
              </a:ln>
              <a:gradFill>
                <a:gsLst>
                  <a:gs pos="0">
                    <a:srgbClr val="FC9FCB"/>
                  </a:gs>
                  <a:gs pos="13000">
                    <a:srgbClr val="F8B049"/>
                  </a:gs>
                  <a:gs pos="21001">
                    <a:srgbClr val="F8B049"/>
                  </a:gs>
                  <a:gs pos="63000">
                    <a:srgbClr val="FEE7F2"/>
                  </a:gs>
                  <a:gs pos="67000">
                    <a:srgbClr val="F952A0"/>
                  </a:gs>
                  <a:gs pos="69000">
                    <a:srgbClr val="C50849"/>
                  </a:gs>
                  <a:gs pos="82001">
                    <a:srgbClr val="B43E85"/>
                  </a:gs>
                  <a:gs pos="100000">
                    <a:srgbClr val="F8B049"/>
                  </a:gs>
                </a:gsLst>
                <a:lin ang="5400000" scaled="0"/>
              </a:gradFill>
              <a:effectLst>
                <a:outerShdw blurRad="88900" dist="38100" dir="2700000" algn="tl" rotWithShape="0">
                  <a:schemeClr val="tx1"/>
                </a:outerShdw>
              </a:effectLst>
              <a:latin typeface="Bernard MT Condensed" pitchFamily="18" charset="0"/>
            </a:endParaRPr>
          </a:p>
        </p:txBody>
      </p:sp>
      <p:pic>
        <p:nvPicPr>
          <p:cNvPr id="14" name="Picture 13" descr="http://www.clker.com/cliparts/5/c/e/4/1194989576980627796stop_sign_01.svg.med.png"/>
          <p:cNvPicPr>
            <a:picLocks noChangeAspect="1" noChangeArrowheads="1"/>
          </p:cNvPicPr>
          <p:nvPr/>
        </p:nvPicPr>
        <p:blipFill>
          <a:blip r:embed="rId5" cstate="print">
            <a:lum bright="-20000" contrast="20000"/>
          </a:blip>
          <a:srcRect/>
          <a:stretch>
            <a:fillRect/>
          </a:stretch>
        </p:blipFill>
        <p:spPr bwMode="auto">
          <a:xfrm rot="18061090">
            <a:off x="7393911" y="1145510"/>
            <a:ext cx="422818" cy="42281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en-US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867400" y="290691"/>
            <a:ext cx="4800600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800" dirty="0" smtClean="0">
                <a:ln w="18415" cmpd="sng">
                  <a:solidFill>
                    <a:srgbClr val="66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rPr>
              <a:t>G</a:t>
            </a:r>
          </a:p>
          <a:p>
            <a:r>
              <a:rPr lang="en-US" sz="4800" dirty="0" smtClean="0">
                <a:ln w="18415" cmpd="sng">
                  <a:solidFill>
                    <a:srgbClr val="66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rPr>
              <a:t>  O</a:t>
            </a:r>
          </a:p>
          <a:p>
            <a:r>
              <a:rPr lang="en-US" sz="4800" dirty="0" smtClean="0">
                <a:ln w="18415" cmpd="sng">
                  <a:solidFill>
                    <a:srgbClr val="66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rPr>
              <a:t>    O</a:t>
            </a:r>
          </a:p>
          <a:p>
            <a:r>
              <a:rPr lang="en-US" sz="4800" dirty="0" smtClean="0">
                <a:ln w="18415" cmpd="sng">
                  <a:solidFill>
                    <a:srgbClr val="66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rPr>
              <a:t>      D</a:t>
            </a:r>
          </a:p>
          <a:p>
            <a:endParaRPr lang="en-US" sz="1200" dirty="0" smtClean="0">
              <a:ln w="18415" cmpd="sng">
                <a:solidFill>
                  <a:srgbClr val="6666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oadway" pitchFamily="82" charset="0"/>
            </a:endParaRPr>
          </a:p>
          <a:p>
            <a:r>
              <a:rPr lang="en-US" sz="4800" dirty="0" smtClean="0">
                <a:ln w="18415" cmpd="sng">
                  <a:solidFill>
                    <a:srgbClr val="66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rPr>
              <a:t>        L</a:t>
            </a:r>
          </a:p>
          <a:p>
            <a:r>
              <a:rPr lang="en-US" sz="4800" dirty="0" smtClean="0">
                <a:ln w="18415" cmpd="sng">
                  <a:solidFill>
                    <a:srgbClr val="66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rPr>
              <a:t>          U</a:t>
            </a:r>
          </a:p>
          <a:p>
            <a:r>
              <a:rPr lang="en-US" sz="4800" dirty="0" smtClean="0">
                <a:ln w="18415" cmpd="sng">
                  <a:solidFill>
                    <a:srgbClr val="66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rPr>
              <a:t>            C</a:t>
            </a:r>
          </a:p>
          <a:p>
            <a:r>
              <a:rPr lang="en-US" sz="4800" dirty="0" smtClean="0">
                <a:ln w="18415" cmpd="sng">
                  <a:solidFill>
                    <a:srgbClr val="66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rPr>
              <a:t>              K</a:t>
            </a:r>
            <a:endParaRPr lang="en-US" sz="4800" dirty="0">
              <a:ln w="18415" cmpd="sng">
                <a:solidFill>
                  <a:srgbClr val="6666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oadway" pitchFamily="82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381000" y="457200"/>
            <a:ext cx="5029200" cy="3352800"/>
            <a:chOff x="533400" y="304800"/>
            <a:chExt cx="5433612" cy="3657600"/>
          </a:xfrm>
        </p:grpSpPr>
        <p:pic>
          <p:nvPicPr>
            <p:cNvPr id="15" name="Picture 6" descr="http://thecommuner.com/wp-content/uploads/2010/10/sperm_cel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85074" y="609600"/>
              <a:ext cx="5358526" cy="3352800"/>
            </a:xfrm>
            <a:prstGeom prst="rect">
              <a:avLst/>
            </a:prstGeom>
            <a:noFill/>
          </p:spPr>
        </p:pic>
        <p:sp>
          <p:nvSpPr>
            <p:cNvPr id="16" name="Rectangle 15"/>
            <p:cNvSpPr/>
            <p:nvPr/>
          </p:nvSpPr>
          <p:spPr>
            <a:xfrm>
              <a:off x="590938" y="304800"/>
              <a:ext cx="5376074" cy="60960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DeflateBottom">
                <a:avLst/>
              </a:prstTxWarp>
              <a:spAutoFit/>
            </a:bodyPr>
            <a:lstStyle/>
            <a:p>
              <a:pPr algn="ctr"/>
              <a:r>
                <a:rPr lang="en-US" sz="5400" b="1" cap="none" spc="50" dirty="0" smtClean="0">
                  <a:ln w="12700" cmpd="sng">
                    <a:solidFill>
                      <a:schemeClr val="accent6">
                        <a:satMod val="120000"/>
                        <a:shade val="8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</a:rPr>
                <a:t>CONTRACEPTION</a:t>
              </a:r>
              <a:endParaRPr lang="en-US" sz="5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33400" y="2209800"/>
              <a:ext cx="5410200" cy="160020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DeflateTop">
                <a:avLst/>
              </a:prstTxWarp>
              <a:spAutoFit/>
            </a:bodyPr>
            <a:lstStyle/>
            <a:p>
              <a:pPr algn="ctr"/>
              <a:r>
                <a:rPr lang="en-US" sz="5400" b="1" cap="none" spc="50" dirty="0" smtClean="0">
                  <a:ln w="12700" cmpd="sng">
                    <a:solidFill>
                      <a:schemeClr val="accent6">
                        <a:satMod val="120000"/>
                        <a:shade val="8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  <a:reflection blurRad="6350" stA="55000" endA="50" endPos="85000" dist="60007" dir="5400000" sy="-100000" algn="bl" rotWithShape="0"/>
                  </a:effectLst>
                </a:rPr>
                <a:t>CONTRACEPTION</a:t>
              </a:r>
              <a:endParaRPr lang="en-US" sz="5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reflection blurRad="6350" stA="55000" endA="50" endPos="85000" dist="60007" dir="5400000" sy="-100000" algn="bl" rotWithShape="0"/>
                </a:effectLst>
              </a:endParaRPr>
            </a:p>
          </p:txBody>
        </p:sp>
      </p:grpSp>
      <p:pic>
        <p:nvPicPr>
          <p:cNvPr id="22" name="Picture 21" descr="http://www.clker.com/cliparts/5/c/e/4/1194989576980627796stop_sign_01.svg.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448841">
            <a:off x="2678004" y="1757471"/>
            <a:ext cx="593725" cy="593725"/>
          </a:xfrm>
          <a:prstGeom prst="rect">
            <a:avLst/>
          </a:prstGeom>
          <a:noFill/>
        </p:spPr>
      </p:pic>
      <p:pic>
        <p:nvPicPr>
          <p:cNvPr id="23" name="Picture 22" descr="http://www.clker.com/cliparts/5/c/e/4/1194989576980627796stop_sign_01.svg.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322879">
            <a:off x="3320842" y="2101641"/>
            <a:ext cx="593725" cy="593725"/>
          </a:xfrm>
          <a:prstGeom prst="rect">
            <a:avLst/>
          </a:prstGeom>
          <a:noFill/>
        </p:spPr>
      </p:pic>
      <p:pic>
        <p:nvPicPr>
          <p:cNvPr id="24" name="Picture 23" descr="http://www.clker.com/cliparts/5/c/e/4/1194989576980627796stop_sign_01.svg.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482715">
            <a:off x="1945749" y="2021947"/>
            <a:ext cx="593725" cy="593725"/>
          </a:xfrm>
          <a:prstGeom prst="rect">
            <a:avLst/>
          </a:prstGeom>
          <a:noFill/>
        </p:spPr>
      </p:pic>
      <p:pic>
        <p:nvPicPr>
          <p:cNvPr id="25" name="Picture 24" descr="http://www.clker.com/cliparts/5/c/e/4/1194989576980627796stop_sign_01.svg.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66144">
            <a:off x="3182470" y="1125071"/>
            <a:ext cx="593725" cy="593725"/>
          </a:xfrm>
          <a:prstGeom prst="rect">
            <a:avLst/>
          </a:prstGeom>
          <a:noFill/>
        </p:spPr>
      </p:pic>
      <p:pic>
        <p:nvPicPr>
          <p:cNvPr id="26" name="Picture 25" descr="http://www.clker.com/cliparts/5/c/e/4/1194989576980627796stop_sign_01.svg.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08702">
            <a:off x="2269699" y="1202900"/>
            <a:ext cx="593725" cy="5937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301488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 CONCEPTION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there is  fusion of the sperm &amp; ovum to produce a new organism.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4" name="Picture 4" descr="http://us.123rf.com/400wm/400/400/Andreus/andreus0703/andreus070300079/830502-sperm-cell-trying-to-reach-a-female-ovum-digital-illustration.jpg"/>
          <p:cNvPicPr>
            <a:picLocks noChangeAspect="1" noChangeArrowheads="1"/>
          </p:cNvPicPr>
          <p:nvPr/>
        </p:nvPicPr>
        <p:blipFill>
          <a:blip r:embed="rId2" cstate="print"/>
          <a:srcRect l="48837" b="34884"/>
          <a:stretch>
            <a:fillRect/>
          </a:stretch>
        </p:blipFill>
        <p:spPr bwMode="auto">
          <a:xfrm>
            <a:off x="6858000" y="762000"/>
            <a:ext cx="1995714" cy="1905000"/>
          </a:xfrm>
          <a:prstGeom prst="rect">
            <a:avLst/>
          </a:prstGeom>
          <a:noFill/>
        </p:spPr>
      </p:pic>
      <p:pic>
        <p:nvPicPr>
          <p:cNvPr id="5" name="Picture 4" descr="http://us.123rf.com/400wm/400/400/Andreus/andreus0703/andreus070300079/830502-sperm-cell-trying-to-reach-a-female-ovum-digital-illustration.jpg"/>
          <p:cNvPicPr>
            <a:picLocks noChangeAspect="1" noChangeArrowheads="1"/>
          </p:cNvPicPr>
          <p:nvPr/>
        </p:nvPicPr>
        <p:blipFill>
          <a:blip r:embed="rId2" cstate="print"/>
          <a:srcRect t="25581" r="49418" b="9302"/>
          <a:stretch>
            <a:fillRect/>
          </a:stretch>
        </p:blipFill>
        <p:spPr bwMode="auto">
          <a:xfrm>
            <a:off x="2514600" y="762000"/>
            <a:ext cx="1981200" cy="1912883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28600" y="2630556"/>
            <a:ext cx="845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 CONTRACEPTION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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we are preventing this fusion to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occur</a:t>
            </a:r>
          </a:p>
        </p:txBody>
      </p:sp>
      <p:sp>
        <p:nvSpPr>
          <p:cNvPr id="8" name="Rectangle 7"/>
          <p:cNvSpPr/>
          <p:nvPr/>
        </p:nvSpPr>
        <p:spPr>
          <a:xfrm>
            <a:off x="5085095" y="762000"/>
            <a:ext cx="131570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96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</a:rPr>
              <a:t>?</a:t>
            </a:r>
            <a:endParaRPr lang="en-US" sz="96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312579" y="3433464"/>
            <a:ext cx="4145122" cy="1055133"/>
            <a:chOff x="312579" y="3433464"/>
            <a:chExt cx="4145122" cy="1055133"/>
          </a:xfrm>
        </p:grpSpPr>
        <p:sp>
          <p:nvSpPr>
            <p:cNvPr id="9" name="Rectangle 8"/>
            <p:cNvSpPr/>
            <p:nvPr/>
          </p:nvSpPr>
          <p:spPr>
            <a:xfrm>
              <a:off x="312579" y="3657600"/>
              <a:ext cx="2133600" cy="830997"/>
            </a:xfrm>
            <a:prstGeom prst="rect">
              <a:avLst/>
            </a:prstGeom>
            <a:solidFill>
              <a:srgbClr val="660033"/>
            </a:solidFill>
            <a:ln w="28575">
              <a:solidFill>
                <a:srgbClr val="FFDED5"/>
              </a:solidFill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3F3F3"/>
                  </a:solidFill>
                  <a:latin typeface="Arial Narrow" pitchFamily="34" charset="0"/>
                </a:rPr>
                <a:t>Normal process of ovulation</a:t>
              </a:r>
              <a:endParaRPr lang="en-US" sz="2400" b="1" dirty="0">
                <a:solidFill>
                  <a:srgbClr val="F3F3F3"/>
                </a:solidFill>
                <a:latin typeface="Arial Narrow" pitchFamily="34" charset="0"/>
              </a:endParaRPr>
            </a:p>
          </p:txBody>
        </p:sp>
        <p:cxnSp>
          <p:nvCxnSpPr>
            <p:cNvPr id="17" name="Straight Arrow Connector 16"/>
            <p:cNvCxnSpPr>
              <a:stCxn id="34" idx="2"/>
            </p:cNvCxnSpPr>
            <p:nvPr/>
          </p:nvCxnSpPr>
          <p:spPr>
            <a:xfrm rot="5400000">
              <a:off x="3297883" y="2497782"/>
              <a:ext cx="224135" cy="2095500"/>
            </a:xfrm>
            <a:prstGeom prst="straightConnector1">
              <a:avLst/>
            </a:prstGeom>
            <a:ln w="38100">
              <a:solidFill>
                <a:srgbClr val="FFDED5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50"/>
          <p:cNvGrpSpPr/>
          <p:nvPr/>
        </p:nvGrpSpPr>
        <p:grpSpPr>
          <a:xfrm>
            <a:off x="3200400" y="3428999"/>
            <a:ext cx="1790700" cy="838201"/>
            <a:chOff x="3200400" y="3428999"/>
            <a:chExt cx="1790700" cy="838201"/>
          </a:xfrm>
        </p:grpSpPr>
        <p:sp>
          <p:nvSpPr>
            <p:cNvPr id="10" name="Rectangle 9"/>
            <p:cNvSpPr/>
            <p:nvPr/>
          </p:nvSpPr>
          <p:spPr>
            <a:xfrm>
              <a:off x="3200400" y="3805535"/>
              <a:ext cx="1790700" cy="461665"/>
            </a:xfrm>
            <a:prstGeom prst="rect">
              <a:avLst/>
            </a:prstGeom>
            <a:solidFill>
              <a:srgbClr val="660033"/>
            </a:solidFill>
            <a:ln w="28575">
              <a:solidFill>
                <a:srgbClr val="FFDED5"/>
              </a:solidFill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rgbClr val="F3F3F3"/>
                  </a:solidFill>
                  <a:latin typeface="Arial Narrow" pitchFamily="34" charset="0"/>
                </a:rPr>
                <a:t>Implantation</a:t>
              </a:r>
              <a:endParaRPr lang="en-US" sz="2400" b="1" dirty="0">
                <a:solidFill>
                  <a:srgbClr val="F3F3F3"/>
                </a:solidFill>
                <a:latin typeface="Arial Narrow" pitchFamily="34" charset="0"/>
              </a:endParaRPr>
            </a:p>
          </p:txBody>
        </p:sp>
        <p:cxnSp>
          <p:nvCxnSpPr>
            <p:cNvPr id="19" name="Straight Arrow Connector 18"/>
            <p:cNvCxnSpPr>
              <a:endCxn id="10" idx="0"/>
            </p:cNvCxnSpPr>
            <p:nvPr/>
          </p:nvCxnSpPr>
          <p:spPr>
            <a:xfrm rot="5400000">
              <a:off x="4087630" y="3437120"/>
              <a:ext cx="376535" cy="360294"/>
            </a:xfrm>
            <a:prstGeom prst="straightConnector1">
              <a:avLst/>
            </a:prstGeom>
            <a:ln w="38100">
              <a:solidFill>
                <a:srgbClr val="FFDED5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/>
          <p:cNvGrpSpPr/>
          <p:nvPr/>
        </p:nvGrpSpPr>
        <p:grpSpPr>
          <a:xfrm>
            <a:off x="4456044" y="3429000"/>
            <a:ext cx="3925956" cy="974066"/>
            <a:chOff x="4456044" y="3429000"/>
            <a:chExt cx="3925956" cy="974066"/>
          </a:xfrm>
        </p:grpSpPr>
        <p:sp>
          <p:nvSpPr>
            <p:cNvPr id="11" name="Rectangle 10"/>
            <p:cNvSpPr/>
            <p:nvPr/>
          </p:nvSpPr>
          <p:spPr>
            <a:xfrm>
              <a:off x="5486400" y="3572069"/>
              <a:ext cx="2895600" cy="830997"/>
            </a:xfrm>
            <a:prstGeom prst="rect">
              <a:avLst/>
            </a:prstGeom>
            <a:solidFill>
              <a:srgbClr val="660033"/>
            </a:solidFill>
            <a:ln w="28575">
              <a:solidFill>
                <a:srgbClr val="FFDED5"/>
              </a:solidFill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rgbClr val="F3F3F3"/>
                  </a:solidFill>
                  <a:latin typeface="Arial Narrow" pitchFamily="34" charset="0"/>
                </a:rPr>
                <a:t>Prevents sperm </a:t>
              </a:r>
              <a:r>
                <a:rPr lang="en-US" sz="2400" b="1" dirty="0">
                  <a:solidFill>
                    <a:srgbClr val="F3F3F3"/>
                  </a:solidFill>
                  <a:latin typeface="Arial Narrow" pitchFamily="34" charset="0"/>
                </a:rPr>
                <a:t>from </a:t>
              </a:r>
              <a:r>
                <a:rPr lang="en-US" sz="2400" b="1" dirty="0" smtClean="0">
                  <a:solidFill>
                    <a:srgbClr val="F3F3F3"/>
                  </a:solidFill>
                  <a:latin typeface="Arial Narrow" pitchFamily="34" charset="0"/>
                </a:rPr>
                <a:t>fertilizing the ovum</a:t>
              </a:r>
              <a:endParaRPr lang="en-US" sz="2400" b="1" dirty="0">
                <a:solidFill>
                  <a:srgbClr val="F3F3F3"/>
                </a:solidFill>
                <a:latin typeface="Arial Narrow" pitchFamily="34" charset="0"/>
              </a:endParaRPr>
            </a:p>
          </p:txBody>
        </p:sp>
        <p:cxnSp>
          <p:nvCxnSpPr>
            <p:cNvPr id="22" name="Straight Arrow Connector 21"/>
            <p:cNvCxnSpPr/>
            <p:nvPr/>
          </p:nvCxnSpPr>
          <p:spPr>
            <a:xfrm>
              <a:off x="4456044" y="3429000"/>
              <a:ext cx="2438400" cy="143069"/>
            </a:xfrm>
            <a:prstGeom prst="straightConnector1">
              <a:avLst/>
            </a:prstGeom>
            <a:ln w="38100">
              <a:solidFill>
                <a:srgbClr val="FFDED5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228600" y="4918045"/>
            <a:ext cx="29718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Oral Contraceptives</a:t>
            </a:r>
          </a:p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Contraceptive Patches</a:t>
            </a:r>
          </a:p>
          <a:p>
            <a:pPr>
              <a:lnSpc>
                <a:spcPts val="2200"/>
              </a:lnSpc>
            </a:pP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Injectable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 </a:t>
            </a:r>
          </a:p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Implants</a:t>
            </a:r>
          </a:p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Vaginal rings</a:t>
            </a:r>
          </a:p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IUD (with hormone)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124200" y="4267200"/>
            <a:ext cx="1752600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spcBef>
                <a:spcPts val="600"/>
              </a:spcBef>
            </a:pPr>
            <a:r>
              <a:rPr lang="en-US" sz="2400" dirty="0" smtClean="0">
                <a:solidFill>
                  <a:srgbClr val="FFDED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IUD</a:t>
            </a:r>
            <a:r>
              <a:rPr lang="en-US" sz="2200" dirty="0" smtClean="0">
                <a:solidFill>
                  <a:srgbClr val="FFDED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 </a:t>
            </a:r>
            <a:r>
              <a:rPr lang="en-US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(</a:t>
            </a:r>
            <a:r>
              <a:rPr lang="en-US" sz="2000" b="1" i="1" dirty="0" smtClean="0">
                <a:solidFill>
                  <a:schemeClr val="bg1"/>
                </a:solidFill>
                <a:latin typeface="Arial Narrow" pitchFamily="34" charset="0"/>
              </a:rPr>
              <a:t>copper T) </a:t>
            </a:r>
            <a:endParaRPr lang="en-US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27166" y="5410200"/>
            <a:ext cx="1559772" cy="1374735"/>
          </a:xfrm>
          <a:prstGeom prst="rect">
            <a:avLst/>
          </a:prstGeom>
          <a:solidFill>
            <a:srgbClr val="632523">
              <a:alpha val="45098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200" dirty="0" err="1" smtClean="0">
                <a:solidFill>
                  <a:srgbClr val="FFDED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Spermicidals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  <a:p>
            <a:pPr>
              <a:lnSpc>
                <a:spcPts val="25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Jells </a:t>
            </a:r>
          </a:p>
          <a:p>
            <a:pPr>
              <a:lnSpc>
                <a:spcPts val="25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Foams</a:t>
            </a:r>
          </a:p>
          <a:p>
            <a:pPr>
              <a:lnSpc>
                <a:spcPts val="25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Ovules.....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5181599" y="4371393"/>
            <a:ext cx="3733801" cy="1068352"/>
            <a:chOff x="5181599" y="4371393"/>
            <a:chExt cx="3733801" cy="1068352"/>
          </a:xfrm>
        </p:grpSpPr>
        <p:sp>
          <p:nvSpPr>
            <p:cNvPr id="13" name="Rectangle 12"/>
            <p:cNvSpPr/>
            <p:nvPr/>
          </p:nvSpPr>
          <p:spPr>
            <a:xfrm>
              <a:off x="5181599" y="4590662"/>
              <a:ext cx="1399593" cy="830997"/>
            </a:xfrm>
            <a:prstGeom prst="rect">
              <a:avLst/>
            </a:prstGeom>
            <a:solidFill>
              <a:srgbClr val="660033"/>
            </a:solidFill>
            <a:ln w="28575">
              <a:solidFill>
                <a:srgbClr val="FFDED5"/>
              </a:solidFill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3F3F3"/>
                  </a:solidFill>
                  <a:latin typeface="Arial Narrow" pitchFamily="34" charset="0"/>
                </a:rPr>
                <a:t>Killing the sperm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162800" y="4608748"/>
              <a:ext cx="1752600" cy="830997"/>
            </a:xfrm>
            <a:prstGeom prst="rect">
              <a:avLst/>
            </a:prstGeom>
            <a:solidFill>
              <a:srgbClr val="660033"/>
            </a:solidFill>
            <a:ln w="28575">
              <a:solidFill>
                <a:srgbClr val="FFDED5"/>
              </a:solidFill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rgbClr val="F3F3F3"/>
                  </a:solidFill>
                  <a:latin typeface="Arial Narrow" pitchFamily="34" charset="0"/>
                </a:rPr>
                <a:t>Interruption </a:t>
              </a:r>
              <a:r>
                <a:rPr lang="en-US" sz="2400" b="1" dirty="0">
                  <a:solidFill>
                    <a:srgbClr val="F3F3F3"/>
                  </a:solidFill>
                  <a:latin typeface="Arial Narrow" pitchFamily="34" charset="0"/>
                </a:rPr>
                <a:t>by a barrier</a:t>
              </a:r>
            </a:p>
          </p:txBody>
        </p:sp>
        <p:grpSp>
          <p:nvGrpSpPr>
            <p:cNvPr id="53" name="Group 52"/>
            <p:cNvGrpSpPr/>
            <p:nvPr/>
          </p:nvGrpSpPr>
          <p:grpSpPr>
            <a:xfrm>
              <a:off x="6528312" y="4371393"/>
              <a:ext cx="732454" cy="258144"/>
              <a:chOff x="6658946" y="4449144"/>
              <a:chExt cx="609599" cy="152400"/>
            </a:xfrm>
          </p:grpSpPr>
          <p:cxnSp>
            <p:nvCxnSpPr>
              <p:cNvPr id="29" name="Straight Arrow Connector 28"/>
              <p:cNvCxnSpPr/>
              <p:nvPr/>
            </p:nvCxnSpPr>
            <p:spPr>
              <a:xfrm rot="10800000" flipV="1">
                <a:off x="6658946" y="4449144"/>
                <a:ext cx="304800" cy="152400"/>
              </a:xfrm>
              <a:prstGeom prst="straightConnector1">
                <a:avLst/>
              </a:prstGeom>
              <a:ln w="57150">
                <a:solidFill>
                  <a:srgbClr val="FFDED5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Arrow Connector 30"/>
              <p:cNvCxnSpPr/>
              <p:nvPr/>
            </p:nvCxnSpPr>
            <p:spPr>
              <a:xfrm>
                <a:off x="6963745" y="4449144"/>
                <a:ext cx="304800" cy="152400"/>
              </a:xfrm>
              <a:prstGeom prst="straightConnector1">
                <a:avLst/>
              </a:prstGeom>
              <a:ln w="57150">
                <a:solidFill>
                  <a:srgbClr val="FFDED5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3" name="TextBox 32"/>
          <p:cNvSpPr txBox="1"/>
          <p:nvPr/>
        </p:nvSpPr>
        <p:spPr>
          <a:xfrm>
            <a:off x="7183014" y="5439745"/>
            <a:ext cx="1752600" cy="1374735"/>
          </a:xfrm>
          <a:prstGeom prst="rect">
            <a:avLst/>
          </a:prstGeom>
          <a:solidFill>
            <a:srgbClr val="632523">
              <a:alpha val="45098"/>
            </a:srgbClr>
          </a:solidFill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200" dirty="0" smtClean="0">
                <a:solidFill>
                  <a:srgbClr val="FFDED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Condoms </a:t>
            </a:r>
          </a:p>
          <a:p>
            <a:pPr>
              <a:lnSpc>
                <a:spcPts val="2500"/>
              </a:lnSpc>
            </a:pPr>
            <a:r>
              <a:rPr lang="en-US" sz="2200" dirty="0" smtClean="0">
                <a:solidFill>
                  <a:srgbClr val="FFDED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Cervical caps Diaphragms</a:t>
            </a:r>
          </a:p>
          <a:p>
            <a:pPr>
              <a:lnSpc>
                <a:spcPts val="2500"/>
              </a:lnSpc>
            </a:pPr>
            <a:r>
              <a:rPr lang="en-US" sz="2200" dirty="0" smtClean="0">
                <a:solidFill>
                  <a:srgbClr val="FFDED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Thin films</a:t>
            </a:r>
            <a:endParaRPr lang="en-US" sz="2200" dirty="0">
              <a:solidFill>
                <a:srgbClr val="FFDED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02159" y="4545559"/>
            <a:ext cx="24757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FDED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HORMONAL  THERAPY</a:t>
            </a:r>
            <a:endParaRPr lang="en-US" sz="2200" dirty="0">
              <a:solidFill>
                <a:srgbClr val="FFDED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228600" y="2971800"/>
            <a:ext cx="8458200" cy="461665"/>
            <a:chOff x="228600" y="2971800"/>
            <a:chExt cx="8458200" cy="461665"/>
          </a:xfrm>
        </p:grpSpPr>
        <p:sp>
          <p:nvSpPr>
            <p:cNvPr id="34" name="Rectangle 33"/>
            <p:cNvSpPr/>
            <p:nvPr/>
          </p:nvSpPr>
          <p:spPr>
            <a:xfrm>
              <a:off x="228600" y="2971800"/>
              <a:ext cx="84582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This achieved by </a:t>
              </a:r>
              <a:r>
                <a:rPr lang="en-US" sz="2400" b="1" dirty="0" smtClean="0">
                  <a:solidFill>
                    <a:srgbClr val="F3F3F3"/>
                  </a:solidFill>
                  <a:latin typeface="Arial Narrow" pitchFamily="34" charset="0"/>
                </a:rPr>
                <a:t>interfering with</a:t>
              </a:r>
              <a:endParaRPr lang="en-US" sz="2400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cxnSp>
          <p:nvCxnSpPr>
            <p:cNvPr id="46" name="Straight Arrow Connector 45"/>
            <p:cNvCxnSpPr>
              <a:endCxn id="34" idx="2"/>
            </p:cNvCxnSpPr>
            <p:nvPr/>
          </p:nvCxnSpPr>
          <p:spPr>
            <a:xfrm>
              <a:off x="4267200" y="3276600"/>
              <a:ext cx="190500" cy="156865"/>
            </a:xfrm>
            <a:prstGeom prst="straightConnector1">
              <a:avLst/>
            </a:prstGeom>
            <a:ln w="38100">
              <a:solidFill>
                <a:srgbClr val="FFDED5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16281E-7 L -0.125 4.16281E-7 " pathEditMode="relative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2.11841E-6 L 0.13334 2.11841E-6 " pathEditMode="relative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334 4.53284E-7 L 6.66667E-6 4.53284E-7 " pathEditMode="relative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5 4.16281E-7 L -2.22222E-6 4.16281E-7 " pathEditMode="relative" ptsTypes="AA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25" grpId="0"/>
      <p:bldP spid="26" grpId="0"/>
      <p:bldP spid="27" grpId="0" animBg="1"/>
      <p:bldP spid="33" grpId="0" animBg="1"/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135836" y="228600"/>
            <a:ext cx="4432300" cy="5785769"/>
            <a:chOff x="4495800" y="609600"/>
            <a:chExt cx="4432300" cy="5785769"/>
          </a:xfrm>
        </p:grpSpPr>
        <p:pic>
          <p:nvPicPr>
            <p:cNvPr id="30" name="Picture 2" descr="http://fremontfamilyplanning.com/yahoo_site_admin/assets/images/birth_control.8190703.jpg"/>
            <p:cNvPicPr>
              <a:picLocks noChangeAspect="1" noChangeArrowheads="1"/>
            </p:cNvPicPr>
            <p:nvPr/>
          </p:nvPicPr>
          <p:blipFill>
            <a:blip r:embed="rId2" cstate="print">
              <a:lum bright="10000" contrast="30000"/>
            </a:blip>
            <a:srcRect t="10008" b="12232"/>
            <a:stretch>
              <a:fillRect/>
            </a:stretch>
          </p:blipFill>
          <p:spPr bwMode="auto">
            <a:xfrm>
              <a:off x="4495800" y="1066800"/>
              <a:ext cx="4432300" cy="5328569"/>
            </a:xfrm>
            <a:prstGeom prst="rect">
              <a:avLst/>
            </a:prstGeom>
            <a:noFill/>
          </p:spPr>
        </p:pic>
        <p:sp>
          <p:nvSpPr>
            <p:cNvPr id="32" name="Rectangle 31"/>
            <p:cNvSpPr/>
            <p:nvPr/>
          </p:nvSpPr>
          <p:spPr>
            <a:xfrm>
              <a:off x="4495800" y="609600"/>
              <a:ext cx="4419600" cy="461665"/>
            </a:xfrm>
            <a:prstGeom prst="rect">
              <a:avLst/>
            </a:prstGeom>
            <a:solidFill>
              <a:srgbClr val="860043"/>
            </a:solidFill>
            <a:ln w="28575">
              <a:solidFill>
                <a:srgbClr val="FFDED5"/>
              </a:solidFill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F3F3F3"/>
                  </a:solidFill>
                  <a:latin typeface="Bernard MT Condensed" pitchFamily="18" charset="0"/>
                </a:rPr>
                <a:t>CONTRACEPTIVE UTILITIES AVAILABLE</a:t>
              </a:r>
              <a:endParaRPr lang="en-US" sz="2400" dirty="0">
                <a:solidFill>
                  <a:srgbClr val="F3F3F3"/>
                </a:solidFill>
                <a:latin typeface="Bernard MT Condensed" pitchFamily="18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724400" y="2590800"/>
            <a:ext cx="4303644" cy="3969028"/>
            <a:chOff x="115956" y="1060172"/>
            <a:chExt cx="4303644" cy="3969028"/>
          </a:xfrm>
          <a:solidFill>
            <a:srgbClr val="860043"/>
          </a:solidFill>
        </p:grpSpPr>
        <p:pic>
          <p:nvPicPr>
            <p:cNvPr id="34" name="Picture 6" descr="http://www.medhelp.org/adam/graphics/images/en/19068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3350" y="1600200"/>
              <a:ext cx="4286250" cy="3429000"/>
            </a:xfrm>
            <a:prstGeom prst="rect">
              <a:avLst/>
            </a:prstGeom>
            <a:grpFill/>
            <a:ln>
              <a:solidFill>
                <a:srgbClr val="FFDED5"/>
              </a:solidFill>
            </a:ln>
          </p:spPr>
        </p:pic>
        <p:sp>
          <p:nvSpPr>
            <p:cNvPr id="36" name="Rectangle 35"/>
            <p:cNvSpPr/>
            <p:nvPr/>
          </p:nvSpPr>
          <p:spPr>
            <a:xfrm>
              <a:off x="115956" y="1060172"/>
              <a:ext cx="4267200" cy="425758"/>
            </a:xfrm>
            <a:prstGeom prst="rect">
              <a:avLst/>
            </a:prstGeom>
            <a:grpFill/>
            <a:ln w="28575">
              <a:solidFill>
                <a:srgbClr val="FFDED5"/>
              </a:solidFill>
            </a:ln>
            <a:effectLst/>
          </p:spPr>
          <p:txBody>
            <a:bodyPr wrap="square">
              <a:spAutoFit/>
            </a:bodyPr>
            <a:lstStyle/>
            <a:p>
              <a:pPr algn="ctr">
                <a:lnSpc>
                  <a:spcPts val="2600"/>
                </a:lnSpc>
              </a:pPr>
              <a:r>
                <a:rPr lang="en-US" sz="2400" dirty="0" smtClean="0">
                  <a:solidFill>
                    <a:srgbClr val="F3F3F3"/>
                  </a:solidFill>
                  <a:latin typeface="Bernard MT Condensed" pitchFamily="18" charset="0"/>
                </a:rPr>
                <a:t>SITE OF ACTION OF CONTRACEPTIVES</a:t>
              </a:r>
              <a:endParaRPr lang="en-US" sz="2400" dirty="0">
                <a:solidFill>
                  <a:srgbClr val="F3F3F3"/>
                </a:solidFill>
                <a:latin typeface="Bernard MT Condensed" pitchFamily="18" charset="0"/>
              </a:endParaRPr>
            </a:p>
          </p:txBody>
        </p:sp>
      </p:grpSp>
      <p:pic>
        <p:nvPicPr>
          <p:cNvPr id="8" name="Picture 2" descr="http://www.parentingbasics.org/wp-content/uploads/2010/06/male-and-female-relationship-sign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6042" y="5877340"/>
            <a:ext cx="1427958" cy="1141808"/>
          </a:xfrm>
          <a:prstGeom prst="rect">
            <a:avLst/>
          </a:prstGeom>
          <a:noFill/>
        </p:spPr>
      </p:pic>
      <p:pic>
        <p:nvPicPr>
          <p:cNvPr id="9" name="Picture 8" descr="http://www.clker.com/cliparts/5/c/e/4/1194989576980627796stop_sign_01.svg.med.png"/>
          <p:cNvPicPr>
            <a:picLocks noChangeAspect="1" noChangeArrowheads="1"/>
          </p:cNvPicPr>
          <p:nvPr/>
        </p:nvPicPr>
        <p:blipFill>
          <a:blip r:embed="rId5" cstate="print">
            <a:lum bright="-20000" contrast="20000"/>
          </a:blip>
          <a:srcRect/>
          <a:stretch>
            <a:fillRect/>
          </a:stretch>
        </p:blipFill>
        <p:spPr bwMode="auto">
          <a:xfrm rot="20448841">
            <a:off x="8271292" y="6290094"/>
            <a:ext cx="305335" cy="30533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8" descr="http://www.health.com/health/static/hw/media/medical/hw/h9991503_001.jpg"/>
          <p:cNvPicPr>
            <a:picLocks noChangeAspect="1" noChangeArrowheads="1"/>
          </p:cNvPicPr>
          <p:nvPr/>
        </p:nvPicPr>
        <p:blipFill>
          <a:blip r:embed="rId2" cstate="print"/>
          <a:srcRect l="3478" r="4348" b="4000"/>
          <a:stretch>
            <a:fillRect/>
          </a:stretch>
        </p:blipFill>
        <p:spPr bwMode="auto">
          <a:xfrm>
            <a:off x="3200400" y="228600"/>
            <a:ext cx="3589867" cy="2438400"/>
          </a:xfrm>
          <a:prstGeom prst="rect">
            <a:avLst/>
          </a:prstGeom>
          <a:noFill/>
        </p:spPr>
      </p:pic>
      <p:sp>
        <p:nvSpPr>
          <p:cNvPr id="16" name="Rectangle 15"/>
          <p:cNvSpPr/>
          <p:nvPr/>
        </p:nvSpPr>
        <p:spPr>
          <a:xfrm>
            <a:off x="228600" y="228600"/>
            <a:ext cx="3200400" cy="682238"/>
          </a:xfrm>
          <a:prstGeom prst="rect">
            <a:avLst/>
          </a:prstGeom>
          <a:solidFill>
            <a:srgbClr val="E2004B"/>
          </a:soli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ts val="2300"/>
              </a:lnSpc>
            </a:pPr>
            <a:r>
              <a:rPr lang="en-US" sz="2400" b="1" dirty="0" smtClean="0">
                <a:solidFill>
                  <a:srgbClr val="F3F3F3"/>
                </a:solidFill>
                <a:latin typeface="Arial Narrow" pitchFamily="34" charset="0"/>
              </a:rPr>
              <a:t>Interruption of normal process of ovulation</a:t>
            </a:r>
            <a:endParaRPr lang="en-US" sz="2400" b="1" dirty="0">
              <a:solidFill>
                <a:srgbClr val="F3F3F3"/>
              </a:solidFill>
              <a:latin typeface="Arial Narrow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304800" y="990600"/>
            <a:ext cx="2667000" cy="2743200"/>
            <a:chOff x="304800" y="990600"/>
            <a:chExt cx="2857500" cy="3124200"/>
          </a:xfrm>
        </p:grpSpPr>
        <p:sp>
          <p:nvSpPr>
            <p:cNvPr id="15" name="Oval 14"/>
            <p:cNvSpPr/>
            <p:nvPr/>
          </p:nvSpPr>
          <p:spPr>
            <a:xfrm>
              <a:off x="304800" y="1066800"/>
              <a:ext cx="2819400" cy="304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50000">
                  <a:srgbClr val="EAEAEA">
                    <a:shade val="67500"/>
                    <a:satMod val="115000"/>
                  </a:srgbClr>
                </a:gs>
                <a:gs pos="100000">
                  <a:srgbClr val="FFFF99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2" descr="http://turbo.inquisitr.com/wp-content/2010/03/pill-may-affect-lifespan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4F2F3"/>
                </a:clrFrom>
                <a:clrTo>
                  <a:srgbClr val="F4F2F3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4800" y="990600"/>
              <a:ext cx="2857500" cy="2857500"/>
            </a:xfrm>
            <a:prstGeom prst="rect">
              <a:avLst/>
            </a:prstGeom>
            <a:noFill/>
          </p:spPr>
        </p:pic>
      </p:grpSp>
      <p:pic>
        <p:nvPicPr>
          <p:cNvPr id="19" name="Picture 10" descr="http://i.dailymail.co.uk/i/pix/2011/01/05/article-1344132-00DF30551000044C-204_468x335.jpg"/>
          <p:cNvPicPr>
            <a:picLocks noChangeAspect="1" noChangeArrowheads="1"/>
          </p:cNvPicPr>
          <p:nvPr/>
        </p:nvPicPr>
        <p:blipFill>
          <a:blip r:embed="rId4" cstate="print"/>
          <a:srcRect l="5618" r="4494"/>
          <a:stretch>
            <a:fillRect/>
          </a:stretch>
        </p:blipFill>
        <p:spPr bwMode="auto">
          <a:xfrm>
            <a:off x="6400800" y="451440"/>
            <a:ext cx="2590800" cy="2063160"/>
          </a:xfrm>
          <a:prstGeom prst="ellipse">
            <a:avLst/>
          </a:prstGeom>
          <a:noFill/>
        </p:spPr>
      </p:pic>
      <p:grpSp>
        <p:nvGrpSpPr>
          <p:cNvPr id="34" name="Group 33"/>
          <p:cNvGrpSpPr/>
          <p:nvPr/>
        </p:nvGrpSpPr>
        <p:grpSpPr>
          <a:xfrm>
            <a:off x="4495800" y="3034748"/>
            <a:ext cx="4495800" cy="3518452"/>
            <a:chOff x="4495800" y="3034748"/>
            <a:chExt cx="4495800" cy="3518452"/>
          </a:xfrm>
        </p:grpSpPr>
        <p:pic>
          <p:nvPicPr>
            <p:cNvPr id="20" name="Picture 2" descr="http://www.womansavers.com/uploads/IUD2.jpg"/>
            <p:cNvPicPr>
              <a:picLocks noChangeAspect="1" noChangeArrowheads="1"/>
            </p:cNvPicPr>
            <p:nvPr/>
          </p:nvPicPr>
          <p:blipFill>
            <a:blip r:embed="rId5" cstate="print"/>
            <a:srcRect l="5000" t="10000" r="63750" b="4823"/>
            <a:stretch>
              <a:fillRect/>
            </a:stretch>
          </p:blipFill>
          <p:spPr bwMode="auto">
            <a:xfrm>
              <a:off x="7474656" y="3465444"/>
              <a:ext cx="1516944" cy="3087756"/>
            </a:xfrm>
            <a:prstGeom prst="rect">
              <a:avLst/>
            </a:prstGeom>
            <a:noFill/>
            <a:ln>
              <a:solidFill>
                <a:srgbClr val="FFDED5"/>
              </a:solidFill>
            </a:ln>
          </p:spPr>
        </p:pic>
        <p:pic>
          <p:nvPicPr>
            <p:cNvPr id="22" name="Picture 2" descr="http://www.womansavers.com/uploads/IUD2.jpg"/>
            <p:cNvPicPr>
              <a:picLocks noChangeAspect="1" noChangeArrowheads="1"/>
            </p:cNvPicPr>
            <p:nvPr/>
          </p:nvPicPr>
          <p:blipFill>
            <a:blip r:embed="rId5" cstate="print"/>
            <a:srcRect l="42500" t="16667" r="10000" b="13192"/>
            <a:stretch>
              <a:fillRect/>
            </a:stretch>
          </p:blipFill>
          <p:spPr bwMode="auto">
            <a:xfrm>
              <a:off x="4495800" y="3276600"/>
              <a:ext cx="2895600" cy="3276600"/>
            </a:xfrm>
            <a:prstGeom prst="rect">
              <a:avLst/>
            </a:prstGeom>
            <a:noFill/>
            <a:ln>
              <a:solidFill>
                <a:srgbClr val="FFDED5"/>
              </a:solidFill>
            </a:ln>
          </p:spPr>
        </p:pic>
        <p:sp>
          <p:nvSpPr>
            <p:cNvPr id="10" name="Rectangle 9"/>
            <p:cNvSpPr/>
            <p:nvPr/>
          </p:nvSpPr>
          <p:spPr>
            <a:xfrm>
              <a:off x="4495800" y="3034748"/>
              <a:ext cx="4495800" cy="461665"/>
            </a:xfrm>
            <a:prstGeom prst="rect">
              <a:avLst/>
            </a:prstGeom>
            <a:solidFill>
              <a:srgbClr val="E2004B"/>
            </a:solidFill>
            <a:ln w="28575">
              <a:solidFill>
                <a:srgbClr val="FFDED5"/>
              </a:solidFill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rgbClr val="F3F3F3"/>
                  </a:solidFill>
                  <a:latin typeface="Arial Narrow" pitchFamily="34" charset="0"/>
                </a:rPr>
                <a:t>Interruption of Implantation by IUD</a:t>
              </a:r>
              <a:endParaRPr lang="en-US" sz="2400" b="1" dirty="0">
                <a:solidFill>
                  <a:srgbClr val="F3F3F3"/>
                </a:solidFill>
                <a:latin typeface="Arial Narrow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467600" y="4038600"/>
              <a:ext cx="914400" cy="523220"/>
            </a:xfrm>
            <a:prstGeom prst="rect">
              <a:avLst/>
            </a:prstGeom>
            <a:noFill/>
            <a:ln>
              <a:solidFill>
                <a:srgbClr val="FFDED5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C00000"/>
                  </a:solidFill>
                  <a:latin typeface="Bernard MT Condensed" pitchFamily="18" charset="0"/>
                </a:rPr>
                <a:t>IUD</a:t>
              </a:r>
              <a:endParaRPr lang="en-US" sz="2800" dirty="0">
                <a:solidFill>
                  <a:srgbClr val="C00000"/>
                </a:solidFill>
                <a:latin typeface="Bernard MT Condensed" pitchFamily="18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52400" y="3886200"/>
            <a:ext cx="3810000" cy="2716696"/>
            <a:chOff x="152400" y="3886200"/>
            <a:chExt cx="3810000" cy="2716696"/>
          </a:xfrm>
        </p:grpSpPr>
        <p:grpSp>
          <p:nvGrpSpPr>
            <p:cNvPr id="28" name="Group 27"/>
            <p:cNvGrpSpPr/>
            <p:nvPr/>
          </p:nvGrpSpPr>
          <p:grpSpPr>
            <a:xfrm>
              <a:off x="152400" y="4256571"/>
              <a:ext cx="3810000" cy="2346325"/>
              <a:chOff x="228600" y="4191000"/>
              <a:chExt cx="3810000" cy="2346325"/>
            </a:xfrm>
          </p:grpSpPr>
          <p:pic>
            <p:nvPicPr>
              <p:cNvPr id="23" name="Picture 4" descr="http://medicalimages.allrefer.com/large/the-cervical-cap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57973" r="885" b="28021"/>
              <a:stretch>
                <a:fillRect/>
              </a:stretch>
            </p:blipFill>
            <p:spPr bwMode="auto">
              <a:xfrm>
                <a:off x="228600" y="4191000"/>
                <a:ext cx="1676400" cy="2346325"/>
              </a:xfrm>
              <a:prstGeom prst="rect">
                <a:avLst/>
              </a:prstGeom>
              <a:noFill/>
            </p:spPr>
          </p:pic>
          <p:pic>
            <p:nvPicPr>
              <p:cNvPr id="24" name="Picture 4" descr="http://medicalimages.allrefer.com/large/the-cervical-cap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r="49507" b="28021"/>
              <a:stretch>
                <a:fillRect/>
              </a:stretch>
            </p:blipFill>
            <p:spPr bwMode="auto">
              <a:xfrm>
                <a:off x="1981200" y="4191000"/>
                <a:ext cx="2057400" cy="2346325"/>
              </a:xfrm>
              <a:prstGeom prst="rect">
                <a:avLst/>
              </a:prstGeom>
              <a:noFill/>
            </p:spPr>
          </p:pic>
        </p:grpSp>
        <p:sp>
          <p:nvSpPr>
            <p:cNvPr id="30" name="Rectangle 29"/>
            <p:cNvSpPr/>
            <p:nvPr/>
          </p:nvSpPr>
          <p:spPr>
            <a:xfrm>
              <a:off x="152400" y="3886200"/>
              <a:ext cx="3810000" cy="387286"/>
            </a:xfrm>
            <a:prstGeom prst="rect">
              <a:avLst/>
            </a:prstGeom>
            <a:solidFill>
              <a:srgbClr val="E2004B"/>
            </a:solidFill>
            <a:ln w="28575">
              <a:solidFill>
                <a:srgbClr val="FFDED5"/>
              </a:solidFill>
            </a:ln>
            <a:effectLst/>
          </p:spPr>
          <p:txBody>
            <a:bodyPr wrap="square">
              <a:spAutoFit/>
            </a:bodyPr>
            <a:lstStyle/>
            <a:p>
              <a:pPr algn="ctr">
                <a:lnSpc>
                  <a:spcPts val="2300"/>
                </a:lnSpc>
              </a:pPr>
              <a:r>
                <a:rPr lang="en-US" sz="2400" b="1" dirty="0" smtClean="0">
                  <a:solidFill>
                    <a:srgbClr val="F3F3F3"/>
                  </a:solidFill>
                  <a:latin typeface="Arial Narrow" pitchFamily="34" charset="0"/>
                </a:rPr>
                <a:t>Interruption by a barrier</a:t>
              </a:r>
            </a:p>
          </p:txBody>
        </p:sp>
      </p:grpSp>
      <p:sp>
        <p:nvSpPr>
          <p:cNvPr id="35" name="Rectangle 34"/>
          <p:cNvSpPr/>
          <p:nvPr/>
        </p:nvSpPr>
        <p:spPr>
          <a:xfrm>
            <a:off x="135836" y="102704"/>
            <a:ext cx="3352800" cy="914400"/>
          </a:xfrm>
          <a:prstGeom prst="rect">
            <a:avLst/>
          </a:prstGeom>
          <a:noFill/>
          <a:ln w="38100">
            <a:solidFill>
              <a:srgbClr val="E2004B"/>
            </a:solidFill>
            <a:prstDash val="sysDash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us.123rf.com/400wm/400/400/Andreus/andreus0703/andreus070300079/830502-sperm-cell-trying-to-reach-a-female-ovum-digital-illustration.jpg"/>
          <p:cNvPicPr>
            <a:picLocks noChangeAspect="1" noChangeArrowheads="1"/>
          </p:cNvPicPr>
          <p:nvPr/>
        </p:nvPicPr>
        <p:blipFill>
          <a:blip r:embed="rId2" cstate="print"/>
          <a:srcRect b="8000"/>
          <a:stretch>
            <a:fillRect/>
          </a:stretch>
        </p:blipFill>
        <p:spPr bwMode="auto">
          <a:xfrm flipH="1">
            <a:off x="4750903" y="174497"/>
            <a:ext cx="4164497" cy="2873503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657600" y="2819400"/>
            <a:ext cx="5223674" cy="9144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Down">
              <a:avLst/>
            </a:prstTxWarp>
            <a:spAutoFit/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reflection blurRad="6350" stA="55000" endA="50" endPos="85000" dist="60007" dir="5400000" sy="-100000" algn="bl" rotWithShape="0"/>
                </a:effectLst>
              </a:rPr>
              <a:t>CONTRACEPTION</a:t>
            </a:r>
            <a:endParaRPr 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reflection blurRad="6350" stA="55000" endA="50" endPos="85000" dist="60007" dir="5400000" sy="-100000" algn="bl" rotWithShape="0"/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14600" y="0"/>
            <a:ext cx="3955674" cy="89451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Down">
              <a:avLst>
                <a:gd name="adj" fmla="val 18592"/>
              </a:avLst>
            </a:prstTxWarp>
            <a:spAutoFit/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HORMONAL </a:t>
            </a:r>
            <a:endParaRPr 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</a:endParaRPr>
          </a:p>
        </p:txBody>
      </p:sp>
      <p:pic>
        <p:nvPicPr>
          <p:cNvPr id="16390" name="Picture 6" descr="http://www.garthwilson.com/portfolio/enlarge/maleFemale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67600" y="-76200"/>
            <a:ext cx="1447800" cy="1447800"/>
          </a:xfrm>
          <a:prstGeom prst="rect">
            <a:avLst/>
          </a:prstGeom>
          <a:noFill/>
        </p:spPr>
      </p:pic>
      <p:grpSp>
        <p:nvGrpSpPr>
          <p:cNvPr id="11" name="Group 10"/>
          <p:cNvGrpSpPr/>
          <p:nvPr/>
        </p:nvGrpSpPr>
        <p:grpSpPr>
          <a:xfrm>
            <a:off x="0" y="3236327"/>
            <a:ext cx="3357386" cy="3545473"/>
            <a:chOff x="0" y="2626727"/>
            <a:chExt cx="3357386" cy="3545473"/>
          </a:xfrm>
        </p:grpSpPr>
        <p:pic>
          <p:nvPicPr>
            <p:cNvPr id="6" name="Picture 6" descr="http://embryology.med.unsw.edu.au/wwwhuman/MCycle/images/RU486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9600" y="4876800"/>
              <a:ext cx="1349563" cy="1295400"/>
            </a:xfrm>
            <a:prstGeom prst="rect">
              <a:avLst/>
            </a:prstGeom>
            <a:noFill/>
          </p:spPr>
        </p:pic>
        <p:pic>
          <p:nvPicPr>
            <p:cNvPr id="16386" name="Picture 2" descr="http://www.parentingbasics.org/wp-content/uploads/2010/06/male-and-female-relationship-sign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3810000"/>
              <a:ext cx="2095034" cy="1675208"/>
            </a:xfrm>
            <a:prstGeom prst="rect">
              <a:avLst/>
            </a:prstGeom>
            <a:noFill/>
          </p:spPr>
        </p:pic>
        <p:pic>
          <p:nvPicPr>
            <p:cNvPr id="7" name="Picture 6" descr="http://www.clker.com/cliparts/5/c/e/4/1194989576980627796stop_sign_01.svg.med.png"/>
            <p:cNvPicPr>
              <a:picLocks noChangeAspect="1" noChangeArrowheads="1"/>
            </p:cNvPicPr>
            <p:nvPr/>
          </p:nvPicPr>
          <p:blipFill>
            <a:blip r:embed="rId6" cstate="print">
              <a:lum bright="-20000" contrast="20000"/>
            </a:blip>
            <a:srcRect/>
            <a:stretch>
              <a:fillRect/>
            </a:stretch>
          </p:blipFill>
          <p:spPr bwMode="auto">
            <a:xfrm rot="1598765">
              <a:off x="860989" y="4413704"/>
              <a:ext cx="546323" cy="546323"/>
            </a:xfrm>
            <a:prstGeom prst="rect">
              <a:avLst/>
            </a:prstGeom>
            <a:noFill/>
          </p:spPr>
        </p:pic>
        <p:pic>
          <p:nvPicPr>
            <p:cNvPr id="5" name="Picture 2" descr="http://www.catalogs.com/info/bestof/wp-content/uploads/2010/11/estrogen.gif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0651954">
              <a:off x="1673831" y="3175804"/>
              <a:ext cx="1683555" cy="1334138"/>
            </a:xfrm>
            <a:prstGeom prst="rect">
              <a:avLst/>
            </a:prstGeom>
            <a:noFill/>
          </p:spPr>
        </p:pic>
        <p:pic>
          <p:nvPicPr>
            <p:cNvPr id="16388" name="Picture 4" descr="http://users.rcn.com/jkimball.ma.ultranet/BiologyPages/P/Progesterone.gif"/>
            <p:cNvPicPr>
              <a:picLocks noChangeAspect="1" noChangeArrowheads="1"/>
            </p:cNvPicPr>
            <p:nvPr/>
          </p:nvPicPr>
          <p:blipFill>
            <a:blip r:embed="rId8" cstate="print">
              <a:lum bright="70000" contrast="-70000"/>
            </a:blip>
            <a:srcRect/>
            <a:stretch>
              <a:fillRect/>
            </a:stretch>
          </p:blipFill>
          <p:spPr bwMode="auto">
            <a:xfrm rot="947821">
              <a:off x="692130" y="2626727"/>
              <a:ext cx="1736893" cy="1435596"/>
            </a:xfrm>
            <a:prstGeom prst="rect">
              <a:avLst/>
            </a:prstGeom>
            <a:noFill/>
          </p:spPr>
        </p:pic>
      </p:grpSp>
      <p:pic>
        <p:nvPicPr>
          <p:cNvPr id="12" name="Picture 11" descr="http://www.clker.com/cliparts/5/c/e/4/1194989576980627796stop_sign_01.svg.med.png"/>
          <p:cNvPicPr>
            <a:picLocks noChangeAspect="1" noChangeArrowheads="1"/>
          </p:cNvPicPr>
          <p:nvPr/>
        </p:nvPicPr>
        <p:blipFill>
          <a:blip r:embed="rId9" cstate="print">
            <a:lum bright="-20000" contrast="20000"/>
          </a:blip>
          <a:srcRect/>
          <a:stretch>
            <a:fillRect/>
          </a:stretch>
        </p:blipFill>
        <p:spPr bwMode="auto">
          <a:xfrm rot="20448841">
            <a:off x="7983021" y="286251"/>
            <a:ext cx="422818" cy="42578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/>
          <p:cNvGrpSpPr/>
          <p:nvPr/>
        </p:nvGrpSpPr>
        <p:grpSpPr>
          <a:xfrm>
            <a:off x="0" y="3621024"/>
            <a:ext cx="9144000" cy="461665"/>
            <a:chOff x="0" y="3621024"/>
            <a:chExt cx="9144000" cy="461665"/>
          </a:xfrm>
        </p:grpSpPr>
        <p:sp>
          <p:nvSpPr>
            <p:cNvPr id="20" name="Rectangle 19"/>
            <p:cNvSpPr/>
            <p:nvPr/>
          </p:nvSpPr>
          <p:spPr>
            <a:xfrm>
              <a:off x="0" y="3621024"/>
              <a:ext cx="9129198" cy="461665"/>
            </a:xfrm>
            <a:prstGeom prst="rect">
              <a:avLst/>
            </a:prstGeom>
            <a:solidFill>
              <a:srgbClr val="990033"/>
            </a:solidFill>
          </p:spPr>
          <p:txBody>
            <a:bodyPr wrap="square">
              <a:spAutoFit/>
            </a:bodyPr>
            <a:lstStyle/>
            <a:p>
              <a:r>
                <a:rPr lang="en-US" sz="2400" b="1" spc="-50" dirty="0" smtClean="0">
                  <a:solidFill>
                    <a:schemeClr val="bg1"/>
                  </a:solidFill>
                  <a:latin typeface="Arial Narrow" pitchFamily="34" charset="0"/>
                </a:rPr>
                <a:t> Currently  concentration used now is very low to minimize estrogen hazards</a:t>
              </a:r>
              <a:endParaRPr lang="en-US" sz="2400" spc="-50" dirty="0"/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0" y="4075044"/>
              <a:ext cx="9144000" cy="1588"/>
            </a:xfrm>
            <a:prstGeom prst="line">
              <a:avLst/>
            </a:prstGeom>
            <a:ln w="28575">
              <a:solidFill>
                <a:srgbClr val="FFFF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/>
          <p:cNvSpPr/>
          <p:nvPr/>
        </p:nvSpPr>
        <p:spPr>
          <a:xfrm>
            <a:off x="228600" y="228600"/>
            <a:ext cx="9906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Types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28600" y="1295400"/>
            <a:ext cx="27432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spc="-50" dirty="0" smtClean="0">
                <a:solidFill>
                  <a:srgbClr val="F3F3F3"/>
                </a:solidFill>
                <a:latin typeface="Arial Narrow" pitchFamily="34" charset="0"/>
              </a:rPr>
              <a:t>COMBINED Pills(COC)</a:t>
            </a:r>
            <a:endParaRPr lang="en-US" sz="2400" b="1" spc="-50" dirty="0">
              <a:solidFill>
                <a:srgbClr val="F3F3F3"/>
              </a:solidFill>
              <a:latin typeface="Arial Narrow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343788" y="1295400"/>
            <a:ext cx="2106168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3F3F3"/>
                </a:solidFill>
                <a:latin typeface="Arial Narrow" pitchFamily="34" charset="0"/>
              </a:rPr>
              <a:t>MINI Pills(POP)</a:t>
            </a:r>
            <a:endParaRPr lang="en-US" sz="2400" b="1" dirty="0">
              <a:solidFill>
                <a:srgbClr val="F3F3F3"/>
              </a:solidFill>
              <a:latin typeface="Arial Narrow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812536" y="1295400"/>
            <a:ext cx="3048000" cy="461665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3F3F3"/>
                </a:solidFill>
                <a:latin typeface="Arial Narrow" pitchFamily="34" charset="0"/>
              </a:rPr>
              <a:t>MORNING-AFTER  Pills</a:t>
            </a:r>
            <a:endParaRPr lang="en-US" sz="2400" b="1" dirty="0">
              <a:solidFill>
                <a:srgbClr val="F3F3F3"/>
              </a:solidFill>
              <a:latin typeface="Arial Narrow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334512" y="1822704"/>
            <a:ext cx="2209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Contain only a progestin</a:t>
            </a:r>
            <a:endParaRPr lang="en-US" sz="22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8600" y="1799512"/>
            <a:ext cx="2590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Contain estrogens &amp;  progestin</a:t>
            </a:r>
            <a:endParaRPr lang="en-US" sz="22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8600" y="4495800"/>
            <a:ext cx="3810000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Norethindrone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Levonorgestrel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i="1" dirty="0" smtClean="0">
                <a:solidFill>
                  <a:srgbClr val="FDFCED"/>
                </a:solidFill>
              </a:rPr>
              <a:t>(</a:t>
            </a:r>
            <a:r>
              <a:rPr lang="en-US" sz="2200" i="1" dirty="0" err="1" smtClean="0">
                <a:solidFill>
                  <a:srgbClr val="FDFCED"/>
                </a:solidFill>
              </a:rPr>
              <a:t>Norgestrel</a:t>
            </a:r>
            <a:r>
              <a:rPr lang="en-US" sz="2200" i="1" dirty="0" smtClean="0">
                <a:solidFill>
                  <a:srgbClr val="FDFCED"/>
                </a:solidFill>
              </a:rPr>
              <a:t>)</a:t>
            </a:r>
            <a:endParaRPr lang="en-US" sz="2200" b="1" i="1" dirty="0" smtClean="0">
              <a:solidFill>
                <a:srgbClr val="FDFCED"/>
              </a:solidFill>
              <a:latin typeface="Arial Narrow" pitchFamily="34" charset="0"/>
            </a:endParaRPr>
          </a:p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Medroxyprogesterone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acetate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038600" y="4462908"/>
            <a:ext cx="4876800" cy="977191"/>
          </a:xfrm>
          <a:prstGeom prst="rect">
            <a:avLst/>
          </a:prstGeom>
          <a:solidFill>
            <a:srgbClr val="860043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Show </a:t>
            </a: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systemic androgenic  effects;   acne,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hirsutism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, weight gain, &amp; deleterious effects on lipid &amp; CHO metabolism.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038600" y="5876189"/>
            <a:ext cx="4724400" cy="387286"/>
          </a:xfrm>
          <a:prstGeom prst="rect">
            <a:avLst/>
          </a:prstGeom>
          <a:solidFill>
            <a:srgbClr val="860043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Has no systemic androgenic effects 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03632" y="762000"/>
            <a:ext cx="9067800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According to composition &amp; intent of use; OC are  divided into three types</a:t>
            </a:r>
            <a:endParaRPr lang="en-US" sz="24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228600" y="4113681"/>
            <a:ext cx="1524000" cy="430887"/>
            <a:chOff x="228600" y="4113681"/>
            <a:chExt cx="1524000" cy="430887"/>
          </a:xfrm>
        </p:grpSpPr>
        <p:sp>
          <p:nvSpPr>
            <p:cNvPr id="33" name="Rectangle 32"/>
            <p:cNvSpPr/>
            <p:nvPr/>
          </p:nvSpPr>
          <p:spPr>
            <a:xfrm>
              <a:off x="228600" y="4114800"/>
              <a:ext cx="1524000" cy="381000"/>
            </a:xfrm>
            <a:prstGeom prst="rect">
              <a:avLst/>
            </a:prstGeom>
            <a:solidFill>
              <a:srgbClr val="6600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28600" y="4113681"/>
              <a:ext cx="15240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dirty="0" smtClean="0">
                  <a:solidFill>
                    <a:srgbClr val="FFDED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nard MT Condensed" pitchFamily="18" charset="0"/>
                </a:rPr>
                <a:t>PROGESTINS</a:t>
              </a:r>
              <a:endParaRPr lang="en-US" sz="2200" dirty="0">
                <a:solidFill>
                  <a:srgbClr val="FFDED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715000" y="1824817"/>
            <a:ext cx="3429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spc="-50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Contain both  hormones or </a:t>
            </a:r>
          </a:p>
          <a:p>
            <a:r>
              <a:rPr lang="en-US" sz="2200" b="1" spc="-50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Each one alone (high dose) or </a:t>
            </a:r>
            <a:r>
              <a:rPr lang="en-US" sz="2200" b="1" spc="-50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Mifepristone</a:t>
            </a:r>
            <a:r>
              <a:rPr lang="en-US" sz="2400" b="1" dirty="0" smtClean="0"/>
              <a:t> </a:t>
            </a:r>
            <a:r>
              <a:rPr lang="en-US" sz="2200" b="1" u="sng" spc="-50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+</a:t>
            </a:r>
            <a:r>
              <a:rPr lang="en-US" sz="2200" b="1" spc="-50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200" b="1" spc="-50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Misoprostol</a:t>
            </a:r>
            <a:endParaRPr lang="en-US" sz="2200" spc="-5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9" name="Down Arrow 18"/>
          <p:cNvSpPr/>
          <p:nvPr/>
        </p:nvSpPr>
        <p:spPr>
          <a:xfrm>
            <a:off x="76200" y="2630424"/>
            <a:ext cx="2971800" cy="304800"/>
          </a:xfrm>
          <a:prstGeom prst="downArrow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rgbClr val="FFDE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0" y="5789612"/>
            <a:ext cx="9144000" cy="1588"/>
          </a:xfrm>
          <a:prstGeom prst="line">
            <a:avLst/>
          </a:prstGeom>
          <a:ln w="28575">
            <a:solidFill>
              <a:srgbClr val="FFFFD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0" y="6780212"/>
            <a:ext cx="9144000" cy="1588"/>
          </a:xfrm>
          <a:prstGeom prst="line">
            <a:avLst/>
          </a:prstGeom>
          <a:ln w="28575">
            <a:solidFill>
              <a:srgbClr val="FFF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rot="5400000">
            <a:off x="2590800" y="5446644"/>
            <a:ext cx="2743200" cy="1588"/>
          </a:xfrm>
          <a:prstGeom prst="line">
            <a:avLst/>
          </a:prstGeom>
          <a:ln w="28575">
            <a:solidFill>
              <a:srgbClr val="FFFFD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5410200" y="228600"/>
            <a:ext cx="3429000" cy="461665"/>
          </a:xfrm>
          <a:prstGeom prst="rect">
            <a:avLst/>
          </a:prstGeom>
          <a:solidFill>
            <a:srgbClr val="860043"/>
          </a:soli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ORAL CONTRACEPTIVE Pills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42" name="5-Point Star 41"/>
          <p:cNvSpPr/>
          <p:nvPr/>
        </p:nvSpPr>
        <p:spPr>
          <a:xfrm>
            <a:off x="26504" y="19880"/>
            <a:ext cx="381000" cy="381000"/>
          </a:xfrm>
          <a:prstGeom prst="star5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76200" y="2971800"/>
            <a:ext cx="8915400" cy="735687"/>
            <a:chOff x="228600" y="2971800"/>
            <a:chExt cx="8915400" cy="735687"/>
          </a:xfrm>
        </p:grpSpPr>
        <p:sp>
          <p:nvSpPr>
            <p:cNvPr id="29" name="Rectangle 28"/>
            <p:cNvSpPr/>
            <p:nvPr/>
          </p:nvSpPr>
          <p:spPr>
            <a:xfrm>
              <a:off x="228600" y="2971800"/>
              <a:ext cx="1371600" cy="381000"/>
            </a:xfrm>
            <a:prstGeom prst="rect">
              <a:avLst/>
            </a:prstGeom>
            <a:solidFill>
              <a:srgbClr val="6600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1524000" y="2971800"/>
              <a:ext cx="7620000" cy="1588"/>
            </a:xfrm>
            <a:prstGeom prst="line">
              <a:avLst/>
            </a:prstGeom>
            <a:ln w="28575">
              <a:solidFill>
                <a:srgbClr val="FFFF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Group 43"/>
            <p:cNvGrpSpPr/>
            <p:nvPr/>
          </p:nvGrpSpPr>
          <p:grpSpPr>
            <a:xfrm>
              <a:off x="228600" y="2971800"/>
              <a:ext cx="8686800" cy="735687"/>
              <a:chOff x="228600" y="2971800"/>
              <a:chExt cx="8686800" cy="735687"/>
            </a:xfrm>
          </p:grpSpPr>
          <p:sp>
            <p:nvSpPr>
              <p:cNvPr id="39" name="TextBox 38"/>
              <p:cNvSpPr txBox="1"/>
              <p:nvPr/>
            </p:nvSpPr>
            <p:spPr>
              <a:xfrm>
                <a:off x="228600" y="2971800"/>
                <a:ext cx="17526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dirty="0" smtClean="0">
                    <a:solidFill>
                      <a:srgbClr val="FFDED5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Bernard MT Condensed" pitchFamily="18" charset="0"/>
                  </a:rPr>
                  <a:t>ESTROGENS</a:t>
                </a:r>
                <a:endParaRPr lang="en-US" sz="2200" dirty="0">
                  <a:solidFill>
                    <a:srgbClr val="FFDED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nard MT Condensed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228600" y="3276600"/>
                <a:ext cx="86868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b="1" dirty="0" err="1" smtClean="0">
                    <a:solidFill>
                      <a:schemeClr val="bg1"/>
                    </a:solidFill>
                    <a:latin typeface="Arial Narrow" pitchFamily="34" charset="0"/>
                  </a:rPr>
                  <a:t>Ethinyl</a:t>
                </a:r>
                <a:r>
                  <a:rPr lang="en-US" sz="2200" b="1" dirty="0" smtClean="0">
                    <a:solidFill>
                      <a:schemeClr val="bg1"/>
                    </a:solidFill>
                    <a:latin typeface="Arial Narrow" pitchFamily="34" charset="0"/>
                  </a:rPr>
                  <a:t> </a:t>
                </a:r>
                <a:r>
                  <a:rPr lang="en-US" sz="2200" b="1" dirty="0" err="1" smtClean="0">
                    <a:solidFill>
                      <a:schemeClr val="bg1"/>
                    </a:solidFill>
                    <a:latin typeface="Arial Narrow" pitchFamily="34" charset="0"/>
                  </a:rPr>
                  <a:t>estradiol</a:t>
                </a:r>
                <a:r>
                  <a:rPr lang="en-US" sz="2200" b="1" dirty="0" smtClean="0">
                    <a:solidFill>
                      <a:schemeClr val="bg1"/>
                    </a:solidFill>
                    <a:latin typeface="Arial Narrow" pitchFamily="34" charset="0"/>
                  </a:rPr>
                  <a:t> or </a:t>
                </a:r>
                <a:r>
                  <a:rPr lang="en-US" sz="2200" b="1" dirty="0" err="1" smtClean="0">
                    <a:solidFill>
                      <a:schemeClr val="bg1"/>
                    </a:solidFill>
                    <a:latin typeface="Arial Narrow" pitchFamily="34" charset="0"/>
                  </a:rPr>
                  <a:t>mestranol</a:t>
                </a:r>
                <a:r>
                  <a:rPr lang="en-US" sz="2200" b="1" dirty="0" smtClean="0">
                    <a:solidFill>
                      <a:schemeClr val="bg1"/>
                    </a:solidFill>
                    <a:latin typeface="Arial Narrow" pitchFamily="34" charset="0"/>
                  </a:rPr>
                  <a:t> </a:t>
                </a:r>
                <a:r>
                  <a:rPr lang="en-US" sz="2200" b="1" i="1" dirty="0" smtClean="0">
                    <a:solidFill>
                      <a:srgbClr val="FFFFDD"/>
                    </a:solidFill>
                    <a:latin typeface="Arial Narrow" pitchFamily="34" charset="0"/>
                  </a:rPr>
                  <a:t>[a “</a:t>
                </a:r>
                <a:r>
                  <a:rPr lang="en-US" sz="2200" b="1" i="1" dirty="0" err="1" smtClean="0">
                    <a:solidFill>
                      <a:srgbClr val="FFFFDD"/>
                    </a:solidFill>
                    <a:latin typeface="Arial Narrow" pitchFamily="34" charset="0"/>
                  </a:rPr>
                  <a:t>prodrug</a:t>
                </a:r>
                <a:r>
                  <a:rPr lang="en-US" sz="2200" b="1" i="1" dirty="0" smtClean="0">
                    <a:solidFill>
                      <a:srgbClr val="FFFFDD"/>
                    </a:solidFill>
                    <a:latin typeface="Arial Narrow" pitchFamily="34" charset="0"/>
                  </a:rPr>
                  <a:t>” converted to </a:t>
                </a:r>
                <a:r>
                  <a:rPr lang="en-US" sz="2200" b="1" i="1" dirty="0" err="1" smtClean="0">
                    <a:solidFill>
                      <a:srgbClr val="FFFFDD"/>
                    </a:solidFill>
                    <a:latin typeface="Arial Narrow" pitchFamily="34" charset="0"/>
                  </a:rPr>
                  <a:t>ethinyl</a:t>
                </a:r>
                <a:r>
                  <a:rPr lang="en-US" sz="2200" b="1" i="1" dirty="0" smtClean="0">
                    <a:solidFill>
                      <a:srgbClr val="FFFFDD"/>
                    </a:solidFill>
                    <a:latin typeface="Arial Narrow" pitchFamily="34" charset="0"/>
                  </a:rPr>
                  <a:t> </a:t>
                </a:r>
                <a:r>
                  <a:rPr lang="en-US" sz="2200" b="1" i="1" dirty="0" err="1" smtClean="0">
                    <a:solidFill>
                      <a:srgbClr val="FFFFDD"/>
                    </a:solidFill>
                    <a:latin typeface="Arial Narrow" pitchFamily="34" charset="0"/>
                  </a:rPr>
                  <a:t>estradiol</a:t>
                </a:r>
                <a:r>
                  <a:rPr lang="en-US" sz="2200" b="1" i="1" dirty="0" smtClean="0">
                    <a:solidFill>
                      <a:srgbClr val="FFFFDD"/>
                    </a:solidFill>
                    <a:latin typeface="Arial Narrow" pitchFamily="34" charset="0"/>
                  </a:rPr>
                  <a:t>]</a:t>
                </a:r>
                <a:endParaRPr lang="en-US" sz="2200" b="1" i="1" dirty="0">
                  <a:solidFill>
                    <a:srgbClr val="FFFFDD"/>
                  </a:solidFill>
                  <a:latin typeface="Arial Narrow" pitchFamily="34" charset="0"/>
                </a:endParaRPr>
              </a:p>
            </p:txBody>
          </p:sp>
        </p:grpSp>
      </p:grpSp>
      <p:grpSp>
        <p:nvGrpSpPr>
          <p:cNvPr id="48" name="Group 47"/>
          <p:cNvGrpSpPr/>
          <p:nvPr/>
        </p:nvGrpSpPr>
        <p:grpSpPr>
          <a:xfrm>
            <a:off x="185532" y="5791200"/>
            <a:ext cx="3624468" cy="990600"/>
            <a:chOff x="185532" y="5791200"/>
            <a:chExt cx="3624468" cy="990600"/>
          </a:xfrm>
        </p:grpSpPr>
        <p:sp>
          <p:nvSpPr>
            <p:cNvPr id="36" name="TextBox 35"/>
            <p:cNvSpPr txBox="1"/>
            <p:nvPr/>
          </p:nvSpPr>
          <p:spPr>
            <a:xfrm>
              <a:off x="1391653" y="5804609"/>
              <a:ext cx="2418347" cy="977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300"/>
                </a:lnSpc>
                <a:buBlip>
                  <a:blip r:embed="rId2"/>
                </a:buBlip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</a:t>
              </a:r>
              <a:r>
                <a:rPr lang="en-US" sz="22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Norgestimate</a:t>
              </a: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>
                <a:lnSpc>
                  <a:spcPts val="2300"/>
                </a:lnSpc>
                <a:buBlip>
                  <a:blip r:embed="rId2"/>
                </a:buBlip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</a:t>
              </a:r>
              <a:r>
                <a:rPr lang="en-US" sz="22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Desogestrel</a:t>
              </a: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>
                <a:lnSpc>
                  <a:spcPts val="2300"/>
                </a:lnSpc>
                <a:buBlip>
                  <a:blip r:embed="rId2"/>
                </a:buBlip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</a:t>
              </a:r>
              <a:r>
                <a:rPr lang="en-US" sz="22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Drospirenone</a:t>
              </a:r>
              <a:endParaRPr lang="en-US" sz="2200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185532" y="5791200"/>
              <a:ext cx="131318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spc="-50" dirty="0" smtClean="0">
                  <a:solidFill>
                    <a:schemeClr val="bg1"/>
                  </a:solidFill>
                  <a:latin typeface="Arial Narrow" pitchFamily="34" charset="0"/>
                </a:rPr>
                <a:t>Currently </a:t>
              </a:r>
              <a:endParaRPr lang="en-US" sz="2400" dirty="0"/>
            </a:p>
          </p:txBody>
        </p: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0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0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0" presetClass="exit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0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0" presetClass="exit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47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6" grpId="0" animBg="1"/>
      <p:bldP spid="23" grpId="0" animBg="1"/>
      <p:bldP spid="23" grpId="1" animBg="1"/>
      <p:bldP spid="24" grpId="0" animBg="1"/>
      <p:bldP spid="24" grpId="1" animBg="1"/>
      <p:bldP spid="28" grpId="0"/>
      <p:bldP spid="28" grpId="1"/>
      <p:bldP spid="30" grpId="0"/>
      <p:bldP spid="32" grpId="0"/>
      <p:bldP spid="34" grpId="0" animBg="1"/>
      <p:bldP spid="35" grpId="0" animBg="1"/>
      <p:bldP spid="38" grpId="0"/>
      <p:bldP spid="38" grpId="1"/>
      <p:bldP spid="17" grpId="0"/>
      <p:bldP spid="17" grpId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152401" y="56189"/>
            <a:ext cx="3657599" cy="4820611"/>
            <a:chOff x="152400" y="92764"/>
            <a:chExt cx="3886201" cy="5563067"/>
          </a:xfrm>
        </p:grpSpPr>
        <p:sp>
          <p:nvSpPr>
            <p:cNvPr id="20" name="Rectangle 19"/>
            <p:cNvSpPr/>
            <p:nvPr/>
          </p:nvSpPr>
          <p:spPr>
            <a:xfrm>
              <a:off x="152400" y="228600"/>
              <a:ext cx="3733800" cy="5257800"/>
            </a:xfrm>
            <a:prstGeom prst="rect">
              <a:avLst/>
            </a:prstGeom>
            <a:solidFill>
              <a:srgbClr val="FDFC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" name="Picture 2" descr="http://kvhs.nbed.nb.ca/gallant/biology/female_hormone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401" y="92764"/>
              <a:ext cx="3886200" cy="5563067"/>
            </a:xfrm>
            <a:prstGeom prst="rect">
              <a:avLst/>
            </a:prstGeom>
            <a:noFill/>
          </p:spPr>
        </p:pic>
      </p:grpSp>
      <p:sp>
        <p:nvSpPr>
          <p:cNvPr id="3" name="Rectangle 2"/>
          <p:cNvSpPr/>
          <p:nvPr/>
        </p:nvSpPr>
        <p:spPr>
          <a:xfrm>
            <a:off x="152400" y="4800600"/>
            <a:ext cx="8839200" cy="733534"/>
          </a:xfrm>
          <a:prstGeom prst="rect">
            <a:avLst/>
          </a:prstGeom>
          <a:solidFill>
            <a:srgbClr val="660033">
              <a:alpha val="54902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</a:rPr>
              <a:t>Thus COC act mainly by </a:t>
            </a:r>
            <a:r>
              <a:rPr lang="en-US" sz="2200" dirty="0" smtClean="0">
                <a:solidFill>
                  <a:srgbClr val="FFDED5"/>
                </a:solidFill>
                <a:latin typeface="Bernard MT Condensed" pitchFamily="18" charset="0"/>
              </a:rPr>
              <a:t>Preventing OVULATION </a:t>
            </a: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</a:rPr>
              <a:t>by </a:t>
            </a:r>
            <a:r>
              <a:rPr lang="en-US" sz="2100" b="1" dirty="0" smtClean="0">
                <a:solidFill>
                  <a:srgbClr val="FFFFDD"/>
                </a:solidFill>
                <a:latin typeface="Arial Narrow" pitchFamily="34" charset="0"/>
              </a:rPr>
              <a:t>SUPPRESSING THE RELEASE OF GONADOTROPHINS </a:t>
            </a: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  <a:sym typeface="Wingdings 3"/>
              </a:rPr>
              <a:t></a:t>
            </a:r>
            <a:endParaRPr lang="en-US" sz="2200" b="1" dirty="0">
              <a:solidFill>
                <a:srgbClr val="FFFFDD"/>
              </a:solidFill>
              <a:latin typeface="Arial Narrow" pitchFamily="34" charset="0"/>
            </a:endParaRPr>
          </a:p>
        </p:txBody>
      </p:sp>
      <p:sp>
        <p:nvSpPr>
          <p:cNvPr id="23" name="Down Arrow 22"/>
          <p:cNvSpPr/>
          <p:nvPr/>
        </p:nvSpPr>
        <p:spPr>
          <a:xfrm flipV="1">
            <a:off x="3124200" y="3581400"/>
            <a:ext cx="228600" cy="1143000"/>
          </a:xfrm>
          <a:prstGeom prst="downArrow">
            <a:avLst/>
          </a:prstGeom>
          <a:solidFill>
            <a:srgbClr val="660033"/>
          </a:solidFill>
          <a:ln>
            <a:solidFill>
              <a:srgbClr val="E20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152400" y="5651465"/>
            <a:ext cx="8839200" cy="1054135"/>
          </a:xfrm>
          <a:prstGeom prst="rect">
            <a:avLst/>
          </a:prstGeom>
          <a:solidFill>
            <a:srgbClr val="660033">
              <a:alpha val="54902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</a:rPr>
              <a:t> </a:t>
            </a:r>
            <a:r>
              <a:rPr lang="en-US" sz="2200" dirty="0" smtClean="0">
                <a:solidFill>
                  <a:srgbClr val="FFDED5"/>
                </a:solidFill>
                <a:latin typeface="Bernard MT Condensed" pitchFamily="18" charset="0"/>
              </a:rPr>
              <a:t>Inhibit</a:t>
            </a: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</a:rPr>
              <a:t>  </a:t>
            </a:r>
            <a:r>
              <a:rPr lang="en-US" sz="2200" dirty="0" smtClean="0">
                <a:solidFill>
                  <a:srgbClr val="FFDED5"/>
                </a:solidFill>
                <a:latin typeface="Bernard MT Condensed" pitchFamily="18" charset="0"/>
              </a:rPr>
              <a:t>IMPLANTATION</a:t>
            </a: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</a:rPr>
              <a:t> by </a:t>
            </a: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  <a:sym typeface="Wingdings 3"/>
              </a:rPr>
              <a:t> </a:t>
            </a: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</a:rPr>
              <a:t>endometrial proliferation </a:t>
            </a: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  <a:sym typeface="Wingdings 3"/>
              </a:rPr>
              <a:t> no ovum</a:t>
            </a: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</a:rPr>
              <a:t> can be embedded + </a:t>
            </a: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  <a:sym typeface="Wingdings 3"/>
              </a:rPr>
              <a:t></a:t>
            </a: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</a:rPr>
              <a:t>secretion &amp; peristalsis in fallopian tubes</a:t>
            </a: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  <a:sym typeface="Wingdings 3"/>
              </a:rPr>
              <a:t> h</a:t>
            </a: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</a:rPr>
              <a:t>inder transport</a:t>
            </a:r>
          </a:p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</a:rPr>
              <a:t> </a:t>
            </a:r>
            <a:r>
              <a:rPr lang="en-US" sz="2200" dirty="0" smtClean="0">
                <a:solidFill>
                  <a:srgbClr val="FFDED5"/>
                </a:solidFill>
                <a:latin typeface="Bernard MT Condensed" pitchFamily="18" charset="0"/>
              </a:rPr>
              <a:t>Inhibit</a:t>
            </a: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</a:rPr>
              <a:t> </a:t>
            </a:r>
            <a:r>
              <a:rPr lang="en-US" sz="2200" dirty="0" smtClean="0">
                <a:solidFill>
                  <a:srgbClr val="FFDED5"/>
                </a:solidFill>
                <a:latin typeface="Bernard MT Condensed" pitchFamily="18" charset="0"/>
              </a:rPr>
              <a:t>FERTILIZATION</a:t>
            </a: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  <a:sym typeface="Wingdings 3"/>
              </a:rPr>
              <a:t></a:t>
            </a: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</a:rPr>
              <a:t> viscosity of cervical secretion </a:t>
            </a:r>
            <a:r>
              <a:rPr lang="en-US" sz="2200" b="1" dirty="0" smtClean="0">
                <a:solidFill>
                  <a:srgbClr val="FFFFDD"/>
                </a:solidFill>
                <a:latin typeface="Arial Narrow" pitchFamily="34" charset="0"/>
                <a:sym typeface="Wingdings 3"/>
              </a:rPr>
              <a:t> no sperm pass</a:t>
            </a:r>
            <a:endParaRPr lang="en-US" sz="2200" b="1" dirty="0">
              <a:solidFill>
                <a:srgbClr val="FFFFDD"/>
              </a:solidFill>
              <a:latin typeface="Arial Narrow" pitchFamily="34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4876800" y="165917"/>
            <a:ext cx="4178808" cy="4541520"/>
            <a:chOff x="4636008" y="182880"/>
            <a:chExt cx="4419600" cy="4922520"/>
          </a:xfrm>
        </p:grpSpPr>
        <p:sp>
          <p:nvSpPr>
            <p:cNvPr id="18" name="Rectangle 17"/>
            <p:cNvSpPr/>
            <p:nvPr/>
          </p:nvSpPr>
          <p:spPr>
            <a:xfrm>
              <a:off x="4707292" y="182880"/>
              <a:ext cx="4277032" cy="4922520"/>
            </a:xfrm>
            <a:prstGeom prst="rect">
              <a:avLst/>
            </a:prstGeom>
            <a:solidFill>
              <a:srgbClr val="FDFC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180617" y="1148822"/>
              <a:ext cx="3635477" cy="2769035"/>
            </a:xfrm>
            <a:prstGeom prst="rect">
              <a:avLst/>
            </a:prstGeom>
            <a:solidFill>
              <a:srgbClr val="FFDE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5134995" y="283338"/>
              <a:ext cx="3718528" cy="837150"/>
              <a:chOff x="4724400" y="1371600"/>
              <a:chExt cx="3974978" cy="990600"/>
            </a:xfrm>
          </p:grpSpPr>
          <p:pic>
            <p:nvPicPr>
              <p:cNvPr id="6" name="Picture 2" descr="http://www.ovulation-calculator.com/files/cycleimage.gi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1754" t="2974" r="1754" b="58370"/>
              <a:stretch>
                <a:fillRect/>
              </a:stretch>
            </p:blipFill>
            <p:spPr bwMode="auto">
              <a:xfrm>
                <a:off x="5111284" y="1371600"/>
                <a:ext cx="3588094" cy="990600"/>
              </a:xfrm>
              <a:prstGeom prst="rect">
                <a:avLst/>
              </a:prstGeom>
              <a:noFill/>
            </p:spPr>
          </p:pic>
          <p:pic>
            <p:nvPicPr>
              <p:cNvPr id="12" name="Picture 2" descr="http://www.ovulation-calculator.com/files/cycleimage.gi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67328" t="2974" r="1754" b="85132"/>
              <a:stretch>
                <a:fillRect/>
              </a:stretch>
            </p:blipFill>
            <p:spPr bwMode="auto">
              <a:xfrm rot="16200000">
                <a:off x="5761945" y="1705655"/>
                <a:ext cx="972910" cy="304800"/>
              </a:xfrm>
              <a:prstGeom prst="rect">
                <a:avLst/>
              </a:prstGeom>
              <a:noFill/>
            </p:spPr>
          </p:pic>
          <p:pic>
            <p:nvPicPr>
              <p:cNvPr id="10" name="Picture 2" descr="http://www.ovulation-calculator.com/files/cycleimage.gi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1754" t="2974" r="65388" b="58370"/>
              <a:stretch>
                <a:fillRect/>
              </a:stretch>
            </p:blipFill>
            <p:spPr bwMode="auto">
              <a:xfrm>
                <a:off x="4770120" y="1371600"/>
                <a:ext cx="1447800" cy="990600"/>
              </a:xfrm>
              <a:prstGeom prst="rect">
                <a:avLst/>
              </a:prstGeom>
              <a:noFill/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4724400" y="2087880"/>
                <a:ext cx="106680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Follicular phase</a:t>
                </a:r>
                <a:endParaRPr 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pic>
          <p:nvPicPr>
            <p:cNvPr id="25" name="Picture 2" descr="http://schools-wikipedia.org/images/812/81280.pn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1393" t="60726" r="3155" b="11671"/>
            <a:stretch>
              <a:fillRect/>
            </a:stretch>
          </p:blipFill>
          <p:spPr bwMode="auto">
            <a:xfrm>
              <a:off x="5181600" y="3925824"/>
              <a:ext cx="3657600" cy="1143000"/>
            </a:xfrm>
            <a:prstGeom prst="rect">
              <a:avLst/>
            </a:prstGeom>
            <a:solidFill>
              <a:srgbClr val="FFDED5"/>
            </a:solidFill>
          </p:spPr>
        </p:pic>
        <p:pic>
          <p:nvPicPr>
            <p:cNvPr id="4" name="Picture 4" descr="http://embryology.med.unsw.edu.au/wwwhuman/MCycle/images/Mcycle.GIF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636008" y="1082647"/>
              <a:ext cx="4419600" cy="2955953"/>
            </a:xfrm>
            <a:prstGeom prst="rect">
              <a:avLst/>
            </a:prstGeom>
            <a:noFill/>
          </p:spPr>
        </p:pic>
      </p:grpSp>
      <p:sp>
        <p:nvSpPr>
          <p:cNvPr id="28" name="TextBox 27"/>
          <p:cNvSpPr txBox="1"/>
          <p:nvPr/>
        </p:nvSpPr>
        <p:spPr>
          <a:xfrm>
            <a:off x="3611880" y="152400"/>
            <a:ext cx="1377696" cy="1015663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660033"/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200" dirty="0" smtClean="0">
                <a:solidFill>
                  <a:srgbClr val="F3F3F3"/>
                </a:solidFill>
                <a:latin typeface="Bernard MT Condensed" pitchFamily="18" charset="0"/>
              </a:rPr>
              <a:t>MECHANISM OF ACTION</a:t>
            </a:r>
          </a:p>
          <a:p>
            <a:pPr algn="ctr">
              <a:lnSpc>
                <a:spcPts val="2400"/>
              </a:lnSpc>
            </a:pPr>
            <a:r>
              <a:rPr lang="en-US" sz="2200" dirty="0" smtClean="0">
                <a:solidFill>
                  <a:srgbClr val="F3F3F3"/>
                </a:solidFill>
                <a:latin typeface="Bernard MT Condensed" pitchFamily="18" charset="0"/>
              </a:rPr>
              <a:t>Of COC</a:t>
            </a:r>
          </a:p>
        </p:txBody>
      </p:sp>
      <p:sp>
        <p:nvSpPr>
          <p:cNvPr id="22" name="Down Arrow 21"/>
          <p:cNvSpPr/>
          <p:nvPr/>
        </p:nvSpPr>
        <p:spPr>
          <a:xfrm flipV="1">
            <a:off x="5855208" y="4648200"/>
            <a:ext cx="228600" cy="228600"/>
          </a:xfrm>
          <a:prstGeom prst="downArrow">
            <a:avLst/>
          </a:prstGeom>
          <a:solidFill>
            <a:srgbClr val="FFDED5"/>
          </a:solidFill>
          <a:ln>
            <a:solidFill>
              <a:srgbClr val="E20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/>
          <p:cNvSpPr/>
          <p:nvPr/>
        </p:nvSpPr>
        <p:spPr>
          <a:xfrm flipV="1">
            <a:off x="8415132" y="4648200"/>
            <a:ext cx="228600" cy="228600"/>
          </a:xfrm>
          <a:prstGeom prst="downArrow">
            <a:avLst/>
          </a:prstGeom>
          <a:solidFill>
            <a:srgbClr val="FFDED5"/>
          </a:solidFill>
          <a:ln>
            <a:solidFill>
              <a:srgbClr val="E200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5-Point Star 23"/>
          <p:cNvSpPr/>
          <p:nvPr/>
        </p:nvSpPr>
        <p:spPr>
          <a:xfrm>
            <a:off x="26504" y="-18757"/>
            <a:ext cx="430696" cy="513520"/>
          </a:xfrm>
          <a:prstGeom prst="star5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3048000" y="5105400"/>
            <a:ext cx="3633302" cy="412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rgbClr val="FFFFDD"/>
                </a:solidFill>
                <a:latin typeface="Arial Narrow" pitchFamily="34" charset="0"/>
                <a:sym typeface="Wingdings 3"/>
              </a:rPr>
              <a:t>Yet, by doing so they also </a:t>
            </a:r>
            <a:endParaRPr lang="en-US" sz="2400" b="1" dirty="0">
              <a:solidFill>
                <a:srgbClr val="FFFFDD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3" grpId="0" animBg="1"/>
      <p:bldP spid="27" grpId="0" animBg="1"/>
      <p:bldP spid="28" grpId="0" animBg="1"/>
      <p:bldP spid="22" grpId="0" animBg="1"/>
      <p:bldP spid="26" grpId="0" animBg="1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A1B1A"/>
            </a:gs>
            <a:gs pos="15000">
              <a:srgbClr val="760000"/>
            </a:gs>
            <a:gs pos="78000">
              <a:srgbClr val="BD0762"/>
            </a:gs>
            <a:gs pos="82000">
              <a:srgbClr val="EA7500"/>
            </a:gs>
            <a:gs pos="94000">
              <a:schemeClr val="bg2">
                <a:lumMod val="90000"/>
              </a:schemeClr>
            </a:gs>
            <a:gs pos="94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04800" y="762000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They are essentially designed to mimic the menstrual cycle by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producing a monthly withdrawal bleeding.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562600" y="152400"/>
            <a:ext cx="3352800" cy="400110"/>
          </a:xfrm>
          <a:prstGeom prst="rect">
            <a:avLst/>
          </a:prstGeom>
          <a:gradFill flip="none" rotWithShape="1">
            <a:gsLst>
              <a:gs pos="0">
                <a:srgbClr val="E2004B">
                  <a:shade val="30000"/>
                  <a:satMod val="115000"/>
                </a:srgbClr>
              </a:gs>
              <a:gs pos="50000">
                <a:srgbClr val="E2004B">
                  <a:shade val="67500"/>
                  <a:satMod val="115000"/>
                </a:srgbClr>
              </a:gs>
              <a:gs pos="100000">
                <a:srgbClr val="E2004B">
                  <a:shade val="100000"/>
                  <a:satMod val="115000"/>
                </a:srgbClr>
              </a:gs>
            </a:gsLst>
            <a:lin ang="2700000" scaled="1"/>
            <a:tileRect/>
          </a:gradFill>
          <a:ln w="28575">
            <a:solidFill>
              <a:srgbClr val="FFDED5"/>
            </a:solidFill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3F3F3"/>
                </a:solidFill>
                <a:latin typeface="Arial Narrow" pitchFamily="34" charset="0"/>
              </a:rPr>
              <a:t>COMBINED Pills [COC] </a:t>
            </a:r>
            <a:r>
              <a:rPr lang="en-US" sz="2000" b="1" i="1" dirty="0" smtClean="0">
                <a:solidFill>
                  <a:srgbClr val="F3F3F3"/>
                </a:solidFill>
                <a:latin typeface="Freestyle Script" pitchFamily="66" charset="0"/>
              </a:rPr>
              <a:t>Continued</a:t>
            </a:r>
            <a:endParaRPr lang="en-US" sz="2400" b="1" i="1" dirty="0">
              <a:solidFill>
                <a:srgbClr val="F3F3F3"/>
              </a:solidFill>
              <a:latin typeface="Freestyle Script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3468231"/>
            <a:ext cx="8610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 indent="-274320">
              <a:spcBef>
                <a:spcPts val="900"/>
              </a:spcBef>
              <a:buFont typeface="Wingdings" pitchFamily="2" charset="2"/>
              <a:buAutoNum type="arabicPeriod"/>
            </a:pPr>
            <a:r>
              <a:rPr lang="en-US" sz="2200" dirty="0" err="1" smtClean="0">
                <a:solidFill>
                  <a:srgbClr val="FFDED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Monophasic</a:t>
            </a:r>
            <a:r>
              <a:rPr lang="en-US" sz="2400" b="1" dirty="0" smtClean="0">
                <a:solidFill>
                  <a:srgbClr val="FDFCED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rgbClr val="FDFCED"/>
                </a:solidFill>
                <a:latin typeface="Arial Narrow" pitchFamily="34" charset="0"/>
              </a:rPr>
              <a:t>(a fixed amount of estrogen &amp; progestin) </a:t>
            </a:r>
          </a:p>
          <a:p>
            <a:pPr marL="533400" indent="-274320">
              <a:spcBef>
                <a:spcPts val="900"/>
              </a:spcBef>
              <a:buFont typeface="Wingdings" pitchFamily="2" charset="2"/>
              <a:buAutoNum type="arabicPeriod"/>
            </a:pPr>
            <a:r>
              <a:rPr lang="en-US" sz="2200" dirty="0" smtClean="0">
                <a:solidFill>
                  <a:srgbClr val="FFDED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Biphasic</a:t>
            </a:r>
            <a:r>
              <a:rPr lang="en-US" sz="2400" b="1" dirty="0" smtClean="0">
                <a:solidFill>
                  <a:srgbClr val="FDFCED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rgbClr val="FDFCED"/>
                </a:solidFill>
                <a:latin typeface="Arial Narrow" pitchFamily="34" charset="0"/>
              </a:rPr>
              <a:t>(a fixed amount of estrogen, while amount of progestin increases in the second half of the cycle) </a:t>
            </a:r>
          </a:p>
          <a:p>
            <a:pPr marL="533400" indent="-274320">
              <a:spcBef>
                <a:spcPts val="900"/>
              </a:spcBef>
              <a:buFont typeface="Wingdings" pitchFamily="2" charset="2"/>
              <a:buAutoNum type="arabicPeriod"/>
            </a:pPr>
            <a:r>
              <a:rPr lang="en-US" sz="2200" dirty="0" err="1" smtClean="0">
                <a:solidFill>
                  <a:srgbClr val="FFDED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Triphasic</a:t>
            </a:r>
            <a:r>
              <a:rPr lang="en-US" sz="2400" b="1" dirty="0" smtClean="0">
                <a:solidFill>
                  <a:srgbClr val="FDFCED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rgbClr val="FDFCED"/>
                </a:solidFill>
                <a:latin typeface="Arial Narrow" pitchFamily="34" charset="0"/>
              </a:rPr>
              <a:t>(amount of estrogen; fixed or variable &amp; amount of progestin increases in 3 successive  phases).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04800" y="1881808"/>
            <a:ext cx="8598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Currently, their formulation were more improved to also mimic the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natural on going changes in hormonal profile.</a:t>
            </a:r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304800" y="2891135"/>
            <a:ext cx="6629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Accordingly we have now the </a:t>
            </a:r>
            <a:r>
              <a:rPr lang="en-US" sz="2400" u="heavy" dirty="0" smtClean="0">
                <a:solidFill>
                  <a:schemeClr val="bg1"/>
                </a:solidFill>
                <a:uFill>
                  <a:solidFill>
                    <a:srgbClr val="FF99CC"/>
                  </a:solidFill>
                </a:uFill>
                <a:latin typeface="Bernard MT Condensed" pitchFamily="18" charset="0"/>
              </a:rPr>
              <a:t>PHASE FORMULATIONS</a:t>
            </a:r>
            <a:endParaRPr lang="en-US" sz="2400" u="heavy" dirty="0">
              <a:uFill>
                <a:solidFill>
                  <a:srgbClr val="FF99CC"/>
                </a:solidFill>
              </a:uFill>
              <a:latin typeface="Bernard MT Condensed" pitchFamily="18" charset="0"/>
            </a:endParaRPr>
          </a:p>
        </p:txBody>
      </p:sp>
      <p:sp>
        <p:nvSpPr>
          <p:cNvPr id="9" name="5-Point Star 8"/>
          <p:cNvSpPr/>
          <p:nvPr/>
        </p:nvSpPr>
        <p:spPr>
          <a:xfrm>
            <a:off x="26504" y="19880"/>
            <a:ext cx="506896" cy="513520"/>
          </a:xfrm>
          <a:prstGeom prst="star5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2307</TotalTime>
  <Words>1200</Words>
  <Application>Microsoft Office PowerPoint</Application>
  <PresentationFormat>On-screen Show (4:3)</PresentationFormat>
  <Paragraphs>235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133</cp:revision>
  <dcterms:created xsi:type="dcterms:W3CDTF">2011-01-15T15:39:52Z</dcterms:created>
  <dcterms:modified xsi:type="dcterms:W3CDTF">2012-04-15T20:38:18Z</dcterms:modified>
</cp:coreProperties>
</file>