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8" r:id="rId3"/>
    <p:sldId id="270" r:id="rId4"/>
    <p:sldId id="271" r:id="rId5"/>
    <p:sldId id="272" r:id="rId6"/>
    <p:sldId id="301" r:id="rId7"/>
    <p:sldId id="273" r:id="rId8"/>
    <p:sldId id="275" r:id="rId9"/>
    <p:sldId id="269" r:id="rId10"/>
    <p:sldId id="274" r:id="rId11"/>
    <p:sldId id="312" r:id="rId12"/>
    <p:sldId id="281" r:id="rId13"/>
    <p:sldId id="302" r:id="rId14"/>
    <p:sldId id="282" r:id="rId15"/>
    <p:sldId id="279" r:id="rId16"/>
    <p:sldId id="303" r:id="rId17"/>
    <p:sldId id="288" r:id="rId18"/>
    <p:sldId id="284" r:id="rId19"/>
    <p:sldId id="313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FFCC"/>
    <a:srgbClr val="FFE1F0"/>
    <a:srgbClr val="FF99CC"/>
    <a:srgbClr val="FFED81"/>
    <a:srgbClr val="FEDA02"/>
    <a:srgbClr val="FFFF99"/>
    <a:srgbClr val="36CAAE"/>
    <a:srgbClr val="00CC99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A851-0F6F-4A8C-8A87-35AC056B8061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B390D-D4C1-4152-8B54-D4B19BD51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B390D-D4C1-4152-8B54-D4B19BD511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A016-4F09-4273-BBEB-EB4F7F8694B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jpeg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228600" y="3505200"/>
            <a:ext cx="4495801" cy="31021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09600"/>
            <a:ext cx="49530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 OF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1506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273429">
            <a:off x="212527" y="3041468"/>
            <a:ext cx="756881" cy="1368085"/>
          </a:xfrm>
          <a:prstGeom prst="rect">
            <a:avLst/>
          </a:prstGeom>
          <a:noFill/>
        </p:spPr>
      </p:pic>
      <p:pic>
        <p:nvPicPr>
          <p:cNvPr id="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38018">
            <a:off x="4202553" y="5834113"/>
            <a:ext cx="642338" cy="11610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28393" y="1828800"/>
            <a:ext cx="5223674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845158"/>
            <a:ext cx="8153400" cy="830997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Pills are taken for 21 days, starting on day 5 &amp; ending at day 26. This is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followed by a 7 day pill free period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11" y="5798403"/>
            <a:ext cx="8153400" cy="830997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females are compliant the efficacy of COC can reach as high as (99.9%) in preventing pregnancy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253335"/>
            <a:ext cx="8153400" cy="461665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Pills are better taken at same time of day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849711"/>
            <a:ext cx="8153400" cy="1200329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TO IMPROVE COMPLIANCE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there exist a formulation of 28 pills that resemble the biphasic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triphasic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formulation,  but the last 7 pills of these 28 pills are actually placebo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637" y="2286000"/>
            <a:ext cx="31242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Methods of administration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53200" y="607452"/>
            <a:ext cx="2133600" cy="2163416"/>
            <a:chOff x="304800" y="990600"/>
            <a:chExt cx="2857500" cy="3124200"/>
          </a:xfrm>
        </p:grpSpPr>
        <p:sp>
          <p:nvSpPr>
            <p:cNvPr id="14" name="Oval 13"/>
            <p:cNvSpPr/>
            <p:nvPr/>
          </p:nvSpPr>
          <p:spPr>
            <a:xfrm>
              <a:off x="304800" y="1066800"/>
              <a:ext cx="2819400" cy="304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EAEAEA">
                    <a:shade val="67500"/>
                    <a:satMod val="115000"/>
                  </a:srgbClr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ttp://turbo.inquisitr.com/wp-content/2010/03/pill-may-affect-lifesp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2F3"/>
                </a:clrFrom>
                <a:clrTo>
                  <a:srgbClr val="F4F2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990600"/>
              <a:ext cx="2857500" cy="2857500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" y="8382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66FF33"/>
                  </a:solidFill>
                </a:uFill>
                <a:latin typeface="Bernard MT Condensed" pitchFamily="18" charset="0"/>
              </a:rPr>
              <a:t>As a contraceptive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66FF33"/>
                  </a:solidFill>
                </a:uFill>
                <a:latin typeface="Arial Narrow" pitchFamily="34" charset="0"/>
              </a:rPr>
              <a:t>;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for  any woman seeking;        a reliable, reversible,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coitally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-independent  method of contraception.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81000"/>
            <a:ext cx="14478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697605"/>
            <a:ext cx="5638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 and breast tenderness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Headache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Skin Pigmentation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Impair glucose tolerance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incidence of breast, vaginal &amp;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cervical cancer??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Cardiovascular - major problem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a.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Thromboembolism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b. Hypertension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f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requency of gall bladder disease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4267200"/>
            <a:ext cx="579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Nausea, vomiting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Headache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Fatigue, depression of mood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Menstrual irregularities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Weight gain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masculinization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Ectopic pregnancy.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3590" y="838994"/>
            <a:ext cx="2680798" cy="3961606"/>
            <a:chOff x="433590" y="838994"/>
            <a:chExt cx="2680798" cy="3961606"/>
          </a:xfrm>
        </p:grpSpPr>
        <p:sp>
          <p:nvSpPr>
            <p:cNvPr id="23" name="Rectangle 22"/>
            <p:cNvSpPr/>
            <p:nvPr/>
          </p:nvSpPr>
          <p:spPr>
            <a:xfrm>
              <a:off x="433590" y="4338935"/>
              <a:ext cx="2680798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38100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B. Progestin Related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-1295400" y="2590800"/>
              <a:ext cx="35052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61206" y="877631"/>
            <a:ext cx="2565836" cy="689471"/>
            <a:chOff x="761206" y="877631"/>
            <a:chExt cx="2565836" cy="689471"/>
          </a:xfrm>
        </p:grpSpPr>
        <p:sp>
          <p:nvSpPr>
            <p:cNvPr id="22" name="Rectangle 21"/>
            <p:cNvSpPr/>
            <p:nvPr/>
          </p:nvSpPr>
          <p:spPr>
            <a:xfrm>
              <a:off x="784102" y="1105437"/>
              <a:ext cx="2542940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A. Estrogen Related 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47700" y="991137"/>
              <a:ext cx="2286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31442" y="381000"/>
            <a:ext cx="9144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38100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ADRs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66690"/>
            <a:ext cx="20574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190150"/>
            <a:ext cx="876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Thrombophlebitis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disorders 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CHF or other causes of edema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Vaginal bleeding of undiagnosed etiology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pregnancy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breast cancer, or estrogen-dependent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neoplasms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Impaired hepatic functions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Fibroid tumors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–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 use mini pill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Dyslipidemia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diabetes, hypertension, migraine…..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Lactating mothers –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use mini pill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753600" y="4343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7403"/>
            <a:ext cx="4572000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N.B. Females that are obese, smokers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       Females  &gt; 35 years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6022" y="5634335"/>
            <a:ext cx="2980303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better given the mini pills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8200" y="5410200"/>
            <a:ext cx="304800" cy="914400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3350739"/>
            <a:ext cx="8229600" cy="1295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Antibiotics  that interfere with normal GI flora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absorption  &amp; 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</a:t>
            </a:r>
            <a:r>
              <a:rPr lang="en-US" sz="2200" b="1" dirty="0" err="1" smtClean="0">
                <a:solidFill>
                  <a:srgbClr val="FDFCED"/>
                </a:solidFill>
                <a:latin typeface="Arial Narrow" pitchFamily="34" charset="0"/>
              </a:rPr>
              <a:t>enterohepatic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 recycling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 its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bioavailability</a:t>
            </a:r>
          </a:p>
          <a:p>
            <a:pPr indent="-342900">
              <a:lnSpc>
                <a:spcPts val="2400"/>
              </a:lnSpc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Microsomal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 Enzyme Inducers   catabolism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of OC</a:t>
            </a:r>
          </a:p>
          <a:p>
            <a:pPr lvl="0" indent="-342900">
              <a:lnSpc>
                <a:spcPts val="2400"/>
              </a:lnSpc>
              <a:buClr>
                <a:srgbClr val="92D050"/>
              </a:buClr>
            </a:pP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Phenytoin</a:t>
            </a: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,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Phenobarbitone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</a:rPr>
              <a:t>Rifampin</a:t>
            </a:r>
            <a:endParaRPr kumimoji="0" lang="en-US" sz="2200" b="1" i="0" u="none" strike="noStrike" kern="1200" cap="none" spc="-4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84" y="2902940"/>
            <a:ext cx="5410200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cause contraceptive failure </a:t>
            </a:r>
            <a:endParaRPr lang="en-US" sz="2400" u="heavy" dirty="0">
              <a:solidFill>
                <a:srgbClr val="FFDED5"/>
              </a:solidFill>
              <a:uFill>
                <a:solidFill>
                  <a:srgbClr val="92D05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745693"/>
            <a:ext cx="3911648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  <a:sym typeface="Wingdings 3"/>
              </a:rPr>
              <a:t>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 COC toxicity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04800" y="5881353"/>
            <a:ext cx="7976316" cy="461665"/>
            <a:chOff x="304800" y="5791200"/>
            <a:chExt cx="7976316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304800" y="5830300"/>
              <a:ext cx="5334000" cy="369332"/>
            </a:xfrm>
            <a:prstGeom prst="rect">
              <a:avLst/>
            </a:prstGeom>
            <a:solidFill>
              <a:srgbClr val="86004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6316" y="5791200"/>
              <a:ext cx="792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Medications of altered clearance (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  <a:sym typeface="Wingdings 3"/>
                </a:rPr>
                <a:t>)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 by COC</a:t>
              </a:r>
              <a:r>
                <a:rPr lang="en-US" sz="2000" u="heavy" dirty="0" smtClean="0">
                  <a:solidFill>
                    <a:schemeClr val="bg1"/>
                  </a:solidFill>
                  <a:uFill>
                    <a:solidFill>
                      <a:srgbClr val="92D050"/>
                    </a:solidFill>
                  </a:uFill>
                  <a:latin typeface="Arial Narrow" pitchFamily="34" charset="0"/>
                </a:rPr>
                <a:t>; </a:t>
              </a:r>
              <a:r>
                <a:rPr lang="en-US" sz="20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 toxicity</a:t>
              </a:r>
              <a:endParaRPr lang="en-US" sz="2200" dirty="0" smtClean="0">
                <a:solidFill>
                  <a:srgbClr val="FFDED5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2921" y="5169795"/>
            <a:ext cx="8229600" cy="8382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Microsomal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Enzyme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nhibitors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metabolism of OC </a:t>
            </a:r>
            <a:r>
              <a:rPr lang="en-US" sz="20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 toxicity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Acetominophen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, Erythromycin, SSRIs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7679" y="6249474"/>
            <a:ext cx="8229600" cy="533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WARFARIN,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Cyclosporine,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Theophyline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5913"/>
            <a:ext cx="15240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29718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cause contraceptive failure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500" y="1295400"/>
            <a:ext cx="21336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COC toxicity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295400"/>
            <a:ext cx="28194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of altered  clearance by  COC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724" y="2117036"/>
            <a:ext cx="1524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Impairing absorption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464713"/>
            <a:ext cx="2362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Inducers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8392" y="2027584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Inhibitors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cxnSp>
        <p:nvCxnSpPr>
          <p:cNvPr id="16" name="Straight Arrow Connector 15"/>
          <p:cNvCxnSpPr>
            <a:stCxn id="10" idx="2"/>
          </p:cNvCxnSpPr>
          <p:nvPr/>
        </p:nvCxnSpPr>
        <p:spPr>
          <a:xfrm rot="5400000">
            <a:off x="1470571" y="2042070"/>
            <a:ext cx="297359" cy="342900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rot="16200000" flipH="1">
            <a:off x="1775371" y="2080170"/>
            <a:ext cx="449761" cy="419102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1828800" y="838200"/>
            <a:ext cx="5638800" cy="13157"/>
          </a:xfrm>
          <a:prstGeom prst="straightConnector1">
            <a:avLst/>
          </a:prstGeom>
          <a:ln w="38100">
            <a:solidFill>
              <a:srgbClr val="FFEAD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39794" y="1066800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96594" y="1066006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753394" y="1065212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900535"/>
            <a:ext cx="3505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Progestin-Only Pills (POP)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433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Contains only a progestin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n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desogestrel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….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206518"/>
            <a:ext cx="15240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Mechanisms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19400" y="14478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228600"/>
            <a:ext cx="32766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3962400"/>
            <a:ext cx="8382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92D050"/>
                  </a:solidFill>
                </a:uFill>
                <a:latin typeface="Arial Narrow" pitchFamily="34" charset="0"/>
              </a:rPr>
              <a:t> The main mechanism of action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 cervical mucous plug</a:t>
            </a:r>
          </a:p>
          <a:p>
            <a:pPr>
              <a:lnSpc>
                <a:spcPts val="2800"/>
              </a:lnSpc>
              <a:buClr>
                <a:srgbClr val="92D050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 sperm penetration   i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nhibit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FERTILIZATION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 animBg="1"/>
      <p:bldP spid="17" grpId="0" animBg="1"/>
      <p:bldP spid="18" grpId="0" animBg="1"/>
      <p:bldP spid="20" grpId="0" animBg="1"/>
      <p:bldP spid="21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32455"/>
            <a:ext cx="13716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19812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MINI  Pills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228534"/>
            <a:ext cx="8610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buClr>
                <a:srgbClr val="92D050"/>
              </a:buClr>
              <a:buSzPct val="80000"/>
              <a:buBlip>
                <a:blip r:embed="rId2"/>
              </a:buBlip>
              <a:defRPr/>
            </a:pP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Are alternative when oestrogen is contraindicated (specially in cardio-vascular, </a:t>
            </a:r>
            <a:r>
              <a:rPr lang="en-GB" sz="2400" b="1" spc="-40" dirty="0" err="1" smtClean="0">
                <a:solidFill>
                  <a:schemeClr val="bg1"/>
                </a:solidFill>
                <a:latin typeface="Arial Narrow" pitchFamily="34" charset="0"/>
              </a:rPr>
              <a:t>hepatobiliary</a:t>
            </a: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, cancer and  some metabolic disorders)</a:t>
            </a:r>
          </a:p>
          <a:p>
            <a:pPr lvl="0" indent="-342900">
              <a:buClr>
                <a:srgbClr val="92D050"/>
              </a:buClr>
              <a:buSzPct val="80000"/>
              <a:buBlip>
                <a:blip r:embed="rId2"/>
              </a:buBlip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Are used with no age limits, in smokers &amp;  during lactation.</a:t>
            </a:r>
          </a:p>
          <a:p>
            <a:pPr lvl="0" indent="-342900">
              <a:buClr>
                <a:srgbClr val="92D050"/>
              </a:buClr>
              <a:buSzPct val="80000"/>
              <a:defRPr/>
            </a:pPr>
            <a:r>
              <a:rPr lang="en-US" sz="2200" b="1" i="1" dirty="0" smtClean="0">
                <a:solidFill>
                  <a:srgbClr val="FDFCED"/>
                </a:solidFill>
                <a:latin typeface="Arial Narrow" pitchFamily="34" charset="0"/>
              </a:rPr>
              <a:t>N.B. They </a:t>
            </a:r>
            <a:r>
              <a:rPr lang="en-GB" sz="2200" b="1" i="1" dirty="0" smtClean="0">
                <a:solidFill>
                  <a:srgbClr val="FDFCED"/>
                </a:solidFill>
                <a:latin typeface="Arial Narrow" pitchFamily="34" charset="0"/>
              </a:rPr>
              <a:t>became popular because no worry of estrogenic side effects &amp; are better tolerated </a:t>
            </a:r>
            <a:endParaRPr lang="en-US" sz="2200" b="1" i="1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283135"/>
            <a:ext cx="28956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760552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Should be taken every day,  all the year round</a:t>
            </a:r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08712"/>
            <a:ext cx="31242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ADRs &amp; Contraindications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3400" y="5943600"/>
            <a:ext cx="8305800" cy="533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 indent="-342900">
              <a:defRPr/>
            </a:pPr>
            <a:r>
              <a:rPr lang="en-US" sz="2400" b="1" dirty="0" smtClean="0">
                <a:solidFill>
                  <a:srgbClr val="990033"/>
                </a:solidFill>
                <a:latin typeface="Arial Narrow" pitchFamily="34" charset="0"/>
                <a:cs typeface="Times New Roman" pitchFamily="18" charset="0"/>
              </a:rPr>
              <a:t>N.B. There is slightly higher contraception failure rates when used</a:t>
            </a:r>
          </a:p>
          <a:p>
            <a:pPr lvl="0" indent="-342900">
              <a:buBlip>
                <a:blip r:embed="rId2"/>
              </a:buBlip>
              <a:defRPr/>
            </a:pPr>
            <a:endParaRPr lang="en-US" sz="2400" b="1" dirty="0" smtClean="0">
              <a:solidFill>
                <a:srgbClr val="99003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4800" y="4876800"/>
            <a:ext cx="6553200" cy="533400"/>
          </a:xfrm>
          <a:prstGeom prst="rect">
            <a:avLst/>
          </a:prstGeom>
        </p:spPr>
        <p:txBody>
          <a:bodyPr/>
          <a:lstStyle/>
          <a:p>
            <a:pPr lvl="0" indent="-342900"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That related to </a:t>
            </a:r>
            <a:r>
              <a:rPr lang="en-US" sz="2400" b="1" dirty="0" err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 only</a:t>
            </a:r>
          </a:p>
          <a:p>
            <a:pPr lvl="0" indent="-342900">
              <a:buBlip>
                <a:blip r:embed="rId2"/>
              </a:buBlip>
              <a:defRPr/>
            </a:pPr>
            <a:endParaRPr lang="en-US" sz="2400" b="1" dirty="0" smtClean="0">
              <a:solidFill>
                <a:srgbClr val="FDFCED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3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65520" y="1870722"/>
            <a:ext cx="26670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Emergency </a:t>
            </a:r>
            <a:r>
              <a:rPr lang="en-GB" sz="2200" b="1" dirty="0" smtClean="0">
                <a:solidFill>
                  <a:srgbClr val="FFFF99"/>
                </a:solidFill>
                <a:latin typeface="Arial Narrow" pitchFamily="34" charset="0"/>
              </a:rPr>
              <a:t>Hormonal </a:t>
            </a: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Contraception [E</a:t>
            </a:r>
            <a:r>
              <a:rPr lang="en-GB" sz="2200" b="1" dirty="0" smtClean="0">
                <a:solidFill>
                  <a:srgbClr val="FFFF99"/>
                </a:solidFill>
                <a:latin typeface="Arial Narrow" pitchFamily="34" charset="0"/>
              </a:rPr>
              <a:t>H</a:t>
            </a: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C]</a:t>
            </a:r>
            <a:endParaRPr lang="en-US" sz="2200" b="1" dirty="0" smtClean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867400" y="13716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228600"/>
            <a:ext cx="32766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1882914"/>
            <a:ext cx="18288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F3F3F3"/>
                </a:solidFill>
                <a:latin typeface="Arial Narrow" pitchFamily="34" charset="0"/>
              </a:rPr>
              <a:t>Post Coital Contraception</a:t>
            </a:r>
          </a:p>
        </p:txBody>
      </p:sp>
      <p:graphicFrame>
        <p:nvGraphicFramePr>
          <p:cNvPr id="19" name="Group 96"/>
          <p:cNvGraphicFramePr>
            <a:graphicFrameLocks/>
          </p:cNvGraphicFramePr>
          <p:nvPr/>
        </p:nvGraphicFramePr>
        <p:xfrm>
          <a:off x="152400" y="3200983"/>
          <a:ext cx="8915401" cy="309880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63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Composition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Method of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Timing of 1st dose  After Intercourse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Reported Efficacy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tablets twice with 12 hrs in between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Better within 12 hrs only up to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High-dose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Better within 12 hrs only up to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75 - 85%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88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 dose only </a:t>
                      </a:r>
                      <a:r>
                        <a:rPr lang="en-US" sz="2000" b="1" dirty="0" err="1" smtClean="0">
                          <a:solidFill>
                            <a:srgbClr val="990033"/>
                          </a:solidFill>
                        </a:rPr>
                        <a:t>levonorgestrel</a:t>
                      </a:r>
                      <a:r>
                        <a:rPr lang="en-US" sz="20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Better within 12 hrs only up to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 –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Mifepristone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±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Misoprostol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 single dose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Within l20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85 - 100%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-104193" y="17901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b="1" spc="-50" dirty="0" smtClean="0">
                <a:solidFill>
                  <a:schemeClr val="bg1"/>
                </a:solidFill>
                <a:latin typeface="Arial Narrow" pitchFamily="34" charset="0"/>
              </a:rPr>
              <a:t>Contraception on instantaneous demand, 2</a:t>
            </a:r>
            <a:r>
              <a:rPr lang="en-GB" sz="2400" b="1" spc="-50" baseline="30000" dirty="0" smtClean="0">
                <a:solidFill>
                  <a:schemeClr val="bg1"/>
                </a:solidFill>
                <a:latin typeface="Arial Narrow" pitchFamily="34" charset="0"/>
              </a:rPr>
              <a:t>ndry</a:t>
            </a:r>
            <a:r>
              <a:rPr lang="en-GB" sz="2400" b="1" spc="-50" dirty="0" smtClean="0">
                <a:solidFill>
                  <a:schemeClr val="bg1"/>
                </a:solidFill>
                <a:latin typeface="Arial Narrow" pitchFamily="34" charset="0"/>
              </a:rPr>
              <a:t>  to unprotected          sexual intercourse</a:t>
            </a:r>
            <a:endParaRPr lang="en-GB" sz="2400" b="1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943600" y="26670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90000">
              <a:srgbClr val="EA7500"/>
            </a:gs>
            <a:gs pos="96000">
              <a:schemeClr val="bg2">
                <a:lumMod val="90000"/>
              </a:schemeClr>
            </a:gs>
            <a:gs pos="98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591312"/>
            <a:ext cx="1600200" cy="425758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F3F3F3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152400"/>
            <a:ext cx="3048000" cy="36933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3F3F3"/>
                </a:solidFill>
                <a:latin typeface="Arial Narrow" pitchFamily="34" charset="0"/>
              </a:rPr>
              <a:t>MORNING-AFTER  Pills </a:t>
            </a:r>
            <a:r>
              <a:rPr lang="en-US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090197"/>
            <a:ext cx="86868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Exact mechanism(s) is questionable depending 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on the time it is taken in relevance to the menstrual cycle.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lnSpc>
                <a:spcPts val="2400"/>
              </a:lnSpc>
              <a:spcBef>
                <a:spcPts val="600"/>
              </a:spcBef>
            </a:pPr>
            <a:r>
              <a:rPr lang="en-US" sz="2000" b="1" spc="-40" dirty="0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N.B.</a:t>
            </a:r>
            <a:r>
              <a:rPr lang="en-US" sz="2400" b="1" spc="-40" dirty="0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spc="-40" dirty="0" err="1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Mifepristone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 competitive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antagonist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luteolytic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abortificiant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potentiated by addition of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spc="-40" dirty="0" err="1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Misoprostol</a:t>
            </a:r>
            <a:endParaRPr lang="en-US" sz="2400" b="1" spc="-40" dirty="0" smtClean="0">
              <a:solidFill>
                <a:srgbClr val="FEDA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967335"/>
            <a:ext cx="1524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2895600"/>
            <a:ext cx="73914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When desirability for avoiding pregnancy is obvious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Inevitable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efficacy of other forms of contraception:</a:t>
            </a:r>
          </a:p>
          <a:p>
            <a:pPr marL="365760" lvl="1">
              <a:lnSpc>
                <a:spcPts val="2500"/>
              </a:lnSpc>
              <a:buSzPct val="75000"/>
              <a:buBlip>
                <a:blip r:embed="rId4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Unsuccessful withdrawal before ejaculation</a:t>
            </a:r>
          </a:p>
          <a:p>
            <a:pPr marL="365760" lvl="1">
              <a:lnSpc>
                <a:spcPts val="2500"/>
              </a:lnSpc>
              <a:buSzPct val="75000"/>
              <a:buBlip>
                <a:blip r:embed="rId4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Torn, leaking condom</a:t>
            </a:r>
          </a:p>
          <a:p>
            <a:pPr marL="365760" lvl="1">
              <a:lnSpc>
                <a:spcPts val="2500"/>
              </a:lnSpc>
              <a:buSzPct val="75000"/>
              <a:buBlip>
                <a:blip r:embed="rId4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Missed pills</a:t>
            </a:r>
          </a:p>
          <a:p>
            <a:pPr marL="365760" lvl="1">
              <a:lnSpc>
                <a:spcPts val="2500"/>
              </a:lnSpc>
              <a:buSzPct val="75000"/>
              <a:buBlip>
                <a:blip r:embed="rId4"/>
              </a:buBlip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Detached contraceptive patch......etc</a:t>
            </a:r>
          </a:p>
          <a:p>
            <a:pPr lvl="0">
              <a:lnSpc>
                <a:spcPts val="25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Medico-legal insult:  Rape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232" y="5469780"/>
            <a:ext cx="7620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5446689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Depending on formulations used. </a:t>
            </a:r>
          </a:p>
          <a:p>
            <a:pPr lvl="0">
              <a:lnSpc>
                <a:spcPts val="24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If  </a:t>
            </a:r>
            <a:r>
              <a:rPr lang="en-US" sz="2400" b="1" spc="-40" dirty="0" err="1" smtClean="0">
                <a:solidFill>
                  <a:srgbClr val="FEDA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Mifepristone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lvl="0">
              <a:lnSpc>
                <a:spcPts val="2400"/>
              </a:lnSpc>
              <a:defRPr/>
            </a:pP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uterine bleeding could be problematic </a:t>
            </a:r>
          </a:p>
          <a:p>
            <a:pPr lvl="0">
              <a:lnSpc>
                <a:spcPts val="24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must be under medical supervision 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0" y="6628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96"/>
          <p:cNvGraphicFramePr>
            <a:graphicFrameLocks/>
          </p:cNvGraphicFramePr>
          <p:nvPr/>
        </p:nvGraphicFramePr>
        <p:xfrm>
          <a:off x="119268" y="844550"/>
          <a:ext cx="8915401" cy="5556250"/>
        </p:xfrm>
        <a:graphic>
          <a:graphicData uri="http://schemas.openxmlformats.org/drawingml/2006/table">
            <a:tbl>
              <a:tblPr/>
              <a:tblGrid>
                <a:gridCol w="2057400"/>
                <a:gridCol w="2743201"/>
                <a:gridCol w="2590799"/>
                <a:gridCol w="1524001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Other Application MODALITIES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Hormonal Content Within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Dosing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Reported Efficacy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Patch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Transdermal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System)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Like COC, having both hormones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On same day every week for three weeks, 1 week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Injectable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(given IM)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Depot </a:t>
                      </a:r>
                      <a:r>
                        <a:rPr lang="en-US" sz="2200" b="1" dirty="0" err="1" smtClean="0">
                          <a:latin typeface="Arial Narrow" pitchFamily="34" charset="0"/>
                        </a:rPr>
                        <a:t>medroxyprogesterone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 acetate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Every three month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99.7%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Implant ( 6 rods)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Every three –five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98-99%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Vaginal 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Releases a continuous low dose of hormones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Worn for 3 weeks, one week free to get the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85 - 100%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latin typeface="Arial Narrow" pitchFamily="34" charset="0"/>
                        </a:rPr>
                        <a:t>Levonorgestrel</a:t>
                      </a:r>
                      <a:endParaRPr lang="en-US" sz="2200" b="1" dirty="0" smtClean="0"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Regular contraception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Worn for 5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For EHC</a:t>
                      </a:r>
                      <a:r>
                        <a:rPr lang="en-US" sz="2200" b="1" spc="-4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 Worn for a week / within 5 days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252868" y="5715000"/>
            <a:ext cx="2590800" cy="0"/>
          </a:xfrm>
          <a:prstGeom prst="line">
            <a:avLst/>
          </a:prstGeom>
          <a:ln w="57150">
            <a:solidFill>
              <a:srgbClr val="9900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96068" y="5715000"/>
            <a:ext cx="2438400" cy="0"/>
          </a:xfrm>
          <a:prstGeom prst="line">
            <a:avLst/>
          </a:prstGeom>
          <a:ln w="57150">
            <a:solidFill>
              <a:srgbClr val="9900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38100" y="5715000"/>
            <a:ext cx="1447800" cy="0"/>
          </a:xfrm>
          <a:prstGeom prst="line">
            <a:avLst/>
          </a:prstGeom>
          <a:ln w="57150">
            <a:solidFill>
              <a:srgbClr val="9900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22120" y="152400"/>
            <a:ext cx="56388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OTHER HORMONAL CONTRACEPTIVE MODALITIES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02704" y="19880"/>
            <a:ext cx="5830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22120" y="152400"/>
            <a:ext cx="56388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OTHER HORMONAL CONTRACEPTIVE MODALITIES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9" name="Picture 3" descr="C:\Documents and Settings\Susan\My Documents\My Pictures\ortho-evr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362200" cy="2057400"/>
          </a:xfrm>
          <a:prstGeom prst="rect">
            <a:avLst/>
          </a:prstGeom>
          <a:noFill/>
        </p:spPr>
      </p:pic>
      <p:pic>
        <p:nvPicPr>
          <p:cNvPr id="11" name="Picture 3" descr="C:\Documents and Settings\Susan\My Documents\My Pictures\i_hold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3987" y="914400"/>
            <a:ext cx="2569013" cy="2057400"/>
          </a:xfrm>
          <a:prstGeom prst="rect">
            <a:avLst/>
          </a:prstGeom>
          <a:noFill/>
        </p:spPr>
      </p:pic>
      <p:pic>
        <p:nvPicPr>
          <p:cNvPr id="14" name="Picture 4" descr="C:\PData\Scanner\copperpto.jpg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6385560" y="3352800"/>
            <a:ext cx="2225040" cy="2781300"/>
          </a:xfrm>
          <a:prstGeom prst="rect">
            <a:avLst/>
          </a:prstGeom>
          <a:noFill/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9000"/>
            <a:ext cx="1894392" cy="236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" name="Picture 5" descr="MCj028686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332878"/>
            <a:ext cx="1905000" cy="1537217"/>
          </a:xfrm>
          <a:prstGeom prst="rect">
            <a:avLst/>
          </a:prstGeom>
          <a:noFill/>
        </p:spPr>
      </p:pic>
      <p:pic>
        <p:nvPicPr>
          <p:cNvPr id="1028" name="Picture 4" descr="http://news.bbc.co.uk/olmedia/330000/images/_331618_norplant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029200"/>
            <a:ext cx="2857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 flipH="1">
            <a:off x="4750903" y="174497"/>
            <a:ext cx="4164497" cy="2873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76200"/>
            <a:ext cx="5223674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2362200"/>
            <a:ext cx="2965074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0488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4516562" y="2535363"/>
            <a:ext cx="593725" cy="593725"/>
          </a:xfrm>
          <a:prstGeom prst="rect">
            <a:avLst/>
          </a:prstGeom>
          <a:noFill/>
        </p:spPr>
      </p:pic>
      <p:pic>
        <p:nvPicPr>
          <p:cNvPr id="9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598765">
            <a:off x="8448667" y="101608"/>
            <a:ext cx="593725" cy="593725"/>
          </a:xfrm>
          <a:prstGeom prst="rect">
            <a:avLst/>
          </a:prstGeom>
          <a:noFill/>
        </p:spPr>
      </p:pic>
      <p:pic>
        <p:nvPicPr>
          <p:cNvPr id="1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5785062" y="1746462"/>
            <a:ext cx="429004" cy="429004"/>
          </a:xfrm>
          <a:prstGeom prst="rect">
            <a:avLst/>
          </a:prstGeom>
          <a:noFill/>
        </p:spPr>
      </p:pic>
      <p:pic>
        <p:nvPicPr>
          <p:cNvPr id="11" name="Picture 10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6763334" y="1657934"/>
            <a:ext cx="422818" cy="422818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Perceive the different contraceptive utilities available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them according to their site and  mechanism of action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Justify the existing hormonal contraceptives present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Compare between the types of oral contraceptives pills with respect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to mechanism of action, formulations, indications, adverse effects,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contraindications and possible interactions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Hint on characteristics &amp; efficacies of other hormonal modalities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819400"/>
            <a:ext cx="910827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4" name="Picture 1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8061090">
            <a:off x="7393911" y="1145510"/>
            <a:ext cx="422818" cy="422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290691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dirty="0" smtClean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dirty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457200"/>
            <a:ext cx="5029200" cy="3352800"/>
            <a:chOff x="533400" y="304800"/>
            <a:chExt cx="5433612" cy="3657600"/>
          </a:xfrm>
        </p:grpSpPr>
        <p:pic>
          <p:nvPicPr>
            <p:cNvPr id="15" name="Picture 6" descr="http://thecommuner.com/wp-content/uploads/2010/10/sperm_c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074" y="609600"/>
              <a:ext cx="5358526" cy="33528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90938" y="304800"/>
              <a:ext cx="5376074" cy="6096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" y="2209800"/>
              <a:ext cx="5410200" cy="1600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To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reflection blurRad="6350" stA="55000" endA="50" endPos="85000" dist="60007" dir="5400000" sy="-100000" algn="bl" rotWithShape="0"/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endParaRPr>
            </a:p>
          </p:txBody>
        </p:sp>
      </p:grpSp>
      <p:pic>
        <p:nvPicPr>
          <p:cNvPr id="22" name="Picture 21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8841">
            <a:off x="2678004" y="1757471"/>
            <a:ext cx="593725" cy="593725"/>
          </a:xfrm>
          <a:prstGeom prst="rect">
            <a:avLst/>
          </a:prstGeom>
          <a:noFill/>
        </p:spPr>
      </p:pic>
      <p:pic>
        <p:nvPicPr>
          <p:cNvPr id="23" name="Picture 22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2879">
            <a:off x="3320842" y="2101641"/>
            <a:ext cx="593725" cy="593725"/>
          </a:xfrm>
          <a:prstGeom prst="rect">
            <a:avLst/>
          </a:prstGeom>
          <a:noFill/>
        </p:spPr>
      </p:pic>
      <p:pic>
        <p:nvPicPr>
          <p:cNvPr id="24" name="Picture 2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2715">
            <a:off x="1945749" y="2021947"/>
            <a:ext cx="593725" cy="593725"/>
          </a:xfrm>
          <a:prstGeom prst="rect">
            <a:avLst/>
          </a:prstGeom>
          <a:noFill/>
        </p:spPr>
      </p:pic>
      <p:pic>
        <p:nvPicPr>
          <p:cNvPr id="25" name="Picture 24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6144">
            <a:off x="3182470" y="1125071"/>
            <a:ext cx="593725" cy="593725"/>
          </a:xfrm>
          <a:prstGeom prst="rect">
            <a:avLst/>
          </a:prstGeom>
          <a:noFill/>
        </p:spPr>
      </p:pic>
      <p:pic>
        <p:nvPicPr>
          <p:cNvPr id="26" name="Picture 25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702">
            <a:off x="2269699" y="1202900"/>
            <a:ext cx="593725" cy="593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148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there is  fusion of the sperm &amp; ovum to produce a new organism.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l="48837" b="34884"/>
          <a:stretch>
            <a:fillRect/>
          </a:stretch>
        </p:blipFill>
        <p:spPr bwMode="auto">
          <a:xfrm>
            <a:off x="6858000" y="762000"/>
            <a:ext cx="1995714" cy="1905000"/>
          </a:xfrm>
          <a:prstGeom prst="rect">
            <a:avLst/>
          </a:prstGeom>
          <a:noFill/>
        </p:spPr>
      </p:pic>
      <p:pic>
        <p:nvPicPr>
          <p:cNvPr id="5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t="25581" r="49418" b="9302"/>
          <a:stretch>
            <a:fillRect/>
          </a:stretch>
        </p:blipFill>
        <p:spPr bwMode="auto">
          <a:xfrm>
            <a:off x="2514600" y="762000"/>
            <a:ext cx="1981200" cy="19128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630556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CONTRACEPTION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 are preventing this fusion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095" y="762000"/>
            <a:ext cx="13157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?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2579" y="3433464"/>
            <a:ext cx="4145122" cy="1055133"/>
            <a:chOff x="312579" y="3433464"/>
            <a:chExt cx="4145122" cy="1055133"/>
          </a:xfrm>
        </p:grpSpPr>
        <p:sp>
          <p:nvSpPr>
            <p:cNvPr id="9" name="Rectangle 8"/>
            <p:cNvSpPr/>
            <p:nvPr/>
          </p:nvSpPr>
          <p:spPr>
            <a:xfrm>
              <a:off x="312579" y="3657600"/>
              <a:ext cx="2133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Normal process of ovulation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34" idx="2"/>
            </p:cNvCxnSpPr>
            <p:nvPr/>
          </p:nvCxnSpPr>
          <p:spPr>
            <a:xfrm rot="5400000">
              <a:off x="3297883" y="2497782"/>
              <a:ext cx="224135" cy="2095500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200400" y="3428999"/>
            <a:ext cx="1790700" cy="838201"/>
            <a:chOff x="3200400" y="3428999"/>
            <a:chExt cx="1790700" cy="838201"/>
          </a:xfrm>
        </p:grpSpPr>
        <p:sp>
          <p:nvSpPr>
            <p:cNvPr id="10" name="Rectangle 9"/>
            <p:cNvSpPr/>
            <p:nvPr/>
          </p:nvSpPr>
          <p:spPr>
            <a:xfrm>
              <a:off x="3200400" y="3805535"/>
              <a:ext cx="1790700" cy="461665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Implantation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9" name="Straight Arrow Connector 18"/>
            <p:cNvCxnSpPr>
              <a:endCxn id="10" idx="0"/>
            </p:cNvCxnSpPr>
            <p:nvPr/>
          </p:nvCxnSpPr>
          <p:spPr>
            <a:xfrm rot="5400000">
              <a:off x="4087630" y="3437120"/>
              <a:ext cx="376535" cy="360294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456044" y="3429000"/>
            <a:ext cx="3925956" cy="974066"/>
            <a:chOff x="4456044" y="3429000"/>
            <a:chExt cx="3925956" cy="974066"/>
          </a:xfrm>
        </p:grpSpPr>
        <p:sp>
          <p:nvSpPr>
            <p:cNvPr id="11" name="Rectangle 10"/>
            <p:cNvSpPr/>
            <p:nvPr/>
          </p:nvSpPr>
          <p:spPr>
            <a:xfrm>
              <a:off x="5486400" y="3572069"/>
              <a:ext cx="2895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Prevents sperm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from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fertilizing the ovum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6044" y="3429000"/>
              <a:ext cx="2438400" cy="143069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600" y="4918045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Oral Contraceptives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Contraceptive Patches</a:t>
            </a:r>
          </a:p>
          <a:p>
            <a:pPr>
              <a:lnSpc>
                <a:spcPts val="22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Injectable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Implants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Vaginal rings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IUD (with hormone)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4267200"/>
            <a:ext cx="1752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IUD</a:t>
            </a: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copper T)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7166" y="5410200"/>
            <a:ext cx="1559772" cy="1374735"/>
          </a:xfrm>
          <a:prstGeom prst="rect">
            <a:avLst/>
          </a:prstGeom>
          <a:solidFill>
            <a:srgbClr val="632523">
              <a:alpha val="4509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Spermicidals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Jells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Foams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Ovules.....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181599" y="4371393"/>
            <a:ext cx="3733801" cy="1068352"/>
            <a:chOff x="5181599" y="4371393"/>
            <a:chExt cx="3733801" cy="1068352"/>
          </a:xfrm>
        </p:grpSpPr>
        <p:sp>
          <p:nvSpPr>
            <p:cNvPr id="13" name="Rectangle 12"/>
            <p:cNvSpPr/>
            <p:nvPr/>
          </p:nvSpPr>
          <p:spPr>
            <a:xfrm>
              <a:off x="5181599" y="4590662"/>
              <a:ext cx="1399593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Killing the sperm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4608748"/>
              <a:ext cx="1752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by a barrier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528312" y="4371393"/>
              <a:ext cx="732454" cy="258144"/>
              <a:chOff x="6658946" y="4449144"/>
              <a:chExt cx="609599" cy="1524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10800000" flipV="1">
                <a:off x="6658946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963745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7183014" y="5439745"/>
            <a:ext cx="1752600" cy="1374735"/>
          </a:xfrm>
          <a:prstGeom prst="rect">
            <a:avLst/>
          </a:prstGeom>
          <a:solidFill>
            <a:srgbClr val="632523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Condoms 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Cervical caps Diaphragms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Thin films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159" y="4545559"/>
            <a:ext cx="2475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HORMONAL  THERAPY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8600" y="2971800"/>
            <a:ext cx="8458200" cy="461665"/>
            <a:chOff x="228600" y="2971800"/>
            <a:chExt cx="8458200" cy="461665"/>
          </a:xfrm>
        </p:grpSpPr>
        <p:sp>
          <p:nvSpPr>
            <p:cNvPr id="34" name="Rectangle 33"/>
            <p:cNvSpPr/>
            <p:nvPr/>
          </p:nvSpPr>
          <p:spPr>
            <a:xfrm>
              <a:off x="228600" y="2971800"/>
              <a:ext cx="8458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This achieved by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interfering with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46" name="Straight Arrow Connector 45"/>
            <p:cNvCxnSpPr>
              <a:endCxn id="34" idx="2"/>
            </p:cNvCxnSpPr>
            <p:nvPr/>
          </p:nvCxnSpPr>
          <p:spPr>
            <a:xfrm>
              <a:off x="4267200" y="3276600"/>
              <a:ext cx="190500" cy="156865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6281E-7 L -0.125 4.1628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11841E-6 L 0.13334 2.1184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4.53284E-7 L 6.66667E-6 4.53284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4.16281E-7 L -2.22222E-6 4.16281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6" grpId="0"/>
      <p:bldP spid="27" grpId="0" animBg="1"/>
      <p:bldP spid="33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35836" y="228600"/>
            <a:ext cx="4432300" cy="5785769"/>
            <a:chOff x="4495800" y="609600"/>
            <a:chExt cx="4432300" cy="5785769"/>
          </a:xfrm>
        </p:grpSpPr>
        <p:pic>
          <p:nvPicPr>
            <p:cNvPr id="30" name="Picture 2" descr="http://fremontfamilyplanning.com/yahoo_site_admin/assets/images/birth_control.8190703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 t="10008" b="12232"/>
            <a:stretch>
              <a:fillRect/>
            </a:stretch>
          </p:blipFill>
          <p:spPr bwMode="auto">
            <a:xfrm>
              <a:off x="4495800" y="1066800"/>
              <a:ext cx="4432300" cy="5328569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4495800" y="609600"/>
              <a:ext cx="4419600" cy="461665"/>
            </a:xfrm>
            <a:prstGeom prst="rect">
              <a:avLst/>
            </a:prstGeom>
            <a:solidFill>
              <a:srgbClr val="86004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CONTRACEPTIVE UTILITIES AVAILABLE</a:t>
              </a:r>
              <a:endParaRPr lang="en-US" sz="2400" dirty="0">
                <a:solidFill>
                  <a:srgbClr val="F3F3F3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2590800"/>
            <a:ext cx="4303644" cy="3969028"/>
            <a:chOff x="115956" y="1060172"/>
            <a:chExt cx="4303644" cy="3969028"/>
          </a:xfrm>
          <a:solidFill>
            <a:srgbClr val="860043"/>
          </a:solidFill>
        </p:grpSpPr>
        <p:pic>
          <p:nvPicPr>
            <p:cNvPr id="34" name="Picture 6" descr="http://www.medhelp.org/adam/graphics/images/en/1906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350" y="1600200"/>
              <a:ext cx="4286250" cy="3429000"/>
            </a:xfrm>
            <a:prstGeom prst="rect">
              <a:avLst/>
            </a:prstGeom>
            <a:grpFill/>
            <a:ln>
              <a:solidFill>
                <a:srgbClr val="FFDED5"/>
              </a:solidFill>
            </a:ln>
          </p:spPr>
        </p:pic>
        <p:sp>
          <p:nvSpPr>
            <p:cNvPr id="36" name="Rectangle 35"/>
            <p:cNvSpPr/>
            <p:nvPr/>
          </p:nvSpPr>
          <p:spPr>
            <a:xfrm>
              <a:off x="115956" y="1060172"/>
              <a:ext cx="4267200" cy="425758"/>
            </a:xfrm>
            <a:prstGeom prst="rect">
              <a:avLst/>
            </a:prstGeom>
            <a:grpFill/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SITE OF ACTION OF CONTRACEPTIVES</a:t>
              </a:r>
              <a:endParaRPr lang="en-US" sz="2400" dirty="0">
                <a:solidFill>
                  <a:srgbClr val="F3F3F3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8" name="Picture 2" descr="http://www.parentingbasics.org/wp-content/uploads/2010/06/male-and-female-relationship-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6042" y="5877340"/>
            <a:ext cx="1427958" cy="1141808"/>
          </a:xfrm>
          <a:prstGeom prst="rect">
            <a:avLst/>
          </a:prstGeom>
          <a:noFill/>
        </p:spPr>
      </p:pic>
      <p:pic>
        <p:nvPicPr>
          <p:cNvPr id="9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8271292" y="6290094"/>
            <a:ext cx="305335" cy="3053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://www.health.com/health/static/hw/media/medical/hw/h9991503_001.jpg"/>
          <p:cNvPicPr>
            <a:picLocks noChangeAspect="1" noChangeArrowheads="1"/>
          </p:cNvPicPr>
          <p:nvPr/>
        </p:nvPicPr>
        <p:blipFill>
          <a:blip r:embed="rId2" cstate="print"/>
          <a:srcRect l="3478" r="4348" b="4000"/>
          <a:stretch>
            <a:fillRect/>
          </a:stretch>
        </p:blipFill>
        <p:spPr bwMode="auto">
          <a:xfrm>
            <a:off x="3200400" y="228600"/>
            <a:ext cx="3589867" cy="2438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8600" y="228600"/>
            <a:ext cx="3200400" cy="682238"/>
          </a:xfrm>
          <a:prstGeom prst="rect">
            <a:avLst/>
          </a:prstGeom>
          <a:solidFill>
            <a:srgbClr val="E2004B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Interruption of normal process of ovulation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990600"/>
            <a:ext cx="2667000" cy="2743200"/>
            <a:chOff x="304800" y="990600"/>
            <a:chExt cx="2857500" cy="3124200"/>
          </a:xfrm>
        </p:grpSpPr>
        <p:sp>
          <p:nvSpPr>
            <p:cNvPr id="15" name="Oval 14"/>
            <p:cNvSpPr/>
            <p:nvPr/>
          </p:nvSpPr>
          <p:spPr>
            <a:xfrm>
              <a:off x="304800" y="1066800"/>
              <a:ext cx="2819400" cy="304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EAEAEA">
                    <a:shade val="67500"/>
                    <a:satMod val="115000"/>
                  </a:srgbClr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http://turbo.inquisitr.com/wp-content/2010/03/pill-may-affect-lifesp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2F3"/>
                </a:clrFrom>
                <a:clrTo>
                  <a:srgbClr val="F4F2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990600"/>
              <a:ext cx="2857500" cy="2857500"/>
            </a:xfrm>
            <a:prstGeom prst="rect">
              <a:avLst/>
            </a:prstGeom>
            <a:noFill/>
          </p:spPr>
        </p:pic>
      </p:grpSp>
      <p:pic>
        <p:nvPicPr>
          <p:cNvPr id="19" name="Picture 10" descr="http://i.dailymail.co.uk/i/pix/2011/01/05/article-1344132-00DF30551000044C-204_468x335.jpg"/>
          <p:cNvPicPr>
            <a:picLocks noChangeAspect="1" noChangeArrowheads="1"/>
          </p:cNvPicPr>
          <p:nvPr/>
        </p:nvPicPr>
        <p:blipFill>
          <a:blip r:embed="rId4" cstate="print"/>
          <a:srcRect l="5618" r="4494"/>
          <a:stretch>
            <a:fillRect/>
          </a:stretch>
        </p:blipFill>
        <p:spPr bwMode="auto">
          <a:xfrm>
            <a:off x="6400800" y="451440"/>
            <a:ext cx="2590800" cy="2063160"/>
          </a:xfrm>
          <a:prstGeom prst="ellipse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4495800" y="3034748"/>
            <a:ext cx="4495800" cy="3518452"/>
            <a:chOff x="4495800" y="3034748"/>
            <a:chExt cx="4495800" cy="3518452"/>
          </a:xfrm>
        </p:grpSpPr>
        <p:pic>
          <p:nvPicPr>
            <p:cNvPr id="20" name="Picture 2" descr="http://www.womansavers.com/uploads/IUD2.jpg"/>
            <p:cNvPicPr>
              <a:picLocks noChangeAspect="1" noChangeArrowheads="1"/>
            </p:cNvPicPr>
            <p:nvPr/>
          </p:nvPicPr>
          <p:blipFill>
            <a:blip r:embed="rId5" cstate="print"/>
            <a:srcRect l="5000" t="10000" r="63750" b="4823"/>
            <a:stretch>
              <a:fillRect/>
            </a:stretch>
          </p:blipFill>
          <p:spPr bwMode="auto">
            <a:xfrm>
              <a:off x="7474656" y="3465444"/>
              <a:ext cx="1516944" cy="3087756"/>
            </a:xfrm>
            <a:prstGeom prst="rect">
              <a:avLst/>
            </a:prstGeom>
            <a:noFill/>
            <a:ln>
              <a:solidFill>
                <a:srgbClr val="FFDED5"/>
              </a:solidFill>
            </a:ln>
          </p:spPr>
        </p:pic>
        <p:pic>
          <p:nvPicPr>
            <p:cNvPr id="22" name="Picture 2" descr="http://www.womansavers.com/uploads/IUD2.jpg"/>
            <p:cNvPicPr>
              <a:picLocks noChangeAspect="1" noChangeArrowheads="1"/>
            </p:cNvPicPr>
            <p:nvPr/>
          </p:nvPicPr>
          <p:blipFill>
            <a:blip r:embed="rId5" cstate="print"/>
            <a:srcRect l="42500" t="16667" r="10000" b="13192"/>
            <a:stretch>
              <a:fillRect/>
            </a:stretch>
          </p:blipFill>
          <p:spPr bwMode="auto">
            <a:xfrm>
              <a:off x="4495800" y="3276600"/>
              <a:ext cx="2895600" cy="3276600"/>
            </a:xfrm>
            <a:prstGeom prst="rect">
              <a:avLst/>
            </a:prstGeom>
            <a:noFill/>
            <a:ln>
              <a:solidFill>
                <a:srgbClr val="FFDED5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495800" y="3034748"/>
              <a:ext cx="4495800" cy="461665"/>
            </a:xfrm>
            <a:prstGeom prst="rect">
              <a:avLst/>
            </a:prstGeom>
            <a:solidFill>
              <a:srgbClr val="E2004B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of Implantation by IUD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7600" y="4038600"/>
              <a:ext cx="914400" cy="523220"/>
            </a:xfrm>
            <a:prstGeom prst="rect">
              <a:avLst/>
            </a:prstGeom>
            <a:noFill/>
            <a:ln>
              <a:solidFill>
                <a:srgbClr val="FFDE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Bernard MT Condensed" pitchFamily="18" charset="0"/>
                </a:rPr>
                <a:t>IUD</a:t>
              </a:r>
              <a:endParaRPr lang="en-US" sz="28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" y="3886200"/>
            <a:ext cx="3810000" cy="2716696"/>
            <a:chOff x="152400" y="3886200"/>
            <a:chExt cx="3810000" cy="2716696"/>
          </a:xfrm>
        </p:grpSpPr>
        <p:grpSp>
          <p:nvGrpSpPr>
            <p:cNvPr id="28" name="Group 27"/>
            <p:cNvGrpSpPr/>
            <p:nvPr/>
          </p:nvGrpSpPr>
          <p:grpSpPr>
            <a:xfrm>
              <a:off x="152400" y="4256571"/>
              <a:ext cx="3810000" cy="2346325"/>
              <a:chOff x="228600" y="4191000"/>
              <a:chExt cx="3810000" cy="2346325"/>
            </a:xfrm>
          </p:grpSpPr>
          <p:pic>
            <p:nvPicPr>
              <p:cNvPr id="23" name="Picture 4" descr="http://medicalimages.allrefer.com/large/the-cervical-cap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7973" r="885" b="28021"/>
              <a:stretch>
                <a:fillRect/>
              </a:stretch>
            </p:blipFill>
            <p:spPr bwMode="auto">
              <a:xfrm>
                <a:off x="228600" y="4191000"/>
                <a:ext cx="1676400" cy="2346325"/>
              </a:xfrm>
              <a:prstGeom prst="rect">
                <a:avLst/>
              </a:prstGeom>
              <a:noFill/>
            </p:spPr>
          </p:pic>
          <p:pic>
            <p:nvPicPr>
              <p:cNvPr id="24" name="Picture 4" descr="http://medicalimages.allrefer.com/large/the-cervical-cap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49507" b="28021"/>
              <a:stretch>
                <a:fillRect/>
              </a:stretch>
            </p:blipFill>
            <p:spPr bwMode="auto">
              <a:xfrm>
                <a:off x="1981200" y="4191000"/>
                <a:ext cx="2057400" cy="2346325"/>
              </a:xfrm>
              <a:prstGeom prst="rect">
                <a:avLst/>
              </a:prstGeom>
              <a:noFill/>
            </p:spPr>
          </p:pic>
        </p:grpSp>
        <p:sp>
          <p:nvSpPr>
            <p:cNvPr id="30" name="Rectangle 29"/>
            <p:cNvSpPr/>
            <p:nvPr/>
          </p:nvSpPr>
          <p:spPr>
            <a:xfrm>
              <a:off x="152400" y="3886200"/>
              <a:ext cx="3810000" cy="387286"/>
            </a:xfrm>
            <a:prstGeom prst="rect">
              <a:avLst/>
            </a:prstGeom>
            <a:solidFill>
              <a:srgbClr val="E2004B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by a barrier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35836" y="102704"/>
            <a:ext cx="3352800" cy="914400"/>
          </a:xfrm>
          <a:prstGeom prst="rect">
            <a:avLst/>
          </a:prstGeom>
          <a:noFill/>
          <a:ln w="38100">
            <a:solidFill>
              <a:srgbClr val="E2004B"/>
            </a:solidFill>
            <a:prstDash val="sysDash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 flipH="1">
            <a:off x="4750903" y="174497"/>
            <a:ext cx="4164497" cy="2873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57600" y="2819400"/>
            <a:ext cx="5223674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0"/>
            <a:ext cx="3955674" cy="8945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>
                <a:gd name="adj" fmla="val 18592"/>
              </a:avLst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HORMONAL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6390" name="Picture 6" descr="http://www.garthwilson.com/portfolio/enlarge/maleFemale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-76200"/>
            <a:ext cx="1447800" cy="14478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3236327"/>
            <a:ext cx="3357386" cy="3545473"/>
            <a:chOff x="0" y="2626727"/>
            <a:chExt cx="3357386" cy="3545473"/>
          </a:xfrm>
        </p:grpSpPr>
        <p:pic>
          <p:nvPicPr>
            <p:cNvPr id="6" name="Picture 6" descr="http://embryology.med.unsw.edu.au/wwwhuman/MCycle/images/RU48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4876800"/>
              <a:ext cx="1349563" cy="1295400"/>
            </a:xfrm>
            <a:prstGeom prst="rect">
              <a:avLst/>
            </a:prstGeom>
            <a:noFill/>
          </p:spPr>
        </p:pic>
        <p:pic>
          <p:nvPicPr>
            <p:cNvPr id="16386" name="Picture 2" descr="http://www.parentingbasics.org/wp-content/uploads/2010/06/male-and-female-relationship-sig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810000"/>
              <a:ext cx="2095034" cy="1675208"/>
            </a:xfrm>
            <a:prstGeom prst="rect">
              <a:avLst/>
            </a:prstGeom>
            <a:noFill/>
          </p:spPr>
        </p:pic>
        <p:pic>
          <p:nvPicPr>
            <p:cNvPr id="7" name="Picture 6" descr="http://www.clker.com/cliparts/5/c/e/4/1194989576980627796stop_sign_01.svg.med.png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20000"/>
            </a:blip>
            <a:srcRect/>
            <a:stretch>
              <a:fillRect/>
            </a:stretch>
          </p:blipFill>
          <p:spPr bwMode="auto">
            <a:xfrm rot="1598765">
              <a:off x="860989" y="4413704"/>
              <a:ext cx="546323" cy="546323"/>
            </a:xfrm>
            <a:prstGeom prst="rect">
              <a:avLst/>
            </a:prstGeom>
            <a:noFill/>
          </p:spPr>
        </p:pic>
        <p:pic>
          <p:nvPicPr>
            <p:cNvPr id="5" name="Picture 2" descr="http://www.catalogs.com/info/bestof/wp-content/uploads/2010/11/estrogen.gi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651954">
              <a:off x="1673831" y="3175804"/>
              <a:ext cx="1683555" cy="1334138"/>
            </a:xfrm>
            <a:prstGeom prst="rect">
              <a:avLst/>
            </a:prstGeom>
            <a:noFill/>
          </p:spPr>
        </p:pic>
        <p:pic>
          <p:nvPicPr>
            <p:cNvPr id="16388" name="Picture 4" descr="http://users.rcn.com/jkimball.ma.ultranet/BiologyPages/P/Progesterone.gif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947821">
              <a:off x="692130" y="2626727"/>
              <a:ext cx="1736893" cy="1435596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9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7983021" y="286251"/>
            <a:ext cx="422818" cy="4257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3621024"/>
            <a:ext cx="9144000" cy="461665"/>
            <a:chOff x="0" y="3621024"/>
            <a:chExt cx="9144000" cy="461665"/>
          </a:xfrm>
        </p:grpSpPr>
        <p:sp>
          <p:nvSpPr>
            <p:cNvPr id="20" name="Rectangle 19"/>
            <p:cNvSpPr/>
            <p:nvPr/>
          </p:nvSpPr>
          <p:spPr>
            <a:xfrm>
              <a:off x="0" y="3621024"/>
              <a:ext cx="9129198" cy="461665"/>
            </a:xfrm>
            <a:prstGeom prst="rect">
              <a:avLst/>
            </a:prstGeom>
            <a:solidFill>
              <a:srgbClr val="990033"/>
            </a:solidFill>
          </p:spPr>
          <p:txBody>
            <a:bodyPr wrap="squar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 Currently  concentration used now is very low to minimize estrogen hazards</a:t>
              </a:r>
              <a:endParaRPr lang="en-US" sz="2400" spc="-5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0" y="4075044"/>
              <a:ext cx="9144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295400"/>
            <a:ext cx="2743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 smtClean="0">
                <a:solidFill>
                  <a:srgbClr val="F3F3F3"/>
                </a:solidFill>
                <a:latin typeface="Arial Narrow" pitchFamily="34" charset="0"/>
              </a:rPr>
              <a:t>COMBINED Pills(COC)</a:t>
            </a:r>
            <a:endParaRPr lang="en-US" sz="2400" b="1" spc="-50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3788" y="1295400"/>
            <a:ext cx="2106168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Pills(POP)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2536" y="12954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4512" y="1822704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only a progestin</a:t>
            </a:r>
            <a:endParaRPr lang="en-US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799512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estrogens &amp;  progestin</a:t>
            </a:r>
            <a:endParaRPr lang="en-US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4495800"/>
            <a:ext cx="3810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Norethindrone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Levonorgestrel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i="1" dirty="0" smtClean="0">
                <a:solidFill>
                  <a:srgbClr val="FDFCED"/>
                </a:solidFill>
              </a:rPr>
              <a:t>(</a:t>
            </a:r>
            <a:r>
              <a:rPr lang="en-US" sz="2200" i="1" dirty="0" err="1" smtClean="0">
                <a:solidFill>
                  <a:srgbClr val="FDFCED"/>
                </a:solidFill>
              </a:rPr>
              <a:t>Norgestrel</a:t>
            </a:r>
            <a:r>
              <a:rPr lang="en-US" sz="2200" i="1" dirty="0" smtClean="0">
                <a:solidFill>
                  <a:srgbClr val="FDFCED"/>
                </a:solidFill>
              </a:rPr>
              <a:t>)</a:t>
            </a:r>
            <a:endParaRPr lang="en-US" sz="2200" b="1" i="1" dirty="0" smtClean="0">
              <a:solidFill>
                <a:srgbClr val="FDFCED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Medroxyprogesterone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acetate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0" y="4462908"/>
            <a:ext cx="4876800" cy="977191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Show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systemic androgenic  effects;   acne,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weight gain, &amp; deleterious effects on lipid &amp; CHO metabolism.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5876189"/>
            <a:ext cx="4724400" cy="387286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no systemic androgenic effects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632" y="762000"/>
            <a:ext cx="9067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According to composition &amp; intent of use; OC are  divided into three types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8600" y="4113681"/>
            <a:ext cx="1524000" cy="430887"/>
            <a:chOff x="228600" y="4113681"/>
            <a:chExt cx="1524000" cy="430887"/>
          </a:xfrm>
        </p:grpSpPr>
        <p:sp>
          <p:nvSpPr>
            <p:cNvPr id="33" name="Rectangle 32"/>
            <p:cNvSpPr/>
            <p:nvPr/>
          </p:nvSpPr>
          <p:spPr>
            <a:xfrm>
              <a:off x="228600" y="4114800"/>
              <a:ext cx="15240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4113681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PROGESTINS</a:t>
              </a:r>
              <a:endParaRPr lang="en-US" sz="2200" dirty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5000" y="1824817"/>
            <a:ext cx="342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both  hormones or </a:t>
            </a:r>
          </a:p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Each one alone (high dose) or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Mifepristone</a:t>
            </a:r>
            <a:r>
              <a:rPr lang="en-US" sz="2400" b="1" dirty="0" smtClean="0"/>
              <a:t> </a:t>
            </a:r>
            <a:r>
              <a:rPr lang="en-US" sz="2200" b="1" u="sng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Misoprostol</a:t>
            </a:r>
            <a:endParaRPr lang="en-US" sz="2200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6200" y="2630424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57896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590800" y="5446644"/>
            <a:ext cx="2743200" cy="1588"/>
          </a:xfrm>
          <a:prstGeom prst="line">
            <a:avLst/>
          </a:prstGeom>
          <a:ln w="28575">
            <a:solidFill>
              <a:srgbClr val="FFFF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10200" y="228600"/>
            <a:ext cx="34290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6200" y="2971800"/>
            <a:ext cx="8915400" cy="735687"/>
            <a:chOff x="228600" y="2971800"/>
            <a:chExt cx="8915400" cy="735687"/>
          </a:xfrm>
        </p:grpSpPr>
        <p:sp>
          <p:nvSpPr>
            <p:cNvPr id="29" name="Rectangle 28"/>
            <p:cNvSpPr/>
            <p:nvPr/>
          </p:nvSpPr>
          <p:spPr>
            <a:xfrm>
              <a:off x="228600" y="2971800"/>
              <a:ext cx="13716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24000" y="2971800"/>
              <a:ext cx="7620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28600" y="2971800"/>
              <a:ext cx="8686800" cy="735687"/>
              <a:chOff x="228600" y="2971800"/>
              <a:chExt cx="8686800" cy="73568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28600" y="2971800"/>
                <a:ext cx="1752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DED5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ernard MT Condensed" pitchFamily="18" charset="0"/>
                  </a:rPr>
                  <a:t>ESTROGENS</a:t>
                </a:r>
                <a:endParaRPr lang="en-US" sz="2200" dirty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8600" y="3276600"/>
                <a:ext cx="8686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or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mestranol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[a “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prodrug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” converted to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]</a:t>
                </a:r>
                <a:endParaRPr lang="en-US" sz="2200" b="1" i="1" dirty="0">
                  <a:solidFill>
                    <a:srgbClr val="FFFFDD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85532" y="5791200"/>
            <a:ext cx="3624468" cy="990600"/>
            <a:chOff x="185532" y="5791200"/>
            <a:chExt cx="3624468" cy="990600"/>
          </a:xfrm>
        </p:grpSpPr>
        <p:sp>
          <p:nvSpPr>
            <p:cNvPr id="36" name="TextBox 35"/>
            <p:cNvSpPr txBox="1"/>
            <p:nvPr/>
          </p:nvSpPr>
          <p:spPr>
            <a:xfrm>
              <a:off x="1391653" y="5804609"/>
              <a:ext cx="2418347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Norgestimate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Desogestrel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Drospirenone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5532" y="5791200"/>
              <a:ext cx="1313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Currently </a:t>
              </a:r>
              <a:endParaRPr lang="en-US" sz="2400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23" grpId="0" animBg="1"/>
      <p:bldP spid="23" grpId="1" animBg="1"/>
      <p:bldP spid="24" grpId="0" animBg="1"/>
      <p:bldP spid="24" grpId="1" animBg="1"/>
      <p:bldP spid="28" grpId="0"/>
      <p:bldP spid="28" grpId="1"/>
      <p:bldP spid="30" grpId="0"/>
      <p:bldP spid="32" grpId="0"/>
      <p:bldP spid="34" grpId="0" animBg="1"/>
      <p:bldP spid="35" grpId="0" animBg="1"/>
      <p:bldP spid="38" grpId="0"/>
      <p:bldP spid="38" grpId="1"/>
      <p:bldP spid="17" grpId="0"/>
      <p:bldP spid="17" grpId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1" y="56189"/>
            <a:ext cx="3657599" cy="4820611"/>
            <a:chOff x="152400" y="92764"/>
            <a:chExt cx="3886201" cy="5563067"/>
          </a:xfrm>
        </p:grpSpPr>
        <p:sp>
          <p:nvSpPr>
            <p:cNvPr id="20" name="Rectangle 19"/>
            <p:cNvSpPr/>
            <p:nvPr/>
          </p:nvSpPr>
          <p:spPr>
            <a:xfrm>
              <a:off x="152400" y="228600"/>
              <a:ext cx="3733800" cy="5257800"/>
            </a:xfrm>
            <a:prstGeom prst="rect">
              <a:avLst/>
            </a:prstGeom>
            <a:solidFill>
              <a:srgbClr val="FDF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http://kvhs.nbed.nb.ca/gallant/biology/female_hormon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1" y="92764"/>
              <a:ext cx="3886200" cy="5563067"/>
            </a:xfrm>
            <a:prstGeom prst="rect">
              <a:avLst/>
            </a:prstGeom>
            <a:noFill/>
          </p:spPr>
        </p:pic>
      </p:grpSp>
      <p:sp>
        <p:nvSpPr>
          <p:cNvPr id="3" name="Rectangle 2"/>
          <p:cNvSpPr/>
          <p:nvPr/>
        </p:nvSpPr>
        <p:spPr>
          <a:xfrm>
            <a:off x="152400" y="4800600"/>
            <a:ext cx="8839200" cy="733534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Thus COC act mainly by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Preventing OVULATION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by </a:t>
            </a:r>
            <a:r>
              <a:rPr lang="en-US" sz="2100" b="1" dirty="0" smtClean="0">
                <a:solidFill>
                  <a:srgbClr val="FFFFDD"/>
                </a:solidFill>
                <a:latin typeface="Arial Narrow" pitchFamily="34" charset="0"/>
              </a:rPr>
              <a:t>SUPPRESSING THE RELEASE OF GONADOTROPHINS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</a:t>
            </a: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flipV="1">
            <a:off x="3124200" y="3581400"/>
            <a:ext cx="228600" cy="1143000"/>
          </a:xfrm>
          <a:prstGeom prst="downArrow">
            <a:avLst/>
          </a:prstGeom>
          <a:solidFill>
            <a:srgbClr val="660033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400" y="5651465"/>
            <a:ext cx="8839200" cy="1054135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IMPLANTATION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by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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endometrial proliferation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ovum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can be embedded +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secretion &amp; peristalsis in fallopian tubes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 h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inder transport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FERTILIZATION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viscosity of cervical secretion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sperm pass</a:t>
            </a: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76800" y="165917"/>
            <a:ext cx="4178808" cy="4541520"/>
            <a:chOff x="4636008" y="182880"/>
            <a:chExt cx="4419600" cy="4922520"/>
          </a:xfrm>
        </p:grpSpPr>
        <p:sp>
          <p:nvSpPr>
            <p:cNvPr id="18" name="Rectangle 17"/>
            <p:cNvSpPr/>
            <p:nvPr/>
          </p:nvSpPr>
          <p:spPr>
            <a:xfrm>
              <a:off x="4707292" y="182880"/>
              <a:ext cx="4277032" cy="4922520"/>
            </a:xfrm>
            <a:prstGeom prst="rect">
              <a:avLst/>
            </a:prstGeom>
            <a:solidFill>
              <a:srgbClr val="FDF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80617" y="1148822"/>
              <a:ext cx="3635477" cy="2769035"/>
            </a:xfrm>
            <a:prstGeom prst="rect">
              <a:avLst/>
            </a:prstGeom>
            <a:solidFill>
              <a:srgbClr val="FFD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34995" y="283338"/>
              <a:ext cx="3718528" cy="837150"/>
              <a:chOff x="4724400" y="1371600"/>
              <a:chExt cx="3974978" cy="990600"/>
            </a:xfrm>
          </p:grpSpPr>
          <p:pic>
            <p:nvPicPr>
              <p:cNvPr id="6" name="Picture 2" descr="http://www.ovulation-calculator.com/files/cycleimag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754" t="2974" r="1754" b="58370"/>
              <a:stretch>
                <a:fillRect/>
              </a:stretch>
            </p:blipFill>
            <p:spPr bwMode="auto">
              <a:xfrm>
                <a:off x="5111284" y="1371600"/>
                <a:ext cx="3588094" cy="990600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://www.ovulation-calculator.com/files/cycleimag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7328" t="2974" r="1754" b="85132"/>
              <a:stretch>
                <a:fillRect/>
              </a:stretch>
            </p:blipFill>
            <p:spPr bwMode="auto">
              <a:xfrm rot="16200000">
                <a:off x="5761945" y="1705655"/>
                <a:ext cx="972910" cy="304800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http://www.ovulation-calculator.com/files/cycleimag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754" t="2974" r="65388" b="58370"/>
              <a:stretch>
                <a:fillRect/>
              </a:stretch>
            </p:blipFill>
            <p:spPr bwMode="auto">
              <a:xfrm>
                <a:off x="4770120" y="1371600"/>
                <a:ext cx="1447800" cy="9906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724400" y="208788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Follicular phase</a:t>
                </a:r>
                <a:endPara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pic>
          <p:nvPicPr>
            <p:cNvPr id="25" name="Picture 2" descr="http://schools-wikipedia.org/images/812/8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93" t="60726" r="3155" b="11671"/>
            <a:stretch>
              <a:fillRect/>
            </a:stretch>
          </p:blipFill>
          <p:spPr bwMode="auto">
            <a:xfrm>
              <a:off x="5181600" y="3925824"/>
              <a:ext cx="3657600" cy="1143000"/>
            </a:xfrm>
            <a:prstGeom prst="rect">
              <a:avLst/>
            </a:prstGeom>
            <a:solidFill>
              <a:srgbClr val="FFDED5"/>
            </a:solidFill>
          </p:spPr>
        </p:pic>
        <p:pic>
          <p:nvPicPr>
            <p:cNvPr id="4" name="Picture 4" descr="http://embryology.med.unsw.edu.au/wwwhuman/MCycle/images/Mcycl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36008" y="1082647"/>
              <a:ext cx="4419600" cy="2955953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3611880" y="152400"/>
            <a:ext cx="1377696" cy="1015663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</a:t>
            </a:r>
          </a:p>
          <a:p>
            <a:pPr algn="ctr"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Of COC</a:t>
            </a:r>
          </a:p>
        </p:txBody>
      </p:sp>
      <p:sp>
        <p:nvSpPr>
          <p:cNvPr id="22" name="Down Arrow 21"/>
          <p:cNvSpPr/>
          <p:nvPr/>
        </p:nvSpPr>
        <p:spPr>
          <a:xfrm flipV="1">
            <a:off x="5855208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8415132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6504" y="-18757"/>
            <a:ext cx="4306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0" y="5105400"/>
            <a:ext cx="3633302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Yet, by doing so they also </a:t>
            </a:r>
            <a:endParaRPr lang="en-US" sz="24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7" grpId="0" animBg="1"/>
      <p:bldP spid="28" grpId="0" animBg="1"/>
      <p:bldP spid="22" grpId="0" animBg="1"/>
      <p:bldP spid="26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" y="762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essentially designed to mimic the menstrual cycle by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producing a monthly withdrawal bleeding.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68231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274320">
              <a:spcBef>
                <a:spcPts val="9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Monophasic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 &amp; progestin) </a:t>
            </a:r>
          </a:p>
          <a:p>
            <a:pPr marL="533400" indent="-274320">
              <a:spcBef>
                <a:spcPts val="9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Biphasic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estrogen, while amount of progestin increases in the second half of the cycle) </a:t>
            </a:r>
          </a:p>
          <a:p>
            <a:pPr marL="533400" indent="-274320">
              <a:spcBef>
                <a:spcPts val="9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(amount of estrogen; fixed or variable &amp; amount of progestin increases in 3 successive  phases).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881808"/>
            <a:ext cx="859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Currently, their formulation were more improved to also mimic the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natural on going changes in hormonal profile.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2891135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Accordingly we have now the </a:t>
            </a: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99CC"/>
                  </a:solidFill>
                </a:uFill>
                <a:latin typeface="Bernard MT Condensed" pitchFamily="18" charset="0"/>
              </a:rPr>
              <a:t>PHASE FORMULATIONS</a:t>
            </a:r>
            <a:endParaRPr lang="en-US" sz="2400" u="heavy" dirty="0">
              <a:uFill>
                <a:solidFill>
                  <a:srgbClr val="FF99CC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1200</Words>
  <Application>Microsoft Office PowerPoint</Application>
  <PresentationFormat>On-screen Show (4:3)</PresentationFormat>
  <Paragraphs>235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133</cp:revision>
  <dcterms:created xsi:type="dcterms:W3CDTF">2011-01-15T15:39:52Z</dcterms:created>
  <dcterms:modified xsi:type="dcterms:W3CDTF">2012-04-15T20:38:18Z</dcterms:modified>
</cp:coreProperties>
</file>