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3" r:id="rId3"/>
    <p:sldId id="262" r:id="rId4"/>
    <p:sldId id="265" r:id="rId5"/>
    <p:sldId id="269" r:id="rId6"/>
    <p:sldId id="268" r:id="rId7"/>
    <p:sldId id="266" r:id="rId8"/>
    <p:sldId id="285" r:id="rId9"/>
    <p:sldId id="270" r:id="rId10"/>
    <p:sldId id="288" r:id="rId11"/>
    <p:sldId id="273" r:id="rId12"/>
    <p:sldId id="291" r:id="rId13"/>
    <p:sldId id="286" r:id="rId14"/>
    <p:sldId id="287" r:id="rId15"/>
    <p:sldId id="293" r:id="rId16"/>
    <p:sldId id="295" r:id="rId17"/>
    <p:sldId id="292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F"/>
    <a:srgbClr val="66FFFF"/>
    <a:srgbClr val="CC0000"/>
    <a:srgbClr val="FBFBAF"/>
    <a:srgbClr val="F5F3B5"/>
    <a:srgbClr val="EEEC84"/>
    <a:srgbClr val="FFFFCC"/>
    <a:srgbClr val="FF00FF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67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39AA-107B-4E4F-A0C6-2AAEEB0E1E8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2D2B-2096-4A09-9919-523CD45E0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2D2B-2096-4A09-9919-523CD45E06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101-999C-4B82-B473-4D30A3DD81FE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18F5-325E-4627-A63B-A8146276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2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1" y="381000"/>
            <a:ext cx="4876800" cy="3751470"/>
            <a:chOff x="1600201" y="1811130"/>
            <a:chExt cx="4876800" cy="3751470"/>
          </a:xfrm>
        </p:grpSpPr>
        <p:pic>
          <p:nvPicPr>
            <p:cNvPr id="9" name="Picture 2" descr="http://www.vectorstock.com/assets/preview/28772/christmas-female-vector.jpg"/>
            <p:cNvPicPr>
              <a:picLocks noChangeAspect="1" noChangeArrowheads="1"/>
            </p:cNvPicPr>
            <p:nvPr/>
          </p:nvPicPr>
          <p:blipFill>
            <a:blip r:embed="rId2" cstate="print"/>
            <a:srcRect t="15556" r="31000" b="48889"/>
            <a:stretch>
              <a:fillRect/>
            </a:stretch>
          </p:blipFill>
          <p:spPr bwMode="auto">
            <a:xfrm>
              <a:off x="1600201" y="1811130"/>
              <a:ext cx="4876800" cy="3675270"/>
            </a:xfrm>
            <a:prstGeom prst="rect">
              <a:avLst/>
            </a:prstGeom>
            <a:noFill/>
          </p:spPr>
        </p:pic>
        <p:pic>
          <p:nvPicPr>
            <p:cNvPr id="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2514600" y="2018792"/>
              <a:ext cx="2827506" cy="3543808"/>
            </a:xfrm>
            <a:prstGeom prst="ellipse">
              <a:avLst/>
            </a:prstGeom>
            <a:noFill/>
          </p:spPr>
        </p:pic>
      </p:grpSp>
      <p:grpSp>
        <p:nvGrpSpPr>
          <p:cNvPr id="2" name="Group 4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6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7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1814097" y="4191000"/>
            <a:ext cx="710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HORMONE REPLACEMENT THERAPY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066800" cy="11458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87462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912123"/>
            <a:ext cx="8001000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CVS;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enhance vasodilatation  via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 production, &amp; cholesterol clearance via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HDL &amp;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LDL hepatic expression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thus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therosclerosis &amp; ischemic insults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Improves insulin resistance &amp;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glycaemic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cs typeface="Times New Roman" charset="0"/>
              </a:rPr>
              <a:t> control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 diabetics 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 cognitive function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via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expression of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ER in brain &amp; 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amyloid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deposition thus preventing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Alzehimer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‘s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Delays parkinsonism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acting on DA system in midbrain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358714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Contraception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Primary ovarian failure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Amenorrhea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caused by excess androgens</a:t>
            </a:r>
          </a:p>
          <a:p>
            <a:pPr>
              <a:buClr>
                <a:srgbClr val="00CC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Prostatic carcinoma in males ; but cause feminizing  characters</a:t>
            </a:r>
          </a:p>
          <a:p>
            <a:pPr>
              <a:buClr>
                <a:srgbClr val="00CCFF"/>
              </a:buClr>
              <a:buSzPct val="8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so other drugs better given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7696200" y="3200400"/>
            <a:ext cx="1143000" cy="1298291"/>
            <a:chOff x="2" y="73309"/>
            <a:chExt cx="1716208" cy="1907891"/>
          </a:xfrm>
        </p:grpSpPr>
        <p:pic>
          <p:nvPicPr>
            <p:cNvPr id="1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8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507794" y="4032069"/>
            <a:ext cx="756881" cy="1368085"/>
          </a:xfrm>
          <a:prstGeom prst="rect">
            <a:avLst/>
          </a:prstGeom>
          <a:noFill/>
        </p:spPr>
      </p:pic>
      <p:sp>
        <p:nvSpPr>
          <p:cNvPr id="19" name="5-Point Star 18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3886200"/>
            <a:ext cx="500678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 &amp; INTERACTIONS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57213" y="838200"/>
            <a:ext cx="8205787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Oral: -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Conjugated equine estrogen (CEE);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lang="en-US" sz="22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(</a:t>
            </a:r>
            <a:r>
              <a:rPr lang="en-US" sz="2200" b="1" i="1" dirty="0" err="1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Estrone</a:t>
            </a:r>
            <a:r>
              <a:rPr lang="en-US" sz="2200" b="1" i="1" dirty="0" smtClean="0">
                <a:solidFill>
                  <a:srgbClr val="D9FFFF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+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sulphate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b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</a:b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 +17 d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dihydro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equilin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 from female horse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valerate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L="0" marR="0" lvl="1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Estrial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succinate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Transdermal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);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Patches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 twice weekly.</a:t>
            </a:r>
          </a:p>
          <a:p>
            <a:pPr marL="0" lvl="1">
              <a:lnSpc>
                <a:spcPts val="22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     Gel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24 hours daily.</a:t>
            </a:r>
          </a:p>
          <a:p>
            <a:pPr lvl="0">
              <a:lnSpc>
                <a:spcPts val="2200"/>
              </a:lnSpc>
              <a:buBlip>
                <a:blip r:embed="rId5"/>
              </a:buBlip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Subcutaneous implant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 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6 monthly. </a:t>
            </a:r>
          </a:p>
          <a:p>
            <a:pPr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Vaginal cream as such or as rings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pessaries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81000"/>
            <a:ext cx="370774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17" name="Group 14"/>
          <p:cNvGrpSpPr/>
          <p:nvPr/>
        </p:nvGrpSpPr>
        <p:grpSpPr>
          <a:xfrm flipH="1">
            <a:off x="7543800" y="3962400"/>
            <a:ext cx="1143000" cy="1298291"/>
            <a:chOff x="2" y="73309"/>
            <a:chExt cx="1716208" cy="1907891"/>
          </a:xfrm>
        </p:grpSpPr>
        <p:pic>
          <p:nvPicPr>
            <p:cNvPr id="18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9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5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794069"/>
            <a:ext cx="756881" cy="1368085"/>
          </a:xfrm>
          <a:prstGeom prst="rect">
            <a:avLst/>
          </a:prstGeom>
          <a:noFill/>
        </p:spPr>
      </p:pic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5" name="TextBox 24"/>
          <p:cNvSpPr txBox="1"/>
          <p:nvPr/>
        </p:nvSpPr>
        <p:spPr>
          <a:xfrm>
            <a:off x="3657600" y="426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7549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NB. 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given with</a:t>
            </a:r>
          </a:p>
          <a:p>
            <a:pPr marL="365760"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SERMs additive side effects for both drugs</a:t>
            </a:r>
          </a:p>
          <a:p>
            <a:pPr marL="365760"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Aromatase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inhibitors  efficacy </a:t>
            </a:r>
          </a:p>
          <a:p>
            <a:pPr marL="365760"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Corticosteroids  side effects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8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8458200" cy="362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Absolute;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Undiagnosed vaginal bleeding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Severe liver disease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manifestations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Cancer; endometrial, breast (hormone sensitive), ovarian</a:t>
            </a:r>
          </a:p>
          <a:p>
            <a:pPr>
              <a:spcBef>
                <a:spcPts val="600"/>
              </a:spcBef>
            </a:pPr>
            <a:r>
              <a:rPr lang="en-US" sz="2200" u="heavy" dirty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Relative;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Headaches; specially migraine 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History of uterine fibroid or atypical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ductal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hyperplasia of breast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Active gallbladder disease;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cholangitis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cholecystitis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350576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Contraindications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flipH="1">
            <a:off x="7620000" y="4648200"/>
            <a:ext cx="1143000" cy="1298291"/>
            <a:chOff x="2" y="73309"/>
            <a:chExt cx="1716208" cy="1907891"/>
          </a:xfrm>
        </p:grpSpPr>
        <p:pic>
          <p:nvPicPr>
            <p:cNvPr id="15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3" y="5191646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1648" y="13411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64459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200px-Cholesterol_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5703"/>
            <a:ext cx="1916440" cy="11519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8" name="Picture 6" descr="220px-Pregnenol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40" y="1141221"/>
            <a:ext cx="1905000" cy="1160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0" name="Picture 8" descr="200px-Progesterone-2D-skelet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2240" y="1116568"/>
            <a:ext cx="1905000" cy="1181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3642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237" y="7620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124200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5878840" y="1611868"/>
            <a:ext cx="106680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616912"/>
            <a:ext cx="86106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precursor to estrogens, androgens,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steroids.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22976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Cholesterol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2047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FF"/>
                </a:solidFill>
                <a:latin typeface="Bernard MT Condensed" pitchFamily="18" charset="0"/>
              </a:rPr>
              <a:t>Pregnenolone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360459" y="22976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>Progesterone</a:t>
            </a:r>
            <a:endParaRPr lang="en-US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581400"/>
            <a:ext cx="8610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Progesterone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destructed in GIT, so can be given only parentally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Progestins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have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similar to progesterone but are not degraded by GIT.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Progestin preparations; as in contraceptive pills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676400" y="675375"/>
            <a:ext cx="74676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500"/>
              </a:lnSpc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Produced by; Adrenal glands, Gonads, Brain, Placenta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325" y="1295400"/>
            <a:ext cx="1828800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Synthesis;</a:t>
            </a:r>
          </a:p>
          <a:p>
            <a:pPr marL="342900" lvl="0" indent="-342900" algn="ctr">
              <a:lnSpc>
                <a:spcPts val="25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Induced by LH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385" y="5575265"/>
            <a:ext cx="845141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	     Two types of progesterone receptors [PR]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PR-A &amp; PR-B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could exist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cytoplasmic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mediating genomic long term effects  or  membranous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mediating non-genomic rapid effects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05400" y="5158406"/>
            <a:ext cx="3748142" cy="387798"/>
          </a:xfrm>
          <a:prstGeom prst="rect">
            <a:avLst/>
          </a:prstGeom>
          <a:gradFill flip="none" rotWithShape="1">
            <a:gsLst>
              <a:gs pos="21000">
                <a:schemeClr val="tx1"/>
              </a:gs>
              <a:gs pos="64000">
                <a:srgbClr val="0000FF"/>
              </a:gs>
              <a:gs pos="94000">
                <a:srgbClr val="3333CC">
                  <a:alpha val="69000"/>
                </a:srgbClr>
              </a:gs>
              <a:gs pos="99000">
                <a:srgbClr val="B2CCEC"/>
              </a:gs>
              <a:gs pos="100000">
                <a:srgbClr val="FF00FF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progesterone 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513466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96194" y="5716190"/>
            <a:ext cx="304006" cy="794"/>
          </a:xfrm>
          <a:prstGeom prst="straightConnector1">
            <a:avLst/>
          </a:prstGeom>
          <a:ln w="38100">
            <a:solidFill>
              <a:srgbClr val="66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458200" y="3200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23" grpId="0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57213" y="1242169"/>
            <a:ext cx="8586787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813" marR="0" lvl="0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153" y="829235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53" y="304800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1896" y="1832135"/>
            <a:ext cx="86868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Protects against possibility of estrogen induced endometrial cancer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Estrogen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 cell growth. If unopposed endometrial cell lining can show (atypical hyperplasia)</a:t>
            </a:r>
          </a:p>
          <a:p>
            <a:pPr marL="274320">
              <a:lnSpc>
                <a:spcPts val="2500"/>
              </a:lnSpc>
              <a:buClr>
                <a:srgbClr val="66FFFF"/>
              </a:buClr>
              <a:buSzPct val="90000"/>
            </a:pP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Progesterone beneficially matures endometrial cell lining  ( become differentiated) &amp;  apoptosis of atypical cells by activation of p53.</a:t>
            </a: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Natural progesterone protects against breast cancer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development by </a:t>
            </a:r>
            <a:b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anti-inflammatory &amp; apoptotic mechanisms, </a:t>
            </a:r>
            <a:r>
              <a:rPr lang="en-US" sz="2400" b="1" spc="-3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BUT WITH SYNTHETIC </a:t>
            </a:r>
            <a:br>
              <a:rPr lang="en-US" sz="2400" b="1" spc="-3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3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  PROGESTINS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protection not confirmed so </a:t>
            </a:r>
            <a:r>
              <a:rPr lang="en-US" sz="24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mamography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every 6ms.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0" y="813672"/>
            <a:ext cx="6477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As HRT, usually given in combination with estrogen Some use it alone in risk of cancer but does not 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 all menopausal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1896" y="4572000"/>
            <a:ext cx="8763000" cy="200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Confers </a:t>
            </a:r>
            <a:r>
              <a:rPr lang="en-US" sz="2400" b="1" u="heavy" spc="-50" dirty="0" err="1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neuroprotection</a:t>
            </a: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400" b="1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 cognition &amp;  incidence of  Alzheimer‘s</a:t>
            </a:r>
            <a:endParaRPr lang="en-US" sz="2400" b="1" spc="-30" dirty="0" smtClean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Controls insomnia &amp; depression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precursor of melatonin &amp; release 5HT</a:t>
            </a:r>
          </a:p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Contributes to CV protection 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 NO &amp; has anti-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atherogenic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actions</a:t>
            </a:r>
          </a:p>
          <a:p>
            <a:pPr>
              <a:lnSpc>
                <a:spcPts val="2800"/>
              </a:lnSpc>
              <a:spcBef>
                <a:spcPts val="300"/>
              </a:spcBef>
              <a:buClr>
                <a:srgbClr val="66FFFF"/>
              </a:buClr>
              <a:buSzPct val="90000"/>
              <a:buFont typeface="Wingdings" pitchFamily="2" charset="2"/>
              <a:buChar char="Ø"/>
            </a:pPr>
            <a:r>
              <a:rPr lang="en-US" sz="2400" b="1" u="heavy" spc="-5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  <a:sym typeface="Wingdings 3"/>
              </a:rPr>
              <a:t>Counteract  osteoporosis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directly +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indirectly blocking  </a:t>
            </a:r>
            <a:b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spc="-5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GC  induced bone </a:t>
            </a:r>
            <a:r>
              <a:rPr lang="en-US" sz="2400" b="1" spc="-5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400" b="1" spc="-50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5064" y="17722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2954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552" y="762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PROGESTIN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57200"/>
            <a:ext cx="17526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B. Other Uses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7620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Contraception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Infertility due to inadequate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luteal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phase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2133335"/>
            <a:ext cx="303685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Administration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569242"/>
            <a:ext cx="8382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Oral; Micronized  progesterone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 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IUS;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Levonorgestrel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Progestasert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Vaginal - natural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progesterone gel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pessary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Transdermal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-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sequential / continuous patch.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4365169"/>
            <a:ext cx="122020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ADRs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 flipH="1">
            <a:off x="7543800" y="3352800"/>
            <a:ext cx="1143000" cy="1298291"/>
            <a:chOff x="2" y="73309"/>
            <a:chExt cx="1716208" cy="1907891"/>
          </a:xfrm>
        </p:grpSpPr>
        <p:pic>
          <p:nvPicPr>
            <p:cNvPr id="14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7355394" y="4184469"/>
            <a:ext cx="756881" cy="1368085"/>
          </a:xfrm>
          <a:prstGeom prst="rect">
            <a:avLst/>
          </a:prstGeom>
          <a:noFill/>
        </p:spPr>
      </p:pic>
      <p:sp>
        <p:nvSpPr>
          <p:cNvPr id="18" name="5-Point Star 17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9" name="TextBox 18"/>
          <p:cNvSpPr txBox="1"/>
          <p:nvPr/>
        </p:nvSpPr>
        <p:spPr>
          <a:xfrm>
            <a:off x="381000" y="4800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See contraception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256" y="297954"/>
            <a:ext cx="2740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ea typeface="Gungsuh" pitchFamily="18" charset="-127"/>
              </a:rPr>
              <a:t>SERMs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ea typeface="Gungsuh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3.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76071"/>
            <a:ext cx="261635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Raloxifene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914400"/>
            <a:ext cx="8229600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Clr>
                <a:srgbClr val="66FFFF"/>
              </a:buClr>
              <a:buSzPct val="80000"/>
              <a:buNone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Classified according to how they bind to ER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 ; acting as an agonist in bone &amp; an antagonist in breast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dirty="0" err="1" smtClean="0">
                <a:solidFill>
                  <a:srgbClr val="D9FFFF"/>
                </a:solidFill>
                <a:latin typeface="Bernard MT Condensed" pitchFamily="18" charset="0"/>
              </a:rPr>
              <a:t>Raloxifene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that stabilizes ER in a conformation allowing trans-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cription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to occur on only certain ER-responsive genes </a:t>
            </a:r>
            <a:r>
              <a:rPr lang="en-US" sz="2200" dirty="0" err="1" smtClean="0">
                <a:solidFill>
                  <a:srgbClr val="D9FFFF"/>
                </a:solidFill>
                <a:latin typeface="Bernard MT Condensed" pitchFamily="18" charset="0"/>
              </a:rPr>
              <a:t>Tamoxifen</a:t>
            </a:r>
            <a:r>
              <a:rPr lang="en-US" sz="2200" b="1" dirty="0" smtClean="0">
                <a:solidFill>
                  <a:schemeClr val="bg1"/>
                </a:solidFill>
                <a:latin typeface="Bernard MT Condensed" pitchFamily="18" charset="0"/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2766262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An ideal SERM for use as HRT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should  be agonistic in brain, bone, CV system, vagina &amp; urinary system but antagonistic in breast &amp;  uterus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124199" y="3657600"/>
          <a:ext cx="5638801" cy="1657350"/>
        </p:xfrm>
        <a:graphic>
          <a:graphicData uri="http://schemas.openxmlformats.org/drawingml/2006/table">
            <a:tbl>
              <a:tblPr/>
              <a:tblGrid>
                <a:gridCol w="1143001"/>
                <a:gridCol w="762000"/>
                <a:gridCol w="838200"/>
                <a:gridCol w="838200"/>
                <a:gridCol w="685800"/>
                <a:gridCol w="685800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Ideal </a:t>
                      </a:r>
                      <a:r>
                        <a:rPr lang="en-US" sz="1600" b="1" u="heavy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SER</a:t>
                      </a:r>
                      <a:r>
                        <a:rPr lang="en-US" sz="1600" b="1" u="heavy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66FFFF"/>
                            </a:solidFill>
                          </a:uFill>
                          <a:latin typeface="Arial Narrow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Tamoxifen 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228600" y="5307415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Tamoxifen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risk of venous thrombosis &amp; tends to precipitate vaginal atrophy &amp; hot flushes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6091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Raloxifene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has no effect 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4758690"/>
            <a:ext cx="1143000" cy="533400"/>
            <a:chOff x="1981200" y="4758690"/>
            <a:chExt cx="1143000" cy="533400"/>
          </a:xfrm>
        </p:grpSpPr>
        <p:sp>
          <p:nvSpPr>
            <p:cNvPr id="36" name="Left Brace 35"/>
            <p:cNvSpPr/>
            <p:nvPr/>
          </p:nvSpPr>
          <p:spPr>
            <a:xfrm>
              <a:off x="2971800" y="4758690"/>
              <a:ext cx="152400" cy="533400"/>
            </a:xfrm>
            <a:prstGeom prst="lef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483489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Not Ideal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2" grpId="1" build="allAtOnce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Documents and Settings\DR.OMNIA\My Documents\My Pictures\tib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b="35355"/>
          <a:stretch>
            <a:fillRect/>
          </a:stretch>
        </p:blipFill>
        <p:spPr bwMode="auto">
          <a:xfrm>
            <a:off x="4343400" y="887851"/>
            <a:ext cx="4572000" cy="2922149"/>
          </a:xfrm>
          <a:prstGeom prst="rect">
            <a:avLst/>
          </a:prstGeom>
          <a:solidFill>
            <a:srgbClr val="D9FFFF"/>
          </a:solidFill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35864" y="315193"/>
            <a:ext cx="2740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TIBOLONE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4.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7" name="Rectangle 2051"/>
          <p:cNvSpPr txBox="1">
            <a:spLocks noChangeArrowheads="1"/>
          </p:cNvSpPr>
          <p:nvPr/>
        </p:nvSpPr>
        <p:spPr>
          <a:xfrm>
            <a:off x="186068" y="2408725"/>
            <a:ext cx="3924700" cy="715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-37465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Tibolone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is close to being ideal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HRT.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Bernard MT Condensed" pitchFamily="18" charset="0"/>
                <a:cs typeface="Times New Roman" charset="0"/>
              </a:rPr>
              <a:t> 			WHY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D9FFFF"/>
                </a:solidFill>
                <a:effectLst/>
                <a:uLnTx/>
                <a:uFillTx/>
                <a:latin typeface="Bernard MT Condensed" pitchFamily="18" charset="0"/>
                <a:cs typeface="Times New Roman" charset="0"/>
              </a:rPr>
              <a:t>???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D9FFFF"/>
              </a:solidFill>
              <a:effectLst/>
              <a:uLnTx/>
              <a:uFillTx/>
              <a:latin typeface="Bernard MT Condensed" pitchFamily="18" charset="0"/>
              <a:cs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068" y="990600"/>
            <a:ext cx="3962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Synthetic steroid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metabolized to many metabolites  that have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estrogenic, androgenic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progestagenic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properties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</a:p>
        </p:txBody>
      </p:sp>
      <p:sp>
        <p:nvSpPr>
          <p:cNvPr id="29" name="Rectangle 2051"/>
          <p:cNvSpPr txBox="1">
            <a:spLocks noChangeArrowheads="1"/>
          </p:cNvSpPr>
          <p:nvPr/>
        </p:nvSpPr>
        <p:spPr>
          <a:xfrm>
            <a:off x="209103" y="3276600"/>
            <a:ext cx="4267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It induces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amenorrhoea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Improves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urogenital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 symptoms</a:t>
            </a:r>
          </a:p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Enhances mood &amp; libido.</a:t>
            </a:r>
          </a:p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Protective on CVS system</a:t>
            </a:r>
          </a:p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Prevents bone loss</a:t>
            </a:r>
          </a:p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Protective 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endometrium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  <a:p>
            <a:pPr marL="0" marR="0" lvl="1" indent="0" defTabSz="914400" rtl="0" eaLnBrk="1" fontAlgn="auto" latinLnBrk="0" hangingPunct="1">
              <a:lnSpc>
                <a:spcPts val="2600"/>
              </a:lnSpc>
              <a:spcAft>
                <a:spcPts val="0"/>
              </a:spcAft>
              <a:buClr>
                <a:srgbClr val="D9FFFF"/>
              </a:buClr>
              <a:buSzPct val="79000"/>
              <a:buFont typeface="Wingdings" pitchFamily="2" charset="2"/>
              <a:buChar char="Ø"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Least tendency of cancer breast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4522" y="4781664"/>
            <a:ext cx="4724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66FFFF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With history of endometriosis,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fibroids, or treated breast cancer.</a:t>
            </a:r>
          </a:p>
          <a:p>
            <a:pPr>
              <a:lnSpc>
                <a:spcPts val="2500"/>
              </a:lnSpc>
              <a:buClr>
                <a:srgbClr val="66FFFF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diabetics,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hypertriglyceridemics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66FFFF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tendency</a:t>
            </a:r>
          </a:p>
          <a:p>
            <a:pPr>
              <a:lnSpc>
                <a:spcPts val="2500"/>
              </a:lnSpc>
              <a:buClr>
                <a:srgbClr val="66FFFF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lack of sexual arousal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2700668" y="3048000"/>
            <a:ext cx="1219200" cy="228600"/>
          </a:xfrm>
          <a:prstGeom prst="downArrow">
            <a:avLst/>
          </a:prstGeom>
          <a:solidFill>
            <a:srgbClr val="D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59967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8" name="Notched Right Arrow 37"/>
          <p:cNvSpPr/>
          <p:nvPr/>
        </p:nvSpPr>
        <p:spPr>
          <a:xfrm>
            <a:off x="3577130" y="6039297"/>
            <a:ext cx="762000" cy="381000"/>
          </a:xfrm>
          <a:prstGeom prst="notchedRightArrow">
            <a:avLst>
              <a:gd name="adj1" fmla="val 50000"/>
              <a:gd name="adj2" fmla="val 103024"/>
            </a:avLst>
          </a:prstGeom>
          <a:solidFill>
            <a:srgbClr val="D9FFFF"/>
          </a:solidFill>
          <a:ln w="19050">
            <a:solidFill>
              <a:srgbClr val="FF00FF"/>
            </a:solidFill>
          </a:ln>
          <a:effectLst>
            <a:outerShdw blurRad="50800" dist="381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90912" y="4405696"/>
            <a:ext cx="1833688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166947" y="5009388"/>
            <a:ext cx="2398772" cy="0"/>
          </a:xfrm>
          <a:prstGeom prst="line">
            <a:avLst/>
          </a:prstGeom>
          <a:ln w="38100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1" grpId="0"/>
      <p:bldP spid="35" grpId="0" animBg="1"/>
      <p:bldP spid="36" grpId="0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64" y="327385"/>
            <a:ext cx="3959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PHYTOESTROGENS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573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5.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7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-762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Estrogen and progestin combinations (pills or tablets)</a:t>
            </a:r>
            <a:r>
              <a:rPr kumimoji="0" lang="en-US" sz="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8849"/>
            <a:ext cx="3807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ANDROGENS</a:t>
            </a:r>
            <a:endParaRPr lang="en-US" sz="36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767194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6.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3505200"/>
            <a:ext cx="3276600" cy="1752600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4200" y="3429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05200"/>
            <a:ext cx="5867400" cy="1588"/>
          </a:xfrm>
          <a:prstGeom prst="line">
            <a:avLst/>
          </a:prstGeom>
          <a:ln w="28575">
            <a:solidFill>
              <a:srgbClr val="D9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322064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D9FFFF"/>
                </a:solidFill>
                <a:latin typeface="Bernard MT Condensed" pitchFamily="18" charset="0"/>
              </a:rPr>
              <a:t> Testosterone</a:t>
            </a:r>
            <a:r>
              <a:rPr lang="en-US" sz="2300" b="1" dirty="0" smtClean="0">
                <a:solidFill>
                  <a:schemeClr val="bg1"/>
                </a:solidFill>
                <a:latin typeface="Arial Narrow" pitchFamily="34" charset="0"/>
              </a:rPr>
              <a:t> is responsible for sexual arousal in females. It is </a:t>
            </a:r>
            <a:r>
              <a:rPr lang="en-US" sz="23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as the sole therapy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menopausal women in whom their menopausal symptoms are focused on lack of sexual arousal. It is </a:t>
            </a:r>
            <a:r>
              <a:rPr lang="en-US" sz="2300" b="1" u="heavy" spc="-30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given as adjuvant </a:t>
            </a:r>
            <a:r>
              <a:rPr lang="en-US" sz="2300" b="1" spc="-30" dirty="0" smtClean="0">
                <a:solidFill>
                  <a:schemeClr val="bg1"/>
                </a:solidFill>
                <a:latin typeface="Arial Narrow" pitchFamily="34" charset="0"/>
              </a:rPr>
              <a:t>to combined estrogen &amp; progestin if all other menopausal symptom exist.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dirty="0" smtClean="0">
                <a:solidFill>
                  <a:srgbClr val="D9FFFF"/>
                </a:solidFill>
                <a:latin typeface="Arial Narrow" pitchFamily="34" charset="0"/>
              </a:rPr>
              <a:t>N.B. </a:t>
            </a:r>
            <a:r>
              <a:rPr lang="en-US" sz="2300" b="1" i="1" dirty="0" err="1" smtClean="0">
                <a:solidFill>
                  <a:srgbClr val="D9FFFF"/>
                </a:solidFill>
                <a:latin typeface="Arial Narrow" pitchFamily="34" charset="0"/>
              </a:rPr>
              <a:t>Tibolone</a:t>
            </a:r>
            <a:r>
              <a:rPr lang="en-US" sz="2300" b="1" i="1" dirty="0" smtClean="0">
                <a:solidFill>
                  <a:srgbClr val="D9FFFF"/>
                </a:solidFill>
                <a:latin typeface="Arial Narrow" pitchFamily="34" charset="0"/>
              </a:rPr>
              <a:t>,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 can be effective in some women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300" b="1" i="1" dirty="0" smtClean="0">
                <a:solidFill>
                  <a:schemeClr val="bg1"/>
                </a:solidFill>
                <a:latin typeface="Arial Narrow" pitchFamily="34" charset="0"/>
              </a:rPr>
              <a:t>has some androgen agonistic properties.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893064"/>
            <a:ext cx="83058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supplements from plants; 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isoflavones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(soya beans)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lignans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(whole grains).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mimic action of estrogen on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alleviate symptoms related to hot flushes, mood swings, cognitive functions &amp; possess CVS protective actions.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block actions mediated by ER-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Symbol" pitchFamily="18" charset="2"/>
              </a:rPr>
              <a:t>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some target tissues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lower risks of developing endometrial &amp; breast cancer.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16888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1613" t="2481" r="3226" b="5707"/>
          <a:stretch>
            <a:fillRect/>
          </a:stretch>
        </p:blipFill>
        <p:spPr bwMode="auto">
          <a:xfrm>
            <a:off x="2667000" y="3810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533400"/>
            <a:ext cx="4953000" cy="4883239"/>
          </a:xfrm>
          <a:prstGeom prst="ellipse">
            <a:avLst/>
          </a:prstGeom>
          <a:noFill/>
        </p:spPr>
      </p:pic>
      <p:pic>
        <p:nvPicPr>
          <p:cNvPr id="3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457200" y="1447800"/>
            <a:ext cx="2514600" cy="3151632"/>
          </a:xfrm>
          <a:prstGeom prst="ellipse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22860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rgbClr val="D9FFFF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rgbClr val="D9FFFF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1940004"/>
            <a:ext cx="45993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44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137" r="26339"/>
          <a:stretch>
            <a:fillRect/>
          </a:stretch>
        </p:blipFill>
        <p:spPr bwMode="auto">
          <a:xfrm rot="19273429">
            <a:off x="2173793" y="5115445"/>
            <a:ext cx="756881" cy="13680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ircres.ahajournals.org/content/vol103/issue1/images/medium/coverfig.gif"/>
          <p:cNvPicPr>
            <a:picLocks noChangeAspect="1" noChangeArrowheads="1"/>
          </p:cNvPicPr>
          <p:nvPr/>
        </p:nvPicPr>
        <p:blipFill>
          <a:blip r:embed="rId2" cstate="print"/>
          <a:srcRect l="3636" t="3604" r="3636" b="42342"/>
          <a:stretch>
            <a:fillRect/>
          </a:stretch>
        </p:blipFill>
        <p:spPr bwMode="auto">
          <a:xfrm>
            <a:off x="1371600" y="6019800"/>
            <a:ext cx="3886200" cy="8382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 rot="16200000">
            <a:off x="-2476499" y="2476500"/>
            <a:ext cx="6858000" cy="1905000"/>
            <a:chOff x="0" y="4800600"/>
            <a:chExt cx="8252792" cy="2057400"/>
          </a:xfrm>
        </p:grpSpPr>
        <p:pic>
          <p:nvPicPr>
            <p:cNvPr id="4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00600"/>
              <a:ext cx="4343400" cy="2057400"/>
            </a:xfrm>
            <a:prstGeom prst="rect">
              <a:avLst/>
            </a:prstGeom>
            <a:noFill/>
          </p:spPr>
        </p:pic>
        <p:pic>
          <p:nvPicPr>
            <p:cNvPr id="5" name="Picture 2" descr="http://www.bronaldo.it/images/Estrogen%20Receptor%20DB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392" y="4800600"/>
              <a:ext cx="4343400" cy="20574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farm2.static.flickr.com/1350/1437269439_31d78358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194445"/>
            <a:ext cx="2971800" cy="2977755"/>
          </a:xfrm>
          <a:prstGeom prst="rect">
            <a:avLst/>
          </a:prstGeom>
          <a:noFill/>
        </p:spPr>
      </p:pic>
      <p:pic>
        <p:nvPicPr>
          <p:cNvPr id="6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31442" y="887984"/>
            <a:ext cx="2209800" cy="2769616"/>
          </a:xfrm>
          <a:prstGeom prst="ellipse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0" y="338822"/>
            <a:ext cx="6705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FBFBAF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FBFBAF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Recognize menopausal symptoms &amp; consequences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Classify drugs used to alleviate such symptoms that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are used as Hormonal Replacement Therapy [HRT]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preparations, side effects &amp; contraindications of </a:t>
            </a:r>
            <a:b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FBFBAF"/>
                </a:solidFill>
                <a:latin typeface="Arial Narrow" pitchFamily="34" charset="0"/>
              </a:rPr>
              <a:t>    such agents. </a:t>
            </a:r>
            <a:endParaRPr lang="en-US" sz="2400" b="1" dirty="0">
              <a:solidFill>
                <a:srgbClr val="FBFBA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62830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50000">
              <a:srgbClr val="3333CC"/>
            </a:gs>
            <a:gs pos="62000">
              <a:srgbClr val="007DBC"/>
            </a:gs>
            <a:gs pos="79000">
              <a:srgbClr val="FF00FF">
                <a:alpha val="4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85" t="22522" r="4478" b="4167"/>
          <a:stretch>
            <a:fillRect/>
          </a:stretch>
        </p:blipFill>
        <p:spPr bwMode="auto">
          <a:xfrm>
            <a:off x="74052" y="914400"/>
            <a:ext cx="3490686" cy="1981200"/>
          </a:xfrm>
          <a:prstGeom prst="rect">
            <a:avLst/>
          </a:prstGeom>
          <a:noFill/>
        </p:spPr>
      </p:pic>
      <p:pic>
        <p:nvPicPr>
          <p:cNvPr id="16386" name="Picture 2" descr="http://www.jovemedical.com/images/bhrt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" y="73308"/>
            <a:ext cx="2285999" cy="2746091"/>
          </a:xfrm>
          <a:prstGeom prst="ellipse">
            <a:avLst/>
          </a:prstGeom>
          <a:noFill/>
        </p:spPr>
      </p:pic>
      <p:pic>
        <p:nvPicPr>
          <p:cNvPr id="16388" name="Picture 4" descr="http://www.canadianmedicine4all.com/wp-content/uploads/2009/09/The-Associations-of-Hormone-Replacement-Therapy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6000"/>
          <a:stretch>
            <a:fillRect/>
          </a:stretch>
        </p:blipFill>
        <p:spPr bwMode="auto">
          <a:xfrm>
            <a:off x="149431" y="178158"/>
            <a:ext cx="1945532" cy="2438400"/>
          </a:xfrm>
          <a:prstGeom prst="ellipse">
            <a:avLst/>
          </a:prstGeom>
          <a:noFill/>
        </p:spPr>
      </p:pic>
      <p:pic>
        <p:nvPicPr>
          <p:cNvPr id="19460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/>
          <a:srcRect l="2985" t="22522" r="4478" b="4167"/>
          <a:stretch>
            <a:fillRect/>
          </a:stretch>
        </p:blipFill>
        <p:spPr bwMode="auto">
          <a:xfrm>
            <a:off x="6019800" y="4647126"/>
            <a:ext cx="2819400" cy="146175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9116" y="216795"/>
            <a:ext cx="525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Is a system of medical treatment that is designed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artificially boost female hormones,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hope to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alleviate symptoms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caused by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 in their circulating levels</a:t>
            </a:r>
            <a:endParaRPr lang="en-US" sz="2400" b="1" u="heavy" dirty="0">
              <a:solidFill>
                <a:schemeClr val="bg1"/>
              </a:solidFill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8205" y="174079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PERI &amp;  POSTMENOPAUSE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0"/>
            <a:ext cx="2286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oadway" pitchFamily="82" charset="0"/>
              </a:rPr>
              <a:t>HRT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600" y="1408176"/>
            <a:ext cx="114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?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4093" y="2163823"/>
            <a:ext cx="34964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D9FFFF"/>
                </a:solidFill>
                <a:latin typeface="Bernard MT Condensed" pitchFamily="18" charset="0"/>
              </a:rPr>
              <a:t>Natural, Pathological, Induced</a:t>
            </a:r>
            <a:endParaRPr lang="en-US" sz="22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0" y="1512195"/>
            <a:ext cx="1295400" cy="228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1220" y="4191000"/>
            <a:ext cx="3316869" cy="369332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rgbClr val="3333CC"/>
              </a:gs>
              <a:gs pos="62000">
                <a:srgbClr val="007DBC"/>
              </a:gs>
              <a:gs pos="79000">
                <a:srgbClr val="FF3399">
                  <a:alpha val="6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1/3 </a:t>
            </a:r>
            <a:r>
              <a:rPr lang="en-US" sz="2000" b="1" spc="-30" baseline="30000" dirty="0">
                <a:solidFill>
                  <a:schemeClr val="lt1"/>
                </a:solidFill>
                <a:latin typeface="Arial Narrow" pitchFamily="34" charset="0"/>
              </a:rPr>
              <a:t>rd</a:t>
            </a:r>
            <a:r>
              <a:rPr lang="en-US" sz="2000" b="1" spc="-30" dirty="0">
                <a:solidFill>
                  <a:schemeClr val="lt1"/>
                </a:solidFill>
                <a:latin typeface="Arial Narrow" pitchFamily="34" charset="0"/>
              </a:rPr>
              <a:t> of total female population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4800" y="2286000"/>
            <a:ext cx="1638300" cy="400110"/>
          </a:xfrm>
          <a:prstGeom prst="rect">
            <a:avLst/>
          </a:prstGeom>
          <a:solidFill>
            <a:schemeClr val="tx1"/>
          </a:solidFill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8BBC"/>
                  </a:solidFill>
                </a:uFill>
                <a:latin typeface="Bernard MT Condensed" pitchFamily="18" charset="0"/>
              </a:rPr>
              <a:t>MENOPAUSE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8600" y="3421767"/>
            <a:ext cx="4029988" cy="3283833"/>
            <a:chOff x="5037812" y="3345567"/>
            <a:chExt cx="4029988" cy="3283833"/>
          </a:xfrm>
        </p:grpSpPr>
        <p:pic>
          <p:nvPicPr>
            <p:cNvPr id="26" name="Picture 4" descr="http://embryology.med.unsw.edu.au/Notes/images/week1/ovary/oocytenumb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CDFFCC"/>
                </a:clrFrom>
                <a:clrTo>
                  <a:srgbClr val="CDFFCC">
                    <a:alpha val="0"/>
                  </a:srgbClr>
                </a:clrTo>
              </a:clrChange>
            </a:blip>
            <a:srcRect t="4444"/>
            <a:stretch>
              <a:fillRect/>
            </a:stretch>
          </p:blipFill>
          <p:spPr bwMode="auto">
            <a:xfrm>
              <a:off x="5037812" y="3352800"/>
              <a:ext cx="3952816" cy="3276600"/>
            </a:xfrm>
            <a:prstGeom prst="rect">
              <a:avLst/>
            </a:prstGeom>
            <a:solidFill>
              <a:srgbClr val="E7EFF9"/>
            </a:solidFill>
          </p:spPr>
        </p:pic>
        <p:sp>
          <p:nvSpPr>
            <p:cNvPr id="29" name="Rectangle 28"/>
            <p:cNvSpPr/>
            <p:nvPr/>
          </p:nvSpPr>
          <p:spPr>
            <a:xfrm>
              <a:off x="8136254" y="6173274"/>
              <a:ext cx="838200" cy="3810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57212" y="6227214"/>
              <a:ext cx="1210588" cy="310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latin typeface="Arial Narrow" pitchFamily="34" charset="0"/>
                </a:rPr>
                <a:t>45 – 55 yrs 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6612" y="5312814"/>
              <a:ext cx="1828800" cy="3810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85612" y="5084214"/>
              <a:ext cx="2514600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Narrow" pitchFamily="34" charset="0"/>
                </a:rPr>
                <a:t>Depletion of ovum stocks</a:t>
              </a: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8258009" y="5826420"/>
              <a:ext cx="571845" cy="18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180812" y="3345567"/>
              <a:ext cx="2743200" cy="3810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2731395"/>
            <a:ext cx="9144000" cy="762000"/>
            <a:chOff x="0" y="2705637"/>
            <a:chExt cx="9144000" cy="762000"/>
          </a:xfrm>
        </p:grpSpPr>
        <p:sp>
          <p:nvSpPr>
            <p:cNvPr id="23" name="Rectangle 22"/>
            <p:cNvSpPr/>
            <p:nvPr/>
          </p:nvSpPr>
          <p:spPr>
            <a:xfrm>
              <a:off x="0" y="2705637"/>
              <a:ext cx="9144000" cy="762000"/>
            </a:xfrm>
            <a:prstGeom prst="rect">
              <a:avLst/>
            </a:prstGeom>
            <a:gradFill flip="none" rotWithShape="1">
              <a:gsLst>
                <a:gs pos="31000">
                  <a:schemeClr val="tx1">
                    <a:alpha val="73000"/>
                  </a:schemeClr>
                </a:gs>
                <a:gs pos="50000">
                  <a:srgbClr val="3333CC"/>
                </a:gs>
                <a:gs pos="62000">
                  <a:srgbClr val="007DBC"/>
                </a:gs>
                <a:gs pos="79000">
                  <a:srgbClr val="FF3399">
                    <a:alpha val="6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2732469"/>
              <a:ext cx="845820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12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physiological change that occurs at the time when the last period ends generally as women age and loss fertility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057400" y="3657600"/>
            <a:ext cx="2956259" cy="1118255"/>
          </a:xfrm>
          <a:prstGeom prst="rect">
            <a:avLst/>
          </a:prstGeom>
          <a:solidFill>
            <a:srgbClr val="D9FFFF"/>
          </a:solidFill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000" b="1" u="heavy" dirty="0" smtClean="0"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Estrogen </a:t>
            </a:r>
            <a:r>
              <a:rPr lang="en-US" sz="2000" b="1" dirty="0" smtClean="0">
                <a:latin typeface="Arial Narrow" pitchFamily="34" charset="0"/>
              </a:rPr>
              <a:t>&amp; Progesterone</a:t>
            </a: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 Androgens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  </a:t>
            </a:r>
            <a:r>
              <a:rPr lang="en-US" sz="2000" b="1" dirty="0" smtClean="0">
                <a:latin typeface="Arial Narrow" pitchFamily="34" charset="0"/>
              </a:rPr>
              <a:t>FSH &amp; LH</a:t>
            </a:r>
          </a:p>
          <a:p>
            <a:pPr>
              <a:lnSpc>
                <a:spcPts val="2000"/>
              </a:lnSpc>
              <a:buFont typeface="Wingdings 3" pitchFamily="18" charset="2"/>
              <a:buChar char="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Insulin Resistance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685698" y="3484880"/>
            <a:ext cx="2455672" cy="68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2200" b="1" i="1" dirty="0"/>
              <a:t>' </a:t>
            </a:r>
            <a:r>
              <a:rPr lang="en-US" sz="2200" b="1" i="1" dirty="0" err="1"/>
              <a:t>menos</a:t>
            </a:r>
            <a:r>
              <a:rPr lang="en-US" sz="2200" b="1" i="1" dirty="0"/>
              <a:t>'( month) </a:t>
            </a:r>
            <a:endParaRPr lang="en-US" sz="2200" b="1" i="1" dirty="0" smtClean="0"/>
          </a:p>
          <a:p>
            <a:pPr algn="r">
              <a:lnSpc>
                <a:spcPts val="2300"/>
              </a:lnSpc>
            </a:pPr>
            <a:r>
              <a:rPr lang="en-US" sz="2200" b="1" i="1" dirty="0" smtClean="0"/>
              <a:t> </a:t>
            </a:r>
            <a:r>
              <a:rPr lang="en-US" sz="2200" b="1" i="1" dirty="0"/>
              <a:t>'</a:t>
            </a:r>
            <a:r>
              <a:rPr lang="en-US" sz="2200" b="1" i="1" dirty="0" err="1"/>
              <a:t>pausis</a:t>
            </a:r>
            <a:r>
              <a:rPr lang="en-US" sz="2200" b="1" i="1" dirty="0"/>
              <a:t>'(cessation</a:t>
            </a:r>
            <a:r>
              <a:rPr lang="en-US" sz="2200" b="1" i="1" dirty="0" smtClean="0"/>
              <a:t>)</a:t>
            </a:r>
            <a:endParaRPr lang="en-US" sz="2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6158247"/>
            <a:ext cx="50292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</a:rPr>
              <a:t>Obese women are &gt; protected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           </a:t>
            </a:r>
          </a:p>
          <a:p>
            <a:pPr algn="r"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</a:rPr>
              <a:t> relative amounts of </a:t>
            </a:r>
            <a:r>
              <a:rPr lang="en-US" sz="2200" b="1" dirty="0" err="1" smtClean="0">
                <a:latin typeface="Arial Narrow" pitchFamily="34" charset="0"/>
              </a:rPr>
              <a:t>estrone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SHBG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  <p:bldP spid="24" grpId="0" animBg="1"/>
      <p:bldP spid="33" grpId="0" animBg="1"/>
      <p:bldP spid="32" grpId="0" animBg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rot="5400000">
            <a:off x="1104106" y="2665669"/>
            <a:ext cx="26670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symptom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b="16216"/>
          <a:stretch>
            <a:fillRect/>
          </a:stretch>
        </p:blipFill>
        <p:spPr>
          <a:xfrm>
            <a:off x="4813479" y="932329"/>
            <a:ext cx="3911958" cy="2514600"/>
          </a:xfrm>
          <a:prstGeom prst="rect">
            <a:avLst/>
          </a:prstGeom>
          <a:solidFill>
            <a:srgbClr val="E7EFF9"/>
          </a:solidFill>
          <a:ln/>
        </p:spPr>
      </p:pic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6096000" y="0"/>
            <a:ext cx="3048000" cy="1859692"/>
          </a:xfrm>
          <a:prstGeom prst="halfFrame">
            <a:avLst>
              <a:gd name="adj1" fmla="val 39566"/>
              <a:gd name="adj2" fmla="val 37487"/>
            </a:avLst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801674" y="3498445"/>
            <a:ext cx="3962400" cy="528350"/>
          </a:xfrm>
          <a:prstGeom prst="rect">
            <a:avLst/>
          </a:prstGeom>
          <a:solidFill>
            <a:srgbClr val="E7EFF9"/>
          </a:solidFill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latin typeface="Arial Narrow" pitchFamily="34" charset="0"/>
                <a:sym typeface="Wingdings 3"/>
              </a:rPr>
              <a:t>20% no symptoms, 60% some symptoms, 20% severe </a:t>
            </a:r>
            <a:r>
              <a:rPr lang="en-US" b="1" dirty="0" smtClean="0">
                <a:latin typeface="Arial Narrow" pitchFamily="34" charset="0"/>
                <a:sym typeface="Wingdings 3"/>
              </a:rPr>
              <a:t>symptoms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373" y="685800"/>
            <a:ext cx="3810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Immediate</a:t>
            </a:r>
          </a:p>
          <a:p>
            <a:pPr lvl="2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Intermediate</a:t>
            </a:r>
          </a:p>
          <a:p>
            <a:pPr lvl="4">
              <a:lnSpc>
                <a:spcPts val="2500"/>
              </a:lnSpc>
              <a:buClr>
                <a:srgbClr val="D9FF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Long Term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9FFFF"/>
                </a:solidFill>
                <a:latin typeface="Bernard MT Condensed" pitchFamily="18" charset="0"/>
              </a:rPr>
              <a:t>SYMPTOMS &amp; CONSEQUENCES of MENOPAUSE</a:t>
            </a:r>
            <a:endParaRPr lang="en-US" sz="2400" dirty="0">
              <a:solidFill>
                <a:srgbClr val="D9FFFF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684" y="4126895"/>
            <a:ext cx="48768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Rapid loss of collagen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Dyspareunia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vaginal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dryness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Urethral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syndrome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dysuria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, urgency &amp; frequency)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Incontinence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difficulty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voiding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Increased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bruising</a:t>
            </a:r>
          </a:p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Generalized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aches and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0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>
          <a:xfrm>
            <a:off x="4761963" y="4126895"/>
            <a:ext cx="3848637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Osteoporosis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CVS Risks;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LDL/HDL ratio,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CHD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, stroke,..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 N S deficits; Alzheimer's,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dementia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1180026" y="1333500"/>
            <a:ext cx="685800" cy="1588"/>
          </a:xfrm>
          <a:prstGeom prst="straightConnector1">
            <a:avLst/>
          </a:prstGeom>
          <a:ln w="57150">
            <a:solidFill>
              <a:srgbClr val="D9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352006" y="1626752"/>
            <a:ext cx="1474352" cy="2667000"/>
            <a:chOff x="3352006" y="1626752"/>
            <a:chExt cx="1474352" cy="26670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378558" y="4267200"/>
              <a:ext cx="1447800" cy="1588"/>
            </a:xfrm>
            <a:prstGeom prst="straightConnector1">
              <a:avLst/>
            </a:prstGeom>
            <a:ln w="57150">
              <a:solidFill>
                <a:srgbClr val="D9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019300" y="2959458"/>
              <a:ext cx="2667000" cy="1588"/>
            </a:xfrm>
            <a:prstGeom prst="line">
              <a:avLst/>
            </a:prstGeom>
            <a:ln w="57150">
              <a:solidFill>
                <a:srgbClr val="D9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126" y="1873460"/>
            <a:ext cx="4572000" cy="1759456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lvl="0"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Hot Flushes / Night Sweats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Insomnia, Anxiety, Irritability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Mood Disturbances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Reduction In Sexuality &amp; Libido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Poor Concentration / Memory Loss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4200" y="55971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1681022"/>
            <a:ext cx="822960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Estrogen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Some undesirable side effects</a:t>
            </a:r>
          </a:p>
          <a:p>
            <a:pPr algn="just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	</a:t>
            </a:r>
          </a:p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		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Progestins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but not if there is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hystrectomy</a:t>
            </a:r>
            <a:endParaRPr lang="en-US" sz="2400" b="1" i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Selective ER-Modulators [SERMs]</a:t>
            </a: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Tibolone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Phytoestrogens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lnSpc>
                <a:spcPts val="26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Androgens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responsible for sexual arousal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given only if </a:t>
            </a:r>
            <a:b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there is  loss of libido &amp; orgasm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4751" y="204256"/>
            <a:ext cx="5069849" cy="862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Menopausal Symptoms </a:t>
            </a:r>
          </a:p>
          <a:p>
            <a:pPr>
              <a:lnSpc>
                <a:spcPts val="3000"/>
              </a:lnSpc>
            </a:pP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</a:t>
            </a:r>
            <a:r>
              <a:rPr lang="en-US" sz="32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Estrogen</a:t>
            </a:r>
            <a:endParaRPr lang="en-US" sz="32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048" y="988975"/>
            <a:ext cx="18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Alleviate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solidFill>
                <a:srgbClr val="66FFFF"/>
              </a:soli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989526"/>
            <a:ext cx="4334776" cy="858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Replace the Estrogen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</a:t>
            </a:r>
          </a:p>
        </p:txBody>
      </p:sp>
      <p:sp>
        <p:nvSpPr>
          <p:cNvPr id="16" name="Up Arrow 15"/>
          <p:cNvSpPr/>
          <p:nvPr/>
        </p:nvSpPr>
        <p:spPr>
          <a:xfrm>
            <a:off x="5867400" y="661116"/>
            <a:ext cx="457200" cy="304800"/>
          </a:xfrm>
          <a:prstGeom prst="upArrow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4693384"/>
            <a:ext cx="7598542" cy="177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Given for short term; never exceed 5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years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control </a:t>
            </a:r>
            <a:r>
              <a:rPr lang="en-US" sz="2400" b="1" dirty="0" err="1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meno-pausal</a:t>
            </a:r>
            <a:r>
              <a:rPr lang="en-US" sz="2400" b="1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 symptoms without allowing ample time for malignant transition that might be induced by estrogen </a:t>
            </a:r>
            <a:endParaRPr lang="en-US" sz="2400" b="1" dirty="0">
              <a:ln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cap="none" spc="0" dirty="0" smtClean="0">
                <a:ln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Long-term administration was only indicated in osteoporosis &amp; CVS protection but now  better drugs are available</a:t>
            </a:r>
            <a:endParaRPr lang="en-US" sz="2400" b="1" cap="none" spc="0" dirty="0">
              <a:ln>
                <a:noFill/>
                <a:prstDash val="solid"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1446326" y="5817834"/>
            <a:ext cx="1066800" cy="22860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68" y="5640274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rgbClr val="66FFFF"/>
                  </a:solidFill>
                  <a:prstDash val="solid"/>
                </a:ln>
                <a:solidFill>
                  <a:srgbClr val="D9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No more preferred</a:t>
            </a:r>
            <a:endParaRPr lang="en-US" sz="2400" dirty="0">
              <a:ln>
                <a:solidFill>
                  <a:srgbClr val="66FFFF"/>
                </a:solidFill>
                <a:prstDash val="solid"/>
              </a:ln>
              <a:solidFill>
                <a:srgbClr val="D9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-2937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81000" y="4532786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57200" y="157151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40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381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15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51606" y="1295400"/>
            <a:ext cx="8687594" cy="2743200"/>
            <a:chOff x="151606" y="990600"/>
            <a:chExt cx="8687594" cy="3048000"/>
          </a:xfrm>
        </p:grpSpPr>
        <p:sp>
          <p:nvSpPr>
            <p:cNvPr id="20" name="TextBox 19"/>
            <p:cNvSpPr txBox="1"/>
            <p:nvPr/>
          </p:nvSpPr>
          <p:spPr>
            <a:xfrm>
              <a:off x="5410200" y="3328116"/>
              <a:ext cx="3200400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in pre-menopause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3415903" y="2709862"/>
              <a:ext cx="1994297" cy="1296988"/>
              <a:chOff x="771" y="2304"/>
              <a:chExt cx="1005" cy="817"/>
            </a:xfrm>
          </p:grpSpPr>
          <p:pic>
            <p:nvPicPr>
              <p:cNvPr id="45" name="Picture 9" descr="200px-Estradiol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2304"/>
                <a:ext cx="960" cy="5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771" y="2888"/>
                <a:ext cx="6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Estradiol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3429793" y="1066801"/>
              <a:ext cx="1619250" cy="1220788"/>
              <a:chOff x="970" y="3264"/>
              <a:chExt cx="816" cy="769"/>
            </a:xfrm>
          </p:grpSpPr>
          <p:pic>
            <p:nvPicPr>
              <p:cNvPr id="43" name="Picture 14" descr="200px-Estron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0" y="3264"/>
                <a:ext cx="816" cy="52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1065" y="3800"/>
                <a:ext cx="6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 err="1">
                    <a:solidFill>
                      <a:srgbClr val="66FFFF"/>
                    </a:solidFill>
                    <a:latin typeface="Bernard MT Condensed" pitchFamily="18" charset="0"/>
                  </a:rPr>
                  <a:t>Estrone</a:t>
                </a:r>
                <a:endParaRPr lang="en-US" dirty="0">
                  <a:solidFill>
                    <a:srgbClr val="66FFFF"/>
                  </a:solidFill>
                  <a:latin typeface="Bernard MT Condensed" pitchFamily="18" charset="0"/>
                </a:endParaRPr>
              </a:p>
            </p:txBody>
          </p:sp>
        </p:grp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171450" y="2709862"/>
              <a:ext cx="1964531" cy="1328738"/>
              <a:chOff x="3840" y="3312"/>
              <a:chExt cx="990" cy="837"/>
            </a:xfrm>
          </p:grpSpPr>
          <p:pic>
            <p:nvPicPr>
              <p:cNvPr id="41" name="Picture 17" descr="250px-Testosterone_structur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8" y="3312"/>
                <a:ext cx="942" cy="60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</p:pic>
          <p:sp>
            <p:nvSpPr>
              <p:cNvPr id="42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916"/>
                <a:ext cx="86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66FFFF"/>
                    </a:solidFill>
                    <a:latin typeface="Bernard MT Condensed" pitchFamily="18" charset="0"/>
                  </a:rPr>
                  <a:t>Testosterone</a:t>
                </a: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83820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4171950" y="2286001"/>
              <a:ext cx="0" cy="6096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248437" y="1499317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209800" y="3167062"/>
              <a:ext cx="114300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93345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4267200" y="2286001"/>
              <a:ext cx="0" cy="533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51606" y="990602"/>
              <a:ext cx="5659438" cy="2139951"/>
              <a:chOff x="950" y="2352"/>
              <a:chExt cx="2852" cy="1348"/>
            </a:xfrm>
          </p:grpSpPr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950" y="2352"/>
                <a:ext cx="1152" cy="840"/>
                <a:chOff x="2438" y="2832"/>
                <a:chExt cx="1152" cy="840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8" y="3439"/>
                  <a:ext cx="115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solidFill>
                        <a:srgbClr val="66FFFF"/>
                      </a:solidFill>
                      <a:latin typeface="Bernard MT Condensed" pitchFamily="18" charset="0"/>
                    </a:rPr>
                    <a:t>Androstenedione</a:t>
                  </a:r>
                  <a:endParaRPr lang="en-US" dirty="0">
                    <a:solidFill>
                      <a:srgbClr val="66FFFF"/>
                    </a:solidFill>
                    <a:latin typeface="Bernard MT Condensed" pitchFamily="18" charset="0"/>
                  </a:endParaRPr>
                </a:p>
              </p:txBody>
            </p:sp>
            <p:pic>
              <p:nvPicPr>
                <p:cNvPr id="31" name="Picture 16" descr="220px-Androstendion_s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6" y="2832"/>
                  <a:ext cx="900" cy="61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</p:spPr>
            </p:pic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2006" y="2428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2016" y="3463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>
                    <a:solidFill>
                      <a:srgbClr val="D9FFFF"/>
                    </a:solidFill>
                    <a:latin typeface="Bernard MT Condensed" pitchFamily="18" charset="0"/>
                  </a:rPr>
                  <a:t>Aromatase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47" name="Text Box 37"/>
              <p:cNvSpPr txBox="1">
                <a:spLocks noChangeArrowheads="1"/>
              </p:cNvSpPr>
              <p:nvPr/>
            </p:nvSpPr>
            <p:spPr bwMode="auto">
              <a:xfrm>
                <a:off x="3024" y="3189"/>
                <a:ext cx="77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D9FFFF"/>
                    </a:solidFill>
                    <a:latin typeface="Bernard MT Condensed" pitchFamily="18" charset="0"/>
                  </a:rPr>
                  <a:t>Dehydrogenase</a:t>
                </a:r>
                <a:endParaRPr lang="en-US" sz="1600" dirty="0">
                  <a:solidFill>
                    <a:srgbClr val="D9FFFF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029200" y="990600"/>
              <a:ext cx="3810000" cy="78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Ovaries &amp; adrenals pre-menopausal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Adrenals in menopause 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67237" y="838200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4800" y="4262735"/>
            <a:ext cx="1524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As Therapy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>
          <a:xfrm>
            <a:off x="228600" y="4800600"/>
            <a:ext cx="8915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Estradiol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 Narrow" pitchFamily="34" charset="0"/>
                <a:cs typeface="Times New Roman" charset="0"/>
              </a:rPr>
              <a:t>; 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Oral bioavailability is low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due to its rapid oxidation in the liver so used only in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transdermal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 patch, </a:t>
            </a:r>
            <a:r>
              <a:rPr lang="en-US" sz="2200" b="1" i="1" dirty="0" err="1" smtClean="0">
                <a:solidFill>
                  <a:schemeClr val="bg1"/>
                </a:solidFill>
                <a:latin typeface="Arial Narrow" pitchFamily="34" charset="0"/>
              </a:rPr>
              <a:t>intradermal</a:t>
            </a:r>
            <a:r>
              <a:rPr lang="en-US" sz="2200" b="1" i="1" dirty="0" smtClean="0">
                <a:solidFill>
                  <a:schemeClr val="bg1"/>
                </a:solidFill>
                <a:latin typeface="Arial Narrow" pitchFamily="34" charset="0"/>
              </a:rPr>
              <a:t> implant, ….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Conjugated estrogens</a:t>
            </a:r>
            <a:r>
              <a:rPr lang="en-US" sz="2400" dirty="0" smtClean="0">
                <a:solidFill>
                  <a:srgbClr val="66FFFF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Esterified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 estrogens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en-US" sz="22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34200" y="-64008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ritannic Bold" pitchFamily="34" charset="0"/>
              </a:rPr>
              <a:t>HRT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nature.com/clpt/journal/v89/n1/images/clpt2010226f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830723" y="1340223"/>
            <a:ext cx="4202337" cy="5220237"/>
          </a:xfrm>
          <a:prstGeom prst="rect">
            <a:avLst/>
          </a:prstGeom>
          <a:solidFill>
            <a:srgbClr val="E7EFF9"/>
          </a:solidFill>
        </p:spPr>
      </p:pic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873"/>
            </a:avLst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4470" y="2407146"/>
            <a:ext cx="464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Arial Narrow" pitchFamily="34" charset="0"/>
              </a:rPr>
              <a:t>Types of Estrogen Receptors [ER]</a:t>
            </a:r>
            <a:endParaRPr lang="en-US" sz="2200" b="1" u="heavy" dirty="0" smtClean="0">
              <a:solidFill>
                <a:schemeClr val="bg1"/>
              </a:solidFill>
              <a:uFill>
                <a:solidFill>
                  <a:srgbClr val="FFFF00"/>
                </a:solidFill>
              </a:uFill>
              <a:latin typeface="Arial Narrow" pitchFamily="34" charset="0"/>
            </a:endParaRPr>
          </a:p>
          <a:p>
            <a:pPr indent="-342900">
              <a:spcBef>
                <a:spcPts val="1200"/>
              </a:spcBef>
              <a:buBlip>
                <a:blip r:embed="rId7"/>
              </a:buBlip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ER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>
              <a:spcBef>
                <a:spcPts val="6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female hormonal functions</a:t>
            </a:r>
          </a:p>
          <a:p>
            <a:pPr indent="-342900">
              <a:spcBef>
                <a:spcPts val="600"/>
              </a:spcBef>
            </a:pPr>
            <a:r>
              <a:rPr lang="en-US" altLang="ko-KR" b="1" i="1" dirty="0" err="1" smtClean="0">
                <a:solidFill>
                  <a:srgbClr val="FFFF00"/>
                </a:solidFill>
                <a:latin typeface="Arial Narrow" pitchFamily="34" charset="0"/>
              </a:rPr>
              <a:t>Endometrium</a:t>
            </a:r>
            <a:r>
              <a:rPr lang="en-US" altLang="ko-KR" b="1" i="1" dirty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altLang="ko-KR" b="1" i="1" dirty="0" smtClean="0">
                <a:solidFill>
                  <a:srgbClr val="FFFF00"/>
                </a:solidFill>
                <a:latin typeface="Arial Narrow" pitchFamily="34" charset="0"/>
              </a:rPr>
              <a:t>breast, ovaries, hypothalamus,… </a:t>
            </a:r>
            <a:endParaRPr lang="en-US" sz="2200" b="1" i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indent="-342900">
              <a:spcBef>
                <a:spcPts val="1200"/>
              </a:spcBef>
              <a:buBlip>
                <a:blip r:embed="rId7"/>
              </a:buBlip>
            </a:pPr>
            <a:r>
              <a:rPr lang="en-US" sz="2200" b="1" dirty="0">
                <a:solidFill>
                  <a:srgbClr val="D9FFFF"/>
                </a:solidFill>
                <a:latin typeface="Arial Narrow" pitchFamily="34" charset="0"/>
              </a:rPr>
              <a:t>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R 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rgbClr val="D9FFFF"/>
                </a:solidFill>
                <a:latin typeface="Symbol" pitchFamily="18" charset="2"/>
                <a:sym typeface="Wingdings 3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indent="-342900">
              <a:spcBef>
                <a:spcPts val="60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&gt; mediates other hormonal functions</a:t>
            </a:r>
          </a:p>
          <a:p>
            <a:pPr marL="0" lvl="1">
              <a:spcBef>
                <a:spcPts val="600"/>
              </a:spcBef>
            </a:pPr>
            <a:r>
              <a:rPr lang="en-US" altLang="ko-KR" b="1" i="1" dirty="0">
                <a:solidFill>
                  <a:srgbClr val="FFFF00"/>
                </a:solidFill>
                <a:latin typeface="Arial Narrow" pitchFamily="34" charset="0"/>
              </a:rPr>
              <a:t>brain, bone, heart, lungs, kidney, bladder, intestinal mucosa, endothelial </a:t>
            </a:r>
            <a:r>
              <a:rPr lang="en-US" altLang="ko-KR" b="1" i="1" dirty="0" smtClean="0">
                <a:solidFill>
                  <a:srgbClr val="FFFF00"/>
                </a:solidFill>
                <a:latin typeface="Arial Narrow" pitchFamily="34" charset="0"/>
              </a:rPr>
              <a:t>cells,….</a:t>
            </a:r>
            <a:endParaRPr lang="en-US" sz="2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228600"/>
            <a:ext cx="457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none" spc="0" dirty="0" smtClean="0">
                <a:ln>
                  <a:solidFill>
                    <a:srgbClr val="FF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</a:rPr>
              <a:t>?</a:t>
            </a:r>
            <a:endParaRPr lang="en-US" sz="4400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33400"/>
            <a:ext cx="297709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What does estrogen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521" y="83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It binds to its receptors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Distribution of ER</a:t>
            </a:r>
            <a:endParaRPr lang="en-US" sz="2400" b="1" dirty="0">
              <a:solidFill>
                <a:srgbClr val="D9FFFF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5506" y="518358"/>
            <a:ext cx="8637494" cy="1759456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Estrogens bind to ER (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that exist either;  </a:t>
            </a:r>
          </a:p>
          <a:p>
            <a:pPr>
              <a:lnSpc>
                <a:spcPts val="2300"/>
              </a:lnSpc>
              <a:spcBef>
                <a:spcPts val="1500"/>
              </a:spcBef>
              <a:buBlip>
                <a:blip r:embed="rId2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u="heavy" spc="-40" dirty="0" err="1" smtClean="0"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Cytoplasmic</a:t>
            </a:r>
            <a:r>
              <a:rPr lang="en-US" sz="2200" u="heavy" spc="-40" dirty="0" smtClean="0"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;</a:t>
            </a:r>
            <a:r>
              <a:rPr lang="en-US" sz="2200" u="heavy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activate, </a:t>
            </a:r>
            <a:r>
              <a:rPr lang="en-US" sz="2200" b="1" spc="-40" dirty="0" err="1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translocate</a:t>
            </a:r>
            <a:r>
              <a:rPr lang="en-US" sz="2200" b="1" spc="-40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</a:rPr>
              <a:t>dimerize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 on ERE of DNA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Transcription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&amp; Translation to regulatory proteins</a:t>
            </a:r>
            <a:endParaRPr lang="en-US" sz="22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&gt; 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genomic actions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hrs–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time scale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 development,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endocrines,  metabolism</a:t>
            </a:r>
            <a:endParaRPr lang="en-US" sz="2200" dirty="0">
              <a:solidFill>
                <a:srgbClr val="D9FFFF"/>
              </a:solidFill>
            </a:endParaRPr>
          </a:p>
        </p:txBody>
      </p: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38180"/>
            </a:avLst>
          </a:prstGeom>
          <a:noFill/>
        </p:spPr>
      </p:pic>
      <p:pic>
        <p:nvPicPr>
          <p:cNvPr id="8" name="Picture 2" descr="Estrogen Receptors Trigger Gene Activation"/>
          <p:cNvPicPr>
            <a:picLocks noChangeAspect="1" noChangeArrowheads="1"/>
          </p:cNvPicPr>
          <p:nvPr/>
        </p:nvPicPr>
        <p:blipFill>
          <a:blip r:embed="rId4" cstate="print"/>
          <a:srcRect l="3922" t="18237" r="7843" b="3606"/>
          <a:stretch>
            <a:fillRect/>
          </a:stretch>
        </p:blipFill>
        <p:spPr bwMode="auto">
          <a:xfrm>
            <a:off x="3581400" y="1930400"/>
            <a:ext cx="5334000" cy="355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2453202"/>
            <a:ext cx="2209800" cy="41293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Genomic effects 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152400" y="5652209"/>
            <a:ext cx="8637494" cy="977191"/>
          </a:xfrm>
          <a:prstGeom prst="rect">
            <a:avLst/>
          </a:prstGeom>
          <a:gradFill flip="none" rotWithShape="1">
            <a:gsLst>
              <a:gs pos="21000">
                <a:schemeClr val="tx1">
                  <a:alpha val="76000"/>
                </a:schemeClr>
              </a:gs>
              <a:gs pos="64000">
                <a:srgbClr val="0000FF"/>
              </a:gs>
              <a:gs pos="94000">
                <a:srgbClr val="3333CC">
                  <a:alpha val="49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u="heavy" spc="-40" dirty="0" smtClean="0"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Membranous;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</a:rPr>
              <a:t> G protein ER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2</a:t>
            </a:r>
            <a:r>
              <a:rPr lang="en-US" sz="2200" b="1" spc="-40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nd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messenger   Ca or </a:t>
            </a:r>
            <a:r>
              <a:rPr lang="en-US" sz="2200" b="1" spc="-4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…etc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mediates its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non-genomic</a:t>
            </a:r>
            <a:r>
              <a:rPr lang="en-US" sz="2200" u="heavy" dirty="0" smtClean="0">
                <a:solidFill>
                  <a:srgbClr val="00CC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 </a:t>
            </a:r>
            <a:r>
              <a:rPr lang="en-US" sz="2200" u="heavy" dirty="0" smtClean="0">
                <a:solidFill>
                  <a:srgbClr val="66FFFF"/>
                </a:solidFill>
                <a:uFill>
                  <a:solidFill>
                    <a:srgbClr val="FF3399"/>
                  </a:solidFill>
                </a:uFill>
                <a:latin typeface="Bernard MT Condensed" pitchFamily="18" charset="0"/>
              </a:rPr>
              <a:t>actions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sec – min. time scale 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as on NO, </a:t>
            </a:r>
            <a:r>
              <a:rPr lang="en-US" sz="2200" b="1" dirty="0" err="1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neuro</a:t>
            </a: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  <a:sym typeface="Wingdings 3"/>
              </a:rPr>
              <a:t>- transmitters, ….. </a:t>
            </a:r>
            <a:endParaRPr lang="en-US" sz="2200" dirty="0">
              <a:solidFill>
                <a:srgbClr val="D9FFFF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9" grpId="0" animBg="1"/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1"/>
            </a:gs>
            <a:gs pos="64000">
              <a:srgbClr val="0000FF"/>
            </a:gs>
            <a:gs pos="94000">
              <a:srgbClr val="3333CC">
                <a:alpha val="69000"/>
              </a:srgbClr>
            </a:gs>
            <a:gs pos="99000">
              <a:srgbClr val="B2CCEC"/>
            </a:gs>
            <a:gs pos="100000">
              <a:srgbClr val="FF00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73309"/>
            <a:ext cx="1143000" cy="1298291"/>
            <a:chOff x="2" y="73309"/>
            <a:chExt cx="1716208" cy="1907891"/>
          </a:xfrm>
        </p:grpSpPr>
        <p:pic>
          <p:nvPicPr>
            <p:cNvPr id="16386" name="Picture 2" descr="http://www.jovemedical.com/images/bhrt.jp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" y="73309"/>
              <a:ext cx="1716208" cy="1907891"/>
            </a:xfrm>
            <a:prstGeom prst="ellipse">
              <a:avLst/>
            </a:prstGeom>
            <a:noFill/>
          </p:spPr>
        </p:pic>
        <p:pic>
          <p:nvPicPr>
            <p:cNvPr id="16388" name="Picture 4" descr="http://www.canadianmedicine4all.com/wp-content/uploads/2009/09/The-Associations-of-Hormone-Replacement-Therapy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b="6000"/>
            <a:stretch>
              <a:fillRect/>
            </a:stretch>
          </p:blipFill>
          <p:spPr bwMode="auto">
            <a:xfrm>
              <a:off x="216795" y="240405"/>
              <a:ext cx="1215958" cy="1524000"/>
            </a:xfrm>
            <a:prstGeom prst="ellipse">
              <a:avLst/>
            </a:prstGeom>
            <a:noFill/>
          </p:spPr>
        </p:pic>
      </p:grpSp>
      <p:pic>
        <p:nvPicPr>
          <p:cNvPr id="11" name="Picture 4" descr="http://www.medindia.net/afp/images/Risk-of-ER-negative-Breast-Cancer-Determined-by-Body-Fat-Distribution@@US-health-cancer-1130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5" t="22522" r="4478" b="4167"/>
          <a:stretch>
            <a:fillRect/>
          </a:stretch>
        </p:blipFill>
        <p:spPr bwMode="auto">
          <a:xfrm flipH="1">
            <a:off x="5867400" y="0"/>
            <a:ext cx="3276600" cy="1859692"/>
          </a:xfrm>
          <a:prstGeom prst="halfFrame">
            <a:avLst>
              <a:gd name="adj1" fmla="val 33333"/>
              <a:gd name="adj2" fmla="val 44016"/>
            </a:avLst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286000"/>
            <a:ext cx="8534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hot flushes &amp;  night sweats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acting on opiate, NE &amp; 5HT regulating heat dissipation at hypothalamus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Controls sleep disturbance &amp; mood swings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acting on NE, DA &amp; 5HT at reticular formation,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perioptic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areas &amp; hypothalamus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urethral &amp; urinary symptoms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collagen content  at urethra &amp; NE transmission that contract sphincters &amp; relax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detrusal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muscles 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Improves vaginal dryness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epithelial thickness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vascularity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collagen content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00CCFF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 Increases bone density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calcitonin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release from thyroid</a:t>
            </a:r>
          </a:p>
          <a:p>
            <a:pPr indent="-256032" fontAlgn="auto">
              <a:lnSpc>
                <a:spcPts val="2300"/>
              </a:lnSpc>
              <a:buBlip>
                <a:blip r:embed="rId5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5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838200"/>
            <a:ext cx="2209800" cy="412934"/>
          </a:xfrm>
          <a:prstGeom prst="rect">
            <a:avLst/>
          </a:prstGeom>
          <a:solidFill>
            <a:srgbClr val="000000">
              <a:alpha val="5607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FF"/>
                </a:solidFill>
                <a:uFill>
                  <a:solidFill>
                    <a:srgbClr val="00CCFF"/>
                  </a:solidFill>
                </a:uFill>
                <a:latin typeface="Bernard MT Condensed" pitchFamily="18" charset="0"/>
              </a:rPr>
              <a:t>A. In Menopause</a:t>
            </a:r>
            <a:endParaRPr lang="en-US" sz="2400" u="heavy" dirty="0">
              <a:solidFill>
                <a:srgbClr val="D9FFFF"/>
              </a:solidFill>
              <a:uFill>
                <a:solidFill>
                  <a:srgbClr val="00CC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9965"/>
            <a:ext cx="28151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0099FF">
                        <a:tint val="66000"/>
                        <a:satMod val="160000"/>
                      </a:srgbClr>
                    </a:gs>
                    <a:gs pos="50000">
                      <a:srgbClr val="0099FF">
                        <a:tint val="44500"/>
                        <a:satMod val="160000"/>
                      </a:srgbClr>
                    </a:gs>
                    <a:gs pos="100000">
                      <a:srgbClr val="0099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uFill>
                  <a:solidFill>
                    <a:srgbClr val="FF3399"/>
                  </a:solidFill>
                </a:uFill>
                <a:latin typeface="Cooper Black" pitchFamily="18" charset="0"/>
                <a:sym typeface="Wingdings 3"/>
              </a:rPr>
              <a:t>INDICATIONS</a:t>
            </a:r>
            <a:endParaRPr lang="en-US" sz="2800" b="1" cap="none" spc="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0099FF">
                      <a:tint val="66000"/>
                      <a:satMod val="160000"/>
                    </a:srgbClr>
                  </a:gs>
                  <a:gs pos="50000">
                    <a:srgbClr val="0099FF">
                      <a:tint val="44500"/>
                      <a:satMod val="160000"/>
                    </a:srgbClr>
                  </a:gs>
                  <a:gs pos="100000">
                    <a:srgbClr val="0099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778879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Not given </a:t>
            </a:r>
            <a:r>
              <a:rPr lang="en-US" sz="2400" b="1" u="sng" dirty="0" smtClean="0">
                <a:solidFill>
                  <a:srgbClr val="D9FFFF"/>
                </a:solidFill>
                <a:latin typeface="Arial Narrow" pitchFamily="34" charset="0"/>
              </a:rPr>
              <a:t>unless presence of symptoms</a:t>
            </a:r>
            <a:r>
              <a:rPr lang="en-US" sz="2400" b="1" dirty="0" smtClean="0">
                <a:solidFill>
                  <a:srgbClr val="D9FFFF"/>
                </a:solidFill>
                <a:latin typeface="Arial Narrow" pitchFamily="34" charset="0"/>
              </a:rPr>
              <a:t>;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66295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D9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ESTROGEN</a:t>
            </a:r>
            <a:endParaRPr lang="en-US" sz="3200" dirty="0">
              <a:ln w="18415" cmpd="sng">
                <a:solidFill>
                  <a:srgbClr val="D9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610600" y="152400"/>
            <a:ext cx="3810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219200" y="1178512"/>
            <a:ext cx="632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Alone only after hysterectomy  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With progestin as HRT in the rest of conditions</a:t>
            </a:r>
          </a:p>
          <a:p>
            <a:pPr>
              <a:buClr>
                <a:srgbClr val="FF00FF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D9FFFF"/>
                </a:solidFill>
                <a:latin typeface="Arial Narrow" pitchFamily="34" charset="0"/>
              </a:rPr>
              <a:t>When given never exceed 5 years administration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1438</Words>
  <Application>Microsoft Office PowerPoint</Application>
  <PresentationFormat>On-screen Show (4:3)</PresentationFormat>
  <Paragraphs>280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123</cp:revision>
  <dcterms:created xsi:type="dcterms:W3CDTF">2011-02-07T15:12:23Z</dcterms:created>
  <dcterms:modified xsi:type="dcterms:W3CDTF">2012-04-29T19:45:44Z</dcterms:modified>
</cp:coreProperties>
</file>